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29"/>
  </p:notesMasterIdLst>
  <p:sldIdLst>
    <p:sldId id="260" r:id="rId6"/>
    <p:sldId id="264" r:id="rId7"/>
    <p:sldId id="295" r:id="rId8"/>
    <p:sldId id="270" r:id="rId9"/>
    <p:sldId id="283" r:id="rId10"/>
    <p:sldId id="280" r:id="rId11"/>
    <p:sldId id="266" r:id="rId12"/>
    <p:sldId id="279" r:id="rId13"/>
    <p:sldId id="267" r:id="rId14"/>
    <p:sldId id="268" r:id="rId15"/>
    <p:sldId id="294" r:id="rId16"/>
    <p:sldId id="269" r:id="rId17"/>
    <p:sldId id="284" r:id="rId18"/>
    <p:sldId id="274" r:id="rId19"/>
    <p:sldId id="287" r:id="rId20"/>
    <p:sldId id="273" r:id="rId21"/>
    <p:sldId id="276" r:id="rId22"/>
    <p:sldId id="285" r:id="rId23"/>
    <p:sldId id="286" r:id="rId24"/>
    <p:sldId id="288" r:id="rId25"/>
    <p:sldId id="278" r:id="rId26"/>
    <p:sldId id="27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64"/>
            <p14:sldId id="295"/>
            <p14:sldId id="270"/>
            <p14:sldId id="283"/>
            <p14:sldId id="280"/>
            <p14:sldId id="266"/>
            <p14:sldId id="279"/>
            <p14:sldId id="267"/>
            <p14:sldId id="268"/>
            <p14:sldId id="294"/>
            <p14:sldId id="269"/>
            <p14:sldId id="284"/>
            <p14:sldId id="274"/>
            <p14:sldId id="287"/>
            <p14:sldId id="273"/>
            <p14:sldId id="276"/>
            <p14:sldId id="285"/>
            <p14:sldId id="286"/>
            <p14:sldId id="288"/>
            <p14:sldId id="278"/>
            <p14:sldId id="27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Author’s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aka.ms/linuxlfcsprep" TargetMode="Externa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List_of_Linux_distributions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/>
              <a:t>LFCS Preparation Training</a:t>
            </a:r>
            <a:br>
              <a:rPr lang="en-US"/>
            </a:br>
            <a:r>
              <a:rPr lang="en-US" sz="4500"/>
              <a:t>Session I: The history of Linux &amp; Why do we care: How OSS drives Azure consumption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/>
              <a:t>Stuart R. Kirk, MCSA: Linux On Azure, RHCA</a:t>
            </a:r>
          </a:p>
          <a:p>
            <a:r>
              <a:rPr lang="en-US" sz="2000"/>
              <a:t>Technology Solutions Professional</a:t>
            </a:r>
          </a:p>
          <a:p>
            <a:r>
              <a:rPr lang="en-US" sz="2000"/>
              <a:t>Global Black Belt Team – Open Source Azure Incubation</a:t>
            </a:r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5559840" cy="5004411"/>
          </a:xfrm>
        </p:spPr>
        <p:txBody>
          <a:bodyPr/>
          <a:lstStyle/>
          <a:p>
            <a:r>
              <a:rPr lang="en-US" sz="2700"/>
              <a:t>Community projects have very quick release cycles</a:t>
            </a:r>
          </a:p>
          <a:p>
            <a:r>
              <a:rPr lang="en-US" sz="2700"/>
              <a:t>Typically bleeding edge technology and what will be seen in future commercial releases</a:t>
            </a:r>
          </a:p>
          <a:p>
            <a:r>
              <a:rPr lang="en-US" sz="2700"/>
              <a:t>Application vendors are unable to create software certified against a community project</a:t>
            </a:r>
          </a:p>
          <a:p>
            <a:r>
              <a:rPr lang="en-US" sz="2700"/>
              <a:t>Enterprise Linux products have much longer release cycle</a:t>
            </a:r>
          </a:p>
          <a:p>
            <a:r>
              <a:rPr lang="en-US" sz="2700"/>
              <a:t>Users pay for the support; Not the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Commercial vs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80" y="891428"/>
            <a:ext cx="6096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87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Hat Enterprise Linux forks from Fedora (Core)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55689"/>
              </p:ext>
            </p:extLst>
          </p:nvPr>
        </p:nvGraphicFramePr>
        <p:xfrm>
          <a:off x="269240" y="1675369"/>
          <a:ext cx="11652248" cy="3787267"/>
        </p:xfrm>
        <a:graphic>
          <a:graphicData uri="http://schemas.openxmlformats.org/drawingml/2006/table">
            <a:tbl>
              <a:tblPr firstRow="1" firstCol="1" bandRow="1"/>
              <a:tblGrid>
                <a:gridCol w="2913062">
                  <a:extLst>
                    <a:ext uri="{9D8B030D-6E8A-4147-A177-3AD203B41FA5}">
                      <a16:colId xmlns:a16="http://schemas.microsoft.com/office/drawing/2014/main" val="3020897488"/>
                    </a:ext>
                  </a:extLst>
                </a:gridCol>
                <a:gridCol w="2913062">
                  <a:extLst>
                    <a:ext uri="{9D8B030D-6E8A-4147-A177-3AD203B41FA5}">
                      <a16:colId xmlns:a16="http://schemas.microsoft.com/office/drawing/2014/main" val="3457538396"/>
                    </a:ext>
                  </a:extLst>
                </a:gridCol>
                <a:gridCol w="2913062">
                  <a:extLst>
                    <a:ext uri="{9D8B030D-6E8A-4147-A177-3AD203B41FA5}">
                      <a16:colId xmlns:a16="http://schemas.microsoft.com/office/drawing/2014/main" val="3257422009"/>
                    </a:ext>
                  </a:extLst>
                </a:gridCol>
                <a:gridCol w="2913062">
                  <a:extLst>
                    <a:ext uri="{9D8B030D-6E8A-4147-A177-3AD203B41FA5}">
                      <a16:colId xmlns:a16="http://schemas.microsoft.com/office/drawing/2014/main" val="3314703624"/>
                    </a:ext>
                  </a:extLst>
                </a:gridCol>
              </a:tblGrid>
              <a:tr h="238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Release </a:t>
                      </a:r>
                      <a:endParaRPr lang="en-US" sz="2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Codename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56653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Linux 6.2E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Zoot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2000-03-27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Linux 6.2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0986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2.1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Pensacola (AS)/ Panama (ES)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2002-03-26 (AS)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Linux 7.2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0822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3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Taroon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2003-10-22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Linux 9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88692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4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Nahant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2005-02-15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Fedora Core 3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926689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5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Tikanga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2007-03-14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Fedora Core 6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87679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6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Santiago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2010-11-10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Mix of Fedora 12 Fedora 13 and several modifications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2144"/>
                  </a:ext>
                </a:extLst>
              </a:tr>
              <a:tr h="23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Hat Enterprise Linux 7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Maipo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2014-06-10 </a:t>
                      </a:r>
                      <a:endParaRPr lang="en-US" sz="2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Fedora 19 with several changes from 20 and later </a:t>
                      </a:r>
                      <a:endParaRPr lang="en-US" sz="2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7332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2831" y="23135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96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9599" y="958505"/>
            <a:ext cx="5036686" cy="5269098"/>
          </a:xfrm>
          <a:ln>
            <a:solidFill>
              <a:schemeClr val="accent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/>
              <a:t>Open Source</a:t>
            </a:r>
          </a:p>
          <a:p>
            <a:r>
              <a:rPr lang="en-US"/>
              <a:t>Source code freely available</a:t>
            </a:r>
          </a:p>
          <a:p>
            <a:r>
              <a:rPr lang="en-US"/>
              <a:t>Contributions can be made to the source code and submitted “upstream”</a:t>
            </a:r>
          </a:p>
          <a:p>
            <a:r>
              <a:rPr lang="en-US"/>
              <a:t>Distributed under licenses such as LGPL, GNU, MIT, etc.</a:t>
            </a:r>
          </a:p>
          <a:p>
            <a:r>
              <a:rPr lang="en-US"/>
              <a:t>Many licenses exist with varying degrees of restrictions.</a:t>
            </a:r>
          </a:p>
          <a:p>
            <a:r>
              <a:rPr lang="en-US"/>
              <a:t>Typically more secure due to community contributions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/ isn’t Open Source 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297294" y="958505"/>
            <a:ext cx="5036686" cy="48813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Closed Source</a:t>
            </a:r>
          </a:p>
          <a:p>
            <a:r>
              <a:rPr lang="en-US"/>
              <a:t>Source code not available</a:t>
            </a:r>
          </a:p>
          <a:p>
            <a:r>
              <a:rPr lang="en-US"/>
              <a:t>Software development is at the discretion of the application vendor</a:t>
            </a:r>
          </a:p>
          <a:p>
            <a:r>
              <a:rPr lang="en-US"/>
              <a:t>Software is copyrighted and licenses prohibit distribution</a:t>
            </a:r>
          </a:p>
          <a:p>
            <a:r>
              <a:rPr lang="en-US"/>
              <a:t>Software patches typically longer to distribute</a:t>
            </a:r>
          </a:p>
          <a:p>
            <a:r>
              <a:rPr lang="en-US"/>
              <a:t>Typically more profitable for vendors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582" y="5990193"/>
            <a:ext cx="4662110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https://opensource.org/licenses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444922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762442"/>
          </a:xfrm>
        </p:spPr>
        <p:txBody>
          <a:bodyPr/>
          <a:lstStyle/>
          <a:p>
            <a:r>
              <a:rPr lang="en-US"/>
              <a:t>The ‘root’ user on any Linux system is used for administering the system</a:t>
            </a:r>
          </a:p>
          <a:p>
            <a:r>
              <a:rPr lang="en-US"/>
              <a:t>Equal to Windows “Administrator” account</a:t>
            </a:r>
          </a:p>
          <a:p>
            <a:r>
              <a:rPr lang="en-US"/>
              <a:t>Has complete access to the system, user home directories, service control, priorities, software managers, mail, etc.</a:t>
            </a:r>
          </a:p>
          <a:p>
            <a:r>
              <a:rPr lang="en-US"/>
              <a:t>Due to the “power” present in the “root” account, most Linux system administrators only use it to make necessary changes to a system that require elevated privileges</a:t>
            </a:r>
          </a:p>
          <a:p>
            <a:r>
              <a:rPr lang="en-US"/>
              <a:t>Administrators will typically create a login for themselves, for example, “bob” and when they require elevated permissions will “substitute user” or “</a:t>
            </a:r>
            <a:r>
              <a:rPr lang="en-US" err="1"/>
              <a:t>su</a:t>
            </a:r>
            <a:r>
              <a:rPr lang="en-US"/>
              <a:t>” to the root account, perform necessary actions, and then resume their original login shell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‘root’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522">
            <a:off x="10362821" y="259684"/>
            <a:ext cx="1685735" cy="11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0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520380"/>
          </a:xfrm>
        </p:spPr>
        <p:txBody>
          <a:bodyPr/>
          <a:lstStyle/>
          <a:p>
            <a:r>
              <a:rPr lang="en-US"/>
              <a:t>An RPM-based Linux virtual machine hosted locally or on Azure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 for Training Sessions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9240" y="2315390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9239" y="3754422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Install Windows 10 Subsystem for Linux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9238" y="5193454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Install the Azure CLI in Windows 10 Bash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18690" y="2315390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Login to your Azure Account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18689" y="3754422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Create a RHEL VM using the Azure CLI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18689" y="5193454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Login to the RHEL VM using SSH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768140" y="2315390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Install the Azure CLI on RHEL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768140" y="3716079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Login to your Azure Account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768140" y="5193454"/>
            <a:ext cx="2154621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Shut Down your RHEL VM when finished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1104232" y="3349919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104232" y="4817602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853684" y="3349919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853684" y="4817602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0603136" y="3349919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10603136" y="4817602"/>
            <a:ext cx="484632" cy="284373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2657518">
            <a:off x="3478958" y="2642984"/>
            <a:ext cx="484632" cy="359639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2657518">
            <a:off x="8228408" y="2641070"/>
            <a:ext cx="484632" cy="359639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42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849188" cy="5244476"/>
          </a:xfrm>
        </p:spPr>
        <p:txBody>
          <a:bodyPr/>
          <a:lstStyle/>
          <a:p>
            <a:r>
              <a:rPr lang="en-US"/>
              <a:t>In Windows 10 enable developer mode</a:t>
            </a:r>
          </a:p>
          <a:p>
            <a:pPr lvl="1"/>
            <a:r>
              <a:rPr lang="en-US"/>
              <a:t>“Cortana” =&gt; “developer” =&gt; “For Developers Settings” =&gt; “Developer Mode”</a:t>
            </a:r>
          </a:p>
          <a:p>
            <a:r>
              <a:rPr lang="en-US"/>
              <a:t>Enable the Windows Subsystem for Linux</a:t>
            </a:r>
          </a:p>
          <a:p>
            <a:pPr lvl="1"/>
            <a:r>
              <a:rPr lang="en-US"/>
              <a:t>“Control Panel” =&gt; “Programs and Features” =&gt; “Windows System for Linux”</a:t>
            </a:r>
          </a:p>
          <a:p>
            <a:r>
              <a:rPr lang="en-US"/>
              <a:t>Reboot host and allow updates to be installed</a:t>
            </a:r>
          </a:p>
          <a:p>
            <a:r>
              <a:rPr lang="en-US"/>
              <a:t>Run “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/>
              <a:t>” and type “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/>
              <a:t>” to continue with the installation</a:t>
            </a:r>
          </a:p>
          <a:p>
            <a:r>
              <a:rPr lang="en-US"/>
              <a:t>Create a Linux Username</a:t>
            </a:r>
          </a:p>
          <a:p>
            <a:r>
              <a:rPr lang="en-US"/>
              <a:t>Create a Linux Password</a:t>
            </a:r>
          </a:p>
          <a:p>
            <a:r>
              <a:rPr lang="en-US" b="1" u="sng"/>
              <a:t>Requires Windows 10 Anniversary Edition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the Windows 10 Subsystem for Linux</a:t>
            </a:r>
          </a:p>
        </p:txBody>
      </p:sp>
    </p:spTree>
    <p:extLst>
      <p:ext uri="{BB962C8B-B14F-4D97-AF65-F5344CB8AC3E}">
        <p14:creationId xmlns:p14="http://schemas.microsoft.com/office/powerpoint/2010/main" val="24986983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736645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/>
              <a:t>Log in to the Windows Bash Shell</a:t>
            </a:r>
          </a:p>
          <a:p>
            <a:r>
              <a:rPr lang="EN-US"/>
              <a:t>Execute-as-root (or ‘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/>
              <a:t>’) to the root account</a:t>
            </a:r>
          </a:p>
          <a:p>
            <a:pPr lvl="1"/>
            <a:r>
              <a:rPr lang="EN-US" sz="2400"/>
              <a:t>For new VM installs on Azure, root access is obtained by typing “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root</a:t>
            </a:r>
            <a:r>
              <a:rPr lang="EN-US" sz="2400"/>
              <a:t>”</a:t>
            </a:r>
          </a:p>
          <a:p>
            <a:pPr marL="0" indent="0">
              <a:buNone/>
            </a:pPr>
            <a:endParaRPr lang="en-US" sz="2600" b="1"/>
          </a:p>
          <a:p>
            <a:pPr marL="0" indent="0">
              <a:buNone/>
            </a:pPr>
            <a:r>
              <a:rPr lang="EN-US" sz="2600" b="1"/>
              <a:t>Run the following commands as root:</a:t>
            </a:r>
          </a:p>
          <a:p>
            <a:pPr lvl="1"/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https://deb.nodesource.com/setup_6.x | bash -</a:t>
            </a:r>
          </a:p>
          <a:p>
            <a:pPr lvl="1"/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 install -y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azure-cli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b="1"/>
              <a:t>Verify your configuration: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help</a:t>
            </a:r>
          </a:p>
          <a:p>
            <a:endParaRPr lang="en-US" sz="26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the Azure CLI on Windows 10 Bash for Windows</a:t>
            </a:r>
          </a:p>
        </p:txBody>
      </p:sp>
    </p:spTree>
    <p:extLst>
      <p:ext uri="{BB962C8B-B14F-4D97-AF65-F5344CB8AC3E}">
        <p14:creationId xmlns:p14="http://schemas.microsoft.com/office/powerpoint/2010/main" val="5019852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622494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login</a:t>
            </a:r>
          </a:p>
          <a:p>
            <a:r>
              <a:rPr lang="EN-US" sz="2000"/>
              <a:t>&lt;Perform web authentication&gt;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config mode arm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account list</a:t>
            </a:r>
          </a:p>
          <a:p>
            <a:r>
              <a:rPr lang="EN-US" sz="2000"/>
              <a:t>If you have an INTERNAL CONSUMPTION subscription, ensure it is being used:</a:t>
            </a:r>
          </a:p>
          <a:p>
            <a:pPr lvl="1"/>
            <a:r>
              <a:rPr lang="EN-US" sz="18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account set `azure account list |grep Internal |</a:t>
            </a:r>
            <a:r>
              <a:rPr lang="EN-US" sz="18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'{print $6}'`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b="1"/>
              <a:t>Create and Start the Virtual Machine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group create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quick-create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Linux RedHat:RHEL:7.2:latest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  <a:p>
            <a:endParaRPr lang="en-US" sz="20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RHEL 7.2 VM using the Azure CLI on Windows 10</a:t>
            </a:r>
          </a:p>
        </p:txBody>
      </p:sp>
    </p:spTree>
    <p:extLst>
      <p:ext uri="{BB962C8B-B14F-4D97-AF65-F5344CB8AC3E}">
        <p14:creationId xmlns:p14="http://schemas.microsoft.com/office/powerpoint/2010/main" val="11310170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201388"/>
          </a:xfrm>
        </p:spPr>
        <p:txBody>
          <a:bodyPr/>
          <a:lstStyle/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Id                              :/subscriptions/xxx/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resourceGroups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/providers/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Microsoft.Compute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virtualMachines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ProvisioningState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:Succeeded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Name         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Location     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Type         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Microsoft.Compute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virtualMachines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Hardware Profile: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Size                          :Standard_DS1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Storage Profile: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Image reference: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Publisher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Offer                       :RHEL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:7.2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Version                     :latest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OS Disk: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OSType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:Linux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Name                        :cli6b3eb77479b8e220-os-1475607484221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Caching  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CreateOption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FromImage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Vhd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Uri                       :https://cli477491758479540136.blob.core.windows.net/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vhds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/cli6b3eb77479b8e220-os-1475607484221.vhd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OS Profile: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Computer Name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User Name   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stuart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Linux Configuration:</a:t>
            </a:r>
          </a:p>
          <a:p>
            <a:pPr marL="0" indent="0">
              <a:buNone/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from Red Hat Enterprise Linux VM Creation</a:t>
            </a:r>
          </a:p>
        </p:txBody>
      </p:sp>
    </p:spTree>
    <p:extLst>
      <p:ext uri="{BB962C8B-B14F-4D97-AF65-F5344CB8AC3E}">
        <p14:creationId xmlns:p14="http://schemas.microsoft.com/office/powerpoint/2010/main" val="31440360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674816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Disable Password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:false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Network Profile: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Network Interfaces: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Network Interface #1: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Primary                   :true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MAC Address               :00-0D-3A-14-83-01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Provisioning State        :Succeeded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Name                      :rheld-eastu-477491758-nic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Location                  :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  Public IP address       :</a:t>
            </a:r>
            <a:r>
              <a:rPr 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40.76.7.188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      FQDN                    :rheld-eastu-477491758-pip.eastus.cloudapp.azure.com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Diagnostics Profile: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BootDiagnostics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Enabled       :true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BootDiagnostics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StorageUri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:https://clisto2186702910rheldemo.blob.core.windows.net/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data:      Diagnostics Instance View:</a:t>
            </a:r>
          </a:p>
          <a:p>
            <a:pPr marL="0" indent="0">
              <a:buNone/>
            </a:pP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info:    </a:t>
            </a:r>
            <a:r>
              <a:rPr 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quick-create command OK</a:t>
            </a:r>
          </a:p>
          <a:p>
            <a:pPr marL="0" indent="0">
              <a:buNone/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from Red Hat Enterprise Linux VM Creation</a:t>
            </a:r>
          </a:p>
        </p:txBody>
      </p:sp>
    </p:spTree>
    <p:extLst>
      <p:ext uri="{BB962C8B-B14F-4D97-AF65-F5344CB8AC3E}">
        <p14:creationId xmlns:p14="http://schemas.microsoft.com/office/powerpoint/2010/main" val="38693341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81300"/>
          </a:xfrm>
        </p:spPr>
        <p:txBody>
          <a:bodyPr/>
          <a:lstStyle/>
          <a:p>
            <a:r>
              <a:rPr lang="en-US"/>
              <a:t>This is a new program designed by Linux experts for all Microsoft FTEs</a:t>
            </a:r>
          </a:p>
          <a:p>
            <a:r>
              <a:rPr lang="en-US"/>
              <a:t>Sessions will be one hour in length, recorded, and will be delivered in a slide + live demonstration format</a:t>
            </a:r>
          </a:p>
          <a:p>
            <a:r>
              <a:rPr lang="en-US"/>
              <a:t>Recordings will be posted at </a:t>
            </a:r>
            <a:r>
              <a:rPr lang="en-US">
                <a:hlinkClick r:id="rId2"/>
              </a:rPr>
              <a:t>http://aka.ms/linuxlfcsprep</a:t>
            </a:r>
            <a:endParaRPr lang="en-US"/>
          </a:p>
          <a:p>
            <a:r>
              <a:rPr lang="en-US"/>
              <a:t>Instructors will be members of the Open Source GBB team and other Linux experts at Microsoft</a:t>
            </a:r>
          </a:p>
          <a:p>
            <a:r>
              <a:rPr lang="en-US"/>
              <a:t>The training material of the program will be focused on the areas tested in the LFCS exam</a:t>
            </a:r>
          </a:p>
          <a:p>
            <a:r>
              <a:rPr lang="en-US"/>
              <a:t>This training program will not guarantee that you pass the LFCS exam; Significant practice and comfort with the concepts taught is required prior to taking the examination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69" y="5761592"/>
            <a:ext cx="1644501" cy="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5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241399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 sz="2000"/>
              <a:t>SSH connect to your RHEL VM from the Windows 10 bash shell</a:t>
            </a:r>
          </a:p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publicIP</a:t>
            </a: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/>
              <a:t>Accept the initial SSH key exchange warning</a:t>
            </a:r>
          </a:p>
          <a:p>
            <a:r>
              <a:rPr lang="EN-US" sz="2000"/>
              <a:t>Enter the password you used when you created the VM</a:t>
            </a:r>
          </a:p>
          <a:p>
            <a:r>
              <a:rPr lang="EN-US" sz="2000"/>
              <a:t>Substitute user (or ‘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000"/>
              <a:t>’) to the root account</a:t>
            </a:r>
          </a:p>
          <a:p>
            <a:pPr lvl="1"/>
            <a:r>
              <a:rPr lang="EN-US" sz="2000"/>
              <a:t>For new VM installs on Azure, root access is obtained by typing “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root</a:t>
            </a:r>
            <a:r>
              <a:rPr lang="EN-US" sz="2000"/>
              <a:t>” &amp; entering the password you used when you created the VM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Run the following commands as root:</a:t>
            </a:r>
          </a:p>
          <a:p>
            <a:pPr lvl="1"/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install -y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gcc-c++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</a:t>
            </a:r>
          </a:p>
          <a:p>
            <a:pPr lvl="1"/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--silent --location https://rpm.nodesource.com/setup_4.x | bash -</a:t>
            </a:r>
          </a:p>
          <a:p>
            <a:pPr lvl="1"/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install -y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azure-cli</a:t>
            </a:r>
          </a:p>
          <a:p>
            <a:pPr marL="0" indent="0">
              <a:buNone/>
            </a:pPr>
            <a:r>
              <a:rPr lang="EN-US" sz="2000" b="1"/>
              <a:t>Verify your configuration: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help</a:t>
            </a:r>
          </a:p>
          <a:p>
            <a:endParaRPr lang="en-US" sz="26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the Azure CLI on Red Hat Enterprise Linux</a:t>
            </a:r>
          </a:p>
        </p:txBody>
      </p:sp>
    </p:spTree>
    <p:extLst>
      <p:ext uri="{BB962C8B-B14F-4D97-AF65-F5344CB8AC3E}">
        <p14:creationId xmlns:p14="http://schemas.microsoft.com/office/powerpoint/2010/main" val="32317878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053711"/>
            <a:ext cx="11653523" cy="6155495"/>
          </a:xfrm>
        </p:spPr>
        <p:txBody>
          <a:bodyPr/>
          <a:lstStyle/>
          <a:p>
            <a:r>
              <a:rPr lang="en-US"/>
              <a:t>The RHEL virtual machine created makes use of the RHEL Pay-As-You-Go VM image in the Azure Marketplace. In order to avoid large consumption charges, </a:t>
            </a:r>
            <a:r>
              <a:rPr lang="en-US" b="1">
                <a:solidFill>
                  <a:srgbClr val="FF0000"/>
                </a:solidFill>
              </a:rPr>
              <a:t>shut it down </a:t>
            </a:r>
            <a:r>
              <a:rPr lang="en-US"/>
              <a:t>when it is not in use.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b="1"/>
              <a:t>To </a:t>
            </a:r>
            <a:r>
              <a:rPr lang="en-US" b="1" u="sng"/>
              <a:t>stop</a:t>
            </a:r>
            <a:r>
              <a:rPr lang="en-US" b="1"/>
              <a:t> the Azure RHEL VM from the Windows 10 bash shell: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deallocate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(You will lose your public IP address!)</a:t>
            </a:r>
          </a:p>
          <a:p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/>
              <a:t>To </a:t>
            </a:r>
            <a:r>
              <a:rPr lang="en-US" b="1" u="sng"/>
              <a:t>start</a:t>
            </a:r>
            <a:r>
              <a:rPr lang="en-US" b="1"/>
              <a:t> the Azure RHEL VM from the Windows 10 bash shell: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list-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(Because deallocating the VM removed the public IP, this will determine the new IP)</a:t>
            </a:r>
          </a:p>
          <a:p>
            <a:pPr marL="0" indent="0">
              <a:buNone/>
            </a:pP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/>
              <a:t>To </a:t>
            </a:r>
            <a:r>
              <a:rPr lang="en-US" b="1" u="sng"/>
              <a:t>delete</a:t>
            </a:r>
            <a:r>
              <a:rPr lang="en-US" b="1"/>
              <a:t> the Azure RHEL VM from the Windows 10 bash shell:</a:t>
            </a: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RHELDemo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group delete </a:t>
            </a:r>
            <a:r>
              <a:rPr lang="en-US" sz="1600" b="1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LinuxLFCSPrep</a:t>
            </a:r>
            <a:endParaRPr lang="en-US" sz="1600" b="1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Shut down your RHEL VM when it isn’t in use!</a:t>
            </a:r>
          </a:p>
        </p:txBody>
      </p:sp>
    </p:spTree>
    <p:extLst>
      <p:ext uri="{BB962C8B-B14F-4D97-AF65-F5344CB8AC3E}">
        <p14:creationId xmlns:p14="http://schemas.microsoft.com/office/powerpoint/2010/main" val="41769027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3330106"/>
          </a:xfrm>
        </p:spPr>
        <p:txBody>
          <a:bodyPr/>
          <a:lstStyle/>
          <a:p>
            <a:r>
              <a:rPr lang="en-US" dirty="0"/>
              <a:t>There are many ways to perform tasks in Linux</a:t>
            </a:r>
          </a:p>
          <a:p>
            <a:r>
              <a:rPr lang="en-US" dirty="0"/>
              <a:t>The LFCS exam, and most performance based exams, measure the ability to configure the Linux host as required</a:t>
            </a:r>
          </a:p>
          <a:p>
            <a:r>
              <a:rPr lang="en-US" dirty="0"/>
              <a:t>The exam does not measure *how* to get to your end result</a:t>
            </a:r>
          </a:p>
          <a:p>
            <a:r>
              <a:rPr lang="en-US" dirty="0"/>
              <a:t>Very binary – Is the task completed / Does the service work, or not?</a:t>
            </a:r>
          </a:p>
          <a:p>
            <a:r>
              <a:rPr lang="en-US" dirty="0"/>
              <a:t>Never hard code; Variables are your friend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9169800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942308"/>
          </a:xfrm>
        </p:spPr>
        <p:txBody>
          <a:bodyPr/>
          <a:lstStyle/>
          <a:p>
            <a:r>
              <a:rPr lang="en-US"/>
              <a:t>Install the Windows 10 Subsystem for Linux</a:t>
            </a:r>
          </a:p>
          <a:p>
            <a:r>
              <a:rPr lang="en-US"/>
              <a:t>Install the Azure CLI tools in the “bash” shell</a:t>
            </a:r>
          </a:p>
          <a:p>
            <a:r>
              <a:rPr lang="en-US"/>
              <a:t>Verify access to your Azure account</a:t>
            </a:r>
          </a:p>
          <a:p>
            <a:r>
              <a:rPr lang="en-US"/>
              <a:t>Create a Red Hat / Fedora / CentOS Virtual machine in Azure</a:t>
            </a:r>
          </a:p>
          <a:p>
            <a:r>
              <a:rPr lang="en-US"/>
              <a:t>Install the Azure CLI tools on the Azure VM</a:t>
            </a:r>
          </a:p>
          <a:p>
            <a:r>
              <a:rPr lang="en-US"/>
              <a:t>Review topics to be covered next week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0053997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70555"/>
          </a:xfrm>
        </p:spPr>
        <p:txBody>
          <a:bodyPr/>
          <a:lstStyle/>
          <a:p>
            <a:r>
              <a:rPr lang="en-US"/>
              <a:t>Much of the data in this first session </a:t>
            </a:r>
            <a:r>
              <a:rPr lang="en-US" u="sng"/>
              <a:t>will not</a:t>
            </a:r>
            <a:r>
              <a:rPr lang="en-US"/>
              <a:t> be tested upon</a:t>
            </a:r>
          </a:p>
          <a:p>
            <a:r>
              <a:rPr lang="en-US"/>
              <a:t>This session aims to provide the following:</a:t>
            </a:r>
          </a:p>
          <a:p>
            <a:pPr lvl="1"/>
            <a:r>
              <a:rPr lang="en-US"/>
              <a:t>A brief history of Linux</a:t>
            </a:r>
          </a:p>
          <a:p>
            <a:pPr lvl="1"/>
            <a:r>
              <a:rPr lang="en-US"/>
              <a:t>An overview of the training program and LFCS examination</a:t>
            </a:r>
          </a:p>
          <a:p>
            <a:pPr lvl="1"/>
            <a:r>
              <a:rPr lang="en-US"/>
              <a:t>An understanding of core Linux terms which will be used in all sessions</a:t>
            </a:r>
          </a:p>
          <a:p>
            <a:pPr lvl="1"/>
            <a:r>
              <a:rPr lang="en-US"/>
              <a:t>Guidance to set up your personal test environment</a:t>
            </a:r>
          </a:p>
          <a:p>
            <a:pPr lvl="1"/>
            <a:r>
              <a:rPr lang="en-US"/>
              <a:t>Why Open Source is essential to increasing consumption on Azure</a:t>
            </a:r>
          </a:p>
          <a:p>
            <a:r>
              <a:rPr lang="en-US"/>
              <a:t>The test environment is </a:t>
            </a:r>
            <a:r>
              <a:rPr lang="en-US" u="sng"/>
              <a:t>essential</a:t>
            </a:r>
            <a:r>
              <a:rPr lang="en-US"/>
              <a:t> to building upon the skills taught in subsequent sessions of this program</a:t>
            </a:r>
          </a:p>
          <a:p>
            <a:r>
              <a:rPr lang="en-US"/>
              <a:t>Week 2 and onwards will be highly technical and focus on the competencies which could be tested as part of the LFCS examination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I Agenda</a:t>
            </a:r>
          </a:p>
        </p:txBody>
      </p:sp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16992"/>
            <a:ext cx="11389359" cy="5906196"/>
          </a:xfrm>
        </p:spPr>
        <p:txBody>
          <a:bodyPr/>
          <a:lstStyle/>
          <a:p>
            <a:r>
              <a:rPr lang="en-US"/>
              <a:t>Entirely performance based</a:t>
            </a:r>
          </a:p>
          <a:p>
            <a:r>
              <a:rPr lang="en-US"/>
              <a:t>Delivered “remotely” through a web browser; </a:t>
            </a:r>
            <a:r>
              <a:rPr lang="en-US" b="1">
                <a:solidFill>
                  <a:srgbClr val="FF0000"/>
                </a:solidFill>
              </a:rPr>
              <a:t>Privacy is required</a:t>
            </a:r>
          </a:p>
          <a:p>
            <a:r>
              <a:rPr lang="en-US"/>
              <a:t>Screen is divided into two columns: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Left Column provides the questions to be asked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Right Column provides the shell window to interact with your virtual machine</a:t>
            </a:r>
          </a:p>
          <a:p>
            <a:r>
              <a:rPr lang="en-US"/>
              <a:t>No breaks without permission from delivery proctor</a:t>
            </a:r>
          </a:p>
          <a:p>
            <a:r>
              <a:rPr lang="en-US"/>
              <a:t>No food, drink, other electronic devices present in viewing area which will be shown prior to exam being released</a:t>
            </a:r>
          </a:p>
          <a:p>
            <a:r>
              <a:rPr lang="en-US"/>
              <a:t>The proctor is unable to help with any technical questions; You’re on your own! </a:t>
            </a:r>
            <a:r>
              <a:rPr lang="en-US" b="1">
                <a:solidFill>
                  <a:srgbClr val="FF0000"/>
                </a:solidFill>
              </a:rPr>
              <a:t>You will be recorded! (A/V)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LFCS Examination</a:t>
            </a:r>
          </a:p>
        </p:txBody>
      </p:sp>
    </p:spTree>
    <p:extLst>
      <p:ext uri="{BB962C8B-B14F-4D97-AF65-F5344CB8AC3E}">
        <p14:creationId xmlns:p14="http://schemas.microsoft.com/office/powerpoint/2010/main" val="21726918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LFCS Examination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80" y="902367"/>
            <a:ext cx="7276497" cy="5859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64" y="1165114"/>
            <a:ext cx="4728410" cy="4096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5098" y="1153081"/>
            <a:ext cx="2047534" cy="41088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45" y="902367"/>
            <a:ext cx="1672167" cy="19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27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this course is not…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2503">
            <a:off x="1004348" y="2730929"/>
            <a:ext cx="5615957" cy="1902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8233">
            <a:off x="5127929" y="163370"/>
            <a:ext cx="3829378" cy="3829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838">
            <a:off x="8921062" y="447567"/>
            <a:ext cx="2516061" cy="1417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4646">
            <a:off x="872918" y="1454677"/>
            <a:ext cx="2141215" cy="141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8201">
            <a:off x="7551122" y="3191080"/>
            <a:ext cx="4402667" cy="2219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47" y="4869745"/>
            <a:ext cx="28575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893">
            <a:off x="1634241" y="4771302"/>
            <a:ext cx="2749069" cy="1566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2571">
            <a:off x="160193" y="3635520"/>
            <a:ext cx="1285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8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8381466" cy="4875445"/>
          </a:xfrm>
        </p:spPr>
        <p:txBody>
          <a:bodyPr/>
          <a:lstStyle/>
          <a:p>
            <a:r>
              <a:rPr lang="en-US" sz="2800"/>
              <a:t>UNIX was conceived by Ken Thompson and Dennis Ritchie from AT&amp;T Bell Labs in 1969</a:t>
            </a:r>
          </a:p>
          <a:p>
            <a:r>
              <a:rPr lang="en-US"/>
              <a:t>Common UNIX derivatives include: SCO, IRIX, Solaris, AIX, HP/UX, BSD </a:t>
            </a:r>
            <a:endParaRPr lang="en-US" sz="2800"/>
          </a:p>
          <a:p>
            <a:r>
              <a:rPr lang="en-US" sz="2800"/>
              <a:t>Linux was created by </a:t>
            </a:r>
            <a:r>
              <a:rPr lang="en-US"/>
              <a:t>F</a:t>
            </a:r>
            <a:r>
              <a:rPr lang="en-US" sz="2800"/>
              <a:t>innish software engineer Linus Torvalds in 1991</a:t>
            </a:r>
          </a:p>
          <a:p>
            <a:r>
              <a:rPr lang="en-US" sz="2800"/>
              <a:t>Made from a collection of open source software based on the Linux kernel which Torvalds developed</a:t>
            </a:r>
          </a:p>
          <a:p>
            <a:r>
              <a:rPr lang="en-US" sz="2800"/>
              <a:t>Linux is driven by community contributions which are merged into upstream “projects” and provided to users. Features are created based on need.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UNIX/Linux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05" y="3758853"/>
            <a:ext cx="3274375" cy="2457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05" y="966574"/>
            <a:ext cx="3266569" cy="21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7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75512"/>
            <a:ext cx="11922760" cy="6130873"/>
          </a:xfrm>
        </p:spPr>
        <p:txBody>
          <a:bodyPr/>
          <a:lstStyle/>
          <a:p>
            <a:r>
              <a:rPr lang="en-US" sz="2400" b="1"/>
              <a:t>Kernel</a:t>
            </a:r>
            <a:r>
              <a:rPr lang="en-US" sz="2400"/>
              <a:t> – The core of the Linux operating system</a:t>
            </a:r>
          </a:p>
          <a:p>
            <a:r>
              <a:rPr lang="en-US" sz="2400" b="1"/>
              <a:t>Distribution (Distro) </a:t>
            </a:r>
            <a:r>
              <a:rPr lang="en-US" sz="2400"/>
              <a:t>– A variant of the Linux operating system</a:t>
            </a:r>
          </a:p>
          <a:p>
            <a:r>
              <a:rPr lang="en-US" sz="2400" b="1"/>
              <a:t>Command-Line/Shell</a:t>
            </a:r>
            <a:r>
              <a:rPr lang="en-US" sz="2400"/>
              <a:t> – The terminal window which commands are executed within</a:t>
            </a:r>
          </a:p>
          <a:p>
            <a:r>
              <a:rPr lang="en-US" sz="2400" b="1"/>
              <a:t>Daemon</a:t>
            </a:r>
            <a:r>
              <a:rPr lang="en-US" sz="2400"/>
              <a:t> – A running service on a Linux server, </a:t>
            </a:r>
            <a:r>
              <a:rPr lang="en-US" sz="2400" err="1"/>
              <a:t>httpd</a:t>
            </a:r>
            <a:r>
              <a:rPr lang="en-US" sz="2400"/>
              <a:t> would be the web server</a:t>
            </a:r>
          </a:p>
          <a:p>
            <a:r>
              <a:rPr lang="en-US" sz="2400" b="1"/>
              <a:t>X-Windows (or X) </a:t>
            </a:r>
            <a:r>
              <a:rPr lang="en-US" sz="2400"/>
              <a:t>– A graphical user interface to interact with &amp; run applications</a:t>
            </a:r>
          </a:p>
          <a:p>
            <a:r>
              <a:rPr lang="en-US" sz="2400" b="1"/>
              <a:t>RPM</a:t>
            </a:r>
            <a:r>
              <a:rPr lang="en-US" sz="2400"/>
              <a:t> – A package manager that provides for the install / removal / tracking of software</a:t>
            </a:r>
          </a:p>
          <a:p>
            <a:r>
              <a:rPr lang="en-US" sz="2400" b="1"/>
              <a:t>Fork</a:t>
            </a:r>
            <a:r>
              <a:rPr lang="en-US" sz="2400"/>
              <a:t> – When a distribution is duplicated and changed to produce a new distribution</a:t>
            </a:r>
          </a:p>
          <a:p>
            <a:r>
              <a:rPr lang="en-US" sz="2400" b="1"/>
              <a:t>Package</a:t>
            </a:r>
            <a:r>
              <a:rPr lang="en-US" sz="2400"/>
              <a:t> – An archive of software; Most apps on a host are installed via packages</a:t>
            </a:r>
          </a:p>
          <a:p>
            <a:r>
              <a:rPr lang="en-US" sz="2400" b="1"/>
              <a:t>GNU</a:t>
            </a:r>
            <a:r>
              <a:rPr lang="en-US" sz="2400"/>
              <a:t> – Acronym for GNU’s Not Unix</a:t>
            </a:r>
          </a:p>
          <a:p>
            <a:r>
              <a:rPr lang="en-US" sz="2400" b="1"/>
              <a:t>GPL</a:t>
            </a:r>
            <a:r>
              <a:rPr lang="en-US" sz="2400"/>
              <a:t> – The GNU GPL, or General Public License, is a free software license which guarantees end users the freedom to run, study, share and modify software</a:t>
            </a:r>
          </a:p>
          <a:p>
            <a:r>
              <a:rPr lang="en-US" sz="2400" b="1"/>
              <a:t>SSH</a:t>
            </a:r>
            <a:r>
              <a:rPr lang="en-US" sz="2400"/>
              <a:t> – Secure Shell – Allows connections to other Linux servers via an encrypted tunnel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OSS/Linux Terms</a:t>
            </a:r>
          </a:p>
        </p:txBody>
      </p:sp>
    </p:spTree>
    <p:extLst>
      <p:ext uri="{BB962C8B-B14F-4D97-AF65-F5344CB8AC3E}">
        <p14:creationId xmlns:p14="http://schemas.microsoft.com/office/powerpoint/2010/main" val="30716544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4668934"/>
          </a:xfrm>
        </p:spPr>
        <p:txBody>
          <a:bodyPr/>
          <a:lstStyle/>
          <a:p>
            <a:r>
              <a:rPr lang="en-US"/>
              <a:t>Hundreds of distributions</a:t>
            </a:r>
          </a:p>
          <a:p>
            <a:r>
              <a:rPr lang="en-US">
                <a:hlinkClick r:id="rId2"/>
              </a:rPr>
              <a:t>https://en.wikipedia.org/wiki/List_of_Linux_distributions</a:t>
            </a:r>
            <a:endParaRPr lang="en-US"/>
          </a:p>
          <a:p>
            <a:r>
              <a:rPr lang="en-US"/>
              <a:t>Linux builds are based on a number of “Major” distributions</a:t>
            </a:r>
          </a:p>
          <a:p>
            <a:pPr lvl="1"/>
            <a:r>
              <a:rPr lang="en-US" b="1" err="1"/>
              <a:t>Debian</a:t>
            </a:r>
            <a:r>
              <a:rPr lang="en-US"/>
              <a:t>	(</a:t>
            </a:r>
            <a:r>
              <a:rPr lang="en-US" err="1"/>
              <a:t>Knoppix</a:t>
            </a:r>
            <a:r>
              <a:rPr lang="en-US"/>
              <a:t>, Ubuntu, Android, Linux Mint, </a:t>
            </a:r>
            <a:r>
              <a:rPr lang="en-US" err="1"/>
              <a:t>Raspbian</a:t>
            </a:r>
            <a:r>
              <a:rPr lang="en-US"/>
              <a:t>)</a:t>
            </a:r>
          </a:p>
          <a:p>
            <a:pPr lvl="1"/>
            <a:r>
              <a:rPr lang="en-US" b="1"/>
              <a:t>Gentoo</a:t>
            </a:r>
            <a:r>
              <a:rPr lang="en-US"/>
              <a:t> (Chromium OS, CoreOS)</a:t>
            </a:r>
          </a:p>
          <a:p>
            <a:pPr lvl="1"/>
            <a:r>
              <a:rPr lang="en-US" b="1"/>
              <a:t>Pacman</a:t>
            </a:r>
            <a:r>
              <a:rPr lang="en-US"/>
              <a:t> (Arch Linux)</a:t>
            </a:r>
          </a:p>
          <a:p>
            <a:pPr lvl="1"/>
            <a:r>
              <a:rPr lang="en-US" b="1"/>
              <a:t>RPM</a:t>
            </a:r>
            <a:r>
              <a:rPr lang="en-US"/>
              <a:t> (Red Hat Linux, Red Hat Enterprise Linux, Fedora, Caldera, Oracle Linux)</a:t>
            </a:r>
          </a:p>
          <a:p>
            <a:pPr lvl="1"/>
            <a:r>
              <a:rPr lang="en-US" b="1"/>
              <a:t>Slackware</a:t>
            </a:r>
            <a:r>
              <a:rPr lang="en-US"/>
              <a:t> (</a:t>
            </a:r>
            <a:r>
              <a:rPr lang="en-US" err="1"/>
              <a:t>SuSE</a:t>
            </a:r>
            <a:r>
              <a:rPr lang="en-US"/>
              <a:t>, </a:t>
            </a:r>
            <a:r>
              <a:rPr lang="en-US" err="1"/>
              <a:t>Frugalware</a:t>
            </a:r>
            <a:r>
              <a:rPr lang="en-US"/>
              <a:t>, </a:t>
            </a:r>
          </a:p>
          <a:p>
            <a:r>
              <a:rPr lang="en-US"/>
              <a:t>TUX the penguin got his name from “Torvalds’ </a:t>
            </a:r>
            <a:r>
              <a:rPr lang="en-US" err="1"/>
              <a:t>UniX</a:t>
            </a:r>
            <a:r>
              <a:rPr lang="en-US"/>
              <a:t>”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 are a lot like Genealogy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41" y="289512"/>
            <a:ext cx="1895221" cy="20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008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{"officeBundle":{"ctag":"\"c:{FC8FEFFE-6E01-4082-9E5E-30612EB8650D},50\"","fatalError":true,"version":"1.79102838"}}</MediaServiceFastMetadata>
    <MediaServiceMetadata xmlns="80665351-4c0c-42f1-8096-ec7a2623fe2d">{"officeBundle":{"ctag":"\"c:{FC8FEFFE-6E01-4082-9E5E-30612EB8650D},50\"","fatalError":true,"errorInfo":"Server_FragmentLimitExceeded","version":"1.79102838"}}</MediaServiceMetadat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5224DB1C-2852-4A3F-B819-8B8F7E8B0D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Microsoft Office PowerPoint</Application>
  <PresentationFormat>Widescreen</PresentationFormat>
  <Paragraphs>269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LFCS Preparation Training Session I: The history of Linux &amp; Why do we care: How OSS drives Azure consumption</vt:lpstr>
      <vt:lpstr>Introduction</vt:lpstr>
      <vt:lpstr>Session I Agenda</vt:lpstr>
      <vt:lpstr>Overview of LFCS Examination</vt:lpstr>
      <vt:lpstr>Overview of LFCS Examination</vt:lpstr>
      <vt:lpstr>What this course is not…</vt:lpstr>
      <vt:lpstr>History of UNIX/Linux</vt:lpstr>
      <vt:lpstr>Common OSS/Linux Terms</vt:lpstr>
      <vt:lpstr>Distributions are a lot like Genealogy </vt:lpstr>
      <vt:lpstr>Commercial vs Community</vt:lpstr>
      <vt:lpstr>Red Hat Enterprise Linux forks from Fedora (Core)</vt:lpstr>
      <vt:lpstr>What is / isn’t Open Source ?</vt:lpstr>
      <vt:lpstr>What is ‘root’ ?</vt:lpstr>
      <vt:lpstr>Pre-Requisites for Training Sessions</vt:lpstr>
      <vt:lpstr>Installing the Windows 10 Subsystem for Linux</vt:lpstr>
      <vt:lpstr>Installing the Azure CLI on Windows 10 Bash for Windows</vt:lpstr>
      <vt:lpstr>Creating a RHEL 7.2 VM using the Azure CLI on Windows 10</vt:lpstr>
      <vt:lpstr>Output from Red Hat Enterprise Linux VM Creation</vt:lpstr>
      <vt:lpstr>Output from Red Hat Enterprise Linux VM Creation</vt:lpstr>
      <vt:lpstr>Installing the Azure CLI on Red Hat Enterprise Linux</vt:lpstr>
      <vt:lpstr>Shut down your RHEL VM when it isn’t in use!</vt:lpstr>
      <vt:lpstr>Final Thoughts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LFCS Preparation Training Session I: The history of Linux &amp; Why do we care: How OSS drives Azure consumption</dc:title>
  <cp:lastModifiedBy>Dan Stolts</cp:lastModifiedBy>
  <cp:revision>3</cp:revision>
  <dcterms:modified xsi:type="dcterms:W3CDTF">2018-05-25T17:20:50Z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"c:{FC8FEFFE-6E01-4082-9E5E-30612EB8650D},50"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2018-05-25T17:20:46.5916295Z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