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32"/>
  </p:notesMasterIdLst>
  <p:handoutMasterIdLst>
    <p:handoutMasterId r:id="rId33"/>
  </p:handoutMasterIdLst>
  <p:sldIdLst>
    <p:sldId id="260" r:id="rId6"/>
    <p:sldId id="295" r:id="rId7"/>
    <p:sldId id="300" r:id="rId8"/>
    <p:sldId id="296" r:id="rId9"/>
    <p:sldId id="298" r:id="rId10"/>
    <p:sldId id="303" r:id="rId11"/>
    <p:sldId id="311" r:id="rId12"/>
    <p:sldId id="322" r:id="rId13"/>
    <p:sldId id="312" r:id="rId14"/>
    <p:sldId id="314" r:id="rId15"/>
    <p:sldId id="318" r:id="rId16"/>
    <p:sldId id="301" r:id="rId17"/>
    <p:sldId id="320" r:id="rId18"/>
    <p:sldId id="317" r:id="rId19"/>
    <p:sldId id="315" r:id="rId20"/>
    <p:sldId id="313" r:id="rId21"/>
    <p:sldId id="319" r:id="rId22"/>
    <p:sldId id="304" r:id="rId23"/>
    <p:sldId id="316" r:id="rId24"/>
    <p:sldId id="297" r:id="rId25"/>
    <p:sldId id="302" r:id="rId26"/>
    <p:sldId id="308" r:id="rId27"/>
    <p:sldId id="321" r:id="rId28"/>
    <p:sldId id="305" r:id="rId29"/>
    <p:sldId id="323"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295"/>
            <p14:sldId id="300"/>
            <p14:sldId id="296"/>
            <p14:sldId id="298"/>
            <p14:sldId id="303"/>
            <p14:sldId id="311"/>
            <p14:sldId id="322"/>
            <p14:sldId id="312"/>
            <p14:sldId id="314"/>
            <p14:sldId id="318"/>
            <p14:sldId id="301"/>
            <p14:sldId id="320"/>
            <p14:sldId id="317"/>
            <p14:sldId id="315"/>
            <p14:sldId id="313"/>
            <p14:sldId id="319"/>
            <p14:sldId id="304"/>
            <p14:sldId id="316"/>
            <p14:sldId id="297"/>
            <p14:sldId id="302"/>
            <p14:sldId id="308"/>
            <p14:sldId id="321"/>
            <p14:sldId id="305"/>
            <p14:sldId id="323"/>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5/25/2018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a:p>
        </p:txBody>
      </p:sp>
    </p:spTree>
    <p:extLst>
      <p:ext uri="{BB962C8B-B14F-4D97-AF65-F5344CB8AC3E}">
        <p14:creationId xmlns:p14="http://schemas.microsoft.com/office/powerpoint/2010/main" val="171647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10</a:t>
            </a:fld>
            <a:endParaRPr lang="en-US"/>
          </a:p>
        </p:txBody>
      </p:sp>
    </p:spTree>
    <p:extLst>
      <p:ext uri="{BB962C8B-B14F-4D97-AF65-F5344CB8AC3E}">
        <p14:creationId xmlns:p14="http://schemas.microsoft.com/office/powerpoint/2010/main" val="332585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11</a:t>
            </a:fld>
            <a:endParaRPr lang="en-US"/>
          </a:p>
        </p:txBody>
      </p:sp>
    </p:spTree>
    <p:extLst>
      <p:ext uri="{BB962C8B-B14F-4D97-AF65-F5344CB8AC3E}">
        <p14:creationId xmlns:p14="http://schemas.microsoft.com/office/powerpoint/2010/main" val="3229851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12</a:t>
            </a:fld>
            <a:endParaRPr lang="en-US"/>
          </a:p>
        </p:txBody>
      </p:sp>
    </p:spTree>
    <p:extLst>
      <p:ext uri="{BB962C8B-B14F-4D97-AF65-F5344CB8AC3E}">
        <p14:creationId xmlns:p14="http://schemas.microsoft.com/office/powerpoint/2010/main" val="2754070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13</a:t>
            </a:fld>
            <a:endParaRPr lang="en-US"/>
          </a:p>
        </p:txBody>
      </p:sp>
    </p:spTree>
    <p:extLst>
      <p:ext uri="{BB962C8B-B14F-4D97-AF65-F5344CB8AC3E}">
        <p14:creationId xmlns:p14="http://schemas.microsoft.com/office/powerpoint/2010/main" val="1727067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14</a:t>
            </a:fld>
            <a:endParaRPr lang="en-US"/>
          </a:p>
        </p:txBody>
      </p:sp>
    </p:spTree>
    <p:extLst>
      <p:ext uri="{BB962C8B-B14F-4D97-AF65-F5344CB8AC3E}">
        <p14:creationId xmlns:p14="http://schemas.microsoft.com/office/powerpoint/2010/main" val="401927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15</a:t>
            </a:fld>
            <a:endParaRPr lang="en-US"/>
          </a:p>
        </p:txBody>
      </p:sp>
    </p:spTree>
    <p:extLst>
      <p:ext uri="{BB962C8B-B14F-4D97-AF65-F5344CB8AC3E}">
        <p14:creationId xmlns:p14="http://schemas.microsoft.com/office/powerpoint/2010/main" val="2143516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16</a:t>
            </a:fld>
            <a:endParaRPr lang="en-US"/>
          </a:p>
        </p:txBody>
      </p:sp>
    </p:spTree>
    <p:extLst>
      <p:ext uri="{BB962C8B-B14F-4D97-AF65-F5344CB8AC3E}">
        <p14:creationId xmlns:p14="http://schemas.microsoft.com/office/powerpoint/2010/main" val="3418588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17</a:t>
            </a:fld>
            <a:endParaRPr lang="en-US"/>
          </a:p>
        </p:txBody>
      </p:sp>
    </p:spTree>
    <p:extLst>
      <p:ext uri="{BB962C8B-B14F-4D97-AF65-F5344CB8AC3E}">
        <p14:creationId xmlns:p14="http://schemas.microsoft.com/office/powerpoint/2010/main" val="3830181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18</a:t>
            </a:fld>
            <a:endParaRPr lang="en-US"/>
          </a:p>
        </p:txBody>
      </p:sp>
    </p:spTree>
    <p:extLst>
      <p:ext uri="{BB962C8B-B14F-4D97-AF65-F5344CB8AC3E}">
        <p14:creationId xmlns:p14="http://schemas.microsoft.com/office/powerpoint/2010/main" val="4099529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19</a:t>
            </a:fld>
            <a:endParaRPr lang="en-US"/>
          </a:p>
        </p:txBody>
      </p:sp>
    </p:spTree>
    <p:extLst>
      <p:ext uri="{BB962C8B-B14F-4D97-AF65-F5344CB8AC3E}">
        <p14:creationId xmlns:p14="http://schemas.microsoft.com/office/powerpoint/2010/main" val="4289935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a:t>
            </a:fld>
            <a:endParaRPr lang="en-US"/>
          </a:p>
        </p:txBody>
      </p:sp>
    </p:spTree>
    <p:extLst>
      <p:ext uri="{BB962C8B-B14F-4D97-AF65-F5344CB8AC3E}">
        <p14:creationId xmlns:p14="http://schemas.microsoft.com/office/powerpoint/2010/main" val="1685054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20</a:t>
            </a:fld>
            <a:endParaRPr lang="en-US"/>
          </a:p>
        </p:txBody>
      </p:sp>
    </p:spTree>
    <p:extLst>
      <p:ext uri="{BB962C8B-B14F-4D97-AF65-F5344CB8AC3E}">
        <p14:creationId xmlns:p14="http://schemas.microsoft.com/office/powerpoint/2010/main" val="1928971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21</a:t>
            </a:fld>
            <a:endParaRPr lang="en-US"/>
          </a:p>
        </p:txBody>
      </p:sp>
    </p:spTree>
    <p:extLst>
      <p:ext uri="{BB962C8B-B14F-4D97-AF65-F5344CB8AC3E}">
        <p14:creationId xmlns:p14="http://schemas.microsoft.com/office/powerpoint/2010/main" val="742401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22</a:t>
            </a:fld>
            <a:endParaRPr lang="en-US"/>
          </a:p>
        </p:txBody>
      </p:sp>
    </p:spTree>
    <p:extLst>
      <p:ext uri="{BB962C8B-B14F-4D97-AF65-F5344CB8AC3E}">
        <p14:creationId xmlns:p14="http://schemas.microsoft.com/office/powerpoint/2010/main" val="2288002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23</a:t>
            </a:fld>
            <a:endParaRPr lang="en-US"/>
          </a:p>
        </p:txBody>
      </p:sp>
    </p:spTree>
    <p:extLst>
      <p:ext uri="{BB962C8B-B14F-4D97-AF65-F5344CB8AC3E}">
        <p14:creationId xmlns:p14="http://schemas.microsoft.com/office/powerpoint/2010/main" val="1177726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24</a:t>
            </a:fld>
            <a:endParaRPr lang="en-US"/>
          </a:p>
        </p:txBody>
      </p:sp>
    </p:spTree>
    <p:extLst>
      <p:ext uri="{BB962C8B-B14F-4D97-AF65-F5344CB8AC3E}">
        <p14:creationId xmlns:p14="http://schemas.microsoft.com/office/powerpoint/2010/main" val="4189050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25</a:t>
            </a:fld>
            <a:endParaRPr lang="en-US"/>
          </a:p>
        </p:txBody>
      </p:sp>
    </p:spTree>
    <p:extLst>
      <p:ext uri="{BB962C8B-B14F-4D97-AF65-F5344CB8AC3E}">
        <p14:creationId xmlns:p14="http://schemas.microsoft.com/office/powerpoint/2010/main" val="234220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26</a:t>
            </a:fld>
            <a:endParaRPr lang="en-US"/>
          </a:p>
        </p:txBody>
      </p:sp>
    </p:spTree>
    <p:extLst>
      <p:ext uri="{BB962C8B-B14F-4D97-AF65-F5344CB8AC3E}">
        <p14:creationId xmlns:p14="http://schemas.microsoft.com/office/powerpoint/2010/main" val="73004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3</a:t>
            </a:fld>
            <a:endParaRPr lang="en-US"/>
          </a:p>
        </p:txBody>
      </p:sp>
    </p:spTree>
    <p:extLst>
      <p:ext uri="{BB962C8B-B14F-4D97-AF65-F5344CB8AC3E}">
        <p14:creationId xmlns:p14="http://schemas.microsoft.com/office/powerpoint/2010/main" val="1696702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4</a:t>
            </a:fld>
            <a:endParaRPr lang="en-US"/>
          </a:p>
        </p:txBody>
      </p:sp>
    </p:spTree>
    <p:extLst>
      <p:ext uri="{BB962C8B-B14F-4D97-AF65-F5344CB8AC3E}">
        <p14:creationId xmlns:p14="http://schemas.microsoft.com/office/powerpoint/2010/main" val="123633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5</a:t>
            </a:fld>
            <a:endParaRPr lang="en-US"/>
          </a:p>
        </p:txBody>
      </p:sp>
    </p:spTree>
    <p:extLst>
      <p:ext uri="{BB962C8B-B14F-4D97-AF65-F5344CB8AC3E}">
        <p14:creationId xmlns:p14="http://schemas.microsoft.com/office/powerpoint/2010/main" val="346426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6</a:t>
            </a:fld>
            <a:endParaRPr lang="en-US"/>
          </a:p>
        </p:txBody>
      </p:sp>
    </p:spTree>
    <p:extLst>
      <p:ext uri="{BB962C8B-B14F-4D97-AF65-F5344CB8AC3E}">
        <p14:creationId xmlns:p14="http://schemas.microsoft.com/office/powerpoint/2010/main" val="149420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7</a:t>
            </a:fld>
            <a:endParaRPr lang="en-US"/>
          </a:p>
        </p:txBody>
      </p:sp>
    </p:spTree>
    <p:extLst>
      <p:ext uri="{BB962C8B-B14F-4D97-AF65-F5344CB8AC3E}">
        <p14:creationId xmlns:p14="http://schemas.microsoft.com/office/powerpoint/2010/main" val="3107819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8</a:t>
            </a:fld>
            <a:endParaRPr lang="en-US"/>
          </a:p>
        </p:txBody>
      </p:sp>
    </p:spTree>
    <p:extLst>
      <p:ext uri="{BB962C8B-B14F-4D97-AF65-F5344CB8AC3E}">
        <p14:creationId xmlns:p14="http://schemas.microsoft.com/office/powerpoint/2010/main" val="161165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9</a:t>
            </a:fld>
            <a:endParaRPr lang="en-US"/>
          </a:p>
        </p:txBody>
      </p:sp>
    </p:spTree>
    <p:extLst>
      <p:ext uri="{BB962C8B-B14F-4D97-AF65-F5344CB8AC3E}">
        <p14:creationId xmlns:p14="http://schemas.microsoft.com/office/powerpoint/2010/main" val="131592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a:t>Author Name</a:t>
            </a:r>
          </a:p>
          <a:p>
            <a:pPr lvl="0"/>
            <a:r>
              <a:rPr lang="en-US"/>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a:t>Author’s Name</a:t>
            </a:r>
          </a:p>
          <a:p>
            <a:pPr lvl="0"/>
            <a:r>
              <a:rPr lang="en-US"/>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8774"/>
                </a:solidFill>
              </a:defRPr>
            </a:lvl1pPr>
          </a:lstStyle>
          <a:p>
            <a:r>
              <a:rPr lang="en-US"/>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3600" b="1"/>
            </a:lvl1pPr>
          </a:lstStyle>
          <a:p>
            <a:r>
              <a:rPr lang="en-US"/>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a:t>Add content here</a:t>
            </a:r>
          </a:p>
          <a:p>
            <a:pPr lvl="1"/>
            <a:r>
              <a:rPr lang="en-US"/>
              <a:t>Sub content here</a:t>
            </a:r>
          </a:p>
          <a:p>
            <a:pPr lvl="0"/>
            <a:r>
              <a:rPr lang="en-US"/>
              <a:t>Try to use short phrases and keywords</a:t>
            </a:r>
          </a:p>
          <a:p>
            <a:pPr lvl="0"/>
            <a:r>
              <a:rPr lang="en-US"/>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descr="Microsoft_logo_(2012).svg.pn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hyperlink" Target="https://www.yammer.com/microsoft.com/#/threads/inGroup?type=in_group&amp;feedId=7872032&amp;view=all" TargetMode="External"/><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ux.com/learn/what-you-need-know-about-fedoras-switch-yum-dnf"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a:t>LFCS Preparation Training</a:t>
            </a:r>
            <a:br>
              <a:rPr lang="en-US"/>
            </a:br>
            <a:r>
              <a:rPr lang="en-US" sz="4500"/>
              <a:t>Session II: Linux Unveiled! What is BASH?</a:t>
            </a:r>
          </a:p>
        </p:txBody>
      </p:sp>
      <p:sp>
        <p:nvSpPr>
          <p:cNvPr id="2" name="Text Placeholder 1"/>
          <p:cNvSpPr>
            <a:spLocks noGrp="1"/>
          </p:cNvSpPr>
          <p:nvPr>
            <p:ph type="body" sz="quarter" idx="14"/>
          </p:nvPr>
        </p:nvSpPr>
        <p:spPr>
          <a:xfrm>
            <a:off x="269300" y="4624551"/>
            <a:ext cx="6723187" cy="1137306"/>
          </a:xfrm>
        </p:spPr>
        <p:txBody>
          <a:bodyPr/>
          <a:lstStyle/>
          <a:p>
            <a:r>
              <a:rPr lang="en-US" sz="2000"/>
              <a:t>Stuart R. Kirk, MCSA: Linux On Azure, RHCA</a:t>
            </a:r>
          </a:p>
          <a:p>
            <a:r>
              <a:rPr lang="en-US" sz="2000"/>
              <a:t>Technology Solutions Professional</a:t>
            </a:r>
          </a:p>
          <a:p>
            <a:r>
              <a:rPr lang="en-US" sz="2000"/>
              <a:t>Global Black Belt Team – Open Source Azure Incubation</a:t>
            </a:r>
            <a:r>
              <a:rPr lang="en-US"/>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b="1"/>
              <a:t>ln</a:t>
            </a:r>
            <a:r>
              <a:rPr lang="en-US"/>
              <a:t>		Create hard / symbolic links (similar to shortcuts)</a:t>
            </a:r>
          </a:p>
          <a:p>
            <a:r>
              <a:rPr lang="en-US" b="1" err="1"/>
              <a:t>pvcreate</a:t>
            </a:r>
            <a:r>
              <a:rPr lang="en-US"/>
              <a:t>	Create an LVM Physical Volume</a:t>
            </a:r>
          </a:p>
          <a:p>
            <a:r>
              <a:rPr lang="en-US" b="1" err="1"/>
              <a:t>vgcreate</a:t>
            </a:r>
            <a:r>
              <a:rPr lang="en-US"/>
              <a:t>	Create an LVM Volume Group</a:t>
            </a:r>
          </a:p>
          <a:p>
            <a:r>
              <a:rPr lang="en-US" b="1" err="1"/>
              <a:t>lvcreate</a:t>
            </a:r>
            <a:r>
              <a:rPr lang="en-US"/>
              <a:t>	Create an LVM Logical Volume</a:t>
            </a:r>
          </a:p>
          <a:p>
            <a:r>
              <a:rPr lang="en-US" b="1" err="1"/>
              <a:t>mkfs</a:t>
            </a:r>
            <a:r>
              <a:rPr lang="en-US"/>
              <a:t>	Make a filesystem – Equal to formatting a disk</a:t>
            </a:r>
          </a:p>
          <a:p>
            <a:r>
              <a:rPr lang="en-US" b="1"/>
              <a:t>mount</a:t>
            </a:r>
            <a:r>
              <a:rPr lang="en-US"/>
              <a:t>	Mount a Linux filesystem so it is available to a running host</a:t>
            </a:r>
          </a:p>
          <a:p>
            <a:r>
              <a:rPr lang="en-US" b="1" err="1"/>
              <a:t>umount</a:t>
            </a:r>
            <a:r>
              <a:rPr lang="en-US"/>
              <a:t>	Unmount a Linux filesystem from a host</a:t>
            </a:r>
          </a:p>
          <a:p>
            <a:r>
              <a:rPr lang="en-US" b="1" err="1"/>
              <a:t>ps</a:t>
            </a:r>
            <a:r>
              <a:rPr lang="en-US"/>
              <a:t>		View running system processes</a:t>
            </a:r>
          </a:p>
          <a:p>
            <a:r>
              <a:rPr lang="en-US" b="1"/>
              <a:t>top	</a:t>
            </a:r>
            <a:r>
              <a:rPr lang="en-US"/>
              <a:t>	View current system utilization</a:t>
            </a:r>
          </a:p>
          <a:p>
            <a:r>
              <a:rPr lang="en-US" b="1" err="1"/>
              <a:t>mtr</a:t>
            </a:r>
            <a:r>
              <a:rPr lang="en-US" b="1"/>
              <a:t>	</a:t>
            </a:r>
            <a:r>
              <a:rPr lang="en-US"/>
              <a:t>	My (Matt’s) Traceroute – A combination of ping and traceroute</a:t>
            </a:r>
          </a:p>
        </p:txBody>
      </p:sp>
      <p:sp>
        <p:nvSpPr>
          <p:cNvPr id="3" name="Title 2"/>
          <p:cNvSpPr>
            <a:spLocks noGrp="1"/>
          </p:cNvSpPr>
          <p:nvPr>
            <p:ph type="title"/>
          </p:nvPr>
        </p:nvSpPr>
        <p:spPr/>
        <p:txBody>
          <a:bodyPr/>
          <a:lstStyle/>
          <a:p>
            <a:r>
              <a:rPr lang="en-US"/>
              <a:t>Overview of Basic Commands (continued)</a:t>
            </a:r>
          </a:p>
        </p:txBody>
      </p:sp>
    </p:spTree>
    <p:extLst>
      <p:ext uri="{BB962C8B-B14F-4D97-AF65-F5344CB8AC3E}">
        <p14:creationId xmlns:p14="http://schemas.microsoft.com/office/powerpoint/2010/main" val="592861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786163"/>
          </a:xfrm>
        </p:spPr>
        <p:txBody>
          <a:bodyPr/>
          <a:lstStyle/>
          <a:p>
            <a:r>
              <a:rPr lang="en-US" b="1"/>
              <a:t>touch	</a:t>
            </a:r>
            <a:r>
              <a:rPr lang="en-US"/>
              <a:t>Change file timestamps – Also used for creating empty files</a:t>
            </a:r>
          </a:p>
          <a:p>
            <a:r>
              <a:rPr lang="en-US" b="1"/>
              <a:t>kill	</a:t>
            </a:r>
            <a:r>
              <a:rPr lang="en-US"/>
              <a:t>	Kill (stop) a running process</a:t>
            </a:r>
          </a:p>
          <a:p>
            <a:r>
              <a:rPr lang="en-US" b="1" err="1"/>
              <a:t>systemctl</a:t>
            </a:r>
            <a:r>
              <a:rPr lang="en-US"/>
              <a:t>	Manipulate </a:t>
            </a:r>
            <a:r>
              <a:rPr lang="en-US" err="1"/>
              <a:t>systemd</a:t>
            </a:r>
            <a:r>
              <a:rPr lang="en-US"/>
              <a:t> services</a:t>
            </a:r>
          </a:p>
          <a:p>
            <a:pPr marL="0" indent="0">
              <a:buNone/>
            </a:pPr>
            <a:endParaRPr lang="en-US" b="1"/>
          </a:p>
          <a:p>
            <a:pPr marL="0" indent="0">
              <a:buNone/>
            </a:pPr>
            <a:r>
              <a:rPr lang="en-US"/>
              <a:t>Services on RHEL 7.x are managed by</a:t>
            </a:r>
          </a:p>
          <a:p>
            <a:pPr marL="0" indent="0">
              <a:buNone/>
            </a:pPr>
            <a:r>
              <a:rPr lang="en-US" err="1"/>
              <a:t>Systemd</a:t>
            </a:r>
            <a:r>
              <a:rPr lang="en-US"/>
              <a:t> which is the successor to</a:t>
            </a:r>
          </a:p>
          <a:p>
            <a:pPr marL="0" indent="0">
              <a:buNone/>
            </a:pPr>
            <a:r>
              <a:rPr lang="en-US" err="1"/>
              <a:t>SysVinit</a:t>
            </a:r>
            <a:r>
              <a:rPr lang="en-US"/>
              <a:t>. The `</a:t>
            </a:r>
            <a:r>
              <a:rPr lang="en-US" sz="2000" b="1" err="1">
                <a:solidFill>
                  <a:srgbClr val="0070C0"/>
                </a:solidFill>
                <a:latin typeface="Courier New" panose="02070309020205020404" pitchFamily="49" charset="0"/>
                <a:cs typeface="Courier New" panose="02070309020205020404" pitchFamily="49" charset="0"/>
              </a:rPr>
              <a:t>systemctl</a:t>
            </a:r>
            <a:r>
              <a:rPr lang="en-US"/>
              <a:t>` command can</a:t>
            </a:r>
          </a:p>
          <a:p>
            <a:pPr marL="0" indent="0">
              <a:buNone/>
            </a:pPr>
            <a:r>
              <a:rPr lang="en-US"/>
              <a:t>be used to start/stop/enable/disable/</a:t>
            </a:r>
          </a:p>
          <a:p>
            <a:pPr marL="0" indent="0">
              <a:buNone/>
            </a:pPr>
            <a:r>
              <a:rPr lang="en-US"/>
              <a:t>reload services. For those familiar with </a:t>
            </a:r>
          </a:p>
          <a:p>
            <a:pPr marL="0" indent="0">
              <a:buNone/>
            </a:pPr>
            <a:r>
              <a:rPr lang="en-US"/>
              <a:t>Linux “</a:t>
            </a:r>
            <a:r>
              <a:rPr lang="en-US" err="1"/>
              <a:t>runlevels</a:t>
            </a:r>
            <a:r>
              <a:rPr lang="en-US"/>
              <a:t>”, these are replaced by</a:t>
            </a:r>
          </a:p>
          <a:p>
            <a:pPr marL="0" indent="0">
              <a:buNone/>
            </a:pPr>
            <a:r>
              <a:rPr lang="en-US"/>
              <a:t>                                              “targets”.</a:t>
            </a:r>
          </a:p>
          <a:p>
            <a:endParaRPr lang="en-US"/>
          </a:p>
        </p:txBody>
      </p:sp>
      <p:sp>
        <p:nvSpPr>
          <p:cNvPr id="3" name="Title 2"/>
          <p:cNvSpPr>
            <a:spLocks noGrp="1"/>
          </p:cNvSpPr>
          <p:nvPr>
            <p:ph type="title"/>
          </p:nvPr>
        </p:nvSpPr>
        <p:spPr/>
        <p:txBody>
          <a:bodyPr/>
          <a:lstStyle/>
          <a:p>
            <a:r>
              <a:rPr lang="en-US"/>
              <a:t>Overview of Basic Commands (continued)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483" y="3471285"/>
            <a:ext cx="4828280" cy="2714002"/>
          </a:xfrm>
          <a:prstGeom prst="rect">
            <a:avLst/>
          </a:prstGeom>
        </p:spPr>
      </p:pic>
    </p:spTree>
    <p:extLst>
      <p:ext uri="{BB962C8B-B14F-4D97-AF65-F5344CB8AC3E}">
        <p14:creationId xmlns:p14="http://schemas.microsoft.com/office/powerpoint/2010/main" val="1081441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DOS to Linux “Cheat Sheet”</a:t>
            </a:r>
          </a:p>
        </p:txBody>
      </p:sp>
      <p:graphicFrame>
        <p:nvGraphicFramePr>
          <p:cNvPr id="5" name="Table 4"/>
          <p:cNvGraphicFramePr>
            <a:graphicFrameLocks noGrp="1"/>
          </p:cNvGraphicFramePr>
          <p:nvPr>
            <p:extLst>
              <p:ext uri="{D42A27DB-BD31-4B8C-83A1-F6EECF244321}">
                <p14:modId xmlns:p14="http://schemas.microsoft.com/office/powerpoint/2010/main" val="3600319831"/>
              </p:ext>
            </p:extLst>
          </p:nvPr>
        </p:nvGraphicFramePr>
        <p:xfrm>
          <a:off x="126124" y="966942"/>
          <a:ext cx="11929242" cy="5129058"/>
        </p:xfrm>
        <a:graphic>
          <a:graphicData uri="http://schemas.openxmlformats.org/drawingml/2006/table">
            <a:tbl>
              <a:tblPr>
                <a:tableStyleId>{5C22544A-7EE6-4342-B048-85BDC9FD1C3A}</a:tableStyleId>
              </a:tblPr>
              <a:tblGrid>
                <a:gridCol w="3880099">
                  <a:extLst>
                    <a:ext uri="{9D8B030D-6E8A-4147-A177-3AD203B41FA5}">
                      <a16:colId xmlns:a16="http://schemas.microsoft.com/office/drawing/2014/main" val="2263928395"/>
                    </a:ext>
                  </a:extLst>
                </a:gridCol>
                <a:gridCol w="1857495">
                  <a:extLst>
                    <a:ext uri="{9D8B030D-6E8A-4147-A177-3AD203B41FA5}">
                      <a16:colId xmlns:a16="http://schemas.microsoft.com/office/drawing/2014/main" val="1412886172"/>
                    </a:ext>
                  </a:extLst>
                </a:gridCol>
                <a:gridCol w="1885013">
                  <a:extLst>
                    <a:ext uri="{9D8B030D-6E8A-4147-A177-3AD203B41FA5}">
                      <a16:colId xmlns:a16="http://schemas.microsoft.com/office/drawing/2014/main" val="974015979"/>
                    </a:ext>
                  </a:extLst>
                </a:gridCol>
                <a:gridCol w="4306635">
                  <a:extLst>
                    <a:ext uri="{9D8B030D-6E8A-4147-A177-3AD203B41FA5}">
                      <a16:colId xmlns:a16="http://schemas.microsoft.com/office/drawing/2014/main" val="3311309964"/>
                    </a:ext>
                  </a:extLst>
                </a:gridCol>
              </a:tblGrid>
              <a:tr h="233139">
                <a:tc>
                  <a:txBody>
                    <a:bodyPr/>
                    <a:lstStyle/>
                    <a:p>
                      <a:pPr algn="l" fontAlgn="b"/>
                      <a:r>
                        <a:rPr lang="en-US" sz="1200" b="1" u="none" strike="noStrike">
                          <a:effectLst/>
                        </a:rPr>
                        <a:t>Command's Purpose</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MS-DOS</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Linux</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Basic Linux Example</a:t>
                      </a:r>
                      <a:endParaRPr lang="en-US" sz="1200" b="1"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6192814"/>
                  </a:ext>
                </a:extLst>
              </a:tr>
              <a:tr h="233139">
                <a:tc>
                  <a:txBody>
                    <a:bodyPr/>
                    <a:lstStyle/>
                    <a:p>
                      <a:pPr algn="l" fontAlgn="b"/>
                      <a:r>
                        <a:rPr lang="en-US" sz="1200" u="none" strike="noStrike">
                          <a:effectLst/>
                        </a:rPr>
                        <a:t>Copies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copy</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cp thisfile.txt /home/thisdirectory</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59138403"/>
                  </a:ext>
                </a:extLst>
              </a:tr>
              <a:tr h="233139">
                <a:tc>
                  <a:txBody>
                    <a:bodyPr/>
                    <a:lstStyle/>
                    <a:p>
                      <a:pPr algn="l" fontAlgn="b"/>
                      <a:r>
                        <a:rPr lang="en-US" sz="1200" u="none" strike="noStrike">
                          <a:effectLst/>
                        </a:rPr>
                        <a:t>Moves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move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mv</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mv thisfile.txt /home/thisdirectory</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348658448"/>
                  </a:ext>
                </a:extLst>
              </a:tr>
              <a:tr h="233139">
                <a:tc>
                  <a:txBody>
                    <a:bodyPr/>
                    <a:lstStyle/>
                    <a:p>
                      <a:pPr algn="l" fontAlgn="b"/>
                      <a:r>
                        <a:rPr lang="en-US" sz="1200" u="none" strike="noStrike">
                          <a:effectLst/>
                        </a:rPr>
                        <a:t>Lists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ls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ls</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433931554"/>
                  </a:ext>
                </a:extLst>
              </a:tr>
              <a:tr h="233139">
                <a:tc>
                  <a:txBody>
                    <a:bodyPr/>
                    <a:lstStyle/>
                    <a:p>
                      <a:pPr algn="l" fontAlgn="b"/>
                      <a:r>
                        <a:rPr lang="en-US" sz="1200" u="none" strike="noStrike">
                          <a:effectLst/>
                        </a:rPr>
                        <a:t>Clears screen</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cls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clear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clear</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04456110"/>
                  </a:ext>
                </a:extLst>
              </a:tr>
              <a:tr h="233139">
                <a:tc>
                  <a:txBody>
                    <a:bodyPr/>
                    <a:lstStyle/>
                    <a:p>
                      <a:pPr algn="l" fontAlgn="b"/>
                      <a:r>
                        <a:rPr lang="en-US" sz="1200" u="none" strike="noStrike">
                          <a:effectLst/>
                        </a:rPr>
                        <a:t>Closes prompt window</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exit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exit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exit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1717499638"/>
                  </a:ext>
                </a:extLst>
              </a:tr>
              <a:tr h="233139">
                <a:tc>
                  <a:txBody>
                    <a:bodyPr/>
                    <a:lstStyle/>
                    <a:p>
                      <a:pPr algn="l" fontAlgn="b"/>
                      <a:r>
                        <a:rPr lang="en-US" sz="1200" u="none" strike="noStrike">
                          <a:effectLst/>
                        </a:rPr>
                        <a:t>Displays or sets date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5097498"/>
                  </a:ext>
                </a:extLst>
              </a:tr>
              <a:tr h="233139">
                <a:tc>
                  <a:txBody>
                    <a:bodyPr/>
                    <a:lstStyle/>
                    <a:p>
                      <a:pPr algn="l" fontAlgn="b"/>
                      <a:r>
                        <a:rPr lang="en-US" sz="1200" u="none" strike="noStrike">
                          <a:effectLst/>
                        </a:rPr>
                        <a:t>Deletes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del</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rm</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rm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519850380"/>
                  </a:ext>
                </a:extLst>
              </a:tr>
              <a:tr h="233139">
                <a:tc>
                  <a:txBody>
                    <a:bodyPr/>
                    <a:lstStyle/>
                    <a:p>
                      <a:pPr algn="l" fontAlgn="b"/>
                      <a:r>
                        <a:rPr lang="en-US" sz="1200" u="none" strike="noStrike">
                          <a:effectLst/>
                        </a:rPr>
                        <a:t>Echoes output on the screen</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echo</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echo</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echo this message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426168150"/>
                  </a:ext>
                </a:extLst>
              </a:tr>
              <a:tr h="233139">
                <a:tc>
                  <a:txBody>
                    <a:bodyPr/>
                    <a:lstStyle/>
                    <a:p>
                      <a:pPr algn="l" fontAlgn="b"/>
                      <a:r>
                        <a:rPr lang="en-US" sz="1200" u="none" strike="noStrike">
                          <a:effectLst/>
                        </a:rPr>
                        <a:t>Edits files with simple text editor</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edit &lt;file&gt;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i="0" u="none" strike="noStrike" err="1">
                          <a:solidFill>
                            <a:srgbClr val="0070C0"/>
                          </a:solidFill>
                          <a:effectLst/>
                          <a:latin typeface="Courier New" panose="02070309020205020404" pitchFamily="49" charset="0"/>
                          <a:cs typeface="Courier New" panose="02070309020205020404" pitchFamily="49" charset="0"/>
                        </a:rPr>
                        <a:t>nano</a:t>
                      </a:r>
                      <a:r>
                        <a:rPr lang="en-US" sz="1400" b="1" i="0" u="none" strike="noStrike" baseline="0">
                          <a:solidFill>
                            <a:srgbClr val="0070C0"/>
                          </a:solidFill>
                          <a:effectLst/>
                          <a:latin typeface="Courier New" panose="02070309020205020404" pitchFamily="49" charset="0"/>
                          <a:cs typeface="Courier New" panose="02070309020205020404" pitchFamily="49" charset="0"/>
                        </a:rPr>
                        <a:t> &lt;file&gt;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nano</a:t>
                      </a:r>
                      <a:r>
                        <a:rPr lang="en-US" sz="1200" u="none" strike="noStrike">
                          <a:effectLst/>
                        </a:rPr>
                        <a:t>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58017496"/>
                  </a:ext>
                </a:extLst>
              </a:tr>
              <a:tr h="233139">
                <a:tc>
                  <a:txBody>
                    <a:bodyPr/>
                    <a:lstStyle/>
                    <a:p>
                      <a:pPr algn="l" fontAlgn="b"/>
                      <a:r>
                        <a:rPr lang="en-US" sz="1200" u="none" strike="noStrike">
                          <a:effectLst/>
                        </a:rPr>
                        <a:t>Compares the contents of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fc</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diff</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diff file1 file2</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6249998"/>
                  </a:ext>
                </a:extLst>
              </a:tr>
              <a:tr h="233139">
                <a:tc>
                  <a:txBody>
                    <a:bodyPr/>
                    <a:lstStyle/>
                    <a:p>
                      <a:pPr algn="l" fontAlgn="b"/>
                      <a:r>
                        <a:rPr lang="en-US" sz="1200" u="none" strike="noStrike">
                          <a:effectLst/>
                        </a:rPr>
                        <a:t>Finds a string of text in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find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grep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grep this word or phrase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20130562"/>
                  </a:ext>
                </a:extLst>
              </a:tr>
              <a:tr h="233139">
                <a:tc>
                  <a:txBody>
                    <a:bodyPr/>
                    <a:lstStyle/>
                    <a:p>
                      <a:pPr algn="l" fontAlgn="b"/>
                      <a:r>
                        <a:rPr lang="en-US" sz="1200" u="none" strike="noStrike">
                          <a:effectLst/>
                        </a:rPr>
                        <a:t>Formats a floppy</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format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mkfs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/sbin/mke2fs /dev/fd0 (/dev/fd0 is the Linux equivalent of A:)</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4222489255"/>
                  </a:ext>
                </a:extLst>
              </a:tr>
              <a:tr h="233139">
                <a:tc>
                  <a:txBody>
                    <a:bodyPr/>
                    <a:lstStyle/>
                    <a:p>
                      <a:pPr algn="l" fontAlgn="b"/>
                      <a:r>
                        <a:rPr lang="en-US" sz="1200" u="none" strike="noStrike">
                          <a:effectLst/>
                        </a:rPr>
                        <a:t>Displays command help</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&lt;command&gt;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man</a:t>
                      </a:r>
                      <a:r>
                        <a:rPr lang="en-US" sz="1400" b="1" u="none" strike="noStrike" baseline="0">
                          <a:solidFill>
                            <a:srgbClr val="0070C0"/>
                          </a:solidFill>
                          <a:effectLst/>
                          <a:latin typeface="Courier New" panose="02070309020205020404" pitchFamily="49" charset="0"/>
                          <a:cs typeface="Courier New" panose="02070309020205020404" pitchFamily="49" charset="0"/>
                        </a:rPr>
                        <a:t> &lt;command&gt;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man command</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335498044"/>
                  </a:ext>
                </a:extLst>
              </a:tr>
              <a:tr h="233139">
                <a:tc>
                  <a:txBody>
                    <a:bodyPr/>
                    <a:lstStyle/>
                    <a:p>
                      <a:pPr algn="l" fontAlgn="b"/>
                      <a:r>
                        <a:rPr lang="en-US" sz="1200" u="none" strike="noStrike">
                          <a:effectLst/>
                        </a:rPr>
                        <a:t>Creates a directory</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mkdir</a:t>
                      </a:r>
                      <a:r>
                        <a:rPr lang="en-US" sz="1200" u="none" strike="noStrike">
                          <a:effectLst/>
                        </a:rPr>
                        <a:t> directory (Consider using –p to create a directory tree)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252571108"/>
                  </a:ext>
                </a:extLst>
              </a:tr>
              <a:tr h="233139">
                <a:tc>
                  <a:txBody>
                    <a:bodyPr/>
                    <a:lstStyle/>
                    <a:p>
                      <a:pPr algn="l" fontAlgn="b"/>
                      <a:r>
                        <a:rPr lang="en-US" sz="1200" u="none" strike="noStrike">
                          <a:effectLst/>
                        </a:rPr>
                        <a:t>Screens through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more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more</a:t>
                      </a:r>
                      <a:r>
                        <a:rPr lang="en-US" sz="1400" b="1" i="0" u="none" strike="noStrike" baseline="0">
                          <a:solidFill>
                            <a:srgbClr val="0070C0"/>
                          </a:solidFill>
                          <a:effectLst/>
                          <a:latin typeface="Courier New" panose="02070309020205020404" pitchFamily="49" charset="0"/>
                          <a:cs typeface="Courier New" panose="02070309020205020404" pitchFamily="49" charset="0"/>
                        </a:rPr>
                        <a:t> (or less)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less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790232737"/>
                  </a:ext>
                </a:extLst>
              </a:tr>
              <a:tr h="233139">
                <a:tc>
                  <a:txBody>
                    <a:bodyPr/>
                    <a:lstStyle/>
                    <a:p>
                      <a:pPr algn="l" fontAlgn="b"/>
                      <a:r>
                        <a:rPr lang="en-US" sz="1200" u="none" strike="noStrike">
                          <a:effectLst/>
                        </a:rPr>
                        <a:t>Renames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ren</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mv</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mv thisfile.txt thatfile.txt[e]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66539956"/>
                  </a:ext>
                </a:extLst>
              </a:tr>
              <a:tr h="233139">
                <a:tc>
                  <a:txBody>
                    <a:bodyPr/>
                    <a:lstStyle/>
                    <a:p>
                      <a:pPr algn="l" fontAlgn="b"/>
                      <a:r>
                        <a:rPr lang="en-US" sz="1200" u="none" strike="noStrike">
                          <a:effectLst/>
                        </a:rPr>
                        <a:t>Shows your location in the file system</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chdir</a:t>
                      </a:r>
                      <a:r>
                        <a:rPr lang="en-US" sz="1400" b="1" u="none" strike="noStrike">
                          <a:solidFill>
                            <a:srgbClr val="0070C0"/>
                          </a:solidFill>
                          <a:effectLst/>
                          <a:latin typeface="Courier New" panose="02070309020205020404" pitchFamily="49" charset="0"/>
                          <a:cs typeface="Courier New" panose="02070309020205020404" pitchFamily="49" charset="0"/>
                        </a:rPr>
                        <a:t> (cd)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pwd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pwd</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94460952"/>
                  </a:ext>
                </a:extLst>
              </a:tr>
              <a:tr h="233139">
                <a:tc>
                  <a:txBody>
                    <a:bodyPr/>
                    <a:lstStyle/>
                    <a:p>
                      <a:pPr algn="l" fontAlgn="b"/>
                      <a:r>
                        <a:rPr lang="en-US" sz="1200" u="none" strike="noStrike">
                          <a:effectLst/>
                        </a:rPr>
                        <a:t>Changes directories with a specified path (absolute path)</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\pathname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/pathname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cd /directory1/directory2</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534398181"/>
                  </a:ext>
                </a:extLst>
              </a:tr>
              <a:tr h="233139">
                <a:tc>
                  <a:txBody>
                    <a:bodyPr/>
                    <a:lstStyle/>
                    <a:p>
                      <a:pPr algn="l" fontAlgn="b"/>
                      <a:r>
                        <a:rPr lang="en-US" sz="1200" u="none" strike="noStrike">
                          <a:effectLst/>
                        </a:rPr>
                        <a:t>Changes directories with a relative path</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cd ..</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778412345"/>
                  </a:ext>
                </a:extLst>
              </a:tr>
              <a:tr h="233139">
                <a:tc>
                  <a:txBody>
                    <a:bodyPr/>
                    <a:lstStyle/>
                    <a:p>
                      <a:pPr algn="l" fontAlgn="b"/>
                      <a:r>
                        <a:rPr lang="en-US" sz="1200" u="none" strike="noStrike">
                          <a:effectLst/>
                        </a:rPr>
                        <a:t>Displays the time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time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58980946"/>
                  </a:ext>
                </a:extLst>
              </a:tr>
              <a:tr h="233139">
                <a:tc>
                  <a:txBody>
                    <a:bodyPr/>
                    <a:lstStyle/>
                    <a:p>
                      <a:pPr algn="l" fontAlgn="b"/>
                      <a:r>
                        <a:rPr lang="en-US" sz="1200" u="none" strike="noStrike">
                          <a:effectLst/>
                        </a:rPr>
                        <a:t>Shows amount of RAM and use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mem</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free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procinfo</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4291246"/>
                  </a:ext>
                </a:extLst>
              </a:tr>
            </a:tbl>
          </a:graphicData>
        </a:graphic>
      </p:graphicFrame>
    </p:spTree>
    <p:extLst>
      <p:ext uri="{BB962C8B-B14F-4D97-AF65-F5344CB8AC3E}">
        <p14:creationId xmlns:p14="http://schemas.microsoft.com/office/powerpoint/2010/main" val="355243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Poll #1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673" y="1189178"/>
            <a:ext cx="5020973" cy="4660648"/>
          </a:xfrm>
          <a:prstGeom prst="rect">
            <a:avLst/>
          </a:prstGeom>
        </p:spPr>
      </p:pic>
    </p:spTree>
    <p:extLst>
      <p:ext uri="{BB962C8B-B14F-4D97-AF65-F5344CB8AC3E}">
        <p14:creationId xmlns:p14="http://schemas.microsoft.com/office/powerpoint/2010/main" val="26621396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7487394" cy="4425791"/>
          </a:xfrm>
        </p:spPr>
        <p:txBody>
          <a:bodyPr/>
          <a:lstStyle/>
          <a:p>
            <a:r>
              <a:rPr lang="en-US"/>
              <a:t>Basic Linux permissions broken up into 3 permissions groups: user, group, others</a:t>
            </a:r>
          </a:p>
          <a:p>
            <a:r>
              <a:rPr lang="en-US"/>
              <a:t>Permissions can be set in each group for read, write, execute</a:t>
            </a:r>
          </a:p>
          <a:p>
            <a:r>
              <a:rPr lang="en-US"/>
              <a:t>Permissions manipulated with the `</a:t>
            </a:r>
            <a:r>
              <a:rPr lang="en-US" sz="2000" b="1" err="1">
                <a:solidFill>
                  <a:srgbClr val="0070C0"/>
                </a:solidFill>
              </a:rPr>
              <a:t>chmod</a:t>
            </a:r>
            <a:r>
              <a:rPr lang="en-US"/>
              <a:t>` command.</a:t>
            </a:r>
          </a:p>
          <a:p>
            <a:r>
              <a:rPr lang="en-US"/>
              <a:t>Can be set using binary references or explicitly:</a:t>
            </a:r>
          </a:p>
          <a:p>
            <a:pPr lvl="1"/>
            <a:r>
              <a:rPr lang="en-US" sz="2000" b="1" err="1">
                <a:solidFill>
                  <a:srgbClr val="0070C0"/>
                </a:solidFill>
                <a:latin typeface="Courier New" panose="02070309020205020404" pitchFamily="49" charset="0"/>
                <a:cs typeface="Courier New" panose="02070309020205020404" pitchFamily="49" charset="0"/>
              </a:rPr>
              <a:t>chmod</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u+x</a:t>
            </a:r>
            <a:r>
              <a:rPr lang="en-US" sz="2000" b="1">
                <a:solidFill>
                  <a:srgbClr val="0070C0"/>
                </a:solidFill>
                <a:latin typeface="Courier New" panose="02070309020205020404" pitchFamily="49" charset="0"/>
                <a:cs typeface="Courier New" panose="02070309020205020404" pitchFamily="49" charset="0"/>
              </a:rPr>
              <a:t> foo.txt</a:t>
            </a:r>
            <a:r>
              <a:rPr lang="en-US"/>
              <a:t>; </a:t>
            </a:r>
            <a:r>
              <a:rPr lang="en-US" sz="2000" b="1" err="1">
                <a:solidFill>
                  <a:srgbClr val="0070C0"/>
                </a:solidFill>
                <a:latin typeface="Courier New" panose="02070309020205020404" pitchFamily="49" charset="0"/>
                <a:cs typeface="Courier New" panose="02070309020205020404" pitchFamily="49" charset="0"/>
              </a:rPr>
              <a:t>chmod</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g+r</a:t>
            </a:r>
            <a:r>
              <a:rPr lang="en-US" sz="2000" b="1">
                <a:solidFill>
                  <a:srgbClr val="0070C0"/>
                </a:solidFill>
                <a:latin typeface="Courier New" panose="02070309020205020404" pitchFamily="49" charset="0"/>
                <a:cs typeface="Courier New" panose="02070309020205020404" pitchFamily="49" charset="0"/>
              </a:rPr>
              <a:t> foo.txt</a:t>
            </a:r>
          </a:p>
          <a:p>
            <a:pPr lvl="1"/>
            <a:r>
              <a:rPr lang="en-US" sz="2000" b="1" err="1">
                <a:solidFill>
                  <a:srgbClr val="0070C0"/>
                </a:solidFill>
                <a:latin typeface="Courier New" panose="02070309020205020404" pitchFamily="49" charset="0"/>
                <a:cs typeface="Courier New" panose="02070309020205020404" pitchFamily="49" charset="0"/>
              </a:rPr>
              <a:t>chmod</a:t>
            </a:r>
            <a:r>
              <a:rPr lang="en-US" sz="2000" b="1">
                <a:solidFill>
                  <a:srgbClr val="0070C0"/>
                </a:solidFill>
                <a:latin typeface="Courier New" panose="02070309020205020404" pitchFamily="49" charset="0"/>
                <a:cs typeface="Courier New" panose="02070309020205020404" pitchFamily="49" charset="0"/>
              </a:rPr>
              <a:t> 644 foo.txt</a:t>
            </a:r>
          </a:p>
        </p:txBody>
      </p:sp>
      <p:sp>
        <p:nvSpPr>
          <p:cNvPr id="3" name="Title 2"/>
          <p:cNvSpPr>
            <a:spLocks noGrp="1"/>
          </p:cNvSpPr>
          <p:nvPr>
            <p:ph type="title"/>
          </p:nvPr>
        </p:nvSpPr>
        <p:spPr/>
        <p:txBody>
          <a:bodyPr/>
          <a:lstStyle/>
          <a:p>
            <a:r>
              <a:rPr lang="en-US"/>
              <a:t>Linux Permissions</a:t>
            </a:r>
          </a:p>
        </p:txBody>
      </p:sp>
      <p:sp>
        <p:nvSpPr>
          <p:cNvPr id="4" name="Text Placeholder 1"/>
          <p:cNvSpPr txBox="1">
            <a:spLocks/>
          </p:cNvSpPr>
          <p:nvPr/>
        </p:nvSpPr>
        <p:spPr>
          <a:xfrm>
            <a:off x="7945705" y="3696026"/>
            <a:ext cx="3979375" cy="2389464"/>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/shadow</a:t>
            </a:r>
          </a:p>
          <a:p>
            <a:pPr marL="0" indent="0">
              <a:buNone/>
            </a:pP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sudoers</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-r--r--r--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/machine-id</a:t>
            </a: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crypttab</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brlapi.key</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chrony.keys</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chrony.conf</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cron.deny</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fstab</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/hostname</a:t>
            </a: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rwx</a:t>
            </a:r>
            <a:r>
              <a:rPr lang="en-US" sz="1100" b="1">
                <a:latin typeface="Courier New" panose="02070309020205020404" pitchFamily="49" charset="0"/>
                <a:cs typeface="Courier New" panose="02070309020205020404" pitchFamily="49" charset="0"/>
              </a:rPr>
              <a:t>--x--x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r>
              <a:rPr lang="en-US" sz="1100" b="1" err="1">
                <a:latin typeface="Courier New" panose="02070309020205020404" pitchFamily="49" charset="0"/>
                <a:cs typeface="Courier New" panose="02070309020205020404" pitchFamily="49" charset="0"/>
              </a:rPr>
              <a:t>testapp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030" y="289513"/>
            <a:ext cx="3829050" cy="3209925"/>
          </a:xfrm>
          <a:prstGeom prst="rect">
            <a:avLst/>
          </a:prstGeom>
        </p:spPr>
      </p:pic>
    </p:spTree>
    <p:extLst>
      <p:ext uri="{BB962C8B-B14F-4D97-AF65-F5344CB8AC3E}">
        <p14:creationId xmlns:p14="http://schemas.microsoft.com/office/powerpoint/2010/main" val="105411645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090970"/>
            <a:ext cx="7676464" cy="5109055"/>
          </a:xfrm>
        </p:spPr>
        <p:txBody>
          <a:bodyPr/>
          <a:lstStyle/>
          <a:p>
            <a:pPr marL="0" indent="0">
              <a:buNone/>
            </a:pPr>
            <a:r>
              <a:rPr lang="en-US" sz="2000" b="1" u="sng"/>
              <a:t>/bin</a:t>
            </a:r>
            <a:r>
              <a:rPr lang="en-US" sz="2000" b="1"/>
              <a:t>	</a:t>
            </a:r>
            <a:r>
              <a:rPr lang="en-US" sz="2000"/>
              <a:t>This directory contains executable programs which are 	needed in single user mode and to bring the system up or 	repair it.</a:t>
            </a:r>
          </a:p>
          <a:p>
            <a:pPr marL="0" indent="0">
              <a:buNone/>
            </a:pPr>
            <a:endParaRPr lang="en-US" sz="2000" b="1" u="sng"/>
          </a:p>
          <a:p>
            <a:pPr marL="0" indent="0">
              <a:buNone/>
            </a:pPr>
            <a:r>
              <a:rPr lang="en-US" sz="2000" b="1" u="sng"/>
              <a:t>/</a:t>
            </a:r>
            <a:r>
              <a:rPr lang="en-US" sz="2000" b="1" u="sng" err="1"/>
              <a:t>sbin</a:t>
            </a:r>
            <a:r>
              <a:rPr lang="en-US" sz="2000" b="1"/>
              <a:t>	</a:t>
            </a:r>
            <a:r>
              <a:rPr lang="en-US" sz="2000"/>
              <a:t>Like /bin, this directory holds commands needed to boot the 	system, but which are usually not executed by normal users.</a:t>
            </a:r>
          </a:p>
          <a:p>
            <a:pPr marL="0" indent="0">
              <a:buNone/>
            </a:pPr>
            <a:endParaRPr lang="en-US" sz="2000" b="1" u="sng"/>
          </a:p>
          <a:p>
            <a:pPr marL="0" indent="0">
              <a:buNone/>
            </a:pPr>
            <a:r>
              <a:rPr lang="en-US" sz="2000" b="1" u="sng"/>
              <a:t>/</a:t>
            </a:r>
            <a:r>
              <a:rPr lang="en-US" sz="2000" b="1" u="sng" err="1"/>
              <a:t>usr</a:t>
            </a:r>
            <a:r>
              <a:rPr lang="en-US" sz="2000" b="1" u="sng"/>
              <a:t>/bin</a:t>
            </a:r>
            <a:r>
              <a:rPr lang="en-US" sz="2000" b="1"/>
              <a:t>	</a:t>
            </a:r>
            <a:r>
              <a:rPr lang="en-US" sz="2000"/>
              <a:t>This is the primary directory for executable programs. Most 	programs executed by normal users which are not needed 	for booting or for repairing the system and which are not 	installed locally should be placed in this directory.</a:t>
            </a:r>
          </a:p>
          <a:p>
            <a:pPr marL="0" indent="0">
              <a:buNone/>
            </a:pPr>
            <a:endParaRPr lang="en-US" sz="2000" b="1" u="sng"/>
          </a:p>
          <a:p>
            <a:pPr marL="0" indent="0">
              <a:buNone/>
            </a:pPr>
            <a:r>
              <a:rPr lang="en-US" sz="2000" b="1" u="sng"/>
              <a:t>/</a:t>
            </a:r>
            <a:r>
              <a:rPr lang="en-US" sz="2000" b="1" u="sng" err="1"/>
              <a:t>usr</a:t>
            </a:r>
            <a:r>
              <a:rPr lang="en-US" sz="2000" b="1" u="sng"/>
              <a:t>/local</a:t>
            </a:r>
            <a:r>
              <a:rPr lang="en-US" sz="2000" b="1"/>
              <a:t>	</a:t>
            </a:r>
            <a:r>
              <a:rPr lang="en-US" sz="2000"/>
              <a:t>This is where programs which are local to the site 			typically go.</a:t>
            </a:r>
          </a:p>
          <a:p>
            <a:pPr marL="0" indent="0">
              <a:buNone/>
            </a:pPr>
            <a:r>
              <a:rPr lang="en-US" sz="2000" b="1" u="sng"/>
              <a:t>/</a:t>
            </a:r>
            <a:r>
              <a:rPr lang="en-US" sz="2000" b="1" u="sng" err="1"/>
              <a:t>usr</a:t>
            </a:r>
            <a:r>
              <a:rPr lang="en-US" sz="2000" b="1" u="sng"/>
              <a:t>/local/bin</a:t>
            </a:r>
            <a:r>
              <a:rPr lang="en-US" sz="2000" b="1"/>
              <a:t>	</a:t>
            </a:r>
            <a:r>
              <a:rPr lang="en-US" sz="2000"/>
              <a:t>Binaries for programs local to the site.</a:t>
            </a:r>
          </a:p>
          <a:p>
            <a:pPr marL="0" indent="0">
              <a:buNone/>
            </a:pPr>
            <a:r>
              <a:rPr lang="en-US" sz="2000" b="1" u="sng"/>
              <a:t>/</a:t>
            </a:r>
            <a:r>
              <a:rPr lang="en-US" sz="2000" b="1" u="sng" err="1"/>
              <a:t>usr</a:t>
            </a:r>
            <a:r>
              <a:rPr lang="en-US" sz="2000" b="1" u="sng"/>
              <a:t>/local/</a:t>
            </a:r>
            <a:r>
              <a:rPr lang="en-US" sz="2000" b="1" u="sng" err="1"/>
              <a:t>sbin</a:t>
            </a:r>
            <a:r>
              <a:rPr lang="en-US" sz="2000"/>
              <a:t>	Locally installed programs for system administration.</a:t>
            </a:r>
          </a:p>
        </p:txBody>
      </p:sp>
      <p:sp>
        <p:nvSpPr>
          <p:cNvPr id="3" name="Title 2"/>
          <p:cNvSpPr>
            <a:spLocks noGrp="1"/>
          </p:cNvSpPr>
          <p:nvPr>
            <p:ph type="title"/>
          </p:nvPr>
        </p:nvSpPr>
        <p:spPr/>
        <p:txBody>
          <a:bodyPr/>
          <a:lstStyle/>
          <a:p>
            <a:r>
              <a:rPr lang="en-US"/>
              <a:t>The Linux File System</a:t>
            </a:r>
          </a:p>
        </p:txBody>
      </p:sp>
      <p:sp>
        <p:nvSpPr>
          <p:cNvPr id="4" name="Text Placeholder 1"/>
          <p:cNvSpPr txBox="1">
            <a:spLocks/>
          </p:cNvSpPr>
          <p:nvPr/>
        </p:nvSpPr>
        <p:spPr>
          <a:xfrm>
            <a:off x="8068368" y="1189178"/>
            <a:ext cx="3979375" cy="4996331"/>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stkirk@stkirk-fedora</a:t>
            </a:r>
            <a:r>
              <a:rPr lang="en-US" sz="1100" b="1">
                <a:latin typeface="Courier New" panose="02070309020205020404" pitchFamily="49" charset="0"/>
                <a:cs typeface="Courier New" panose="02070309020205020404" pitchFamily="49" charset="0"/>
              </a:rPr>
              <a:t> /]$ tree -L 1 -d</a:t>
            </a:r>
          </a:p>
          <a:p>
            <a:pPr marL="0" indent="0">
              <a:buFont typeface="Arial" pitchFamily="34" charset="0"/>
              <a:buNone/>
            </a:pPr>
            <a:r>
              <a:rPr lang="en-US" sz="1100" b="1">
                <a:latin typeface="Courier New" panose="02070309020205020404" pitchFamily="49" charset="0"/>
                <a:cs typeface="Courier New" panose="02070309020205020404" pitchFamily="49" charset="0"/>
              </a:rPr>
              <a:t>.</a:t>
            </a:r>
          </a:p>
          <a:p>
            <a:pPr marL="0" indent="0">
              <a:buFont typeface="Arial" pitchFamily="34" charset="0"/>
              <a:buNone/>
            </a:pPr>
            <a:r>
              <a:rPr lang="en-US" sz="1100" b="1">
                <a:latin typeface="Courier New" panose="02070309020205020404" pitchFamily="49" charset="0"/>
                <a:cs typeface="Courier New" panose="02070309020205020404" pitchFamily="49" charset="0"/>
              </a:rPr>
              <a:t>├── bin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p>
          <a:p>
            <a:pPr marL="0" indent="0">
              <a:buFont typeface="Arial" pitchFamily="34" charset="0"/>
              <a:buNone/>
            </a:pPr>
            <a:r>
              <a:rPr lang="en-US" sz="1100" b="1">
                <a:latin typeface="Courier New" panose="02070309020205020404" pitchFamily="49" charset="0"/>
                <a:cs typeface="Courier New" panose="02070309020205020404" pitchFamily="49" charset="0"/>
              </a:rPr>
              <a:t>├── boot</a:t>
            </a:r>
          </a:p>
          <a:p>
            <a:pPr marL="0" indent="0">
              <a:buFont typeface="Arial" pitchFamily="34" charset="0"/>
              <a:buNone/>
            </a:pPr>
            <a:r>
              <a:rPr lang="en-US" sz="1100" b="1">
                <a:latin typeface="Courier New" panose="02070309020205020404" pitchFamily="49" charset="0"/>
                <a:cs typeface="Courier New" panose="02070309020205020404" pitchFamily="49" charset="0"/>
              </a:rPr>
              <a:t>├── dev</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home</a:t>
            </a:r>
          </a:p>
          <a:p>
            <a:pPr marL="0" indent="0">
              <a:buFont typeface="Arial" pitchFamily="34" charset="0"/>
              <a:buNone/>
            </a:pPr>
            <a:r>
              <a:rPr lang="en-US" sz="1100" b="1">
                <a:latin typeface="Courier New" panose="02070309020205020404" pitchFamily="49" charset="0"/>
                <a:cs typeface="Courier New" panose="02070309020205020404" pitchFamily="49" charset="0"/>
              </a:rPr>
              <a:t>├── home2</a:t>
            </a:r>
          </a:p>
          <a:p>
            <a:pPr marL="0" indent="0">
              <a:buFont typeface="Arial" pitchFamily="34" charset="0"/>
              <a:buNone/>
            </a:pPr>
            <a:r>
              <a:rPr lang="en-US" sz="1100" b="1">
                <a:latin typeface="Courier New" panose="02070309020205020404" pitchFamily="49" charset="0"/>
                <a:cs typeface="Courier New" panose="02070309020205020404" pitchFamily="49" charset="0"/>
              </a:rPr>
              <a:t>├── lib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a:t>
            </a:r>
          </a:p>
          <a:p>
            <a:pPr marL="0" indent="0">
              <a:buFont typeface="Arial" pitchFamily="34" charset="0"/>
              <a:buNone/>
            </a:pPr>
            <a:r>
              <a:rPr lang="en-US" sz="1100" b="1">
                <a:latin typeface="Courier New" panose="02070309020205020404" pitchFamily="49" charset="0"/>
                <a:cs typeface="Courier New" panose="02070309020205020404" pitchFamily="49" charset="0"/>
              </a:rPr>
              <a:t>├── lib64 -&gt;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/lib64</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lost+found</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media</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mnt</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opt</a:t>
            </a:r>
          </a:p>
          <a:p>
            <a:pPr marL="0" indent="0">
              <a:buFont typeface="Arial" pitchFamily="34" charset="0"/>
              <a:buNone/>
            </a:pPr>
            <a:r>
              <a:rPr lang="en-US" sz="1100" b="1">
                <a:latin typeface="Courier New" panose="02070309020205020404" pitchFamily="49" charset="0"/>
                <a:cs typeface="Courier New" panose="02070309020205020404" pitchFamily="49" charset="0"/>
              </a:rPr>
              <a:t>├── proc</a:t>
            </a:r>
          </a:p>
          <a:p>
            <a:pPr marL="0" indent="0">
              <a:buFont typeface="Arial" pitchFamily="34" charset="0"/>
              <a:buNone/>
            </a:pPr>
            <a:r>
              <a:rPr lang="en-US" sz="1100" b="1">
                <a:latin typeface="Courier New" panose="02070309020205020404" pitchFamily="49" charset="0"/>
                <a:cs typeface="Courier New" panose="02070309020205020404" pitchFamily="49" charset="0"/>
              </a:rPr>
              <a:t>├── root</a:t>
            </a:r>
          </a:p>
          <a:p>
            <a:pPr marL="0" indent="0">
              <a:buFont typeface="Arial" pitchFamily="34" charset="0"/>
              <a:buNone/>
            </a:pPr>
            <a:r>
              <a:rPr lang="en-US" sz="1100" b="1">
                <a:latin typeface="Courier New" panose="02070309020205020404" pitchFamily="49" charset="0"/>
                <a:cs typeface="Courier New" panose="02070309020205020404" pitchFamily="49" charset="0"/>
              </a:rPr>
              <a:t>├── run</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sbin</a:t>
            </a:r>
            <a:r>
              <a:rPr lang="en-US" sz="1100" b="1">
                <a:latin typeface="Courier New" panose="02070309020205020404" pitchFamily="49" charset="0"/>
                <a:cs typeface="Courier New" panose="02070309020205020404" pitchFamily="49" charset="0"/>
              </a:rPr>
              <a:t>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sbin</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srv</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sys</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tmp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usr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var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21 directories</a:t>
            </a: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5643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7676464" cy="3619416"/>
          </a:xfrm>
        </p:spPr>
        <p:txBody>
          <a:bodyPr/>
          <a:lstStyle/>
          <a:p>
            <a:r>
              <a:rPr lang="en-US" sz="2400"/>
              <a:t>/boot	Contains the grub and kernel core files</a:t>
            </a:r>
          </a:p>
          <a:p>
            <a:r>
              <a:rPr lang="en-US" sz="2400"/>
              <a:t>/dev		Host generated devices directory</a:t>
            </a:r>
          </a:p>
          <a:p>
            <a:r>
              <a:rPr lang="en-US" sz="2400"/>
              <a:t>/</a:t>
            </a:r>
            <a:r>
              <a:rPr lang="en-US" sz="2400" err="1"/>
              <a:t>etc</a:t>
            </a:r>
            <a:r>
              <a:rPr lang="en-US" sz="2400"/>
              <a:t>		Pronounced “et-see” holds config files</a:t>
            </a:r>
          </a:p>
          <a:p>
            <a:r>
              <a:rPr lang="en-US" sz="2400"/>
              <a:t>/home	User home directories</a:t>
            </a:r>
          </a:p>
          <a:p>
            <a:r>
              <a:rPr lang="en-US" sz="2400"/>
              <a:t>/root	Home directory for the root user</a:t>
            </a:r>
          </a:p>
          <a:p>
            <a:r>
              <a:rPr lang="en-US" sz="2400"/>
              <a:t>/</a:t>
            </a:r>
            <a:r>
              <a:rPr lang="en-US" sz="2400" err="1"/>
              <a:t>tmp</a:t>
            </a:r>
            <a:r>
              <a:rPr lang="en-US" sz="2400"/>
              <a:t>	A temporary scratch area writable by all</a:t>
            </a:r>
          </a:p>
          <a:p>
            <a:r>
              <a:rPr lang="en-US" sz="2400"/>
              <a:t>/</a:t>
            </a:r>
            <a:r>
              <a:rPr lang="en-US" sz="2400" err="1"/>
              <a:t>var</a:t>
            </a:r>
            <a:r>
              <a:rPr lang="en-US" sz="2400"/>
              <a:t>		Typically holds log files and files written 			during application runtime, for example a 			DHCP leases file</a:t>
            </a:r>
          </a:p>
        </p:txBody>
      </p:sp>
      <p:sp>
        <p:nvSpPr>
          <p:cNvPr id="3" name="Title 2"/>
          <p:cNvSpPr>
            <a:spLocks noGrp="1"/>
          </p:cNvSpPr>
          <p:nvPr>
            <p:ph type="title"/>
          </p:nvPr>
        </p:nvSpPr>
        <p:spPr/>
        <p:txBody>
          <a:bodyPr/>
          <a:lstStyle/>
          <a:p>
            <a:r>
              <a:rPr lang="en-US"/>
              <a:t>The Linux File System</a:t>
            </a:r>
          </a:p>
        </p:txBody>
      </p:sp>
      <p:sp>
        <p:nvSpPr>
          <p:cNvPr id="4" name="Text Placeholder 1"/>
          <p:cNvSpPr txBox="1">
            <a:spLocks/>
          </p:cNvSpPr>
          <p:nvPr/>
        </p:nvSpPr>
        <p:spPr>
          <a:xfrm>
            <a:off x="8068368" y="1189178"/>
            <a:ext cx="3979375" cy="4996331"/>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stkirk@stkirk-fedora</a:t>
            </a:r>
            <a:r>
              <a:rPr lang="en-US" sz="1100" b="1">
                <a:latin typeface="Courier New" panose="02070309020205020404" pitchFamily="49" charset="0"/>
                <a:cs typeface="Courier New" panose="02070309020205020404" pitchFamily="49" charset="0"/>
              </a:rPr>
              <a:t> /]$ tree -L 1 -d</a:t>
            </a:r>
          </a:p>
          <a:p>
            <a:pPr marL="0" indent="0">
              <a:buFont typeface="Arial" pitchFamily="34" charset="0"/>
              <a:buNone/>
            </a:pPr>
            <a:r>
              <a:rPr lang="en-US" sz="1100" b="1">
                <a:latin typeface="Courier New" panose="02070309020205020404" pitchFamily="49" charset="0"/>
                <a:cs typeface="Courier New" panose="02070309020205020404" pitchFamily="49" charset="0"/>
              </a:rPr>
              <a:t>.</a:t>
            </a:r>
          </a:p>
          <a:p>
            <a:pPr marL="0" indent="0">
              <a:buFont typeface="Arial" pitchFamily="34" charset="0"/>
              <a:buNone/>
            </a:pPr>
            <a:r>
              <a:rPr lang="en-US" sz="1100" b="1">
                <a:latin typeface="Courier New" panose="02070309020205020404" pitchFamily="49" charset="0"/>
                <a:cs typeface="Courier New" panose="02070309020205020404" pitchFamily="49" charset="0"/>
              </a:rPr>
              <a:t>├── bin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p>
          <a:p>
            <a:pPr marL="0" indent="0">
              <a:buFont typeface="Arial" pitchFamily="34" charset="0"/>
              <a:buNone/>
            </a:pPr>
            <a:r>
              <a:rPr lang="en-US" sz="1100" b="1">
                <a:latin typeface="Courier New" panose="02070309020205020404" pitchFamily="49" charset="0"/>
                <a:cs typeface="Courier New" panose="02070309020205020404" pitchFamily="49" charset="0"/>
              </a:rPr>
              <a:t>├── boot</a:t>
            </a:r>
          </a:p>
          <a:p>
            <a:pPr marL="0" indent="0">
              <a:buFont typeface="Arial" pitchFamily="34" charset="0"/>
              <a:buNone/>
            </a:pPr>
            <a:r>
              <a:rPr lang="en-US" sz="1100" b="1">
                <a:latin typeface="Courier New" panose="02070309020205020404" pitchFamily="49" charset="0"/>
                <a:cs typeface="Courier New" panose="02070309020205020404" pitchFamily="49" charset="0"/>
              </a:rPr>
              <a:t>├── dev</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home</a:t>
            </a:r>
          </a:p>
          <a:p>
            <a:pPr marL="0" indent="0">
              <a:buFont typeface="Arial" pitchFamily="34" charset="0"/>
              <a:buNone/>
            </a:pPr>
            <a:r>
              <a:rPr lang="en-US" sz="1100" b="1">
                <a:latin typeface="Courier New" panose="02070309020205020404" pitchFamily="49" charset="0"/>
                <a:cs typeface="Courier New" panose="02070309020205020404" pitchFamily="49" charset="0"/>
              </a:rPr>
              <a:t>├── home2</a:t>
            </a:r>
          </a:p>
          <a:p>
            <a:pPr marL="0" indent="0">
              <a:buFont typeface="Arial" pitchFamily="34" charset="0"/>
              <a:buNone/>
            </a:pPr>
            <a:r>
              <a:rPr lang="en-US" sz="1100" b="1">
                <a:latin typeface="Courier New" panose="02070309020205020404" pitchFamily="49" charset="0"/>
                <a:cs typeface="Courier New" panose="02070309020205020404" pitchFamily="49" charset="0"/>
              </a:rPr>
              <a:t>├── lib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a:t>
            </a:r>
          </a:p>
          <a:p>
            <a:pPr marL="0" indent="0">
              <a:buFont typeface="Arial" pitchFamily="34" charset="0"/>
              <a:buNone/>
            </a:pPr>
            <a:r>
              <a:rPr lang="en-US" sz="1100" b="1">
                <a:latin typeface="Courier New" panose="02070309020205020404" pitchFamily="49" charset="0"/>
                <a:cs typeface="Courier New" panose="02070309020205020404" pitchFamily="49" charset="0"/>
              </a:rPr>
              <a:t>├── lib64 -&gt;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/lib64</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lost+found</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media</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mnt</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opt</a:t>
            </a:r>
          </a:p>
          <a:p>
            <a:pPr marL="0" indent="0">
              <a:buFont typeface="Arial" pitchFamily="34" charset="0"/>
              <a:buNone/>
            </a:pPr>
            <a:r>
              <a:rPr lang="en-US" sz="1100" b="1">
                <a:latin typeface="Courier New" panose="02070309020205020404" pitchFamily="49" charset="0"/>
                <a:cs typeface="Courier New" panose="02070309020205020404" pitchFamily="49" charset="0"/>
              </a:rPr>
              <a:t>├── proc</a:t>
            </a:r>
          </a:p>
          <a:p>
            <a:pPr marL="0" indent="0">
              <a:buFont typeface="Arial" pitchFamily="34" charset="0"/>
              <a:buNone/>
            </a:pPr>
            <a:r>
              <a:rPr lang="en-US" sz="1100" b="1">
                <a:latin typeface="Courier New" panose="02070309020205020404" pitchFamily="49" charset="0"/>
                <a:cs typeface="Courier New" panose="02070309020205020404" pitchFamily="49" charset="0"/>
              </a:rPr>
              <a:t>├── root</a:t>
            </a:r>
          </a:p>
          <a:p>
            <a:pPr marL="0" indent="0">
              <a:buFont typeface="Arial" pitchFamily="34" charset="0"/>
              <a:buNone/>
            </a:pPr>
            <a:r>
              <a:rPr lang="en-US" sz="1100" b="1">
                <a:latin typeface="Courier New" panose="02070309020205020404" pitchFamily="49" charset="0"/>
                <a:cs typeface="Courier New" panose="02070309020205020404" pitchFamily="49" charset="0"/>
              </a:rPr>
              <a:t>├── run</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sbin</a:t>
            </a:r>
            <a:r>
              <a:rPr lang="en-US" sz="1100" b="1">
                <a:latin typeface="Courier New" panose="02070309020205020404" pitchFamily="49" charset="0"/>
                <a:cs typeface="Courier New" panose="02070309020205020404" pitchFamily="49" charset="0"/>
              </a:rPr>
              <a:t>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sbin</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srv</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sys</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tmp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usr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var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21 directories</a:t>
            </a: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6735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Filesystem “Cheat Sheet”</a:t>
            </a:r>
          </a:p>
        </p:txBody>
      </p:sp>
      <p:graphicFrame>
        <p:nvGraphicFramePr>
          <p:cNvPr id="5" name="Table 4"/>
          <p:cNvGraphicFramePr>
            <a:graphicFrameLocks noGrp="1"/>
          </p:cNvGraphicFramePr>
          <p:nvPr>
            <p:extLst>
              <p:ext uri="{D42A27DB-BD31-4B8C-83A1-F6EECF244321}">
                <p14:modId xmlns:p14="http://schemas.microsoft.com/office/powerpoint/2010/main" val="1096862172"/>
              </p:ext>
            </p:extLst>
          </p:nvPr>
        </p:nvGraphicFramePr>
        <p:xfrm>
          <a:off x="735724" y="1355825"/>
          <a:ext cx="10300138" cy="2575041"/>
        </p:xfrm>
        <a:graphic>
          <a:graphicData uri="http://schemas.openxmlformats.org/drawingml/2006/table">
            <a:tbl>
              <a:tblPr>
                <a:tableStyleId>{5C22544A-7EE6-4342-B048-85BDC9FD1C3A}</a:tableStyleId>
              </a:tblPr>
              <a:tblGrid>
                <a:gridCol w="3880099">
                  <a:extLst>
                    <a:ext uri="{9D8B030D-6E8A-4147-A177-3AD203B41FA5}">
                      <a16:colId xmlns:a16="http://schemas.microsoft.com/office/drawing/2014/main" val="2263928395"/>
                    </a:ext>
                  </a:extLst>
                </a:gridCol>
                <a:gridCol w="2615294">
                  <a:extLst>
                    <a:ext uri="{9D8B030D-6E8A-4147-A177-3AD203B41FA5}">
                      <a16:colId xmlns:a16="http://schemas.microsoft.com/office/drawing/2014/main" val="1412886172"/>
                    </a:ext>
                  </a:extLst>
                </a:gridCol>
                <a:gridCol w="3804745">
                  <a:extLst>
                    <a:ext uri="{9D8B030D-6E8A-4147-A177-3AD203B41FA5}">
                      <a16:colId xmlns:a16="http://schemas.microsoft.com/office/drawing/2014/main" val="974015979"/>
                    </a:ext>
                  </a:extLst>
                </a:gridCol>
              </a:tblGrid>
              <a:tr h="367863">
                <a:tc>
                  <a:txBody>
                    <a:bodyPr/>
                    <a:lstStyle/>
                    <a:p>
                      <a:pPr algn="l" fontAlgn="b"/>
                      <a:r>
                        <a:rPr lang="en-US" sz="1200" b="1" u="none" strike="noStrike">
                          <a:effectLst/>
                        </a:rPr>
                        <a:t>Directory</a:t>
                      </a:r>
                      <a:endParaRPr lang="en-US" sz="1200" b="1"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200" b="1" u="none" strike="noStrike">
                          <a:effectLst/>
                        </a:rPr>
                        <a:t>MS-DOS</a:t>
                      </a:r>
                      <a:endParaRPr lang="en-US" sz="1200" b="1"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200" b="1" u="none" strike="noStrike">
                          <a:effectLst/>
                        </a:rPr>
                        <a:t>Linux</a:t>
                      </a:r>
                      <a:endParaRPr lang="en-US" sz="1200" b="1" i="0" u="none" strike="noStrike">
                        <a:solidFill>
                          <a:srgbClr val="000000"/>
                        </a:solidFill>
                        <a:effectLst/>
                        <a:latin typeface="Calibri" panose="020F0502020204030204" pitchFamily="34" charset="0"/>
                      </a:endParaRPr>
                    </a:p>
                  </a:txBody>
                  <a:tcPr marL="4705" marR="4705" marT="4705" marB="0" anchor="ctr"/>
                </a:tc>
                <a:extLst>
                  <a:ext uri="{0D108BD9-81ED-4DB2-BD59-A6C34878D82A}">
                    <a16:rowId xmlns:a16="http://schemas.microsoft.com/office/drawing/2014/main" val="3976192814"/>
                  </a:ext>
                </a:extLst>
              </a:tr>
              <a:tr h="367863">
                <a:tc>
                  <a:txBody>
                    <a:bodyPr/>
                    <a:lstStyle/>
                    <a:p>
                      <a:pPr algn="l" fontAlgn="b"/>
                      <a:r>
                        <a:rPr lang="en-US" sz="1200" u="none" strike="noStrike">
                          <a:effectLst/>
                        </a:rPr>
                        <a:t>Root Directory</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p>
                  </a:txBody>
                  <a:tcPr marL="4705" marR="4705" marT="4705" marB="0" anchor="ctr"/>
                </a:tc>
                <a:extLst>
                  <a:ext uri="{0D108BD9-81ED-4DB2-BD59-A6C34878D82A}">
                    <a16:rowId xmlns:a16="http://schemas.microsoft.com/office/drawing/2014/main" val="3959138403"/>
                  </a:ext>
                </a:extLst>
              </a:tr>
              <a:tr h="367863">
                <a:tc>
                  <a:txBody>
                    <a:bodyPr/>
                    <a:lstStyle/>
                    <a:p>
                      <a:pPr algn="l" fontAlgn="b"/>
                      <a:r>
                        <a:rPr lang="en-US" sz="1200" u="none" strike="noStrike">
                          <a:effectLst/>
                        </a:rPr>
                        <a:t>User’s Home Directories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C:\Users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/home</a:t>
                      </a:r>
                    </a:p>
                  </a:txBody>
                  <a:tcPr marL="4705" marR="4705" marT="4705" marB="0" anchor="ctr"/>
                </a:tc>
                <a:extLst>
                  <a:ext uri="{0D108BD9-81ED-4DB2-BD59-A6C34878D82A}">
                    <a16:rowId xmlns:a16="http://schemas.microsoft.com/office/drawing/2014/main" val="3348658448"/>
                  </a:ext>
                </a:extLst>
              </a:tr>
              <a:tr h="367863">
                <a:tc>
                  <a:txBody>
                    <a:bodyPr/>
                    <a:lstStyle/>
                    <a:p>
                      <a:pPr algn="l" fontAlgn="b"/>
                      <a:r>
                        <a:rPr lang="en-US" sz="1200" u="none" strike="noStrike">
                          <a:effectLst/>
                        </a:rPr>
                        <a:t>Temporary Scratch Space (writable</a:t>
                      </a:r>
                      <a:r>
                        <a:rPr lang="en-US" sz="1200" u="none" strike="noStrike" baseline="0">
                          <a:effectLst/>
                        </a:rPr>
                        <a:t> by all)</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C:\Temp</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tmp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extLst>
                  <a:ext uri="{0D108BD9-81ED-4DB2-BD59-A6C34878D82A}">
                    <a16:rowId xmlns:a16="http://schemas.microsoft.com/office/drawing/2014/main" val="2433931554"/>
                  </a:ext>
                </a:extLst>
              </a:tr>
              <a:tr h="367863">
                <a:tc>
                  <a:txBody>
                    <a:bodyPr/>
                    <a:lstStyle/>
                    <a:p>
                      <a:pPr algn="l" fontAlgn="b"/>
                      <a:r>
                        <a:rPr lang="en-US" sz="1200" b="0" i="0" u="none" strike="noStrike">
                          <a:solidFill>
                            <a:schemeClr val="dk1"/>
                          </a:solidFill>
                          <a:effectLst/>
                          <a:latin typeface="+mn-lt"/>
                        </a:rPr>
                        <a:t>User</a:t>
                      </a:r>
                      <a:r>
                        <a:rPr lang="en-US" sz="1200" b="0" i="0" u="none" strike="noStrike" baseline="0">
                          <a:solidFill>
                            <a:schemeClr val="dk1"/>
                          </a:solidFill>
                          <a:effectLst/>
                          <a:latin typeface="+mn-lt"/>
                        </a:rPr>
                        <a:t>-installed local applications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C:\Program</a:t>
                      </a:r>
                      <a:r>
                        <a:rPr lang="en-US" sz="1400" b="1" i="0" u="none" strike="noStrike" baseline="0">
                          <a:solidFill>
                            <a:srgbClr val="0070C0"/>
                          </a:solidFill>
                          <a:effectLst/>
                          <a:latin typeface="Courier New" panose="02070309020205020404" pitchFamily="49" charset="0"/>
                          <a:cs typeface="Courier New" panose="02070309020205020404" pitchFamily="49" charset="0"/>
                        </a:rPr>
                        <a:t> Files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/local/bin</a:t>
                      </a:r>
                    </a:p>
                  </a:txBody>
                  <a:tcPr marL="4705" marR="4705" marT="4705" marB="0" anchor="ctr"/>
                </a:tc>
                <a:extLst>
                  <a:ext uri="{0D108BD9-81ED-4DB2-BD59-A6C34878D82A}">
                    <a16:rowId xmlns:a16="http://schemas.microsoft.com/office/drawing/2014/main" val="2004456110"/>
                  </a:ext>
                </a:extLst>
              </a:tr>
              <a:tr h="367863">
                <a:tc>
                  <a:txBody>
                    <a:bodyPr/>
                    <a:lstStyle/>
                    <a:p>
                      <a:pPr algn="l" fontAlgn="b"/>
                      <a:r>
                        <a:rPr lang="en-US" sz="1200" u="none" strike="noStrike">
                          <a:effectLst/>
                        </a:rPr>
                        <a:t>Core system files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C:\Windows</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/bin or /bin</a:t>
                      </a:r>
                    </a:p>
                  </a:txBody>
                  <a:tcPr marL="4705" marR="4705" marT="4705" marB="0" anchor="ctr"/>
                </a:tc>
                <a:extLst>
                  <a:ext uri="{0D108BD9-81ED-4DB2-BD59-A6C34878D82A}">
                    <a16:rowId xmlns:a16="http://schemas.microsoft.com/office/drawing/2014/main" val="1717499638"/>
                  </a:ext>
                </a:extLst>
              </a:tr>
              <a:tr h="367863">
                <a:tc>
                  <a:txBody>
                    <a:bodyPr/>
                    <a:lstStyle/>
                    <a:p>
                      <a:pPr algn="l" fontAlgn="b"/>
                      <a:r>
                        <a:rPr lang="en-US" sz="1200" u="none" strike="noStrike">
                          <a:effectLst/>
                        </a:rPr>
                        <a:t>Core system files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C:\Windows\System32</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sbin</a:t>
                      </a:r>
                      <a:r>
                        <a:rPr lang="en-US" sz="1400" b="1" i="0" u="none" strike="noStrike" baseline="0">
                          <a:solidFill>
                            <a:srgbClr val="0070C0"/>
                          </a:solidFill>
                          <a:effectLst/>
                          <a:latin typeface="Courier New" panose="02070309020205020404" pitchFamily="49" charset="0"/>
                          <a:cs typeface="Courier New" panose="02070309020205020404" pitchFamily="49" charset="0"/>
                        </a:rPr>
                        <a:t> or /</a:t>
                      </a:r>
                      <a:r>
                        <a:rPr lang="en-US" sz="1400" b="1" i="0" u="none" strike="noStrike" baseline="0" err="1">
                          <a:solidFill>
                            <a:srgbClr val="0070C0"/>
                          </a:solidFill>
                          <a:effectLst/>
                          <a:latin typeface="Courier New" panose="02070309020205020404" pitchFamily="49" charset="0"/>
                          <a:cs typeface="Courier New" panose="02070309020205020404" pitchFamily="49" charset="0"/>
                        </a:rPr>
                        <a:t>sbin</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extLst>
                  <a:ext uri="{0D108BD9-81ED-4DB2-BD59-A6C34878D82A}">
                    <a16:rowId xmlns:a16="http://schemas.microsoft.com/office/drawing/2014/main" val="3975097498"/>
                  </a:ext>
                </a:extLst>
              </a:tr>
            </a:tbl>
          </a:graphicData>
        </a:graphic>
      </p:graphicFrame>
    </p:spTree>
    <p:extLst>
      <p:ext uri="{BB962C8B-B14F-4D97-AF65-F5344CB8AC3E}">
        <p14:creationId xmlns:p14="http://schemas.microsoft.com/office/powerpoint/2010/main" val="31443575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b="1"/>
              <a:t>/</a:t>
            </a:r>
            <a:r>
              <a:rPr lang="en-US" b="1" err="1"/>
              <a:t>etc</a:t>
            </a:r>
            <a:r>
              <a:rPr lang="en-US" b="1"/>
              <a:t>/</a:t>
            </a:r>
            <a:r>
              <a:rPr lang="en-US" b="1" err="1"/>
              <a:t>fstab</a:t>
            </a:r>
            <a:r>
              <a:rPr lang="en-US" b="1"/>
              <a:t> </a:t>
            </a:r>
            <a:r>
              <a:rPr lang="en-US"/>
              <a:t>(F)				List of file systems to be mounted</a:t>
            </a:r>
          </a:p>
          <a:p>
            <a:r>
              <a:rPr lang="en-US" b="1"/>
              <a:t>/</a:t>
            </a:r>
            <a:r>
              <a:rPr lang="en-US" b="1" err="1"/>
              <a:t>etc</a:t>
            </a:r>
            <a:r>
              <a:rPr lang="en-US" b="1"/>
              <a:t>/</a:t>
            </a:r>
            <a:r>
              <a:rPr lang="en-US" b="1" err="1"/>
              <a:t>sysctl.conf</a:t>
            </a:r>
            <a:r>
              <a:rPr lang="en-US" b="1"/>
              <a:t> </a:t>
            </a:r>
            <a:r>
              <a:rPr lang="en-US"/>
              <a:t>(F)			Kernel tuning parameters</a:t>
            </a:r>
          </a:p>
          <a:p>
            <a:r>
              <a:rPr lang="en-US" b="1"/>
              <a:t>/</a:t>
            </a:r>
            <a:r>
              <a:rPr lang="en-US" b="1" err="1"/>
              <a:t>etc</a:t>
            </a:r>
            <a:r>
              <a:rPr lang="en-US" b="1"/>
              <a:t>/</a:t>
            </a:r>
            <a:r>
              <a:rPr lang="en-US" b="1" err="1"/>
              <a:t>sysconfig</a:t>
            </a:r>
            <a:r>
              <a:rPr lang="en-US" b="1"/>
              <a:t>/network-scripts </a:t>
            </a:r>
            <a:r>
              <a:rPr lang="en-US"/>
              <a:t>(D)	Location of network interface configs</a:t>
            </a:r>
          </a:p>
          <a:p>
            <a:r>
              <a:rPr lang="en-US" b="1"/>
              <a:t>/</a:t>
            </a:r>
            <a:r>
              <a:rPr lang="en-US" b="1" err="1"/>
              <a:t>etc</a:t>
            </a:r>
            <a:r>
              <a:rPr lang="en-US" b="1"/>
              <a:t>/hostname </a:t>
            </a:r>
            <a:r>
              <a:rPr lang="en-US"/>
              <a:t>(F)			The system hostname set via `</a:t>
            </a:r>
            <a:r>
              <a:rPr lang="en-US" sz="2000" b="1">
                <a:solidFill>
                  <a:srgbClr val="0070C0"/>
                </a:solidFill>
                <a:latin typeface="Courier New" panose="02070309020205020404" pitchFamily="49" charset="0"/>
                <a:cs typeface="Courier New" panose="02070309020205020404" pitchFamily="49" charset="0"/>
              </a:rPr>
              <a:t>hostname</a:t>
            </a:r>
            <a:r>
              <a:rPr lang="en-US"/>
              <a:t>`</a:t>
            </a:r>
          </a:p>
          <a:p>
            <a:r>
              <a:rPr lang="en-US" b="1"/>
              <a:t>/</a:t>
            </a:r>
            <a:r>
              <a:rPr lang="en-US" b="1" err="1"/>
              <a:t>etc</a:t>
            </a:r>
            <a:r>
              <a:rPr lang="en-US" b="1"/>
              <a:t>/</a:t>
            </a:r>
            <a:r>
              <a:rPr lang="en-US" b="1" err="1"/>
              <a:t>httpd</a:t>
            </a:r>
            <a:r>
              <a:rPr lang="en-US" b="1"/>
              <a:t>/</a:t>
            </a:r>
            <a:r>
              <a:rPr lang="en-US" b="1" err="1"/>
              <a:t>conf</a:t>
            </a:r>
            <a:r>
              <a:rPr lang="en-US" b="1"/>
              <a:t>/</a:t>
            </a:r>
            <a:r>
              <a:rPr lang="en-US" b="1" err="1"/>
              <a:t>httpd.conf</a:t>
            </a:r>
            <a:r>
              <a:rPr lang="en-US" b="1"/>
              <a:t> </a:t>
            </a:r>
            <a:r>
              <a:rPr lang="en-US"/>
              <a:t>(F)	Configuration for the web server</a:t>
            </a:r>
          </a:p>
          <a:p>
            <a:r>
              <a:rPr lang="en-US" b="1"/>
              <a:t>/</a:t>
            </a:r>
            <a:r>
              <a:rPr lang="en-US" b="1" err="1"/>
              <a:t>etc</a:t>
            </a:r>
            <a:r>
              <a:rPr lang="en-US" b="1"/>
              <a:t>/</a:t>
            </a:r>
            <a:r>
              <a:rPr lang="en-US" b="1" err="1"/>
              <a:t>defualt</a:t>
            </a:r>
            <a:r>
              <a:rPr lang="en-US" b="1"/>
              <a:t>/grub </a:t>
            </a:r>
            <a:r>
              <a:rPr lang="en-US"/>
              <a:t>(F)			Bootloader configuration</a:t>
            </a:r>
          </a:p>
          <a:p>
            <a:r>
              <a:rPr lang="en-US" b="1"/>
              <a:t>/dev/null </a:t>
            </a:r>
            <a:r>
              <a:rPr lang="en-US"/>
              <a:t>(F)				The “black hole”</a:t>
            </a:r>
          </a:p>
          <a:p>
            <a:r>
              <a:rPr lang="en-US" b="1"/>
              <a:t>/</a:t>
            </a:r>
            <a:r>
              <a:rPr lang="en-US" b="1" err="1"/>
              <a:t>etc</a:t>
            </a:r>
            <a:r>
              <a:rPr lang="en-US" b="1"/>
              <a:t>/group </a:t>
            </a:r>
            <a:r>
              <a:rPr lang="en-US"/>
              <a:t>(F)				System groups file</a:t>
            </a:r>
          </a:p>
          <a:p>
            <a:r>
              <a:rPr lang="en-US" b="1"/>
              <a:t>/</a:t>
            </a:r>
            <a:r>
              <a:rPr lang="en-US" b="1" err="1"/>
              <a:t>etc</a:t>
            </a:r>
            <a:r>
              <a:rPr lang="en-US" b="1"/>
              <a:t>/</a:t>
            </a:r>
            <a:r>
              <a:rPr lang="en-US" b="1" err="1"/>
              <a:t>passwd</a:t>
            </a:r>
            <a:r>
              <a:rPr lang="en-US" b="1"/>
              <a:t> </a:t>
            </a:r>
            <a:r>
              <a:rPr lang="en-US"/>
              <a:t>(F)				User password file, minus passwords</a:t>
            </a:r>
          </a:p>
          <a:p>
            <a:r>
              <a:rPr lang="en-US" b="1"/>
              <a:t>/</a:t>
            </a:r>
            <a:r>
              <a:rPr lang="en-US" b="1" err="1"/>
              <a:t>etc</a:t>
            </a:r>
            <a:r>
              <a:rPr lang="en-US" b="1"/>
              <a:t>/shadow </a:t>
            </a:r>
            <a:r>
              <a:rPr lang="en-US"/>
              <a:t>(F)				Encrypted password file</a:t>
            </a:r>
          </a:p>
        </p:txBody>
      </p:sp>
      <p:sp>
        <p:nvSpPr>
          <p:cNvPr id="3" name="Title 2"/>
          <p:cNvSpPr>
            <a:spLocks noGrp="1"/>
          </p:cNvSpPr>
          <p:nvPr>
            <p:ph type="title"/>
          </p:nvPr>
        </p:nvSpPr>
        <p:spPr/>
        <p:txBody>
          <a:bodyPr/>
          <a:lstStyle/>
          <a:p>
            <a:r>
              <a:rPr lang="en-US"/>
              <a:t>Important File Locations</a:t>
            </a:r>
          </a:p>
        </p:txBody>
      </p:sp>
    </p:spTree>
    <p:extLst>
      <p:ext uri="{BB962C8B-B14F-4D97-AF65-F5344CB8AC3E}">
        <p14:creationId xmlns:p14="http://schemas.microsoft.com/office/powerpoint/2010/main" val="25751875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1557" y="2988804"/>
            <a:ext cx="11653523" cy="3330106"/>
          </a:xfrm>
        </p:spPr>
        <p:txBody>
          <a:bodyPr/>
          <a:lstStyle/>
          <a:p>
            <a:r>
              <a:rPr lang="en-US" b="1"/>
              <a:t>/</a:t>
            </a:r>
            <a:r>
              <a:rPr lang="en-US" b="1" err="1"/>
              <a:t>etc</a:t>
            </a:r>
            <a:r>
              <a:rPr lang="en-US" b="1"/>
              <a:t>/issue </a:t>
            </a:r>
            <a:r>
              <a:rPr lang="en-US"/>
              <a:t>(F)		Contains text that is displayed prior to user login</a:t>
            </a:r>
          </a:p>
          <a:p>
            <a:r>
              <a:rPr lang="en-US" b="1"/>
              <a:t>/</a:t>
            </a:r>
            <a:r>
              <a:rPr lang="en-US" b="1" err="1"/>
              <a:t>etc</a:t>
            </a:r>
            <a:r>
              <a:rPr lang="en-US" b="1"/>
              <a:t>/</a:t>
            </a:r>
            <a:r>
              <a:rPr lang="en-US" b="1" err="1"/>
              <a:t>resolv.conf</a:t>
            </a:r>
            <a:r>
              <a:rPr lang="en-US" b="1"/>
              <a:t> </a:t>
            </a:r>
            <a:r>
              <a:rPr lang="en-US"/>
              <a:t>(F)	DNS Servers and searchable domains stored</a:t>
            </a:r>
          </a:p>
          <a:p>
            <a:r>
              <a:rPr lang="en-US" b="1"/>
              <a:t>/proc/</a:t>
            </a:r>
            <a:r>
              <a:rPr lang="en-US" b="1" err="1"/>
              <a:t>cpuinfo</a:t>
            </a:r>
            <a:r>
              <a:rPr lang="en-US" b="1"/>
              <a:t> </a:t>
            </a:r>
            <a:r>
              <a:rPr lang="en-US"/>
              <a:t>(*)	Information on the current recognized CPUs</a:t>
            </a:r>
          </a:p>
          <a:p>
            <a:r>
              <a:rPr lang="en-US" b="1"/>
              <a:t>/proc/</a:t>
            </a:r>
            <a:r>
              <a:rPr lang="en-US" b="1" err="1"/>
              <a:t>meminfo</a:t>
            </a:r>
            <a:r>
              <a:rPr lang="en-US" b="1"/>
              <a:t> </a:t>
            </a:r>
            <a:r>
              <a:rPr lang="en-US"/>
              <a:t>(*)	Information on current memory usage</a:t>
            </a:r>
          </a:p>
          <a:p>
            <a:r>
              <a:rPr lang="en-US" b="1"/>
              <a:t>/</a:t>
            </a:r>
            <a:r>
              <a:rPr lang="en-US" b="1" err="1"/>
              <a:t>etc</a:t>
            </a:r>
            <a:r>
              <a:rPr lang="en-US" b="1"/>
              <a:t>/</a:t>
            </a:r>
            <a:r>
              <a:rPr lang="en-US" b="1" err="1"/>
              <a:t>skel</a:t>
            </a:r>
            <a:r>
              <a:rPr lang="en-US" b="1"/>
              <a:t> (D)</a:t>
            </a:r>
            <a:r>
              <a:rPr lang="en-US"/>
              <a:t>		Files that are copied into a new user’s 						home directory upon creation of an 	account.</a:t>
            </a:r>
          </a:p>
          <a:p>
            <a:endParaRPr lang="en-US"/>
          </a:p>
        </p:txBody>
      </p:sp>
      <p:sp>
        <p:nvSpPr>
          <p:cNvPr id="3" name="Title 2"/>
          <p:cNvSpPr>
            <a:spLocks noGrp="1"/>
          </p:cNvSpPr>
          <p:nvPr>
            <p:ph type="title"/>
          </p:nvPr>
        </p:nvSpPr>
        <p:spPr/>
        <p:txBody>
          <a:bodyPr/>
          <a:lstStyle/>
          <a:p>
            <a:r>
              <a:rPr lang="en-US"/>
              <a:t>Important File Locations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159" y="164625"/>
            <a:ext cx="4466895" cy="2665209"/>
          </a:xfrm>
          <a:prstGeom prst="rect">
            <a:avLst/>
          </a:prstGeom>
        </p:spPr>
      </p:pic>
    </p:spTree>
    <p:extLst>
      <p:ext uri="{BB962C8B-B14F-4D97-AF65-F5344CB8AC3E}">
        <p14:creationId xmlns:p14="http://schemas.microsoft.com/office/powerpoint/2010/main" val="3812200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364235"/>
          </a:xfrm>
        </p:spPr>
        <p:txBody>
          <a:bodyPr vert="horz" wrap="square" lIns="146275" tIns="91422" rIns="146275" bIns="91422" rtlCol="0" anchor="t">
            <a:spAutoFit/>
          </a:bodyPr>
          <a:lstStyle/>
          <a:p>
            <a:r>
              <a:rPr lang="EN-US"/>
              <a:t>What is BASH?  What is a shell?</a:t>
            </a:r>
          </a:p>
          <a:p>
            <a:r>
              <a:rPr lang="EN-US"/>
              <a:t>Overview of basic commands</a:t>
            </a:r>
          </a:p>
          <a:p>
            <a:r>
              <a:rPr lang="EN-US"/>
              <a:t>Comparing MS-DOS and Linux commands</a:t>
            </a:r>
          </a:p>
          <a:p>
            <a:r>
              <a:rPr lang="EN-US"/>
              <a:t>Linux Permissions</a:t>
            </a:r>
          </a:p>
          <a:p>
            <a:r>
              <a:rPr lang="EN-US"/>
              <a:t>The Linux kernel</a:t>
            </a:r>
          </a:p>
          <a:p>
            <a:r>
              <a:rPr lang="EN-US"/>
              <a:t>Navigating the Linux file system and device/system directories</a:t>
            </a:r>
          </a:p>
          <a:p>
            <a:r>
              <a:rPr lang="EN-US"/>
              <a:t>Important file locations</a:t>
            </a:r>
          </a:p>
          <a:p>
            <a:r>
              <a:rPr lang="EN-US"/>
              <a:t>An overview of the RPM Package Manager</a:t>
            </a:r>
          </a:p>
          <a:p>
            <a:endParaRPr lang="en-US"/>
          </a:p>
        </p:txBody>
      </p:sp>
      <p:sp>
        <p:nvSpPr>
          <p:cNvPr id="3" name="Title 2"/>
          <p:cNvSpPr>
            <a:spLocks noGrp="1"/>
          </p:cNvSpPr>
          <p:nvPr>
            <p:ph type="title"/>
          </p:nvPr>
        </p:nvSpPr>
        <p:spPr/>
        <p:txBody>
          <a:bodyPr/>
          <a:lstStyle/>
          <a:p>
            <a:r>
              <a:rPr lang="en-US"/>
              <a:t>Session II Agenda</a:t>
            </a:r>
          </a:p>
        </p:txBody>
      </p:sp>
    </p:spTree>
    <p:extLst>
      <p:ext uri="{BB962C8B-B14F-4D97-AF65-F5344CB8AC3E}">
        <p14:creationId xmlns:p14="http://schemas.microsoft.com/office/powerpoint/2010/main" val="920776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890259"/>
          </a:xfrm>
        </p:spPr>
        <p:txBody>
          <a:bodyPr/>
          <a:lstStyle/>
          <a:p>
            <a:r>
              <a:rPr lang="en-US"/>
              <a:t>An interface to view reference manuals</a:t>
            </a:r>
          </a:p>
          <a:p>
            <a:r>
              <a:rPr lang="en-US"/>
              <a:t>Invaluable source of documentation</a:t>
            </a:r>
          </a:p>
          <a:p>
            <a:r>
              <a:rPr lang="en-US"/>
              <a:t>Most provide real working examples – </a:t>
            </a:r>
            <a:r>
              <a:rPr lang="en-US" b="1">
                <a:solidFill>
                  <a:srgbClr val="FF0000"/>
                </a:solidFill>
              </a:rPr>
              <a:t>Answers to your test questions!</a:t>
            </a:r>
          </a:p>
          <a:p>
            <a:r>
              <a:rPr lang="en-US"/>
              <a:t>“Man” pages are organized by “Sections”</a:t>
            </a:r>
          </a:p>
          <a:p>
            <a:r>
              <a:rPr lang="en-US"/>
              <a:t>Will, by default, search in “Section 1” first</a:t>
            </a:r>
          </a:p>
          <a:p>
            <a:r>
              <a:rPr lang="en-US"/>
              <a:t>Extremely valuable information is contained in other sections ex: crontab</a:t>
            </a:r>
          </a:p>
          <a:p>
            <a:endParaRPr lang="en-US"/>
          </a:p>
          <a:p>
            <a:r>
              <a:rPr lang="en-US"/>
              <a:t>One of your</a:t>
            </a:r>
            <a:r>
              <a:rPr lang="en-US" b="1"/>
              <a:t> </a:t>
            </a:r>
            <a:r>
              <a:rPr lang="en-US" b="1" u="sng"/>
              <a:t>ONLY</a:t>
            </a:r>
            <a:r>
              <a:rPr lang="en-US"/>
              <a:t> sources of documentation during the examination!</a:t>
            </a:r>
          </a:p>
        </p:txBody>
      </p:sp>
      <p:sp>
        <p:nvSpPr>
          <p:cNvPr id="3" name="Title 2"/>
          <p:cNvSpPr>
            <a:spLocks noGrp="1"/>
          </p:cNvSpPr>
          <p:nvPr>
            <p:ph type="title"/>
          </p:nvPr>
        </p:nvSpPr>
        <p:spPr/>
        <p:txBody>
          <a:bodyPr/>
          <a:lstStyle/>
          <a:p>
            <a:r>
              <a:rPr lang="en-US"/>
              <a:t>“Man” is Your Friend</a:t>
            </a:r>
          </a:p>
        </p:txBody>
      </p:sp>
    </p:spTree>
    <p:extLst>
      <p:ext uri="{BB962C8B-B14F-4D97-AF65-F5344CB8AC3E}">
        <p14:creationId xmlns:p14="http://schemas.microsoft.com/office/powerpoint/2010/main" val="12975597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81300"/>
          </a:xfrm>
        </p:spPr>
        <p:txBody>
          <a:bodyPr/>
          <a:lstStyle/>
          <a:p>
            <a:r>
              <a:rPr lang="en-US"/>
              <a:t>RPM = RPM Package Manager</a:t>
            </a:r>
          </a:p>
          <a:p>
            <a:r>
              <a:rPr lang="en-US"/>
              <a:t>rpm  is a powerful Package Manager, which can be used to build, install, query, verify, update, and erase individual software packages</a:t>
            </a:r>
          </a:p>
          <a:p>
            <a:r>
              <a:rPr lang="en-US"/>
              <a:t>A package consists of an archive of files and meta-data used to install and erase the archive files</a:t>
            </a:r>
          </a:p>
          <a:p>
            <a:r>
              <a:rPr lang="en-US"/>
              <a:t>The meta-data includes helper scripts, file attributes, and descriptive information about the package</a:t>
            </a:r>
          </a:p>
          <a:p>
            <a:r>
              <a:rPr lang="en-US"/>
              <a:t>Packages come in two varieties:</a:t>
            </a:r>
          </a:p>
          <a:p>
            <a:pPr lvl="1"/>
            <a:r>
              <a:rPr lang="en-US" b="1" u="sng"/>
              <a:t>binary packages</a:t>
            </a:r>
            <a:r>
              <a:rPr lang="en-US"/>
              <a:t>, used to encapsulate software to be installed</a:t>
            </a:r>
          </a:p>
          <a:p>
            <a:pPr lvl="1"/>
            <a:r>
              <a:rPr lang="en-US" b="1" u="sng"/>
              <a:t>source packages</a:t>
            </a:r>
            <a:r>
              <a:rPr lang="en-US"/>
              <a:t>, containing the source code and recipe necessary to produce binary packages.</a:t>
            </a:r>
          </a:p>
        </p:txBody>
      </p:sp>
      <p:sp>
        <p:nvSpPr>
          <p:cNvPr id="3" name="Title 2"/>
          <p:cNvSpPr>
            <a:spLocks noGrp="1"/>
          </p:cNvSpPr>
          <p:nvPr>
            <p:ph type="title"/>
          </p:nvPr>
        </p:nvSpPr>
        <p:spPr/>
        <p:txBody>
          <a:bodyPr/>
          <a:lstStyle/>
          <a:p>
            <a:r>
              <a:rPr lang="en-US"/>
              <a:t>“RPM” &amp; /</a:t>
            </a:r>
            <a:r>
              <a:rPr lang="en-US" err="1"/>
              <a:t>usr</a:t>
            </a:r>
            <a:r>
              <a:rPr lang="en-US"/>
              <a:t>/share/doc</a:t>
            </a:r>
          </a:p>
        </p:txBody>
      </p:sp>
    </p:spTree>
    <p:extLst>
      <p:ext uri="{BB962C8B-B14F-4D97-AF65-F5344CB8AC3E}">
        <p14:creationId xmlns:p14="http://schemas.microsoft.com/office/powerpoint/2010/main" val="37358002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075199"/>
          </a:xfrm>
        </p:spPr>
        <p:txBody>
          <a:bodyPr/>
          <a:lstStyle/>
          <a:p>
            <a:r>
              <a:rPr lang="en-US"/>
              <a:t>Common RPM commands:</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qa</a:t>
            </a:r>
            <a:r>
              <a:rPr lang="en-US" sz="2000" b="1">
                <a:solidFill>
                  <a:srgbClr val="0070C0"/>
                </a:solidFill>
                <a:latin typeface="Courier New" panose="02070309020205020404" pitchFamily="49" charset="0"/>
                <a:cs typeface="Courier New" panose="02070309020205020404" pitchFamily="49" charset="0"/>
              </a:rPr>
              <a:t> | more	</a:t>
            </a:r>
            <a:r>
              <a:rPr lang="en-US"/>
              <a:t>		Show all RPM packages installed</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ql</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httpd</a:t>
            </a:r>
            <a:r>
              <a:rPr lang="en-US" sz="2000" b="1">
                <a:solidFill>
                  <a:srgbClr val="0070C0"/>
                </a:solidFill>
                <a:latin typeface="Courier New" panose="02070309020205020404" pitchFamily="49" charset="0"/>
                <a:cs typeface="Courier New" panose="02070309020205020404" pitchFamily="49" charset="0"/>
              </a:rPr>
              <a:t>	</a:t>
            </a:r>
            <a:r>
              <a:rPr lang="en-US"/>
              <a:t>		List all of the files included in the </a:t>
            </a:r>
            <a:r>
              <a:rPr lang="en-US" err="1"/>
              <a:t>httpd</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–qc </a:t>
            </a:r>
            <a:r>
              <a:rPr lang="en-US" sz="2000" b="1" err="1">
                <a:solidFill>
                  <a:srgbClr val="0070C0"/>
                </a:solidFill>
                <a:latin typeface="Courier New" panose="02070309020205020404" pitchFamily="49" charset="0"/>
                <a:cs typeface="Courier New" panose="02070309020205020404" pitchFamily="49" charset="0"/>
              </a:rPr>
              <a:t>httpd</a:t>
            </a:r>
            <a:r>
              <a:rPr lang="en-US"/>
              <a:t>			List all CONFIG files from the </a:t>
            </a:r>
            <a:r>
              <a:rPr lang="en-US" err="1"/>
              <a:t>httpd</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qd</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docker</a:t>
            </a:r>
            <a:r>
              <a:rPr lang="en-US"/>
              <a:t>			List all DOCUMENTATION from the </a:t>
            </a:r>
            <a:r>
              <a:rPr lang="en-US" err="1"/>
              <a:t>docker</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–qi kernel	</a:t>
            </a:r>
            <a:r>
              <a:rPr lang="en-US"/>
              <a:t>		Display information on the kernel RPM</a:t>
            </a:r>
          </a:p>
          <a:p>
            <a:pPr lvl="1"/>
            <a:r>
              <a:rPr lang="en-US" sz="2000" b="1">
                <a:solidFill>
                  <a:srgbClr val="0070C0"/>
                </a:solidFill>
                <a:latin typeface="Courier New" panose="02070309020205020404" pitchFamily="49" charset="0"/>
                <a:cs typeface="Courier New" panose="02070309020205020404" pitchFamily="49" charset="0"/>
              </a:rPr>
              <a:t>rpm –q –scripts </a:t>
            </a:r>
            <a:r>
              <a:rPr lang="en-US" sz="2000" b="1" err="1">
                <a:solidFill>
                  <a:srgbClr val="0070C0"/>
                </a:solidFill>
                <a:latin typeface="Courier New" panose="02070309020205020404" pitchFamily="49" charset="0"/>
                <a:cs typeface="Courier New" panose="02070309020205020404" pitchFamily="49" charset="0"/>
              </a:rPr>
              <a:t>chrony</a:t>
            </a:r>
            <a:r>
              <a:rPr lang="en-US"/>
              <a:t>	Show all of the scripts which run during setup</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qf</a:t>
            </a:r>
            <a:r>
              <a:rPr lang="en-US" sz="2000" b="1">
                <a:solidFill>
                  <a:srgbClr val="0070C0"/>
                </a:solidFill>
                <a:latin typeface="Courier New" panose="02070309020205020404" pitchFamily="49" charset="0"/>
                <a:cs typeface="Courier New" panose="02070309020205020404" pitchFamily="49" charset="0"/>
              </a:rPr>
              <a:t> &lt;file&gt;		</a:t>
            </a:r>
            <a:r>
              <a:rPr lang="en-US"/>
              <a:t>	Show the RPM package to which &lt;file&gt; belongs</a:t>
            </a:r>
          </a:p>
          <a:p>
            <a:endParaRPr lang="en-US"/>
          </a:p>
          <a:p>
            <a:r>
              <a:rPr lang="en-US"/>
              <a:t>/</a:t>
            </a:r>
            <a:r>
              <a:rPr lang="en-US" err="1"/>
              <a:t>usr</a:t>
            </a:r>
            <a:r>
              <a:rPr lang="en-US"/>
              <a:t>/share/doc			</a:t>
            </a:r>
            <a:r>
              <a:rPr lang="en-US" b="1">
                <a:solidFill>
                  <a:srgbClr val="FF0000"/>
                </a:solidFill>
              </a:rPr>
              <a:t>Contains all documentation; Use it!</a:t>
            </a:r>
          </a:p>
          <a:p>
            <a:endParaRPr lang="en-US"/>
          </a:p>
        </p:txBody>
      </p:sp>
      <p:sp>
        <p:nvSpPr>
          <p:cNvPr id="3" name="Title 2"/>
          <p:cNvSpPr>
            <a:spLocks noGrp="1"/>
          </p:cNvSpPr>
          <p:nvPr>
            <p:ph type="title"/>
          </p:nvPr>
        </p:nvSpPr>
        <p:spPr/>
        <p:txBody>
          <a:bodyPr/>
          <a:lstStyle/>
          <a:p>
            <a:r>
              <a:rPr lang="en-US"/>
              <a:t>“RPM” &amp; /</a:t>
            </a:r>
            <a:r>
              <a:rPr lang="en-US" err="1"/>
              <a:t>usr</a:t>
            </a:r>
            <a:r>
              <a:rPr lang="en-US"/>
              <a:t>/share/doc (continued)</a:t>
            </a:r>
          </a:p>
        </p:txBody>
      </p:sp>
    </p:spTree>
    <p:extLst>
      <p:ext uri="{BB962C8B-B14F-4D97-AF65-F5344CB8AC3E}">
        <p14:creationId xmlns:p14="http://schemas.microsoft.com/office/powerpoint/2010/main" val="10485126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Poll #2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673" y="1189178"/>
            <a:ext cx="5020973" cy="4660648"/>
          </a:xfrm>
          <a:prstGeom prst="rect">
            <a:avLst/>
          </a:prstGeom>
        </p:spPr>
      </p:pic>
    </p:spTree>
    <p:extLst>
      <p:ext uri="{BB962C8B-B14F-4D97-AF65-F5344CB8AC3E}">
        <p14:creationId xmlns:p14="http://schemas.microsoft.com/office/powerpoint/2010/main" val="24693626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056459"/>
          </a:xfrm>
        </p:spPr>
        <p:txBody>
          <a:bodyPr/>
          <a:lstStyle/>
          <a:p>
            <a:r>
              <a:rPr lang="en-US"/>
              <a:t>Live support is available, per instructors availability, through the Skype chat window during session delivery</a:t>
            </a:r>
          </a:p>
          <a:p>
            <a:r>
              <a:rPr lang="en-US"/>
              <a:t>It is difficult for the presenter to answer support questions, however we will do our best!</a:t>
            </a:r>
          </a:p>
          <a:p>
            <a:r>
              <a:rPr lang="en-US"/>
              <a:t>There is a Yammer group available for the LFCS Exam Prep:</a:t>
            </a:r>
          </a:p>
          <a:p>
            <a:pPr marL="448099" lvl="2" indent="0">
              <a:buNone/>
            </a:pPr>
            <a:r>
              <a:rPr lang="en-US">
                <a:hlinkClick r:id="rId3"/>
              </a:rPr>
              <a:t>LFCS Exam Prep - Linux Sys Admin Yammer</a:t>
            </a:r>
            <a:endParaRPr lang="en-US"/>
          </a:p>
          <a:p>
            <a:r>
              <a:rPr lang="en-US"/>
              <a:t>Ping the instructor on Skype after the presentation; Subject to availability!</a:t>
            </a:r>
          </a:p>
          <a:p>
            <a:endParaRPr lang="en-US" sz="2000"/>
          </a:p>
          <a:p>
            <a:endParaRPr lang="en-US"/>
          </a:p>
        </p:txBody>
      </p:sp>
      <p:sp>
        <p:nvSpPr>
          <p:cNvPr id="3" name="Title 2"/>
          <p:cNvSpPr>
            <a:spLocks noGrp="1"/>
          </p:cNvSpPr>
          <p:nvPr>
            <p:ph type="title"/>
          </p:nvPr>
        </p:nvSpPr>
        <p:spPr/>
        <p:txBody>
          <a:bodyPr/>
          <a:lstStyle/>
          <a:p>
            <a:r>
              <a:rPr lang="en-US"/>
              <a:t>Support Options</a:t>
            </a:r>
          </a:p>
        </p:txBody>
      </p:sp>
    </p:spTree>
    <p:extLst>
      <p:ext uri="{BB962C8B-B14F-4D97-AF65-F5344CB8AC3E}">
        <p14:creationId xmlns:p14="http://schemas.microsoft.com/office/powerpoint/2010/main" val="134930127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505813"/>
          </a:xfrm>
        </p:spPr>
        <p:txBody>
          <a:bodyPr vert="horz" wrap="square" lIns="146275" tIns="91422" rIns="146275" bIns="91422" rtlCol="0" anchor="t">
            <a:spAutoFit/>
          </a:bodyPr>
          <a:lstStyle/>
          <a:p>
            <a:pPr marL="457200" indent="-457200">
              <a:buFont typeface="+mj-lt"/>
              <a:buAutoNum type="arabicPeriod"/>
            </a:pPr>
            <a:r>
              <a:rPr lang="EN-US" sz="2400"/>
              <a:t>Create 5 empty files named “file1” … “file5”</a:t>
            </a:r>
          </a:p>
          <a:p>
            <a:pPr marL="457200" indent="-457200">
              <a:buFont typeface="+mj-lt"/>
              <a:buAutoNum type="arabicPeriod"/>
            </a:pPr>
            <a:r>
              <a:rPr lang="EN-US" sz="2400"/>
              <a:t>Make the directory structure “~/LFCS/1/2/3/4/5” in one command</a:t>
            </a:r>
          </a:p>
          <a:p>
            <a:pPr marL="457200" indent="-457200">
              <a:buFont typeface="+mj-lt"/>
              <a:buAutoNum type="arabicPeriod"/>
            </a:pPr>
            <a:r>
              <a:rPr lang="EN-US" sz="2400"/>
              <a:t>Copy “file1” into the LFCS directory</a:t>
            </a:r>
          </a:p>
          <a:p>
            <a:pPr marL="457200" indent="-457200">
              <a:buFont typeface="+mj-lt"/>
              <a:buAutoNum type="arabicPeriod"/>
            </a:pPr>
            <a:r>
              <a:rPr lang="EN-US" sz="2400"/>
              <a:t>Switch into the LFCS directory and rename “file1” to “</a:t>
            </a:r>
            <a:r>
              <a:rPr lang="EN-US" sz="2400" err="1"/>
              <a:t>workingFile</a:t>
            </a:r>
            <a:r>
              <a:rPr lang="EN-US" sz="2400"/>
              <a:t>”</a:t>
            </a:r>
          </a:p>
          <a:p>
            <a:pPr marL="457200" indent="-457200">
              <a:buFont typeface="+mj-lt"/>
              <a:buAutoNum type="arabicPeriod"/>
            </a:pPr>
            <a:r>
              <a:rPr lang="EN-US" sz="2400"/>
              <a:t>Make all of the text in “</a:t>
            </a:r>
            <a:r>
              <a:rPr lang="EN-US" sz="2400" err="1"/>
              <a:t>workingFile</a:t>
            </a:r>
            <a:r>
              <a:rPr lang="EN-US" sz="2400"/>
              <a:t>” upper case and redirect it into a new file called “</a:t>
            </a:r>
            <a:r>
              <a:rPr lang="EN-US" sz="2400" err="1"/>
              <a:t>workingFileUpper</a:t>
            </a:r>
            <a:r>
              <a:rPr lang="EN-US" sz="2400"/>
              <a:t>”</a:t>
            </a:r>
          </a:p>
          <a:p>
            <a:pPr marL="457200" indent="-457200">
              <a:buFont typeface="+mj-lt"/>
              <a:buAutoNum type="arabicPeriod"/>
            </a:pPr>
            <a:r>
              <a:rPr lang="EN-US" sz="2400"/>
              <a:t>Install the following packages on your VM using yum:</a:t>
            </a:r>
          </a:p>
          <a:p>
            <a:pPr marL="850428" lvl="1" indent="-514350">
              <a:buFont typeface="+mj-lt"/>
              <a:buAutoNum type="romanLcPeriod"/>
            </a:pPr>
            <a:r>
              <a:rPr lang="EN-US" sz="2400" err="1"/>
              <a:t>httpd</a:t>
            </a:r>
            <a:r>
              <a:rPr lang="EN-US" sz="2400"/>
              <a:t>, kernel-</a:t>
            </a:r>
            <a:r>
              <a:rPr lang="EN-US" sz="2400" err="1"/>
              <a:t>devel</a:t>
            </a:r>
            <a:r>
              <a:rPr lang="EN-US" sz="2400"/>
              <a:t>, finger, </a:t>
            </a:r>
            <a:r>
              <a:rPr lang="EN-US" sz="2400" err="1"/>
              <a:t>ImageMagick</a:t>
            </a:r>
            <a:endParaRPr lang="EN-US" sz="2400"/>
          </a:p>
          <a:p>
            <a:pPr marL="457200" indent="-457200">
              <a:buFont typeface="+mj-lt"/>
              <a:buAutoNum type="arabicPeriod"/>
            </a:pPr>
            <a:r>
              <a:rPr lang="EN-US" sz="2400"/>
              <a:t>Configure </a:t>
            </a:r>
            <a:r>
              <a:rPr lang="EN-US" sz="2400" err="1"/>
              <a:t>httpd</a:t>
            </a:r>
            <a:r>
              <a:rPr lang="EN-US" sz="2400"/>
              <a:t> to start on boot using </a:t>
            </a:r>
            <a:r>
              <a:rPr lang="EN-US" sz="2400" err="1"/>
              <a:t>systemd</a:t>
            </a:r>
            <a:endParaRPr lang="EN-US" sz="2400"/>
          </a:p>
          <a:p>
            <a:pPr marL="457200" indent="-457200">
              <a:buFont typeface="+mj-lt"/>
              <a:buAutoNum type="arabicPeriod"/>
            </a:pPr>
            <a:r>
              <a:rPr lang="EN-US" sz="2400"/>
              <a:t>View the info of the </a:t>
            </a:r>
            <a:r>
              <a:rPr lang="EN-US" sz="2400" err="1"/>
              <a:t>ImageMagick</a:t>
            </a:r>
            <a:r>
              <a:rPr lang="EN-US" sz="2400"/>
              <a:t> RPM and output to a file called “</a:t>
            </a:r>
            <a:r>
              <a:rPr lang="EN-US" sz="2400" err="1"/>
              <a:t>magicInfo</a:t>
            </a:r>
            <a:r>
              <a:rPr lang="EN-US" sz="2400"/>
              <a:t>”</a:t>
            </a:r>
          </a:p>
          <a:p>
            <a:pPr marL="457200" indent="-457200">
              <a:buFont typeface="+mj-lt"/>
              <a:buAutoNum type="arabicPeriod"/>
            </a:pPr>
            <a:r>
              <a:rPr lang="EN-US" sz="2400"/>
              <a:t>Remove the “lvm2” RPM using yum</a:t>
            </a:r>
          </a:p>
        </p:txBody>
      </p:sp>
      <p:sp>
        <p:nvSpPr>
          <p:cNvPr id="3" name="Title 2"/>
          <p:cNvSpPr>
            <a:spLocks noGrp="1"/>
          </p:cNvSpPr>
          <p:nvPr>
            <p:ph type="title"/>
          </p:nvPr>
        </p:nvSpPr>
        <p:spPr/>
        <p:txBody>
          <a:bodyPr/>
          <a:lstStyle/>
          <a:p>
            <a:r>
              <a:rPr lang="en-US"/>
              <a:t>Homework Assignment</a:t>
            </a:r>
          </a:p>
        </p:txBody>
      </p:sp>
    </p:spTree>
    <p:extLst>
      <p:ext uri="{BB962C8B-B14F-4D97-AF65-F5344CB8AC3E}">
        <p14:creationId xmlns:p14="http://schemas.microsoft.com/office/powerpoint/2010/main" val="22354500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835407"/>
          </a:xfrm>
        </p:spPr>
        <p:txBody>
          <a:bodyPr vert="horz" wrap="square" lIns="146275" tIns="91422" rIns="146275" bIns="91422" rtlCol="0" anchor="t">
            <a:spAutoFit/>
          </a:bodyPr>
          <a:lstStyle/>
          <a:p>
            <a:pPr marL="457200" indent="-457200">
              <a:buFont typeface="+mj-lt"/>
              <a:buAutoNum type="arabicPeriod" startAt="10"/>
            </a:pPr>
            <a:r>
              <a:rPr lang="EN-US" sz="2400"/>
              <a:t>How many documentation files are part of the </a:t>
            </a:r>
            <a:r>
              <a:rPr lang="EN-US" sz="2400" err="1"/>
              <a:t>httpd</a:t>
            </a:r>
            <a:r>
              <a:rPr lang="EN-US" sz="2400"/>
              <a:t> RPM ?</a:t>
            </a:r>
          </a:p>
          <a:p>
            <a:pPr marL="457200" indent="-457200">
              <a:buFont typeface="+mj-lt"/>
              <a:buAutoNum type="arabicPeriod" startAt="10"/>
            </a:pPr>
            <a:r>
              <a:rPr lang="EN-US" sz="2400"/>
              <a:t>Copy all files out of the webserver configuration file that contain the word “Error” or “error” into a new file called “</a:t>
            </a:r>
            <a:r>
              <a:rPr lang="EN-US" sz="2400" err="1"/>
              <a:t>httpdErrors</a:t>
            </a:r>
            <a:r>
              <a:rPr lang="EN-US" sz="2400"/>
              <a:t>”</a:t>
            </a:r>
          </a:p>
          <a:p>
            <a:pPr marL="457200" indent="-457200">
              <a:buFont typeface="+mj-lt"/>
              <a:buAutoNum type="arabicPeriod" startAt="10"/>
            </a:pPr>
            <a:r>
              <a:rPr lang="EN-US" sz="2400"/>
              <a:t>Sort the password file alphabetically and place the contents in a file called “</a:t>
            </a:r>
            <a:r>
              <a:rPr lang="EN-US" sz="2400" err="1"/>
              <a:t>nicePasswd</a:t>
            </a:r>
            <a:r>
              <a:rPr lang="EN-US" sz="2400"/>
              <a:t>”</a:t>
            </a:r>
          </a:p>
          <a:p>
            <a:pPr marL="457200" indent="-457200">
              <a:buFont typeface="+mj-lt"/>
              <a:buAutoNum type="arabicPeriod" startAt="10"/>
            </a:pPr>
            <a:r>
              <a:rPr lang="EN-US" sz="2400"/>
              <a:t>Set the permissions of the “</a:t>
            </a:r>
            <a:r>
              <a:rPr lang="EN-US" sz="2400" err="1"/>
              <a:t>nicePasswd</a:t>
            </a:r>
            <a:r>
              <a:rPr lang="EN-US" sz="2400"/>
              <a:t>” file so that only you can read it, and that’s all you can do to it</a:t>
            </a:r>
          </a:p>
          <a:p>
            <a:pPr marL="457200" indent="-457200">
              <a:buFont typeface="+mj-lt"/>
              <a:buAutoNum type="arabicPeriod" startAt="10"/>
            </a:pPr>
            <a:r>
              <a:rPr lang="EN-US" sz="2400"/>
              <a:t>Edit root’s crontab and place the syntax for </a:t>
            </a:r>
            <a:r>
              <a:rPr lang="EN-US" sz="2400" err="1"/>
              <a:t>cron</a:t>
            </a:r>
            <a:r>
              <a:rPr lang="EN-US" sz="2400"/>
              <a:t> entries as comments into the top of the file</a:t>
            </a:r>
          </a:p>
          <a:p>
            <a:pPr marL="457200" indent="-457200">
              <a:buFont typeface="+mj-lt"/>
              <a:buAutoNum type="arabicPeriod" startAt="10"/>
            </a:pPr>
            <a:r>
              <a:rPr lang="EN-US" sz="2400"/>
              <a:t>Determine what package provides the “</a:t>
            </a:r>
            <a:r>
              <a:rPr lang="EN-US" sz="2400" err="1"/>
              <a:t>gpgsm</a:t>
            </a:r>
            <a:r>
              <a:rPr lang="EN-US" sz="2400"/>
              <a:t>” command and install it</a:t>
            </a:r>
          </a:p>
          <a:p>
            <a:pPr marL="457200" indent="-457200">
              <a:buFont typeface="+mj-lt"/>
              <a:buAutoNum type="arabicPeriod" startAt="10"/>
            </a:pPr>
            <a:r>
              <a:rPr lang="EN-US" sz="2400"/>
              <a:t>Reset root’s password to the same password as your account</a:t>
            </a:r>
          </a:p>
          <a:p>
            <a:pPr marL="457200" indent="-457200">
              <a:buFont typeface="+mj-lt"/>
              <a:buAutoNum type="arabicPeriod" startAt="10"/>
            </a:pPr>
            <a:r>
              <a:rPr lang="EN-US" sz="2400"/>
              <a:t>Create a symbolic link in your home directory called “</a:t>
            </a:r>
            <a:r>
              <a:rPr lang="EN-US" sz="2400" err="1"/>
              <a:t>whichVersion</a:t>
            </a:r>
            <a:r>
              <a:rPr lang="EN-US" sz="2400"/>
              <a:t>” that will display the contents of /</a:t>
            </a:r>
            <a:r>
              <a:rPr lang="EN-US" sz="2400" err="1"/>
              <a:t>etc</a:t>
            </a:r>
            <a:r>
              <a:rPr lang="EN-US" sz="2400"/>
              <a:t>/</a:t>
            </a:r>
            <a:r>
              <a:rPr lang="EN-US" sz="2400" err="1"/>
              <a:t>redhat</a:t>
            </a:r>
            <a:r>
              <a:rPr lang="EN-US" sz="2400"/>
              <a:t>-release</a:t>
            </a:r>
          </a:p>
          <a:p>
            <a:endParaRPr lang="en-US" sz="2400"/>
          </a:p>
          <a:p>
            <a:endParaRPr lang="en-US" sz="2400"/>
          </a:p>
        </p:txBody>
      </p:sp>
      <p:sp>
        <p:nvSpPr>
          <p:cNvPr id="3" name="Title 2"/>
          <p:cNvSpPr>
            <a:spLocks noGrp="1"/>
          </p:cNvSpPr>
          <p:nvPr>
            <p:ph type="title"/>
          </p:nvPr>
        </p:nvSpPr>
        <p:spPr/>
        <p:txBody>
          <a:bodyPr/>
          <a:lstStyle/>
          <a:p>
            <a:r>
              <a:rPr lang="en-US"/>
              <a:t>Homework Assignment</a:t>
            </a:r>
          </a:p>
        </p:txBody>
      </p:sp>
    </p:spTree>
    <p:extLst>
      <p:ext uri="{BB962C8B-B14F-4D97-AF65-F5344CB8AC3E}">
        <p14:creationId xmlns:p14="http://schemas.microsoft.com/office/powerpoint/2010/main" val="10053997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1" y="1333558"/>
            <a:ext cx="7926906" cy="4105703"/>
          </a:xfrm>
        </p:spPr>
        <p:txBody>
          <a:bodyPr/>
          <a:lstStyle/>
          <a:p>
            <a:r>
              <a:rPr lang="en-US"/>
              <a:t>The nucleus of the operating system</a:t>
            </a:r>
          </a:p>
          <a:p>
            <a:r>
              <a:rPr lang="en-US"/>
              <a:t>Has absolute control over everything that occurs on the system</a:t>
            </a:r>
          </a:p>
          <a:p>
            <a:r>
              <a:rPr lang="en-US"/>
              <a:t>Created in 1991 by Linus Torvalds</a:t>
            </a:r>
          </a:p>
          <a:p>
            <a:r>
              <a:rPr lang="en-US"/>
              <a:t>Highly tunable based on application / user needs</a:t>
            </a:r>
          </a:p>
          <a:p>
            <a:r>
              <a:rPr lang="en-US"/>
              <a:t>Tunable parameters are set statically inside /</a:t>
            </a:r>
            <a:r>
              <a:rPr lang="en-US" err="1"/>
              <a:t>etc</a:t>
            </a:r>
            <a:r>
              <a:rPr lang="en-US"/>
              <a:t>/</a:t>
            </a:r>
            <a:r>
              <a:rPr lang="en-US" err="1"/>
              <a:t>sysctl.conf</a:t>
            </a:r>
            <a:r>
              <a:rPr lang="en-US"/>
              <a:t> </a:t>
            </a:r>
          </a:p>
          <a:p>
            <a:r>
              <a:rPr lang="en-US"/>
              <a:t>Dynamic </a:t>
            </a:r>
            <a:r>
              <a:rPr lang="en-US" err="1"/>
              <a:t>tunables</a:t>
            </a:r>
            <a:r>
              <a:rPr lang="en-US"/>
              <a:t> can be set within the /sys and /proc system directories</a:t>
            </a:r>
          </a:p>
        </p:txBody>
      </p:sp>
      <p:sp>
        <p:nvSpPr>
          <p:cNvPr id="3" name="Title 2"/>
          <p:cNvSpPr>
            <a:spLocks noGrp="1"/>
          </p:cNvSpPr>
          <p:nvPr>
            <p:ph type="title"/>
          </p:nvPr>
        </p:nvSpPr>
        <p:spPr/>
        <p:txBody>
          <a:bodyPr/>
          <a:lstStyle/>
          <a:p>
            <a:r>
              <a:rPr lang="en-US"/>
              <a:t>The Linux Kernel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213" y="1189178"/>
            <a:ext cx="3638550" cy="2876550"/>
          </a:xfrm>
          <a:prstGeom prst="rect">
            <a:avLst/>
          </a:prstGeom>
        </p:spPr>
      </p:pic>
    </p:spTree>
    <p:extLst>
      <p:ext uri="{BB962C8B-B14F-4D97-AF65-F5344CB8AC3E}">
        <p14:creationId xmlns:p14="http://schemas.microsoft.com/office/powerpoint/2010/main" val="18489630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vert="horz" wrap="square" lIns="146275" tIns="91422" rIns="146275" bIns="91422" rtlCol="0" anchor="t">
            <a:spAutoFit/>
          </a:bodyPr>
          <a:lstStyle/>
          <a:p>
            <a:r>
              <a:rPr lang="EN-US"/>
              <a:t>Allows you to interact with the operating system</a:t>
            </a:r>
          </a:p>
          <a:p>
            <a:r>
              <a:rPr lang="EN-US"/>
              <a:t>Always text-based</a:t>
            </a:r>
          </a:p>
          <a:p>
            <a:r>
              <a:rPr lang="EN-US"/>
              <a:t>Default result of “telnet/</a:t>
            </a:r>
            <a:r>
              <a:rPr lang="EN-US" err="1"/>
              <a:t>ssh</a:t>
            </a:r>
            <a:r>
              <a:rPr lang="EN-US"/>
              <a:t>”</a:t>
            </a:r>
          </a:p>
          <a:p>
            <a:r>
              <a:rPr lang="EN-US"/>
              <a:t>Can be invoked through an X-Window GUI; Usually called “Terminal”</a:t>
            </a:r>
          </a:p>
          <a:p>
            <a:endParaRPr lang="en-US"/>
          </a:p>
          <a:p>
            <a:pPr marL="0" indent="0">
              <a:buNone/>
            </a:pPr>
            <a:r>
              <a:rPr lang="EN-US" b="1"/>
              <a:t>A typical user’s shell prompt:</a:t>
            </a:r>
          </a:p>
          <a:p>
            <a:r>
              <a:rPr lang="EN-US"/>
              <a:t>[</a:t>
            </a:r>
            <a:r>
              <a:rPr lang="EN-US" err="1"/>
              <a:t>stkirk@stkirk-fedora</a:t>
            </a:r>
            <a:r>
              <a:rPr lang="EN-US"/>
              <a:t> ~]</a:t>
            </a:r>
            <a:r>
              <a:rPr lang="EN-US" b="1"/>
              <a:t>$			(The $ represents a normal user)</a:t>
            </a:r>
          </a:p>
          <a:p>
            <a:endParaRPr lang="en-US"/>
          </a:p>
          <a:p>
            <a:pPr marL="0" indent="0">
              <a:buNone/>
            </a:pPr>
            <a:r>
              <a:rPr lang="EN-US" b="1"/>
              <a:t>A root user’s shell prompt:</a:t>
            </a:r>
          </a:p>
          <a:p>
            <a:r>
              <a:rPr lang="EN-US"/>
              <a:t>[</a:t>
            </a:r>
            <a:r>
              <a:rPr lang="EN-US" err="1"/>
              <a:t>root@stkirk-fedora</a:t>
            </a:r>
            <a:r>
              <a:rPr lang="EN-US"/>
              <a:t> ~]</a:t>
            </a:r>
            <a:r>
              <a:rPr lang="EN-US" b="1"/>
              <a:t>#			(The # represents the root user)</a:t>
            </a:r>
          </a:p>
        </p:txBody>
      </p:sp>
      <p:sp>
        <p:nvSpPr>
          <p:cNvPr id="3" name="Title 2"/>
          <p:cNvSpPr>
            <a:spLocks noGrp="1"/>
          </p:cNvSpPr>
          <p:nvPr>
            <p:ph type="title"/>
          </p:nvPr>
        </p:nvSpPr>
        <p:spPr/>
        <p:txBody>
          <a:bodyPr/>
          <a:lstStyle/>
          <a:p>
            <a:r>
              <a:rPr lang="en-US"/>
              <a:t>The Linux Shell</a:t>
            </a:r>
          </a:p>
        </p:txBody>
      </p:sp>
    </p:spTree>
    <p:extLst>
      <p:ext uri="{BB962C8B-B14F-4D97-AF65-F5344CB8AC3E}">
        <p14:creationId xmlns:p14="http://schemas.microsoft.com/office/powerpoint/2010/main" val="31440608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3804082"/>
          </a:xfrm>
        </p:spPr>
        <p:txBody>
          <a:bodyPr/>
          <a:lstStyle/>
          <a:p>
            <a:r>
              <a:rPr lang="en-US" err="1"/>
              <a:t>sh</a:t>
            </a:r>
            <a:r>
              <a:rPr lang="en-US"/>
              <a:t>			(Bourne Shell)</a:t>
            </a:r>
          </a:p>
          <a:p>
            <a:r>
              <a:rPr lang="en-US" err="1"/>
              <a:t>ksh</a:t>
            </a:r>
            <a:r>
              <a:rPr lang="en-US"/>
              <a:t>			(Korn Shell)</a:t>
            </a:r>
          </a:p>
          <a:p>
            <a:r>
              <a:rPr lang="en-US" err="1"/>
              <a:t>csh</a:t>
            </a:r>
            <a:r>
              <a:rPr lang="en-US"/>
              <a:t>			(C-Shell)</a:t>
            </a:r>
          </a:p>
          <a:p>
            <a:r>
              <a:rPr lang="en-US"/>
              <a:t>bash		(Bourne Again </a:t>
            </a:r>
            <a:r>
              <a:rPr lang="en-US" err="1"/>
              <a:t>SHell</a:t>
            </a:r>
            <a:r>
              <a:rPr lang="en-US"/>
              <a:t> – Combines </a:t>
            </a:r>
            <a:r>
              <a:rPr lang="en-US" err="1"/>
              <a:t>ksh</a:t>
            </a:r>
            <a:r>
              <a:rPr lang="en-US"/>
              <a:t> and </a:t>
            </a:r>
            <a:r>
              <a:rPr lang="en-US" err="1"/>
              <a:t>csh</a:t>
            </a:r>
            <a:r>
              <a:rPr lang="en-US"/>
              <a:t> – Default)</a:t>
            </a:r>
          </a:p>
          <a:p>
            <a:r>
              <a:rPr lang="en-US" err="1"/>
              <a:t>tcsh</a:t>
            </a:r>
            <a:r>
              <a:rPr lang="en-US"/>
              <a:t>		(T-C-Shell)</a:t>
            </a:r>
          </a:p>
          <a:p>
            <a:r>
              <a:rPr lang="en-US" err="1"/>
              <a:t>zsh</a:t>
            </a:r>
            <a:r>
              <a:rPr lang="en-US"/>
              <a:t>			(Z-Shell)</a:t>
            </a:r>
            <a:br>
              <a:rPr lang="en-US"/>
            </a:br>
            <a:endParaRPr lang="en-US"/>
          </a:p>
          <a:p>
            <a:pPr marL="0" indent="0">
              <a:buNone/>
            </a:pPr>
            <a:r>
              <a:rPr lang="en-US"/>
              <a:t>If you wish you change your shell, you may do so using the `</a:t>
            </a:r>
            <a:r>
              <a:rPr lang="en-US" sz="2000" b="1" err="1">
                <a:solidFill>
                  <a:srgbClr val="0070C0"/>
                </a:solidFill>
                <a:latin typeface="Courier New" panose="02070309020205020404" pitchFamily="49" charset="0"/>
                <a:cs typeface="Courier New" panose="02070309020205020404" pitchFamily="49" charset="0"/>
              </a:rPr>
              <a:t>chsh</a:t>
            </a:r>
            <a:r>
              <a:rPr lang="en-US"/>
              <a:t>` command.</a:t>
            </a:r>
          </a:p>
        </p:txBody>
      </p:sp>
      <p:sp>
        <p:nvSpPr>
          <p:cNvPr id="3" name="Title 2"/>
          <p:cNvSpPr>
            <a:spLocks noGrp="1"/>
          </p:cNvSpPr>
          <p:nvPr>
            <p:ph type="title"/>
          </p:nvPr>
        </p:nvSpPr>
        <p:spPr/>
        <p:txBody>
          <a:bodyPr/>
          <a:lstStyle/>
          <a:p>
            <a:r>
              <a:rPr lang="en-US"/>
              <a:t>Variants of Shells</a:t>
            </a:r>
          </a:p>
        </p:txBody>
      </p:sp>
    </p:spTree>
    <p:extLst>
      <p:ext uri="{BB962C8B-B14F-4D97-AF65-F5344CB8AC3E}">
        <p14:creationId xmlns:p14="http://schemas.microsoft.com/office/powerpoint/2010/main" val="26535975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a:t>&lt;Tab&gt;&lt;Tab&gt;			Attempt Autocomplete</a:t>
            </a:r>
          </a:p>
          <a:p>
            <a:r>
              <a:rPr lang="en-US"/>
              <a:t>Control + D			Logs out of the current session</a:t>
            </a:r>
          </a:p>
          <a:p>
            <a:r>
              <a:rPr lang="en-US"/>
              <a:t>Control + H			Erases one character (backspace)</a:t>
            </a:r>
          </a:p>
          <a:p>
            <a:r>
              <a:rPr lang="en-US"/>
              <a:t>Control + U			Erases the current line</a:t>
            </a:r>
          </a:p>
          <a:p>
            <a:r>
              <a:rPr lang="en-US"/>
              <a:t>Control + W			Delete the last word typed</a:t>
            </a:r>
          </a:p>
          <a:p>
            <a:r>
              <a:rPr lang="en-US"/>
              <a:t>cd ~				Return to your home directory</a:t>
            </a:r>
          </a:p>
          <a:p>
            <a:r>
              <a:rPr lang="en-US"/>
              <a:t>reset				Resets the terminal if not displaying correctly</a:t>
            </a:r>
          </a:p>
          <a:p>
            <a:r>
              <a:rPr lang="en-US" err="1"/>
              <a:t>poweroff</a:t>
            </a:r>
            <a:r>
              <a:rPr lang="en-US"/>
              <a:t>				Shut down the VM &amp; Power off the host</a:t>
            </a:r>
          </a:p>
          <a:p>
            <a:endParaRPr lang="en-US"/>
          </a:p>
          <a:p>
            <a:endParaRPr lang="en-US"/>
          </a:p>
        </p:txBody>
      </p:sp>
      <p:sp>
        <p:nvSpPr>
          <p:cNvPr id="3" name="Title 2"/>
          <p:cNvSpPr>
            <a:spLocks noGrp="1"/>
          </p:cNvSpPr>
          <p:nvPr>
            <p:ph type="title"/>
          </p:nvPr>
        </p:nvSpPr>
        <p:spPr/>
        <p:txBody>
          <a:bodyPr/>
          <a:lstStyle/>
          <a:p>
            <a:r>
              <a:rPr lang="en-US"/>
              <a:t>Keyboard/Command Line Shortcuts</a:t>
            </a:r>
          </a:p>
        </p:txBody>
      </p:sp>
    </p:spTree>
    <p:extLst>
      <p:ext uri="{BB962C8B-B14F-4D97-AF65-F5344CB8AC3E}">
        <p14:creationId xmlns:p14="http://schemas.microsoft.com/office/powerpoint/2010/main" val="29229568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786163"/>
          </a:xfrm>
        </p:spPr>
        <p:txBody>
          <a:bodyPr/>
          <a:lstStyle/>
          <a:p>
            <a:r>
              <a:rPr lang="en-US" b="1" err="1"/>
              <a:t>cp</a:t>
            </a:r>
            <a:r>
              <a:rPr lang="en-US"/>
              <a:t>		Copy a file</a:t>
            </a:r>
          </a:p>
          <a:p>
            <a:r>
              <a:rPr lang="en-US" b="1"/>
              <a:t>mv	</a:t>
            </a:r>
            <a:r>
              <a:rPr lang="en-US"/>
              <a:t>	Move / Rename a file or directory</a:t>
            </a:r>
          </a:p>
          <a:p>
            <a:r>
              <a:rPr lang="en-US" b="1" err="1"/>
              <a:t>nano</a:t>
            </a:r>
            <a:r>
              <a:rPr lang="en-US"/>
              <a:t>	A TUI-based editor similar to “edit” / other options – </a:t>
            </a:r>
            <a:r>
              <a:rPr lang="en-US" b="1"/>
              <a:t>vi</a:t>
            </a:r>
            <a:r>
              <a:rPr lang="en-US"/>
              <a:t> / </a:t>
            </a:r>
            <a:r>
              <a:rPr lang="en-US" b="1" err="1"/>
              <a:t>emacs</a:t>
            </a:r>
            <a:endParaRPr lang="en-US" b="1"/>
          </a:p>
          <a:p>
            <a:r>
              <a:rPr lang="en-US" b="1"/>
              <a:t>grep</a:t>
            </a:r>
            <a:r>
              <a:rPr lang="en-US"/>
              <a:t>	A very useful pattern matching tool</a:t>
            </a:r>
          </a:p>
          <a:p>
            <a:r>
              <a:rPr lang="en-US" b="1"/>
              <a:t>cut	</a:t>
            </a:r>
            <a:r>
              <a:rPr lang="en-US"/>
              <a:t>	Remove sections from files based on fields and delimiters</a:t>
            </a:r>
          </a:p>
          <a:p>
            <a:r>
              <a:rPr lang="en-US" b="1"/>
              <a:t>sort	</a:t>
            </a:r>
            <a:r>
              <a:rPr lang="en-US"/>
              <a:t>	Sort lines of a text file</a:t>
            </a:r>
          </a:p>
          <a:p>
            <a:r>
              <a:rPr lang="en-US" b="1" err="1"/>
              <a:t>sed</a:t>
            </a:r>
            <a:r>
              <a:rPr lang="en-US" b="1"/>
              <a:t>	</a:t>
            </a:r>
            <a:r>
              <a:rPr lang="en-US"/>
              <a:t>	Stream Editor – Perform transformations to text / files</a:t>
            </a:r>
          </a:p>
          <a:p>
            <a:r>
              <a:rPr lang="en-US" b="1" err="1"/>
              <a:t>awk</a:t>
            </a:r>
            <a:r>
              <a:rPr lang="en-US" b="1"/>
              <a:t>	</a:t>
            </a:r>
            <a:r>
              <a:rPr lang="en-US"/>
              <a:t>	Pattern scanning and processing language</a:t>
            </a:r>
          </a:p>
          <a:p>
            <a:r>
              <a:rPr lang="en-US" b="1" err="1"/>
              <a:t>uniq</a:t>
            </a:r>
            <a:r>
              <a:rPr lang="en-US"/>
              <a:t>	Report or omit duplicate lines while parsing a file</a:t>
            </a:r>
          </a:p>
          <a:p>
            <a:r>
              <a:rPr lang="en-US" b="1" err="1"/>
              <a:t>wc</a:t>
            </a:r>
            <a:r>
              <a:rPr lang="en-US"/>
              <a:t>		Word Count – Show the number of words / chars / lines in a file</a:t>
            </a:r>
          </a:p>
          <a:p>
            <a:endParaRPr lang="en-US"/>
          </a:p>
          <a:p>
            <a:endParaRPr lang="en-US"/>
          </a:p>
        </p:txBody>
      </p:sp>
      <p:sp>
        <p:nvSpPr>
          <p:cNvPr id="3" name="Title 2"/>
          <p:cNvSpPr>
            <a:spLocks noGrp="1"/>
          </p:cNvSpPr>
          <p:nvPr>
            <p:ph type="title"/>
          </p:nvPr>
        </p:nvSpPr>
        <p:spPr/>
        <p:txBody>
          <a:bodyPr/>
          <a:lstStyle/>
          <a:p>
            <a:r>
              <a:rPr lang="en-US"/>
              <a:t>Overview of Basic Commands</a:t>
            </a:r>
          </a:p>
        </p:txBody>
      </p:sp>
    </p:spTree>
    <p:extLst>
      <p:ext uri="{BB962C8B-B14F-4D97-AF65-F5344CB8AC3E}">
        <p14:creationId xmlns:p14="http://schemas.microsoft.com/office/powerpoint/2010/main" val="165628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583030"/>
          </a:xfrm>
        </p:spPr>
        <p:txBody>
          <a:bodyPr/>
          <a:lstStyle/>
          <a:p>
            <a:pPr marL="0" indent="0">
              <a:buNone/>
            </a:pPr>
            <a:r>
              <a:rPr lang="en-US" b="1"/>
              <a:t>&gt;	Create New</a:t>
            </a:r>
          </a:p>
          <a:p>
            <a:r>
              <a:rPr lang="en-US" sz="2200" b="1">
                <a:solidFill>
                  <a:srgbClr val="0070C0"/>
                </a:solidFill>
                <a:latin typeface="Courier New" panose="02070309020205020404" pitchFamily="49" charset="0"/>
                <a:cs typeface="Courier New" panose="02070309020205020404" pitchFamily="49" charset="0"/>
              </a:rPr>
              <a:t>cat /</a:t>
            </a:r>
            <a:r>
              <a:rPr lang="en-US" sz="2200" b="1" err="1">
                <a:solidFill>
                  <a:srgbClr val="0070C0"/>
                </a:solidFill>
                <a:latin typeface="Courier New" panose="02070309020205020404" pitchFamily="49" charset="0"/>
                <a:cs typeface="Courier New" panose="02070309020205020404" pitchFamily="49" charset="0"/>
              </a:rPr>
              <a:t>etc</a:t>
            </a:r>
            <a:r>
              <a:rPr lang="en-US" sz="2200" b="1">
                <a:solidFill>
                  <a:srgbClr val="0070C0"/>
                </a:solidFill>
                <a:latin typeface="Courier New" panose="02070309020205020404" pitchFamily="49" charset="0"/>
                <a:cs typeface="Courier New" panose="02070309020205020404" pitchFamily="49" charset="0"/>
              </a:rPr>
              <a:t>/</a:t>
            </a:r>
            <a:r>
              <a:rPr lang="en-US" sz="2200" b="1" err="1">
                <a:solidFill>
                  <a:srgbClr val="0070C0"/>
                </a:solidFill>
                <a:latin typeface="Courier New" panose="02070309020205020404" pitchFamily="49" charset="0"/>
                <a:cs typeface="Courier New" panose="02070309020205020404" pitchFamily="49" charset="0"/>
              </a:rPr>
              <a:t>passwd</a:t>
            </a:r>
            <a:r>
              <a:rPr lang="en-US" sz="2200" b="1">
                <a:solidFill>
                  <a:srgbClr val="0070C0"/>
                </a:solidFill>
                <a:latin typeface="Courier New" panose="02070309020205020404" pitchFamily="49" charset="0"/>
                <a:cs typeface="Courier New" panose="02070309020205020404" pitchFamily="49" charset="0"/>
              </a:rPr>
              <a:t> &gt; ~/</a:t>
            </a:r>
            <a:r>
              <a:rPr lang="en-US" sz="2200" b="1" err="1">
                <a:solidFill>
                  <a:srgbClr val="0070C0"/>
                </a:solidFill>
                <a:latin typeface="Courier New" panose="02070309020205020404" pitchFamily="49" charset="0"/>
                <a:cs typeface="Courier New" panose="02070309020205020404" pitchFamily="49" charset="0"/>
              </a:rPr>
              <a:t>myfile</a:t>
            </a:r>
            <a:endParaRPr lang="en-US" sz="2200" b="1">
              <a:solidFill>
                <a:srgbClr val="0070C0"/>
              </a:solidFill>
              <a:latin typeface="Courier New" panose="02070309020205020404" pitchFamily="49" charset="0"/>
              <a:cs typeface="Courier New" panose="02070309020205020404" pitchFamily="49" charset="0"/>
            </a:endParaRPr>
          </a:p>
          <a:p>
            <a:r>
              <a:rPr lang="en-US" sz="2200" b="1">
                <a:solidFill>
                  <a:srgbClr val="0070C0"/>
                </a:solidFill>
                <a:latin typeface="Courier New" panose="02070309020205020404" pitchFamily="49" charset="0"/>
                <a:cs typeface="Courier New" panose="02070309020205020404" pitchFamily="49" charset="0"/>
              </a:rPr>
              <a:t>more ~/</a:t>
            </a:r>
            <a:r>
              <a:rPr lang="en-US" sz="2200" b="1" err="1">
                <a:solidFill>
                  <a:srgbClr val="0070C0"/>
                </a:solidFill>
                <a:latin typeface="Courier New" panose="02070309020205020404" pitchFamily="49" charset="0"/>
                <a:cs typeface="Courier New" panose="02070309020205020404" pitchFamily="49" charset="0"/>
              </a:rPr>
              <a:t>myfile</a:t>
            </a:r>
            <a:endParaRPr lang="en-US" sz="2200" b="1">
              <a:solidFill>
                <a:srgbClr val="0070C0"/>
              </a:solidFill>
              <a:latin typeface="Courier New" panose="02070309020205020404" pitchFamily="49" charset="0"/>
              <a:cs typeface="Courier New" panose="02070309020205020404" pitchFamily="49" charset="0"/>
            </a:endParaRPr>
          </a:p>
          <a:p>
            <a:endParaRPr lang="en-US"/>
          </a:p>
          <a:p>
            <a:pPr marL="0" indent="0">
              <a:buNone/>
            </a:pPr>
            <a:r>
              <a:rPr lang="en-US" b="1"/>
              <a:t>&gt;&gt;	Append</a:t>
            </a:r>
          </a:p>
          <a:p>
            <a:r>
              <a:rPr lang="en-US" sz="2000" b="1">
                <a:solidFill>
                  <a:srgbClr val="0070C0"/>
                </a:solidFill>
                <a:latin typeface="Courier New" panose="02070309020205020404" pitchFamily="49" charset="0"/>
                <a:cs typeface="Courier New" panose="02070309020205020404" pitchFamily="49" charset="0"/>
              </a:rPr>
              <a:t>cat  /</a:t>
            </a:r>
            <a:r>
              <a:rPr lang="en-US" sz="2000" b="1" err="1">
                <a:solidFill>
                  <a:srgbClr val="0070C0"/>
                </a:solidFill>
                <a:latin typeface="Courier New" panose="02070309020205020404" pitchFamily="49" charset="0"/>
                <a:cs typeface="Courier New" panose="02070309020205020404" pitchFamily="49" charset="0"/>
              </a:rPr>
              <a:t>etc</a:t>
            </a:r>
            <a:r>
              <a:rPr lang="en-US" sz="2000" b="1">
                <a:solidFill>
                  <a:srgbClr val="0070C0"/>
                </a:solidFill>
                <a:latin typeface="Courier New" panose="02070309020205020404" pitchFamily="49" charset="0"/>
                <a:cs typeface="Courier New" panose="02070309020205020404" pitchFamily="49" charset="0"/>
              </a:rPr>
              <a:t>/</a:t>
            </a:r>
            <a:r>
              <a:rPr lang="en-US" sz="2000" b="1" err="1">
                <a:solidFill>
                  <a:srgbClr val="0070C0"/>
                </a:solidFill>
                <a:latin typeface="Courier New" panose="02070309020205020404" pitchFamily="49" charset="0"/>
                <a:cs typeface="Courier New" panose="02070309020205020404" pitchFamily="49" charset="0"/>
              </a:rPr>
              <a:t>bashrc</a:t>
            </a:r>
            <a:r>
              <a:rPr lang="en-US" sz="2000" b="1">
                <a:solidFill>
                  <a:srgbClr val="0070C0"/>
                </a:solidFill>
                <a:latin typeface="Courier New" panose="02070309020205020404" pitchFamily="49" charset="0"/>
                <a:cs typeface="Courier New" panose="02070309020205020404" pitchFamily="49" charset="0"/>
              </a:rPr>
              <a:t> &gt;&gt; ~/</a:t>
            </a:r>
            <a:r>
              <a:rPr lang="en-US" sz="2000" b="1" err="1">
                <a:solidFill>
                  <a:srgbClr val="0070C0"/>
                </a:solidFill>
                <a:latin typeface="Courier New" panose="02070309020205020404" pitchFamily="49" charset="0"/>
                <a:cs typeface="Courier New" panose="02070309020205020404" pitchFamily="49" charset="0"/>
              </a:rPr>
              <a:t>myfile</a:t>
            </a:r>
            <a:endParaRPr lang="en-US" sz="2000" b="1">
              <a:solidFill>
                <a:srgbClr val="0070C0"/>
              </a:solidFill>
              <a:latin typeface="Courier New" panose="02070309020205020404" pitchFamily="49" charset="0"/>
              <a:cs typeface="Courier New" panose="02070309020205020404" pitchFamily="49" charset="0"/>
            </a:endParaRPr>
          </a:p>
          <a:p>
            <a:r>
              <a:rPr lang="en-US" sz="2000" b="1">
                <a:solidFill>
                  <a:srgbClr val="0070C0"/>
                </a:solidFill>
                <a:latin typeface="Courier New" panose="02070309020205020404" pitchFamily="49" charset="0"/>
                <a:cs typeface="Courier New" panose="02070309020205020404" pitchFamily="49" charset="0"/>
              </a:rPr>
              <a:t>more ~/</a:t>
            </a:r>
            <a:r>
              <a:rPr lang="en-US" sz="2000" b="1" err="1">
                <a:solidFill>
                  <a:srgbClr val="0070C0"/>
                </a:solidFill>
                <a:latin typeface="Courier New" panose="02070309020205020404" pitchFamily="49" charset="0"/>
                <a:cs typeface="Courier New" panose="02070309020205020404" pitchFamily="49" charset="0"/>
              </a:rPr>
              <a:t>myfile</a:t>
            </a:r>
            <a:endParaRPr lang="en-US" sz="2000" b="1">
              <a:solidFill>
                <a:srgbClr val="0070C0"/>
              </a:solidFill>
              <a:latin typeface="Courier New" panose="02070309020205020404" pitchFamily="49" charset="0"/>
              <a:cs typeface="Courier New" panose="02070309020205020404" pitchFamily="49" charset="0"/>
            </a:endParaRPr>
          </a:p>
          <a:p>
            <a:pPr marL="336078" lvl="1" indent="0">
              <a:buNone/>
            </a:pPr>
            <a:endParaRPr lang="en-US"/>
          </a:p>
          <a:p>
            <a:pPr marL="0" indent="0">
              <a:buNone/>
            </a:pPr>
            <a:r>
              <a:rPr lang="en-US" b="1"/>
              <a:t>|	Pipe output through multiple commands</a:t>
            </a:r>
          </a:p>
          <a:p>
            <a:r>
              <a:rPr lang="pl-PL" sz="2000" b="1">
                <a:solidFill>
                  <a:srgbClr val="0070C0"/>
                </a:solidFill>
                <a:latin typeface="Courier New" panose="02070309020205020404" pitchFamily="49" charset="0"/>
                <a:cs typeface="Courier New" panose="02070309020205020404" pitchFamily="49" charset="0"/>
              </a:rPr>
              <a:t>cat ~/myfile | tr [a-z] [A-Z]</a:t>
            </a:r>
            <a:endParaRPr lang="en-US" sz="2000" b="1">
              <a:solidFill>
                <a:srgbClr val="0070C0"/>
              </a:solidFill>
              <a:latin typeface="Courier New" panose="02070309020205020404" pitchFamily="49" charset="0"/>
              <a:cs typeface="Courier New" panose="02070309020205020404" pitchFamily="49" charset="0"/>
            </a:endParaRPr>
          </a:p>
          <a:p>
            <a:endParaRPr lang="en-US" b="1"/>
          </a:p>
          <a:p>
            <a:pPr lvl="1"/>
            <a:endParaRPr lang="en-US"/>
          </a:p>
          <a:p>
            <a:endParaRPr lang="en-US"/>
          </a:p>
        </p:txBody>
      </p:sp>
      <p:sp>
        <p:nvSpPr>
          <p:cNvPr id="3" name="Title 2"/>
          <p:cNvSpPr>
            <a:spLocks noGrp="1"/>
          </p:cNvSpPr>
          <p:nvPr>
            <p:ph type="title"/>
          </p:nvPr>
        </p:nvSpPr>
        <p:spPr/>
        <p:txBody>
          <a:bodyPr/>
          <a:lstStyle/>
          <a:p>
            <a:r>
              <a:rPr lang="en-US"/>
              <a:t>Streams, Pipes &amp; Redirects</a:t>
            </a:r>
          </a:p>
        </p:txBody>
      </p:sp>
    </p:spTree>
    <p:extLst>
      <p:ext uri="{BB962C8B-B14F-4D97-AF65-F5344CB8AC3E}">
        <p14:creationId xmlns:p14="http://schemas.microsoft.com/office/powerpoint/2010/main" val="1386021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4838211"/>
          </a:xfrm>
        </p:spPr>
        <p:txBody>
          <a:bodyPr/>
          <a:lstStyle/>
          <a:p>
            <a:r>
              <a:rPr lang="en-US" b="1" err="1"/>
              <a:t>whoami</a:t>
            </a:r>
            <a:r>
              <a:rPr lang="en-US" b="1"/>
              <a:t>	</a:t>
            </a:r>
            <a:r>
              <a:rPr lang="en-US"/>
              <a:t>	Print the username effective with the current user ID	</a:t>
            </a:r>
          </a:p>
          <a:p>
            <a:r>
              <a:rPr lang="en-US" b="1"/>
              <a:t>echo</a:t>
            </a:r>
            <a:r>
              <a:rPr lang="en-US"/>
              <a:t>		Display a line of text</a:t>
            </a:r>
          </a:p>
          <a:p>
            <a:r>
              <a:rPr lang="en-US" b="1"/>
              <a:t>cat	</a:t>
            </a:r>
            <a:r>
              <a:rPr lang="en-US"/>
              <a:t>		Catalogue / Concatenate a file – display / join files</a:t>
            </a:r>
          </a:p>
          <a:p>
            <a:r>
              <a:rPr lang="en-US" b="1" err="1"/>
              <a:t>ssh</a:t>
            </a:r>
            <a:r>
              <a:rPr lang="en-US" b="1"/>
              <a:t>	</a:t>
            </a:r>
            <a:r>
              <a:rPr lang="en-US"/>
              <a:t>		Secure Shell - </a:t>
            </a:r>
          </a:p>
          <a:p>
            <a:r>
              <a:rPr lang="en-US" b="1"/>
              <a:t>logout	</a:t>
            </a:r>
            <a:r>
              <a:rPr lang="en-US"/>
              <a:t>	Log off of the current session</a:t>
            </a:r>
          </a:p>
          <a:p>
            <a:r>
              <a:rPr lang="en-US" b="1" err="1"/>
              <a:t>su</a:t>
            </a:r>
            <a:r>
              <a:rPr lang="en-US" b="1"/>
              <a:t>	</a:t>
            </a:r>
            <a:r>
              <a:rPr lang="en-US"/>
              <a:t>		Substitute User – Inherit another user’s ID &amp; properties</a:t>
            </a:r>
          </a:p>
          <a:p>
            <a:r>
              <a:rPr lang="en-US" b="1" err="1"/>
              <a:t>sudo</a:t>
            </a:r>
            <a:r>
              <a:rPr lang="en-US"/>
              <a:t>		Execute a command as another user</a:t>
            </a:r>
          </a:p>
          <a:p>
            <a:r>
              <a:rPr lang="en-US" b="1"/>
              <a:t>man</a:t>
            </a:r>
            <a:r>
              <a:rPr lang="en-US"/>
              <a:t>		A user interface to online reference manuals</a:t>
            </a:r>
          </a:p>
          <a:p>
            <a:r>
              <a:rPr lang="en-US" b="1" err="1"/>
              <a:t>mdadm</a:t>
            </a:r>
            <a:r>
              <a:rPr lang="en-US"/>
              <a:t>		Manage Linux software RAID devices</a:t>
            </a:r>
          </a:p>
          <a:p>
            <a:r>
              <a:rPr lang="en-US" b="1"/>
              <a:t>yum</a:t>
            </a:r>
            <a:r>
              <a:rPr lang="en-US"/>
              <a:t>		</a:t>
            </a:r>
            <a:r>
              <a:rPr lang="en-US" err="1"/>
              <a:t>Yellowdog</a:t>
            </a:r>
            <a:r>
              <a:rPr lang="en-US"/>
              <a:t> Updater Modified – An RPM package manager</a:t>
            </a:r>
          </a:p>
        </p:txBody>
      </p:sp>
      <p:sp>
        <p:nvSpPr>
          <p:cNvPr id="3" name="Title 2"/>
          <p:cNvSpPr>
            <a:spLocks noGrp="1"/>
          </p:cNvSpPr>
          <p:nvPr>
            <p:ph type="title"/>
          </p:nvPr>
        </p:nvSpPr>
        <p:spPr/>
        <p:txBody>
          <a:bodyPr/>
          <a:lstStyle/>
          <a:p>
            <a:r>
              <a:rPr lang="en-US"/>
              <a:t>Overview of Basic Commands (continued)</a:t>
            </a:r>
          </a:p>
        </p:txBody>
      </p:sp>
      <p:sp>
        <p:nvSpPr>
          <p:cNvPr id="4" name="TextBox 3"/>
          <p:cNvSpPr txBox="1"/>
          <p:nvPr/>
        </p:nvSpPr>
        <p:spPr>
          <a:xfrm>
            <a:off x="5012464" y="6171769"/>
            <a:ext cx="7055265" cy="627864"/>
          </a:xfrm>
          <a:prstGeom prst="rect">
            <a:avLst/>
          </a:prstGeom>
          <a:noFill/>
          <a:ln>
            <a:solidFill>
              <a:srgbClr val="000000"/>
            </a:solidFill>
          </a:ln>
        </p:spPr>
        <p:txBody>
          <a:bodyPr wrap="non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 yum is being replaced by “</a:t>
            </a:r>
            <a:r>
              <a:rPr lang="en-US" sz="2400" err="1">
                <a:gradFill>
                  <a:gsLst>
                    <a:gs pos="2917">
                      <a:schemeClr val="tx1"/>
                    </a:gs>
                    <a:gs pos="30000">
                      <a:schemeClr val="tx1"/>
                    </a:gs>
                  </a:gsLst>
                  <a:lin ang="5400000" scaled="0"/>
                </a:gradFill>
              </a:rPr>
              <a:t>dnf</a:t>
            </a:r>
            <a:r>
              <a:rPr lang="en-US" sz="2400">
                <a:gradFill>
                  <a:gsLst>
                    <a:gs pos="2917">
                      <a:schemeClr val="tx1"/>
                    </a:gs>
                    <a:gs pos="30000">
                      <a:schemeClr val="tx1"/>
                    </a:gs>
                  </a:gsLst>
                  <a:lin ang="5400000" scaled="0"/>
                </a:gradFill>
              </a:rPr>
              <a:t>” – </a:t>
            </a:r>
            <a:r>
              <a:rPr lang="en-US" sz="2400">
                <a:gradFill>
                  <a:gsLst>
                    <a:gs pos="2917">
                      <a:schemeClr val="tx1"/>
                    </a:gs>
                    <a:gs pos="30000">
                      <a:schemeClr val="tx1"/>
                    </a:gs>
                  </a:gsLst>
                  <a:lin ang="5400000" scaled="0"/>
                </a:gradFill>
                <a:hlinkClick r:id="rId3"/>
              </a:rPr>
              <a:t>Dandified Yum</a:t>
            </a:r>
            <a:endParaRPr lang="en-US" sz="24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79789352"/>
      </p:ext>
    </p:extLst>
  </p:cSld>
  <p:clrMapOvr>
    <a:masterClrMapping/>
  </p:clrMapOvr>
  <p:transition>
    <p:fade/>
  </p:transition>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{"officeBundle":{"ctag":"\"c:{B17882D8-F3DB-40F4-88C7-F70796DE4329},15\"","fatalError":true,"version":"1.79102838"}}</MediaServiceFastMetadata>
    <MediaServiceMetadata xmlns="80665351-4c0c-42f1-8096-ec7a2623fe2d">{"officeBundle":{"ctag":"\"c:{B17882D8-F3DB-40F4-88C7-F70796DE4329},15\"","fatalError":true,"errorInfo":"Server_FragmentLimitExceeded","version":"1.79102838"}}</MediaServiceMetadata>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5D8ADE9DA185A840A97C044D659591E9" ma:contentTypeVersion="6" ma:contentTypeDescription="Loo uus dokument" ma:contentTypeScope="" ma:versionID="d72ae7345bf385342020c6502255eb54">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827dc1548638c08d7d93040b40100da3"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Ühiskasutuse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Ühiskasutusse andmise üksikasjad" ma:description="" ma:internalName="SharedWithDetails" ma:readOnly="true">
      <xsd:simpleType>
        <xsd:restriction base="dms:Note">
          <xsd:maxLength value="255"/>
        </xsd:restriction>
      </xsd:simpleType>
    </xsd:element>
    <xsd:element name="LastSharedByUser" ma:index="10" nillable="true" ma:displayName="Viimane jagaja" ma:description="" ma:internalName="LastSharedByUser" ma:readOnly="true">
      <xsd:simpleType>
        <xsd:restriction base="dms:Note">
          <xsd:maxLength value="255"/>
        </xsd:restriction>
      </xsd:simpleType>
    </xsd:element>
    <xsd:element name="LastSharedByTime" ma:index="11" nillable="true" ma:displayName="Viimase jagamise aeg"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utüü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367BB0-CBF6-4A94-A37A-21A8A1905056}">
  <ds:schemaRefs>
    <ds:schemaRef ds:uri="http://schemas.microsoft.com/sharepoint/v3/contenttype/forms"/>
  </ds:schemaRefs>
</ds:datastoreItem>
</file>

<file path=customXml/itemProps2.xml><?xml version="1.0" encoding="utf-8"?>
<ds:datastoreItem xmlns:ds="http://schemas.openxmlformats.org/officeDocument/2006/customXml" ds:itemID="{5EB1D8E2-BF72-4A88-8301-3246B0BD3CF6}">
  <ds:schemaRefs>
    <ds:schemaRef ds:uri="http://purl.org/dc/elements/1.1/"/>
    <ds:schemaRef ds:uri="http://schemas.microsoft.com/office/2006/metadata/properties"/>
    <ds:schemaRef ds:uri="80665351-4c0c-42f1-8096-ec7a2623fe2d"/>
    <ds:schemaRef ds:uri="http://schemas.microsoft.com/office/2006/documentManagement/types"/>
    <ds:schemaRef ds:uri="http://purl.org/dc/terms/"/>
    <ds:schemaRef ds:uri="http://schemas.openxmlformats.org/package/2006/metadata/core-properties"/>
    <ds:schemaRef ds:uri="http://purl.org/dc/dcmitype/"/>
    <ds:schemaRef ds:uri="3e6120eb-6d99-4396-a9d9-2f4c3089f43d"/>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FB321DB-6E4D-4AFE-93B4-EE46AAA492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1455</Words>
  <Application>Microsoft Office PowerPoint</Application>
  <PresentationFormat>Widescreen</PresentationFormat>
  <Paragraphs>402</Paragraphs>
  <Slides>26</Slides>
  <Notes>26</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26</vt:i4>
      </vt:variant>
    </vt:vector>
  </HeadingPairs>
  <TitlesOfParts>
    <vt:vector size="40"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Verdana</vt:lpstr>
      <vt:lpstr>Wingdings</vt:lpstr>
      <vt:lpstr>5-30711_TR22_BO_CT_Template</vt:lpstr>
      <vt:lpstr>WHITE TEMPLATE</vt:lpstr>
      <vt:lpstr>LFCS Preparation Training Session II: Linux Unveiled! What is BASH?</vt:lpstr>
      <vt:lpstr>Session II Agenda</vt:lpstr>
      <vt:lpstr>The Linux Kernel</vt:lpstr>
      <vt:lpstr>The Linux Shell</vt:lpstr>
      <vt:lpstr>Variants of Shells</vt:lpstr>
      <vt:lpstr>Keyboard/Command Line Shortcuts</vt:lpstr>
      <vt:lpstr>Overview of Basic Commands</vt:lpstr>
      <vt:lpstr>Streams, Pipes &amp; Redirects</vt:lpstr>
      <vt:lpstr>Overview of Basic Commands (continued)</vt:lpstr>
      <vt:lpstr>Overview of Basic Commands (continued)</vt:lpstr>
      <vt:lpstr>Overview of Basic Commands (continued)</vt:lpstr>
      <vt:lpstr>DOS to Linux “Cheat Sheet”</vt:lpstr>
      <vt:lpstr>Poll #1</vt:lpstr>
      <vt:lpstr>Linux Permissions</vt:lpstr>
      <vt:lpstr>The Linux File System</vt:lpstr>
      <vt:lpstr>The Linux File System</vt:lpstr>
      <vt:lpstr>Filesystem “Cheat Sheet”</vt:lpstr>
      <vt:lpstr>Important File Locations</vt:lpstr>
      <vt:lpstr>Important File Locations</vt:lpstr>
      <vt:lpstr>“Man” is Your Friend</vt:lpstr>
      <vt:lpstr>“RPM” &amp; /usr/share/doc</vt:lpstr>
      <vt:lpstr>“RPM” &amp; /usr/share/doc (continued)</vt:lpstr>
      <vt:lpstr>Poll #2</vt:lpstr>
      <vt:lpstr>Support Options</vt:lpstr>
      <vt:lpstr>Homework Assignment</vt:lpstr>
      <vt:lpstr>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 Stolts</cp:lastModifiedBy>
  <cp:revision>3</cp:revision>
  <dcterms:modified xsi:type="dcterms:W3CDTF">2018-05-25T17:25:27Z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Ctag">
    <vt:lpwstr>"c:{B17882D8-F3DB-40F4-88C7-F70796DE4329},15"</vt:lpwstr>
  </property>
  <property fmtid="{D5CDD505-2E9C-101B-9397-08002B2CF9AE}" pid="4" name="oBundleVer">
    <vt:lpwstr>1.79102838</vt:lpwstr>
  </property>
  <property fmtid="{D5CDD505-2E9C-101B-9397-08002B2CF9AE}" pid="5" name="oBundleFail">
    <vt:lpwstr>true</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2018-05-25T17:25:03.7909663Z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