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33"/>
  </p:notesMasterIdLst>
  <p:handoutMasterIdLst>
    <p:handoutMasterId r:id="rId34"/>
  </p:handoutMasterIdLst>
  <p:sldIdLst>
    <p:sldId id="260" r:id="rId6"/>
    <p:sldId id="349" r:id="rId7"/>
    <p:sldId id="295" r:id="rId8"/>
    <p:sldId id="325" r:id="rId9"/>
    <p:sldId id="326" r:id="rId10"/>
    <p:sldId id="338" r:id="rId11"/>
    <p:sldId id="327" r:id="rId12"/>
    <p:sldId id="340" r:id="rId13"/>
    <p:sldId id="343" r:id="rId14"/>
    <p:sldId id="328" r:id="rId15"/>
    <p:sldId id="329" r:id="rId16"/>
    <p:sldId id="330" r:id="rId17"/>
    <p:sldId id="341" r:id="rId18"/>
    <p:sldId id="332" r:id="rId19"/>
    <p:sldId id="344" r:id="rId20"/>
    <p:sldId id="345" r:id="rId21"/>
    <p:sldId id="333" r:id="rId22"/>
    <p:sldId id="346" r:id="rId23"/>
    <p:sldId id="334" r:id="rId24"/>
    <p:sldId id="335" r:id="rId25"/>
    <p:sldId id="342" r:id="rId26"/>
    <p:sldId id="336" r:id="rId27"/>
    <p:sldId id="350" r:id="rId28"/>
    <p:sldId id="323" r:id="rId29"/>
    <p:sldId id="347" r:id="rId30"/>
    <p:sldId id="348" r:id="rId31"/>
    <p:sldId id="35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349"/>
            <p14:sldId id="295"/>
            <p14:sldId id="325"/>
            <p14:sldId id="326"/>
            <p14:sldId id="338"/>
            <p14:sldId id="327"/>
            <p14:sldId id="340"/>
            <p14:sldId id="343"/>
            <p14:sldId id="328"/>
            <p14:sldId id="329"/>
            <p14:sldId id="330"/>
            <p14:sldId id="341"/>
            <p14:sldId id="332"/>
            <p14:sldId id="344"/>
            <p14:sldId id="345"/>
            <p14:sldId id="333"/>
            <p14:sldId id="346"/>
            <p14:sldId id="334"/>
            <p14:sldId id="335"/>
            <p14:sldId id="342"/>
            <p14:sldId id="336"/>
            <p14:sldId id="350"/>
            <p14:sldId id="323"/>
            <p14:sldId id="347"/>
            <p14:sldId id="348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Author’s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Add content here</a:t>
            </a:r>
          </a:p>
          <a:p>
            <a:pPr lvl="1"/>
            <a:r>
              <a:rPr lang="en-US"/>
              <a:t>Sub content here</a:t>
            </a:r>
          </a:p>
          <a:p>
            <a:pPr lvl="0"/>
            <a:r>
              <a:rPr lang="en-US"/>
              <a:t>Try to use short phrases and keywords</a:t>
            </a:r>
          </a:p>
          <a:p>
            <a:pPr lvl="0"/>
            <a:r>
              <a:rPr lang="en-US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LFCS Preparation Training</a:t>
            </a:r>
            <a:br>
              <a:rPr lang="en-US" dirty="0"/>
            </a:br>
            <a:r>
              <a:rPr lang="en-US" sz="4500" dirty="0"/>
              <a:t>Session III: Deep Dive on Basic Linux Commands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/>
              <a:t>Stuart R. Kirk, MCSA: Linux On Azure, RHCA</a:t>
            </a:r>
          </a:p>
          <a:p>
            <a:r>
              <a:rPr lang="en-US" sz="2000"/>
              <a:t>Technology Solutions Professional</a:t>
            </a:r>
          </a:p>
          <a:p>
            <a:r>
              <a:rPr lang="en-US" sz="2000"/>
              <a:t>Global Black Belt Team - Open Source Azure Incubation</a:t>
            </a:r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52089"/>
          </a:xfrm>
        </p:spPr>
        <p:txBody>
          <a:bodyPr/>
          <a:lstStyle/>
          <a:p>
            <a:r>
              <a:rPr lang="en-US"/>
              <a:t>“Man” pages are one of the only sources of information made available to you during the LFCS exam - The other is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  <a:r>
              <a:rPr lang="en-US"/>
              <a:t>` directory</a:t>
            </a:r>
          </a:p>
          <a:p>
            <a:r>
              <a:rPr lang="en-US"/>
              <a:t>Invoked by entering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&lt;section&gt; &lt;command&gt;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/>
              <a:t>` will show Section 8 of the </a:t>
            </a:r>
            <a:r>
              <a:rPr lang="en-US" err="1"/>
              <a:t>httpd</a:t>
            </a:r>
            <a:r>
              <a:rPr lang="en-US"/>
              <a:t> man pages - That’s all there is!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crontab</a:t>
            </a:r>
            <a:r>
              <a:rPr lang="en-US"/>
              <a:t>` will show Section 1 of the crontab man pages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5 crontab</a:t>
            </a:r>
            <a:r>
              <a:rPr lang="en-US"/>
              <a:t>` will show Section 5 of the crontab man pages</a:t>
            </a:r>
          </a:p>
          <a:p>
            <a:r>
              <a:rPr lang="en-US"/>
              <a:t>Different information is contained in each section!</a:t>
            </a:r>
          </a:p>
          <a:p>
            <a:r>
              <a:rPr lang="en-US"/>
              <a:t>You may also use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-k &lt;keyword&gt;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 &lt;keyword&gt;</a:t>
            </a:r>
            <a:r>
              <a:rPr lang="en-US"/>
              <a:t>` commands to perform a keyword search to recall a command you may have forgotten such as: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-k apache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 apache</a:t>
            </a:r>
            <a:r>
              <a:rPr lang="en-US"/>
              <a:t>`</a:t>
            </a:r>
          </a:p>
          <a:p>
            <a:r>
              <a:rPr lang="en-US"/>
              <a:t>Don’t forget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rpm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/>
              <a:t>` will list all docs for an RPM package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apropos / man</a:t>
            </a:r>
          </a:p>
        </p:txBody>
      </p:sp>
    </p:spTree>
    <p:extLst>
      <p:ext uri="{BB962C8B-B14F-4D97-AF65-F5344CB8AC3E}">
        <p14:creationId xmlns:p14="http://schemas.microsoft.com/office/powerpoint/2010/main" val="3665643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752034"/>
          </a:xfrm>
        </p:spPr>
        <p:txBody>
          <a:bodyPr/>
          <a:lstStyle/>
          <a:p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/>
              <a:t>` prints the user name of the current effective user ID</a:t>
            </a:r>
          </a:p>
          <a:p>
            <a:r>
              <a:rPr lang="en-US"/>
              <a:t>The current user name &amp; ID can also be determined by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/>
              <a:t>` command</a:t>
            </a:r>
          </a:p>
          <a:p>
            <a:r>
              <a:rPr lang="en-US"/>
              <a:t>Linux user ID values (UIDs) from usually 1000 to 60000</a:t>
            </a:r>
          </a:p>
          <a:p>
            <a:r>
              <a:rPr lang="en-US"/>
              <a:t>User ID values greater than “0” and less than “1000” are usually system / application / services accounts</a:t>
            </a:r>
          </a:p>
          <a:p>
            <a:r>
              <a:rPr lang="en-US"/>
              <a:t>Normal unprivileged users typically have a user ID greater than 1000</a:t>
            </a:r>
          </a:p>
          <a:p>
            <a:r>
              <a:rPr lang="en-US"/>
              <a:t>User ID ranges are stored in the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login.defs</a:t>
            </a:r>
            <a:r>
              <a:rPr lang="en-US"/>
              <a:t>` file</a:t>
            </a:r>
          </a:p>
          <a:p>
            <a:r>
              <a:rPr lang="en-US"/>
              <a:t>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/>
              <a:t>` command and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$USER</a:t>
            </a:r>
            <a:r>
              <a:rPr lang="en-US"/>
              <a:t>` will also show the current user name</a:t>
            </a:r>
          </a:p>
          <a:p>
            <a:r>
              <a:rPr lang="en-US"/>
              <a:t>Using the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/>
              <a:t>` command will display current environment variables</a:t>
            </a:r>
          </a:p>
          <a:p>
            <a:r>
              <a:rPr lang="en-US"/>
              <a:t>The root user of any Linux host is always holds user id “UID 0” (zero)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whoami</a:t>
            </a:r>
            <a:r>
              <a:rPr lang="en-US"/>
              <a:t> / id</a:t>
            </a:r>
          </a:p>
        </p:txBody>
      </p:sp>
    </p:spTree>
    <p:extLst>
      <p:ext uri="{BB962C8B-B14F-4D97-AF65-F5344CB8AC3E}">
        <p14:creationId xmlns:p14="http://schemas.microsoft.com/office/powerpoint/2010/main" val="8619713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228814"/>
          </a:xfrm>
        </p:spPr>
        <p:txBody>
          <a:bodyPr/>
          <a:lstStyle/>
          <a:p>
            <a:r>
              <a:rPr lang="en-US"/>
              <a:t>diff = Compare files line by line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-y file1.txt file2.txt</a:t>
            </a:r>
            <a:r>
              <a:rPr lang="en-US"/>
              <a:t>`</a:t>
            </a:r>
          </a:p>
          <a:p>
            <a:r>
              <a:rPr lang="en-US" err="1"/>
              <a:t>cmp</a:t>
            </a:r>
            <a:r>
              <a:rPr lang="en-US"/>
              <a:t> = Compare files byte by byte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/>
              <a:t>`</a:t>
            </a:r>
          </a:p>
          <a:p>
            <a:r>
              <a:rPr lang="en-US"/>
              <a:t>file = Determine file type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/>
              <a:t>`</a:t>
            </a:r>
          </a:p>
          <a:p>
            <a:r>
              <a:rPr lang="en-US"/>
              <a:t>strings = Print the strings of printable characters in files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 / </a:t>
            </a:r>
            <a:r>
              <a:rPr lang="en-US" err="1"/>
              <a:t>cmp</a:t>
            </a:r>
            <a:r>
              <a:rPr lang="en-US"/>
              <a:t> / file / strings</a:t>
            </a:r>
          </a:p>
        </p:txBody>
      </p:sp>
    </p:spTree>
    <p:extLst>
      <p:ext uri="{BB962C8B-B14F-4D97-AF65-F5344CB8AC3E}">
        <p14:creationId xmlns:p14="http://schemas.microsoft.com/office/powerpoint/2010/main" val="23126960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7487394" cy="4425791"/>
          </a:xfrm>
        </p:spPr>
        <p:txBody>
          <a:bodyPr/>
          <a:lstStyle/>
          <a:p>
            <a:r>
              <a:rPr lang="en-US"/>
              <a:t>Basic Linux permissions broken up into 3 permissions groups: user, group, others</a:t>
            </a:r>
          </a:p>
          <a:p>
            <a:r>
              <a:rPr lang="en-US"/>
              <a:t>Permissions can be set in each group for read, write, execute</a:t>
            </a:r>
          </a:p>
          <a:p>
            <a:r>
              <a:rPr lang="en-US"/>
              <a:t>Permissions manipulated with the `</a:t>
            </a:r>
            <a:r>
              <a:rPr lang="en-US" sz="2000" b="1" err="1">
                <a:solidFill>
                  <a:srgbClr val="0070C0"/>
                </a:solidFill>
              </a:rPr>
              <a:t>chmod</a:t>
            </a:r>
            <a:r>
              <a:rPr lang="en-US"/>
              <a:t>` command.</a:t>
            </a:r>
          </a:p>
          <a:p>
            <a:r>
              <a:rPr lang="en-US"/>
              <a:t>Can be set using binary references or explicitly:</a:t>
            </a:r>
          </a:p>
          <a:p>
            <a:pPr lvl="1"/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  <a:r>
              <a:rPr lang="en-US"/>
              <a:t>;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</a:p>
          <a:p>
            <a:pPr lvl="1"/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644 foo.txt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Permissions (review)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45705" y="3696026"/>
            <a:ext cx="3979375" cy="23894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----------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/machine-id</a:t>
            </a: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-------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crypttab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brlapi.key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chrony.keys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chrony.conf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cron.deny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/hostname</a:t>
            </a: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--x--x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testapp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30" y="289513"/>
            <a:ext cx="38290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314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41234"/>
          </a:xfrm>
        </p:spPr>
        <p:txBody>
          <a:bodyPr/>
          <a:lstStyle/>
          <a:p>
            <a:r>
              <a:rPr lang="en-US"/>
              <a:t>Allows additional block devices to be mounted to a Linux hosts</a:t>
            </a:r>
          </a:p>
          <a:p>
            <a:r>
              <a:rPr lang="en-US"/>
              <a:t>Block devices can be mounted natively or provisioned as LVM PVs</a:t>
            </a:r>
          </a:p>
          <a:p>
            <a:r>
              <a:rPr lang="en-US"/>
              <a:t>You must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/>
              <a:t>` or “Make a file system” on a block device prior to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US"/>
              <a:t>`</a:t>
            </a:r>
          </a:p>
          <a:p>
            <a:r>
              <a:rPr lang="en-US"/>
              <a:t>File systems are attached to “mount points” which are empty directories</a:t>
            </a:r>
          </a:p>
          <a:p>
            <a:r>
              <a:rPr lang="en-US"/>
              <a:t>There are many different types of file systems: ext4, </a:t>
            </a:r>
            <a:r>
              <a:rPr lang="en-US" err="1"/>
              <a:t>xfs</a:t>
            </a:r>
            <a:r>
              <a:rPr lang="en-US"/>
              <a:t>, </a:t>
            </a:r>
            <a:r>
              <a:rPr lang="en-US" err="1"/>
              <a:t>btrfs</a:t>
            </a:r>
            <a:r>
              <a:rPr lang="en-US"/>
              <a:t>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All file systems to be mounted are defined in the file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/>
              <a:t>`</a:t>
            </a:r>
          </a:p>
          <a:p>
            <a:r>
              <a:rPr lang="en-US"/>
              <a:t>Can be defined by the path to the block device, label, or UUID</a:t>
            </a:r>
          </a:p>
          <a:p>
            <a:r>
              <a:rPr lang="en-US"/>
              <a:t>Assign a label to an ext4 FS to allow easy reference in </a:t>
            </a:r>
            <a:r>
              <a:rPr lang="en-US" err="1"/>
              <a:t>fstab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e2label &lt;device&gt; &lt;label&gt;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/>
              <a:t>View a file system’s UUID using </a:t>
            </a:r>
            <a:r>
              <a:rPr lang="en-US" err="1"/>
              <a:t>blkid</a:t>
            </a:r>
            <a:r>
              <a:rPr lang="en-US"/>
              <a:t>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/>
              <a:t>` or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list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5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142910"/>
          </a:xfrm>
        </p:spPr>
        <p:txBody>
          <a:bodyPr/>
          <a:lstStyle/>
          <a:p>
            <a:r>
              <a:rPr lang="en-US"/>
              <a:t>Become root</a:t>
            </a:r>
          </a:p>
          <a:p>
            <a:r>
              <a:rPr lang="en-US"/>
              <a:t>Create required subdirectories for filesystems and mount points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~/fs-files ;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~/fs-mount{1..3}</a:t>
            </a:r>
            <a:r>
              <a:rPr lang="en-US"/>
              <a:t>`</a:t>
            </a:r>
          </a:p>
          <a:p>
            <a:r>
              <a:rPr lang="en-US"/>
              <a:t>Create 3 x 20MB file to be used as filesystems</a:t>
            </a:r>
          </a:p>
          <a:p>
            <a:pPr lvl="1"/>
            <a:r>
              <a:rPr lang="en-US"/>
              <a:t>`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{1..3}; do </a:t>
            </a:r>
            <a:r>
              <a:rPr lang="en-US" sz="19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if=/dev/zero of=~/fs-files/</a:t>
            </a:r>
            <a:r>
              <a:rPr lang="en-US" sz="19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fs$i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count=40960; done</a:t>
            </a:r>
            <a:r>
              <a:rPr lang="en-US"/>
              <a:t>`</a:t>
            </a:r>
          </a:p>
          <a:p>
            <a:r>
              <a:rPr lang="en-US"/>
              <a:t>Format the first as an ext4 filesystem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ext4 ~/fs-files/fs1</a:t>
            </a:r>
            <a:r>
              <a:rPr lang="en-US"/>
              <a:t>`  (Answer yes to ‘proceed anyway’ question)</a:t>
            </a:r>
          </a:p>
          <a:p>
            <a:r>
              <a:rPr lang="en-US"/>
              <a:t>Mount the first filesystem under the first mount point &amp; verify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 ~/fs-files/fs1 ~/fs-mount1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  <a:r>
              <a:rPr lang="en-US"/>
              <a:t>`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32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42636"/>
          </a:xfrm>
        </p:spPr>
        <p:txBody>
          <a:bodyPr/>
          <a:lstStyle/>
          <a:p>
            <a:r>
              <a:rPr lang="en-US"/>
              <a:t>Create an empty file in this file system named “</a:t>
            </a:r>
            <a:r>
              <a:rPr lang="en-US" err="1"/>
              <a:t>myfile</a:t>
            </a:r>
            <a:r>
              <a:rPr lang="en-US"/>
              <a:t>-USERNAME” substituting with a variable &amp; verify its creation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~/fs-mount1/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-$USER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~/fs-mount1</a:t>
            </a:r>
            <a:r>
              <a:rPr lang="en-US"/>
              <a:t>`</a:t>
            </a:r>
          </a:p>
          <a:p>
            <a:r>
              <a:rPr lang="en-US"/>
              <a:t>Un-mount the first filesystem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~/fs-mount1</a:t>
            </a:r>
            <a:r>
              <a:rPr lang="en-US"/>
              <a:t>`</a:t>
            </a:r>
          </a:p>
          <a:p>
            <a:r>
              <a:rPr lang="en-US"/>
              <a:t>Verify the empty file no longer exists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~/fs-mount1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468332"/>
          </a:xfrm>
        </p:spPr>
        <p:txBody>
          <a:bodyPr/>
          <a:lstStyle/>
          <a:p>
            <a:r>
              <a:rPr lang="en-US"/>
              <a:t>tail = Output the last part of files (10 lines by default)</a:t>
            </a:r>
          </a:p>
          <a:p>
            <a:r>
              <a:rPr lang="en-US"/>
              <a:t>head = Output the first part of files (10 lines by default)</a:t>
            </a:r>
          </a:p>
          <a:p>
            <a:r>
              <a:rPr lang="en-US" err="1"/>
              <a:t>nano</a:t>
            </a:r>
            <a:r>
              <a:rPr lang="en-US"/>
              <a:t> = A TUI-based text editor</a:t>
            </a:r>
          </a:p>
          <a:p>
            <a:r>
              <a:rPr lang="en-US"/>
              <a:t>vi = A terse, but widely used and powerful, text editor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/ head / </a:t>
            </a:r>
            <a:r>
              <a:rPr lang="en-US" err="1"/>
              <a:t>nano</a:t>
            </a:r>
            <a:r>
              <a:rPr lang="en-US"/>
              <a:t> / vi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32" y="3351710"/>
            <a:ext cx="4352544" cy="277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3" y="3354565"/>
            <a:ext cx="4349632" cy="27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586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142910"/>
          </a:xfrm>
        </p:spPr>
        <p:txBody>
          <a:bodyPr/>
          <a:lstStyle/>
          <a:p>
            <a:r>
              <a:rPr lang="en-US"/>
              <a:t>Output the last 5 lines of /</a:t>
            </a:r>
            <a:r>
              <a:rPr lang="en-US" err="1"/>
              <a:t>var</a:t>
            </a:r>
            <a:r>
              <a:rPr lang="en-US"/>
              <a:t>/log/messages &amp; /</a:t>
            </a:r>
            <a:r>
              <a:rPr lang="en-US" err="1"/>
              <a:t>var</a:t>
            </a:r>
            <a:r>
              <a:rPr lang="en-US"/>
              <a:t>/log/secure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-n 5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/log/messages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/log/secure</a:t>
            </a:r>
            <a:r>
              <a:rPr lang="en-US"/>
              <a:t>`</a:t>
            </a:r>
          </a:p>
          <a:p>
            <a:r>
              <a:rPr lang="en-US"/>
              <a:t>Follow the /</a:t>
            </a:r>
            <a:r>
              <a:rPr lang="en-US" err="1"/>
              <a:t>var</a:t>
            </a:r>
            <a:r>
              <a:rPr lang="en-US"/>
              <a:t>/log/messages file &amp; generate output to it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-f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/log/messages</a:t>
            </a:r>
            <a:r>
              <a:rPr lang="en-US"/>
              <a:t>` 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{1..20}; do logger Hi number $i ; done</a:t>
            </a:r>
            <a:r>
              <a:rPr lang="en-US"/>
              <a:t>` (In a new window)</a:t>
            </a:r>
          </a:p>
          <a:p>
            <a:r>
              <a:rPr lang="en-US"/>
              <a:t>Print the first two lines of the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passwd</a:t>
            </a:r>
            <a:r>
              <a:rPr lang="en-US"/>
              <a:t> file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-n 2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/>
              <a:t>`</a:t>
            </a:r>
          </a:p>
          <a:p>
            <a:r>
              <a:rPr lang="en-US"/>
              <a:t>Print only lines 15 through 20 of the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passwd</a:t>
            </a:r>
            <a:r>
              <a:rPr lang="en-US"/>
              <a:t> file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-n 20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tail -n 5</a:t>
            </a:r>
            <a:r>
              <a:rPr lang="en-US"/>
              <a:t>`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/ head / </a:t>
            </a:r>
            <a:r>
              <a:rPr lang="en-US" err="1"/>
              <a:t>nano</a:t>
            </a:r>
            <a:r>
              <a:rPr lang="en-US"/>
              <a:t> / vi</a:t>
            </a:r>
          </a:p>
        </p:txBody>
      </p:sp>
    </p:spTree>
    <p:extLst>
      <p:ext uri="{BB962C8B-B14F-4D97-AF65-F5344CB8AC3E}">
        <p14:creationId xmlns:p14="http://schemas.microsoft.com/office/powerpoint/2010/main" val="18654361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84323"/>
          </a:xfrm>
        </p:spPr>
        <p:txBody>
          <a:bodyPr/>
          <a:lstStyle/>
          <a:p>
            <a:r>
              <a:rPr lang="en-US"/>
              <a:t>Part of the </a:t>
            </a:r>
            <a:r>
              <a:rPr lang="en-US" err="1"/>
              <a:t>SELinux</a:t>
            </a:r>
            <a:r>
              <a:rPr lang="en-US"/>
              <a:t> software portfolio</a:t>
            </a:r>
          </a:p>
          <a:p>
            <a:r>
              <a:rPr lang="en-US" err="1"/>
              <a:t>SELinux</a:t>
            </a:r>
            <a:r>
              <a:rPr lang="en-US"/>
              <a:t> = Security Enhanced Linux</a:t>
            </a:r>
          </a:p>
          <a:p>
            <a:r>
              <a:rPr lang="en-US"/>
              <a:t>Three states:  Enforcing / Permissive / Disabled - use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getenforce</a:t>
            </a:r>
            <a:r>
              <a:rPr lang="en-US"/>
              <a:t>` to check</a:t>
            </a:r>
          </a:p>
          <a:p>
            <a:r>
              <a:rPr lang="en-US"/>
              <a:t>If something isn’t working, try switching </a:t>
            </a:r>
            <a:r>
              <a:rPr lang="en-US" err="1"/>
              <a:t>SELinux</a:t>
            </a:r>
            <a:r>
              <a:rPr lang="en-US"/>
              <a:t> to “Permissive” mode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/>
              <a:t>` &lt;Try your action again&gt;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/>
              <a:t>` to resume Enforcing</a:t>
            </a:r>
          </a:p>
          <a:p>
            <a:r>
              <a:rPr lang="en-US"/>
              <a:t>View security contexts using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-Z &lt;filename&gt;</a:t>
            </a:r>
            <a:r>
              <a:rPr lang="en-US"/>
              <a:t>` command</a:t>
            </a:r>
          </a:p>
          <a:p>
            <a:r>
              <a:rPr lang="en-US"/>
              <a:t>If permissive </a:t>
            </a:r>
            <a:r>
              <a:rPr lang="en-US" err="1"/>
              <a:t>SELinux</a:t>
            </a:r>
            <a:r>
              <a:rPr lang="en-US"/>
              <a:t> is successful, and enforcing </a:t>
            </a:r>
            <a:r>
              <a:rPr lang="en-US" err="1"/>
              <a:t>SELinux</a:t>
            </a:r>
            <a:r>
              <a:rPr lang="en-US"/>
              <a:t> fails, review security contexts to determine if the correct context is set on file/directory</a:t>
            </a:r>
          </a:p>
          <a:p>
            <a:r>
              <a:rPr lang="en-US"/>
              <a:t>Reset security contexts on the files / directories that are set incorrectly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restorecon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/path/to/recursively/change</a:t>
            </a:r>
            <a:r>
              <a:rPr lang="en-US"/>
              <a:t>` or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restorecon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setenforce</a:t>
            </a:r>
            <a:r>
              <a:rPr lang="en-US"/>
              <a:t> / </a:t>
            </a:r>
            <a:r>
              <a:rPr lang="en-US" err="1"/>
              <a:t>getenforce</a:t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7573" y="6017881"/>
            <a:ext cx="8655190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in doubt, always assume exams are graded “Enforcing”</a:t>
            </a:r>
          </a:p>
        </p:txBody>
      </p:sp>
    </p:spTree>
    <p:extLst>
      <p:ext uri="{BB962C8B-B14F-4D97-AF65-F5344CB8AC3E}">
        <p14:creationId xmlns:p14="http://schemas.microsoft.com/office/powerpoint/2010/main" val="10131000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 #1 - Homework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73" y="1189178"/>
            <a:ext cx="5020973" cy="4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27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469153"/>
          </a:xfrm>
        </p:spPr>
        <p:txBody>
          <a:bodyPr/>
          <a:lstStyle/>
          <a:p>
            <a:r>
              <a:rPr lang="en-US"/>
              <a:t>Compression in Linux is centered around tar / </a:t>
            </a:r>
            <a:r>
              <a:rPr lang="en-US" err="1"/>
              <a:t>bzip</a:t>
            </a:r>
            <a:endParaRPr lang="en-US"/>
          </a:p>
          <a:p>
            <a:r>
              <a:rPr lang="en-US"/>
              <a:t>tar = Tape Archive - Archives often referred to as a “</a:t>
            </a:r>
            <a:r>
              <a:rPr lang="en-US" err="1"/>
              <a:t>tarball</a:t>
            </a:r>
            <a:r>
              <a:rPr lang="en-US"/>
              <a:t>”</a:t>
            </a:r>
          </a:p>
          <a:p>
            <a:r>
              <a:rPr lang="en-US" err="1"/>
              <a:t>gzip</a:t>
            </a:r>
            <a:r>
              <a:rPr lang="en-US"/>
              <a:t> = Compress or expand files (Quickest &amp; small memory footprint)</a:t>
            </a:r>
          </a:p>
          <a:p>
            <a:pPr lvl="1"/>
            <a:r>
              <a:rPr lang="en-US"/>
              <a:t>Create a </a:t>
            </a:r>
            <a:r>
              <a:rPr lang="en-US" err="1"/>
              <a:t>tarball</a:t>
            </a:r>
            <a:r>
              <a:rPr lang="en-US"/>
              <a:t> of /</a:t>
            </a:r>
            <a:r>
              <a:rPr lang="en-US" err="1"/>
              <a:t>etc</a:t>
            </a:r>
            <a:r>
              <a:rPr lang="en-US"/>
              <a:t> &amp; compress with </a:t>
            </a:r>
            <a:r>
              <a:rPr lang="en-US" err="1"/>
              <a:t>gzip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cvfz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~/etc.tar.gz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/>
              <a:t>`</a:t>
            </a:r>
          </a:p>
          <a:p>
            <a:pPr lvl="1"/>
            <a:r>
              <a:rPr lang="en-US" err="1"/>
              <a:t>Uncompress</a:t>
            </a:r>
            <a:r>
              <a:rPr lang="en-US"/>
              <a:t> the file just created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~/etc.tar.gz</a:t>
            </a:r>
            <a:r>
              <a:rPr lang="en-US"/>
              <a:t>` (produces ~/etc.tar)</a:t>
            </a:r>
          </a:p>
          <a:p>
            <a:pPr lvl="1"/>
            <a:r>
              <a:rPr lang="en-US"/>
              <a:t>View the contents of the </a:t>
            </a:r>
            <a:r>
              <a:rPr lang="en-US" err="1"/>
              <a:t>tarball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</a:t>
            </a:r>
            <a:r>
              <a:rPr lang="en-US"/>
              <a:t>`</a:t>
            </a:r>
          </a:p>
          <a:p>
            <a:pPr lvl="1"/>
            <a:r>
              <a:rPr lang="en-US"/>
              <a:t>Extract the </a:t>
            </a:r>
            <a:r>
              <a:rPr lang="en-US" err="1"/>
              <a:t>tarball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</a:t>
            </a:r>
            <a:r>
              <a:rPr lang="en-US"/>
              <a:t>`</a:t>
            </a:r>
          </a:p>
          <a:p>
            <a:pPr lvl="1"/>
            <a:r>
              <a:rPr lang="en-US"/>
              <a:t>Copy all files from /</a:t>
            </a:r>
            <a:r>
              <a:rPr lang="en-US" err="1"/>
              <a:t>var</a:t>
            </a:r>
            <a:r>
              <a:rPr lang="en-US"/>
              <a:t>/log into ~/</a:t>
            </a:r>
            <a:r>
              <a:rPr lang="en-US" err="1"/>
              <a:t>varlog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 | (cd ~/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varlog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-)</a:t>
            </a:r>
            <a:r>
              <a:rPr lang="en-US"/>
              <a:t>`</a:t>
            </a:r>
          </a:p>
          <a:p>
            <a:r>
              <a:rPr lang="en-US"/>
              <a:t>Other applications exist for bulk copy beyond tar such as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/>
              <a:t>`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 / </a:t>
            </a:r>
            <a:r>
              <a:rPr lang="en-US" err="1"/>
              <a:t>gzip</a:t>
            </a:r>
            <a:r>
              <a:rPr lang="en-US"/>
              <a:t> / bzip2</a:t>
            </a:r>
          </a:p>
        </p:txBody>
      </p:sp>
    </p:spTree>
    <p:extLst>
      <p:ext uri="{BB962C8B-B14F-4D97-AF65-F5344CB8AC3E}">
        <p14:creationId xmlns:p14="http://schemas.microsoft.com/office/powerpoint/2010/main" val="22550290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533512"/>
          </a:xfrm>
        </p:spPr>
        <p:txBody>
          <a:bodyPr/>
          <a:lstStyle/>
          <a:p>
            <a:r>
              <a:rPr lang="en-US"/>
              <a:t>bzip2 = Block Sorting File Compressor (Typically better compression)</a:t>
            </a:r>
          </a:p>
          <a:p>
            <a:r>
              <a:rPr lang="en-US"/>
              <a:t>bzip2 will compress individual files; It will not archive; Use tar to archive 1</a:t>
            </a:r>
            <a:r>
              <a:rPr lang="en-US" baseline="30000"/>
              <a:t>st</a:t>
            </a:r>
            <a:r>
              <a:rPr lang="en-US"/>
              <a:t>!</a:t>
            </a:r>
          </a:p>
          <a:p>
            <a:r>
              <a:rPr lang="en-US"/>
              <a:t>Extension is typically .bz2</a:t>
            </a:r>
          </a:p>
          <a:p>
            <a:pPr lvl="1"/>
            <a:r>
              <a:rPr lang="en-US"/>
              <a:t>Create a </a:t>
            </a:r>
            <a:r>
              <a:rPr lang="en-US" err="1"/>
              <a:t>tarball</a:t>
            </a:r>
            <a:r>
              <a:rPr lang="en-US"/>
              <a:t> of /</a:t>
            </a:r>
            <a:r>
              <a:rPr lang="en-US" err="1"/>
              <a:t>etc</a:t>
            </a:r>
            <a:r>
              <a:rPr lang="en-US"/>
              <a:t> &amp; compress with bzip2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cvfj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~/etc.tar.bz2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/>
              <a:t>`</a:t>
            </a:r>
          </a:p>
          <a:p>
            <a:pPr lvl="1"/>
            <a:r>
              <a:rPr lang="en-US" err="1"/>
              <a:t>Uncompress</a:t>
            </a:r>
            <a:r>
              <a:rPr lang="en-US"/>
              <a:t> the file just created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bunzip2 ~/etc.tar.gz</a:t>
            </a:r>
            <a:r>
              <a:rPr lang="en-US"/>
              <a:t>` (produces ~/etc.tar)</a:t>
            </a:r>
          </a:p>
          <a:p>
            <a:pPr lvl="1"/>
            <a:r>
              <a:rPr lang="en-US"/>
              <a:t>Find all non-current log files, files that have been log-rotated, and </a:t>
            </a:r>
            <a:r>
              <a:rPr lang="en-US" err="1"/>
              <a:t>bzip</a:t>
            </a:r>
            <a:r>
              <a:rPr lang="en-US"/>
              <a:t> them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-1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/log/*2016* | while read name ; do bzip2 $name; done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 / </a:t>
            </a:r>
            <a:r>
              <a:rPr lang="en-US" err="1"/>
              <a:t>gzip</a:t>
            </a:r>
            <a:r>
              <a:rPr lang="en-US"/>
              <a:t> / bzip2</a:t>
            </a:r>
          </a:p>
        </p:txBody>
      </p:sp>
    </p:spTree>
    <p:extLst>
      <p:ext uri="{BB962C8B-B14F-4D97-AF65-F5344CB8AC3E}">
        <p14:creationId xmlns:p14="http://schemas.microsoft.com/office/powerpoint/2010/main" val="36168138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 #2 -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73" y="1189178"/>
            <a:ext cx="5020973" cy="4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63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5796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Find all read-only files in /</a:t>
            </a:r>
            <a:r>
              <a:rPr lang="en-US" sz="2400" err="1"/>
              <a:t>etc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Create 150 dummy files in ~/</a:t>
            </a:r>
            <a:r>
              <a:rPr lang="en-US" sz="2400" err="1"/>
              <a:t>dummydir</a:t>
            </a:r>
            <a:r>
              <a:rPr lang="en-US" sz="2400"/>
              <a:t> named “dummyfile1” to “dummyfile150”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Remove “dummyfile80” to “dummyfile89”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Set the permissions of all files named “dummyfile70” to “dummyfile79” to “</a:t>
            </a:r>
            <a:r>
              <a:rPr lang="en-US" sz="2400" err="1"/>
              <a:t>rwxrwxrwx</a:t>
            </a:r>
            <a:r>
              <a:rPr lang="en-US" sz="240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Output the last 10 lines of the password file into the file “dummyfile1”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Output the top 150 lines of the messages log file into the file “dummyfile2”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Find all files in /</a:t>
            </a:r>
            <a:r>
              <a:rPr lang="en-US" sz="2400" err="1"/>
              <a:t>usr</a:t>
            </a:r>
            <a:r>
              <a:rPr lang="en-US" sz="2400"/>
              <a:t> that are greater than 3MB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How many empty files are present in your home directory?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Copy the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bashrc</a:t>
            </a:r>
            <a:r>
              <a:rPr lang="en-US" sz="2400"/>
              <a:t> file to dummyfile5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Replace all instances of the word “if” with the word “MICROSOFT” in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Determine the command to display the routing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23545001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9005" y="1243911"/>
            <a:ext cx="11653523" cy="4579679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2400"/>
              <a:t>Display only the third column of the last three lines of the routing table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Show a list of all users and their home directories and redirect to “dummyfile6”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Copy the contents of the </a:t>
            </a:r>
            <a:r>
              <a:rPr lang="en-US" sz="2400" err="1"/>
              <a:t>httpd</a:t>
            </a:r>
            <a:r>
              <a:rPr lang="en-US" sz="2400"/>
              <a:t> configuration file to “dummyfile7”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all lines that contain the word “the” or “The” in “dummyfile7” to “dummyfile8 “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all contents of “dummyfile8” into “dummyfile9” making sure all lower case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Create a hard-link to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redhat</a:t>
            </a:r>
            <a:r>
              <a:rPr lang="en-US" sz="2400"/>
              <a:t>-release from ~/</a:t>
            </a:r>
            <a:r>
              <a:rPr lang="en-US" sz="2400" err="1"/>
              <a:t>hardVersion</a:t>
            </a:r>
            <a:endParaRPr lang="en-US" sz="2400"/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Create a symbolic link to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redhat</a:t>
            </a:r>
            <a:r>
              <a:rPr lang="en-US" sz="2400"/>
              <a:t>-release from ~/</a:t>
            </a:r>
            <a:r>
              <a:rPr lang="en-US" sz="2400" err="1"/>
              <a:t>symVersion</a:t>
            </a:r>
            <a:endParaRPr lang="en-US" sz="2400"/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your username to “dummyfile99”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View a side-by-side comparison of the “/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passwd</a:t>
            </a:r>
            <a:r>
              <a:rPr lang="en-US" sz="2400"/>
              <a:t>” and “/</a:t>
            </a:r>
            <a:r>
              <a:rPr lang="en-US" sz="2400" err="1"/>
              <a:t>etc</a:t>
            </a:r>
            <a:r>
              <a:rPr lang="en-US" sz="2400"/>
              <a:t>/shadow” files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Make sure “dummyfile40” can be read/written/executed by anyone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Make sure “dummyfile41” can only be read by root – and nothing else.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46124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216776"/>
          </a:xfrm>
        </p:spPr>
        <p:txBody>
          <a:bodyPr/>
          <a:lstStyle/>
          <a:p>
            <a:pPr marL="457200" indent="-457200">
              <a:buFont typeface="+mj-lt"/>
              <a:buAutoNum type="arabicPeriod" startAt="23"/>
            </a:pPr>
            <a:r>
              <a:rPr lang="en-US" sz="2400"/>
              <a:t>View the </a:t>
            </a:r>
            <a:r>
              <a:rPr lang="en-US" sz="2400" err="1"/>
              <a:t>SELinux</a:t>
            </a:r>
            <a:r>
              <a:rPr lang="en-US" sz="2400"/>
              <a:t> contexts of “dummyfile66”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Move “dummyfile66” to the </a:t>
            </a:r>
            <a:r>
              <a:rPr lang="en-US" sz="2400" err="1"/>
              <a:t>ServerRoot</a:t>
            </a:r>
            <a:r>
              <a:rPr lang="en-US" sz="2400"/>
              <a:t> directory found in the </a:t>
            </a:r>
            <a:r>
              <a:rPr lang="en-US" sz="2400" err="1"/>
              <a:t>httpd</a:t>
            </a:r>
            <a:r>
              <a:rPr lang="en-US" sz="2400"/>
              <a:t> config file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View the </a:t>
            </a:r>
            <a:r>
              <a:rPr lang="en-US" sz="2400" err="1"/>
              <a:t>SELinux</a:t>
            </a:r>
            <a:r>
              <a:rPr lang="en-US" sz="2400"/>
              <a:t> contexts of “dummyfile66” in the </a:t>
            </a:r>
            <a:r>
              <a:rPr lang="en-US" sz="2400" err="1"/>
              <a:t>httpd</a:t>
            </a:r>
            <a:r>
              <a:rPr lang="en-US" sz="2400"/>
              <a:t> config directory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Fix (restore) the </a:t>
            </a:r>
            <a:r>
              <a:rPr lang="en-US" sz="2400" err="1"/>
              <a:t>SELinux</a:t>
            </a:r>
            <a:r>
              <a:rPr lang="en-US" sz="2400"/>
              <a:t> contexts of “dummyfile66” appropriate for web content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Preserving original file permissions and in a single command, create a </a:t>
            </a:r>
            <a:r>
              <a:rPr lang="en-US" sz="2400" err="1"/>
              <a:t>gzip’d</a:t>
            </a:r>
            <a:r>
              <a:rPr lang="en-US" sz="2400"/>
              <a:t> </a:t>
            </a:r>
            <a:r>
              <a:rPr lang="en-US" sz="2400" err="1"/>
              <a:t>tarball</a:t>
            </a:r>
            <a:r>
              <a:rPr lang="en-US" sz="2400"/>
              <a:t> named ~/myarchive.tar with contents from all of the following: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/</a:t>
            </a:r>
            <a:r>
              <a:rPr lang="en-US" sz="2200" err="1"/>
              <a:t>etc</a:t>
            </a:r>
            <a:r>
              <a:rPr lang="en-US" sz="2200"/>
              <a:t>/</a:t>
            </a:r>
            <a:r>
              <a:rPr lang="en-US" sz="2200" err="1"/>
              <a:t>sysconfig</a:t>
            </a:r>
            <a:r>
              <a:rPr lang="en-US" sz="2200"/>
              <a:t>/network-scripts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/</a:t>
            </a:r>
            <a:r>
              <a:rPr lang="en-US" sz="2200" err="1"/>
              <a:t>var</a:t>
            </a:r>
            <a:r>
              <a:rPr lang="en-US" sz="2200"/>
              <a:t>/lib/yum/repos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“dummyfile90” .. “dummyfile99” under the “</a:t>
            </a:r>
            <a:r>
              <a:rPr lang="en-US" sz="2200" err="1"/>
              <a:t>dummydir</a:t>
            </a:r>
            <a:r>
              <a:rPr lang="en-US" sz="2200"/>
              <a:t>” directory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Repeat #27 but instead compress with bzip2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BONUS: Count the number of files in /</a:t>
            </a:r>
            <a:r>
              <a:rPr lang="en-US" sz="2400" err="1"/>
              <a:t>etc</a:t>
            </a:r>
            <a:r>
              <a:rPr lang="en-US" sz="2400"/>
              <a:t> which haven’t been accessed this year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BONUS: Add the values in the 5</a:t>
            </a:r>
            <a:r>
              <a:rPr lang="en-US" sz="2400" baseline="30000"/>
              <a:t>th</a:t>
            </a:r>
            <a:r>
              <a:rPr lang="en-US" sz="2400"/>
              <a:t> column of the last 4 rows of the routing table up</a:t>
            </a:r>
          </a:p>
          <a:p>
            <a:pPr marL="514350" indent="-514350">
              <a:buFont typeface="+mj-lt"/>
              <a:buAutoNum type="arabicPeriod" startAt="23"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4364557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 #3 – Depth of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73" y="1189178"/>
            <a:ext cx="5020973" cy="4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4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85944"/>
          </a:xfrm>
        </p:spPr>
        <p:txBody>
          <a:bodyPr/>
          <a:lstStyle/>
          <a:p>
            <a:r>
              <a:rPr lang="en-US" sz="2400"/>
              <a:t>find / </a:t>
            </a:r>
            <a:r>
              <a:rPr lang="en-US" sz="2400" err="1"/>
              <a:t>xargs</a:t>
            </a:r>
            <a:endParaRPr lang="en-US" sz="2400"/>
          </a:p>
          <a:p>
            <a:r>
              <a:rPr lang="en-US" sz="2400" err="1"/>
              <a:t>sed</a:t>
            </a:r>
            <a:r>
              <a:rPr lang="en-US" sz="2400"/>
              <a:t> / </a:t>
            </a:r>
            <a:r>
              <a:rPr lang="en-US" sz="2400" err="1"/>
              <a:t>awk</a:t>
            </a:r>
            <a:r>
              <a:rPr lang="en-US" sz="2400"/>
              <a:t> / grep / cut / </a:t>
            </a:r>
            <a:r>
              <a:rPr lang="en-US" sz="2400" err="1"/>
              <a:t>tr</a:t>
            </a:r>
            <a:endParaRPr lang="en-US" sz="2400"/>
          </a:p>
          <a:p>
            <a:r>
              <a:rPr lang="en-US" sz="2400"/>
              <a:t>cd / mv / </a:t>
            </a:r>
            <a:r>
              <a:rPr lang="en-US" sz="2400" err="1"/>
              <a:t>rm</a:t>
            </a:r>
            <a:r>
              <a:rPr lang="en-US" sz="2400"/>
              <a:t> / ls / </a:t>
            </a:r>
            <a:r>
              <a:rPr lang="en-US" sz="2400" err="1"/>
              <a:t>cp</a:t>
            </a:r>
            <a:r>
              <a:rPr lang="en-US" sz="2400"/>
              <a:t> / ln</a:t>
            </a:r>
          </a:p>
          <a:p>
            <a:r>
              <a:rPr lang="en-US" sz="2400"/>
              <a:t>apropos / man</a:t>
            </a:r>
          </a:p>
          <a:p>
            <a:r>
              <a:rPr lang="en-US" sz="2400" err="1"/>
              <a:t>whoami</a:t>
            </a:r>
            <a:endParaRPr lang="en-US" sz="2400"/>
          </a:p>
          <a:p>
            <a:r>
              <a:rPr lang="en-US" sz="2400"/>
              <a:t>diff / </a:t>
            </a:r>
            <a:r>
              <a:rPr lang="en-US" sz="2400" err="1"/>
              <a:t>cmp</a:t>
            </a:r>
            <a:r>
              <a:rPr lang="en-US" sz="2400"/>
              <a:t> / file</a:t>
            </a:r>
          </a:p>
          <a:p>
            <a:r>
              <a:rPr lang="en-US" sz="2400" err="1"/>
              <a:t>chmod</a:t>
            </a:r>
            <a:endParaRPr lang="en-US" sz="2400"/>
          </a:p>
          <a:p>
            <a:r>
              <a:rPr lang="en-US" sz="2400"/>
              <a:t>mount / </a:t>
            </a:r>
            <a:r>
              <a:rPr lang="en-US" sz="2400" err="1"/>
              <a:t>umount</a:t>
            </a:r>
            <a:endParaRPr lang="en-US" sz="2400"/>
          </a:p>
          <a:p>
            <a:r>
              <a:rPr lang="en-US" sz="2400"/>
              <a:t>tail / head / </a:t>
            </a:r>
            <a:r>
              <a:rPr lang="en-US" sz="2400" err="1"/>
              <a:t>nano</a:t>
            </a:r>
            <a:r>
              <a:rPr lang="en-US" sz="2400"/>
              <a:t> / vi</a:t>
            </a:r>
          </a:p>
          <a:p>
            <a:r>
              <a:rPr lang="en-US" sz="2400" err="1"/>
              <a:t>setenforce</a:t>
            </a:r>
            <a:r>
              <a:rPr lang="en-US" sz="2400"/>
              <a:t> / </a:t>
            </a:r>
            <a:r>
              <a:rPr lang="en-US" sz="2400" err="1"/>
              <a:t>getenforce</a:t>
            </a:r>
            <a:endParaRPr lang="en-US" sz="2400"/>
          </a:p>
          <a:p>
            <a:r>
              <a:rPr lang="en-US" sz="2400"/>
              <a:t>tar / </a:t>
            </a:r>
            <a:r>
              <a:rPr lang="en-US" sz="2400" err="1"/>
              <a:t>gzip</a:t>
            </a:r>
            <a:r>
              <a:rPr lang="en-US" sz="2400"/>
              <a:t> / bzip2</a:t>
            </a:r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III 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15" y="1668024"/>
            <a:ext cx="5448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4685862"/>
          </a:xfrm>
        </p:spPr>
        <p:txBody>
          <a:bodyPr/>
          <a:lstStyle/>
          <a:p>
            <a:r>
              <a:rPr lang="en-US" sz="2500"/>
              <a:t>Search for files in a directory hierarchy</a:t>
            </a:r>
          </a:p>
          <a:p>
            <a:r>
              <a:rPr lang="en-US" sz="2500"/>
              <a:t>Very powerful for searching</a:t>
            </a:r>
          </a:p>
          <a:p>
            <a:r>
              <a:rPr lang="en-US" sz="2500"/>
              <a:t>Can filter searches based on many criterion:</a:t>
            </a:r>
          </a:p>
          <a:p>
            <a:pPr lvl="1"/>
            <a:r>
              <a:rPr lang="en-US" sz="2500"/>
              <a:t>Name (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 </a:t>
            </a:r>
            <a:r>
              <a:rPr lang="en-US" sz="2500"/>
              <a:t>)</a:t>
            </a:r>
          </a:p>
          <a:p>
            <a:pPr lvl="1"/>
            <a:r>
              <a:rPr lang="en-US" sz="2500"/>
              <a:t>Type (File / Directory) (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 f </a:t>
            </a:r>
            <a:r>
              <a:rPr lang="en-US" sz="2500"/>
              <a:t>/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 d </a:t>
            </a:r>
            <a:r>
              <a:rPr lang="en-US" sz="2500"/>
              <a:t>)</a:t>
            </a:r>
          </a:p>
          <a:p>
            <a:pPr lvl="1"/>
            <a:r>
              <a:rPr lang="en-US" sz="2500"/>
              <a:t>Permissions (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-perm ### </a:t>
            </a:r>
            <a:r>
              <a:rPr lang="en-US" sz="2500"/>
              <a:t>)</a:t>
            </a:r>
          </a:p>
          <a:p>
            <a:pPr lvl="1"/>
            <a:r>
              <a:rPr lang="en-US" sz="2500"/>
              <a:t>Last Modified / Access Time (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</a:t>
            </a:r>
            <a:r>
              <a:rPr lang="en-US" sz="2500"/>
              <a:t>/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</a:t>
            </a:r>
            <a:r>
              <a:rPr lang="en-US" sz="2500"/>
              <a:t>)</a:t>
            </a:r>
          </a:p>
          <a:p>
            <a:pPr lvl="1"/>
            <a:r>
              <a:rPr lang="en-US" sz="2500"/>
              <a:t>User / Group (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-user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jdoe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/>
              <a:t>/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-group foo </a:t>
            </a:r>
            <a:r>
              <a:rPr lang="en-US" sz="2500"/>
              <a:t>)</a:t>
            </a:r>
          </a:p>
          <a:p>
            <a:pPr lvl="1"/>
            <a:r>
              <a:rPr lang="en-US" sz="2500"/>
              <a:t>Size (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##M </a:t>
            </a:r>
            <a:r>
              <a:rPr lang="en-US" sz="2500"/>
              <a:t>) or (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+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-size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/>
              <a:t>) to search &gt; </a:t>
            </a:r>
            <a:r>
              <a:rPr lang="en-US" sz="2500" err="1"/>
              <a:t>aaMB</a:t>
            </a:r>
            <a:r>
              <a:rPr lang="en-US" sz="2500"/>
              <a:t> &amp; &lt; </a:t>
            </a:r>
            <a:r>
              <a:rPr lang="en-US" sz="2500" err="1"/>
              <a:t>bbMB</a:t>
            </a:r>
            <a:endParaRPr lang="en-US" sz="2500"/>
          </a:p>
          <a:p>
            <a:r>
              <a:rPr lang="en-US" sz="2500"/>
              <a:t>Can perform actions on all of the files found in a search using the “exec” or “</a:t>
            </a:r>
            <a:r>
              <a:rPr lang="en-US" sz="2500" err="1"/>
              <a:t>xargs</a:t>
            </a:r>
            <a:r>
              <a:rPr lang="en-US" sz="2500"/>
              <a:t>” directives 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$HOME -type f -name *.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-size +10M -exec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 \;`</a:t>
            </a:r>
            <a:endParaRPr lang="en-US"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/ exec / </a:t>
            </a:r>
            <a:r>
              <a:rPr lang="en-US" err="1"/>
              <a:t>xargs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1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01223"/>
          </a:xfrm>
        </p:spPr>
        <p:txBody>
          <a:bodyPr/>
          <a:lstStyle/>
          <a:p>
            <a:r>
              <a:rPr lang="en-US" b="1" err="1"/>
              <a:t>sed</a:t>
            </a:r>
            <a:r>
              <a:rPr lang="en-US"/>
              <a:t> = stream editor</a:t>
            </a:r>
          </a:p>
          <a:p>
            <a:pPr lvl="1"/>
            <a:r>
              <a:rPr lang="en-US"/>
              <a:t>Replace all instances of “old” with “new” in a file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“s/old/new/g” file.txt</a:t>
            </a:r>
            <a:r>
              <a:rPr lang="en-US"/>
              <a:t>` replaces “old” with “new” - output to console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 “s/old/new/g” file.txt</a:t>
            </a:r>
            <a:r>
              <a:rPr lang="en-US"/>
              <a:t>` replaces “old” with “new” - commit to file</a:t>
            </a:r>
          </a:p>
          <a:p>
            <a:r>
              <a:rPr lang="en-US" b="1" err="1"/>
              <a:t>awk</a:t>
            </a:r>
            <a:r>
              <a:rPr lang="en-US"/>
              <a:t> = pattern scanning and processing language</a:t>
            </a:r>
          </a:p>
          <a:p>
            <a:pPr lvl="1"/>
            <a:r>
              <a:rPr lang="en-US"/>
              <a:t>Show a list of running processes with their resident set size (RSS) value only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 |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'{ print "PS:"$11" RSS:"$5}' | sort</a:t>
            </a:r>
            <a:r>
              <a:rPr lang="en-US"/>
              <a:t>`</a:t>
            </a:r>
          </a:p>
          <a:p>
            <a:r>
              <a:rPr lang="en-US" b="1"/>
              <a:t>cut</a:t>
            </a:r>
            <a:r>
              <a:rPr lang="en-US"/>
              <a:t> = remove sections from each line of files</a:t>
            </a:r>
          </a:p>
          <a:p>
            <a:pPr lvl="1"/>
            <a:r>
              <a:rPr lang="en-US"/>
              <a:t>Show a list of all users and their corresponding login shells only</a:t>
            </a:r>
          </a:p>
          <a:p>
            <a:pPr lvl="1"/>
            <a:r>
              <a:rPr lang="en-US"/>
              <a:t>`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-d: -f1,7</a:t>
            </a:r>
            <a:r>
              <a:rPr lang="fr-FR"/>
              <a:t>`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 / </a:t>
            </a:r>
            <a:r>
              <a:rPr lang="en-US" err="1"/>
              <a:t>awk</a:t>
            </a:r>
            <a:r>
              <a:rPr lang="en-US"/>
              <a:t> / cut / grep / </a:t>
            </a:r>
            <a:r>
              <a:rPr lang="en-US" err="1"/>
              <a:t>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5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041344"/>
          </a:xfrm>
        </p:spPr>
        <p:txBody>
          <a:bodyPr/>
          <a:lstStyle/>
          <a:p>
            <a:r>
              <a:rPr lang="en-US" b="1"/>
              <a:t>grep</a:t>
            </a:r>
            <a:r>
              <a:rPr lang="en-US"/>
              <a:t> = pattern matching (or not) tool</a:t>
            </a:r>
          </a:p>
          <a:p>
            <a:pPr lvl="1"/>
            <a:r>
              <a:rPr lang="en-US"/>
              <a:t>Output all lines with the word “disk” from the kernel docs devices.txt file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kernel-doc</a:t>
            </a:r>
            <a:r>
              <a:rPr lang="en-US"/>
              <a:t>` Install the kernel docs - Not there by default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-i disk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/share/doc/kernel-doc-3.10.0/Documentation/devices.txt</a:t>
            </a:r>
            <a:r>
              <a:rPr lang="en-US"/>
              <a:t>`</a:t>
            </a:r>
          </a:p>
          <a:p>
            <a:pPr lvl="1"/>
            <a:r>
              <a:rPr lang="en-US"/>
              <a:t>Output all lines without the word “disk” from the same file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-iv disk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/share/doc/kernel-doc-3.10.0/Documentation/devices.txt</a:t>
            </a:r>
            <a:r>
              <a:rPr lang="en-US"/>
              <a:t>`</a:t>
            </a:r>
          </a:p>
          <a:p>
            <a:pPr lvl="1"/>
            <a:r>
              <a:rPr lang="en-US"/>
              <a:t>Output all open files owned by “root” and change “root” to “Admin”</a:t>
            </a:r>
          </a:p>
          <a:p>
            <a:pPr lvl="1"/>
            <a:r>
              <a:rPr lang="en-US"/>
              <a:t>`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lsof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root | 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“s/root/Admin/g”</a:t>
            </a:r>
            <a:r>
              <a:rPr lang="en-US"/>
              <a:t>`</a:t>
            </a:r>
          </a:p>
          <a:p>
            <a:r>
              <a:rPr lang="en-US" b="1" err="1"/>
              <a:t>tr</a:t>
            </a:r>
            <a:r>
              <a:rPr lang="en-US"/>
              <a:t> = translate or delete characters</a:t>
            </a:r>
          </a:p>
          <a:p>
            <a:pPr lvl="1"/>
            <a:r>
              <a:rPr lang="en-US"/>
              <a:t>Display the “/</a:t>
            </a:r>
            <a:r>
              <a:rPr lang="en-US" err="1"/>
              <a:t>var</a:t>
            </a:r>
            <a:r>
              <a:rPr lang="en-US"/>
              <a:t>/log/secure” file in “ALL CAPS”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/log/secure | 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[a-z] [A-Z]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 / </a:t>
            </a:r>
            <a:r>
              <a:rPr lang="en-US" err="1"/>
              <a:t>awk</a:t>
            </a:r>
            <a:r>
              <a:rPr lang="en-US"/>
              <a:t> / cut / grep / </a:t>
            </a:r>
            <a:r>
              <a:rPr lang="en-US" err="1"/>
              <a:t>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16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01223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r>
              <a:rPr lang="EN-US" b="1"/>
              <a:t>cd = Change Directory</a:t>
            </a:r>
          </a:p>
          <a:p>
            <a:pPr lvl="1"/>
            <a:r>
              <a:rPr lang="EN-US"/>
              <a:t>Return to Home Directory 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$HOME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/>
              <a:t>`</a:t>
            </a:r>
          </a:p>
          <a:p>
            <a:pPr lvl="1"/>
            <a:r>
              <a:rPr lang="EN-US"/>
              <a:t>Go to the Root Directory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/>
              <a:t>`</a:t>
            </a:r>
          </a:p>
          <a:p>
            <a:r>
              <a:rPr lang="EN-US" b="1"/>
              <a:t>mv = Move or Rename files / directories</a:t>
            </a:r>
          </a:p>
          <a:p>
            <a:pPr lvl="1"/>
            <a:r>
              <a:rPr lang="EN-US"/>
              <a:t>Move foo.txt from home directory to “LFCS” 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~/foo.txt ~/LFCS </a:t>
            </a:r>
            <a:r>
              <a:rPr lang="EN-US"/>
              <a:t>`</a:t>
            </a:r>
          </a:p>
          <a:p>
            <a:pPr lvl="1"/>
            <a:r>
              <a:rPr lang="EN-US"/>
              <a:t>Rename foo.txt to file.txt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~/foo.txt ~/file.txt</a:t>
            </a:r>
            <a:r>
              <a:rPr lang="EN-US"/>
              <a:t>`</a:t>
            </a:r>
          </a:p>
          <a:p>
            <a:r>
              <a:rPr lang="EN-US" b="1" err="1"/>
              <a:t>rm</a:t>
            </a:r>
            <a:r>
              <a:rPr lang="EN-US" b="1"/>
              <a:t> = Remove files from</a:t>
            </a:r>
          </a:p>
          <a:p>
            <a:pPr lvl="1"/>
            <a:r>
              <a:rPr lang="EN-US"/>
              <a:t>Delete the file foo.txt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  <a:r>
              <a:rPr lang="EN-US"/>
              <a:t>` or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 foo.txt</a:t>
            </a:r>
            <a:r>
              <a:rPr lang="EN-US"/>
              <a:t>` (Root will be prompted)</a:t>
            </a:r>
          </a:p>
          <a:p>
            <a:pPr lvl="1"/>
            <a:r>
              <a:rPr lang="EN-US"/>
              <a:t>Delete the directory “</a:t>
            </a:r>
            <a:r>
              <a:rPr lang="EN-US" err="1"/>
              <a:t>deleteme</a:t>
            </a:r>
            <a:r>
              <a:rPr lang="EN-US"/>
              <a:t>” and all files within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</a:t>
            </a:r>
            <a:r>
              <a:rPr lang="EN-US"/>
              <a:t>` </a:t>
            </a:r>
          </a:p>
          <a:p>
            <a:pPr lvl="1"/>
            <a:r>
              <a:rPr lang="EN-US"/>
              <a:t>Be VERY careful using the “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/>
              <a:t>” switch with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/>
              <a:t>` as disasters can happen!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 / mv / </a:t>
            </a:r>
            <a:r>
              <a:rPr lang="EN-US" err="1"/>
              <a:t>rm</a:t>
            </a:r>
            <a:r>
              <a:rPr lang="EN-US"/>
              <a:t> / ls / </a:t>
            </a:r>
            <a:r>
              <a:rPr lang="EN-US" err="1"/>
              <a:t>cp</a:t>
            </a:r>
            <a:r>
              <a:rPr lang="EN-US"/>
              <a:t> / ln -- All relative to `</a:t>
            </a:r>
            <a:r>
              <a:rPr lang="EN-US" sz="200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/>
              <a:t>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10" y="289513"/>
            <a:ext cx="2622153" cy="255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67" y="428455"/>
            <a:ext cx="2308238" cy="23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367587"/>
          </a:xfrm>
        </p:spPr>
        <p:txBody>
          <a:bodyPr/>
          <a:lstStyle/>
          <a:p>
            <a:r>
              <a:rPr lang="en-US" b="1"/>
              <a:t>ls = List files within a directory - ls will show files &amp; directories (use find)</a:t>
            </a:r>
          </a:p>
          <a:p>
            <a:pPr lvl="1"/>
            <a:r>
              <a:rPr lang="en-US"/>
              <a:t>List files in a directory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err="1"/>
              <a:t>`</a:t>
            </a:r>
            <a:endParaRPr lang="en-US"/>
          </a:p>
          <a:p>
            <a:pPr lvl="1"/>
            <a:r>
              <a:rPr lang="en-US"/>
              <a:t>Long list files in a directory &amp; show permissions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en-US"/>
              <a:t>`</a:t>
            </a:r>
          </a:p>
          <a:p>
            <a:pPr lvl="1"/>
            <a:r>
              <a:rPr lang="en-US"/>
              <a:t>Long list files and hidden files in a directory &amp; display permissions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-la</a:t>
            </a:r>
            <a:r>
              <a:rPr lang="en-US"/>
              <a:t>`</a:t>
            </a:r>
          </a:p>
          <a:p>
            <a:pPr lvl="1"/>
            <a:r>
              <a:rPr lang="en-US"/>
              <a:t>List all files in a directory one file at a time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-1</a:t>
            </a:r>
            <a:r>
              <a:rPr lang="en-US"/>
              <a:t>` (useful for scripting!)</a:t>
            </a:r>
          </a:p>
          <a:p>
            <a:pPr lvl="1"/>
            <a:r>
              <a:rPr lang="en-US"/>
              <a:t>List all files in all directories below /</a:t>
            </a:r>
            <a:r>
              <a:rPr lang="en-US" err="1"/>
              <a:t>etc</a:t>
            </a:r>
            <a:r>
              <a:rPr lang="en-US"/>
              <a:t> recursively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-R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/>
              <a:t>`</a:t>
            </a:r>
          </a:p>
          <a:p>
            <a:r>
              <a:rPr lang="en-US" b="1" err="1"/>
              <a:t>cp</a:t>
            </a:r>
            <a:r>
              <a:rPr lang="en-US" b="1"/>
              <a:t> = Copy a file from one location to another</a:t>
            </a:r>
          </a:p>
          <a:p>
            <a:pPr lvl="1"/>
            <a:r>
              <a:rPr lang="en-US"/>
              <a:t>Copy file from home </a:t>
            </a:r>
            <a:r>
              <a:rPr lang="en-US" err="1"/>
              <a:t>dir</a:t>
            </a:r>
            <a:r>
              <a:rPr lang="en-US"/>
              <a:t> to LFCS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~/foo.txt ~/LFCS</a:t>
            </a:r>
            <a:r>
              <a:rPr lang="en-US"/>
              <a:t>`</a:t>
            </a:r>
          </a:p>
          <a:p>
            <a:pPr lvl="1"/>
            <a:r>
              <a:rPr lang="en-US"/>
              <a:t>Copy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bashrc</a:t>
            </a:r>
            <a:r>
              <a:rPr lang="en-US"/>
              <a:t> to home </a:t>
            </a:r>
            <a:r>
              <a:rPr lang="en-US" err="1"/>
              <a:t>dir</a:t>
            </a:r>
            <a:r>
              <a:rPr lang="en-US"/>
              <a:t> and be verbose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-v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/>
              <a:t>`</a:t>
            </a:r>
          </a:p>
          <a:p>
            <a:pPr lvl="1"/>
            <a:r>
              <a:rPr lang="en-US"/>
              <a:t>Copy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sudoers</a:t>
            </a:r>
            <a:r>
              <a:rPr lang="en-US"/>
              <a:t> to home </a:t>
            </a:r>
            <a:r>
              <a:rPr lang="en-US" err="1"/>
              <a:t>dir</a:t>
            </a:r>
            <a:r>
              <a:rPr lang="en-US"/>
              <a:t> &amp; preserve perms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/>
              <a:t>`</a:t>
            </a:r>
          </a:p>
          <a:p>
            <a:pPr lvl="1"/>
            <a:r>
              <a:rPr lang="en-US"/>
              <a:t>Copy all files in &amp; under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sysconfig</a:t>
            </a:r>
            <a:r>
              <a:rPr lang="en-US"/>
              <a:t> to ~/LFCS, preserve permissions &amp; be 					 verbose 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sysconfig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~/LFCS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 / mv / </a:t>
            </a:r>
            <a:r>
              <a:rPr lang="en-US" err="1"/>
              <a:t>rm</a:t>
            </a:r>
            <a:r>
              <a:rPr lang="en-US"/>
              <a:t> / ls / </a:t>
            </a:r>
            <a:r>
              <a:rPr lang="en-US" err="1"/>
              <a:t>cp</a:t>
            </a:r>
            <a:r>
              <a:rPr lang="en-US"/>
              <a:t> / ln -- All relative to `</a:t>
            </a:r>
            <a:r>
              <a:rPr lang="en-US" sz="200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286626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640" y="3738846"/>
            <a:ext cx="11286883" cy="2726864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“abc123” &gt; myfile.txt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myfile.txt my-hard-link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myfile.txt my-soft-link</a:t>
            </a:r>
            <a:r>
              <a:rPr lang="EN-US"/>
              <a:t>`</a:t>
            </a:r>
          </a:p>
          <a:p>
            <a:r>
              <a:rPr lang="EN-US"/>
              <a:t>If the filename “myfile.txt” changes, “my-hard-link” continues to display the file text since it points to the original </a:t>
            </a:r>
            <a:r>
              <a:rPr lang="EN-US" err="1"/>
              <a:t>inode</a:t>
            </a:r>
            <a:r>
              <a:rPr lang="EN-US"/>
              <a:t>; my-soft-link will fail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 / mv / </a:t>
            </a:r>
            <a:r>
              <a:rPr lang="en-US" err="1"/>
              <a:t>rm</a:t>
            </a:r>
            <a:r>
              <a:rPr lang="en-US"/>
              <a:t> / ls / </a:t>
            </a:r>
            <a:r>
              <a:rPr lang="en-US" err="1"/>
              <a:t>cp</a:t>
            </a:r>
            <a:r>
              <a:rPr lang="en-US"/>
              <a:t> / ln -- All relative to `</a:t>
            </a:r>
            <a:r>
              <a:rPr lang="en-US" sz="200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/>
              <a:t>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115" r="-80" b="-115"/>
          <a:stretch>
            <a:fillRect/>
          </a:stretch>
        </p:blipFill>
        <p:spPr>
          <a:xfrm>
            <a:off x="7023854" y="973918"/>
            <a:ext cx="4895854" cy="2428878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421641" y="1485958"/>
            <a:ext cx="6755356" cy="2252888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ln = Make links between files</a:t>
            </a:r>
          </a:p>
          <a:p>
            <a:pPr lvl="1"/>
            <a:r>
              <a:rPr lang="EN-US" dirty="0"/>
              <a:t>Two types of links - hard / symbolic links</a:t>
            </a:r>
          </a:p>
          <a:p>
            <a:pPr lvl="1"/>
            <a:r>
              <a:rPr lang="EN-US" dirty="0"/>
              <a:t>Hard links are files pointing to the same </a:t>
            </a:r>
            <a:r>
              <a:rPr lang="EN-US" dirty="0" err="1"/>
              <a:t>inode</a:t>
            </a:r>
            <a:r>
              <a:rPr lang="EN-US" dirty="0"/>
              <a:t> as the original file</a:t>
            </a:r>
          </a:p>
          <a:p>
            <a:pPr lvl="1"/>
            <a:r>
              <a:rPr lang="EN-US" dirty="0"/>
              <a:t>Symbolic links are pointers to existing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8965" y="3450442"/>
            <a:ext cx="3069558" cy="14126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Symlinks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can create links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between directories &amp; can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cross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filesystem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boundaries.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Hard links cannot.</a:t>
            </a:r>
          </a:p>
        </p:txBody>
      </p:sp>
    </p:spTree>
    <p:extLst>
      <p:ext uri="{BB962C8B-B14F-4D97-AF65-F5344CB8AC3E}">
        <p14:creationId xmlns:p14="http://schemas.microsoft.com/office/powerpoint/2010/main" val="27131394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ADE9DA185A840A97C044D659591E9" ma:contentTypeVersion="6" ma:contentTypeDescription="Create a new document." ma:contentTypeScope="" ma:versionID="a371569f4b8c4c0d619d36f0296c4bba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d192f354f439d49dc0c3b9905b59931f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{"officeBundle":{"ctag":"\"c:{08AC9668-7426-4102-9452-FBDC0F1295AD},14\"","fatalError":true,"version":"1.79102838"}}</MediaServiceFastMetadata>
    <MediaServiceMetadata xmlns="80665351-4c0c-42f1-8096-ec7a2623fe2d">{"officeBundle":{"ctag":"\"c:{08AC9668-7426-4102-9452-FBDC0F1295AD},14\"","fatalError":true,"errorInfo":"Server_FragmentLimitExceeded","version":"1.79102838"}}</MediaServiceMetadata>
  </documentManagement>
</p:properties>
</file>

<file path=customXml/itemProps1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A2B6D4-3316-47C5-B2D9-E798DBC1E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B1D8E2-BF72-4A88-8301-3246B0BD3CF6}">
  <ds:schemaRefs>
    <ds:schemaRef ds:uri="http://www.w3.org/XML/1998/namespace"/>
    <ds:schemaRef ds:uri="http://purl.org/dc/elements/1.1/"/>
    <ds:schemaRef ds:uri="3e6120eb-6d99-4396-a9d9-2f4c3089f43d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80665351-4c0c-42f1-8096-ec7a2623fe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3013</Words>
  <Application>Microsoft Office PowerPoint</Application>
  <PresentationFormat>Widescreen</PresentationFormat>
  <Paragraphs>257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Verdana</vt:lpstr>
      <vt:lpstr>Wingdings</vt:lpstr>
      <vt:lpstr>5-30711_TR22_BO_CT_Template</vt:lpstr>
      <vt:lpstr>WHITE TEMPLATE</vt:lpstr>
      <vt:lpstr>LFCS Preparation Training Session III: Deep Dive on Basic Linux Commands</vt:lpstr>
      <vt:lpstr>Poll #1 - Homework</vt:lpstr>
      <vt:lpstr>Session III Agenda</vt:lpstr>
      <vt:lpstr>find / exec / xargs</vt:lpstr>
      <vt:lpstr>sed / awk / cut / grep / tr</vt:lpstr>
      <vt:lpstr>sed / awk / cut / grep / tr</vt:lpstr>
      <vt:lpstr>cd / mv / rm / ls / cp / ln -- All relative to `pwd`</vt:lpstr>
      <vt:lpstr>cd / mv / rm / ls / cp / ln -- All relative to `pwd`</vt:lpstr>
      <vt:lpstr>cd / mv / rm / ls / cp / ln -- All relative to `pwd`</vt:lpstr>
      <vt:lpstr>apropos / man</vt:lpstr>
      <vt:lpstr>whoami / id</vt:lpstr>
      <vt:lpstr>diff / cmp / file / strings</vt:lpstr>
      <vt:lpstr>Linux Permissions (review)</vt:lpstr>
      <vt:lpstr>mount / umount</vt:lpstr>
      <vt:lpstr>mount / umount</vt:lpstr>
      <vt:lpstr>mount / umount</vt:lpstr>
      <vt:lpstr>tail / head / nano / vi</vt:lpstr>
      <vt:lpstr>tail / head / nano / vi</vt:lpstr>
      <vt:lpstr>setenforce / getenforce </vt:lpstr>
      <vt:lpstr>tar / gzip / bzip2</vt:lpstr>
      <vt:lpstr>tar / gzip / bzip2</vt:lpstr>
      <vt:lpstr>Live Demonstrations</vt:lpstr>
      <vt:lpstr>Poll #2 - Format</vt:lpstr>
      <vt:lpstr>Homework Assignment</vt:lpstr>
      <vt:lpstr>Homework Assignment</vt:lpstr>
      <vt:lpstr>Homework Assignment</vt:lpstr>
      <vt:lpstr>Poll #3 – Depth of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Stolts</cp:lastModifiedBy>
  <cp:revision>5</cp:revision>
  <dcterms:modified xsi:type="dcterms:W3CDTF">2018-05-25T17:32:55Z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Ctag">
    <vt:lpwstr>"c:{08AC9668-7426-4102-9452-FBDC0F1295AD},14"</vt:lpwstr>
  </property>
  <property fmtid="{D5CDD505-2E9C-101B-9397-08002B2CF9AE}" pid="4" name="oBundleVer">
    <vt:lpwstr>1.79102838</vt:lpwstr>
  </property>
  <property fmtid="{D5CDD505-2E9C-101B-9397-08002B2CF9AE}" pid="5" name="oBundleFail">
    <vt:lpwstr>true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2018-05-25T17:32:53.4941872Z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