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1"/>
  </p:notesMasterIdLst>
  <p:sldIdLst>
    <p:sldId id="283" r:id="rId2"/>
    <p:sldId id="256" r:id="rId3"/>
    <p:sldId id="292" r:id="rId4"/>
    <p:sldId id="257" r:id="rId5"/>
    <p:sldId id="293" r:id="rId6"/>
    <p:sldId id="294" r:id="rId7"/>
    <p:sldId id="258" r:id="rId8"/>
    <p:sldId id="259" r:id="rId9"/>
    <p:sldId id="261" r:id="rId10"/>
    <p:sldId id="262" r:id="rId11"/>
    <p:sldId id="295"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 id="29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4FC43-2768-4322-976B-C059D2BDB15E}" type="datetimeFigureOut">
              <a:rPr lang="en-IN" smtClean="0"/>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41FE7-1CAF-47EC-A0C7-410FED73DB0B}" type="slidenum">
              <a:rPr lang="en-IN" smtClean="0"/>
              <a:t>‹#›</a:t>
            </a:fld>
            <a:endParaRPr lang="en-IN"/>
          </a:p>
        </p:txBody>
      </p:sp>
    </p:spTree>
    <p:extLst>
      <p:ext uri="{BB962C8B-B14F-4D97-AF65-F5344CB8AC3E}">
        <p14:creationId xmlns:p14="http://schemas.microsoft.com/office/powerpoint/2010/main" val="233517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4</a:t>
            </a:fld>
            <a:endParaRPr lang="en-IN"/>
          </a:p>
        </p:txBody>
      </p:sp>
    </p:spTree>
    <p:extLst>
      <p:ext uri="{BB962C8B-B14F-4D97-AF65-F5344CB8AC3E}">
        <p14:creationId xmlns:p14="http://schemas.microsoft.com/office/powerpoint/2010/main" val="218919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13</a:t>
            </a:fld>
            <a:endParaRPr lang="en-IN"/>
          </a:p>
        </p:txBody>
      </p:sp>
    </p:spTree>
    <p:extLst>
      <p:ext uri="{BB962C8B-B14F-4D97-AF65-F5344CB8AC3E}">
        <p14:creationId xmlns:p14="http://schemas.microsoft.com/office/powerpoint/2010/main" val="259200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14</a:t>
            </a:fld>
            <a:endParaRPr lang="en-IN"/>
          </a:p>
        </p:txBody>
      </p:sp>
    </p:spTree>
    <p:extLst>
      <p:ext uri="{BB962C8B-B14F-4D97-AF65-F5344CB8AC3E}">
        <p14:creationId xmlns:p14="http://schemas.microsoft.com/office/powerpoint/2010/main" val="31924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15</a:t>
            </a:fld>
            <a:endParaRPr lang="en-IN"/>
          </a:p>
        </p:txBody>
      </p:sp>
    </p:spTree>
    <p:extLst>
      <p:ext uri="{BB962C8B-B14F-4D97-AF65-F5344CB8AC3E}">
        <p14:creationId xmlns:p14="http://schemas.microsoft.com/office/powerpoint/2010/main" val="374129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16</a:t>
            </a:fld>
            <a:endParaRPr lang="en-IN"/>
          </a:p>
        </p:txBody>
      </p:sp>
    </p:spTree>
    <p:extLst>
      <p:ext uri="{BB962C8B-B14F-4D97-AF65-F5344CB8AC3E}">
        <p14:creationId xmlns:p14="http://schemas.microsoft.com/office/powerpoint/2010/main" val="1375979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17</a:t>
            </a:fld>
            <a:endParaRPr lang="en-IN"/>
          </a:p>
        </p:txBody>
      </p:sp>
    </p:spTree>
    <p:extLst>
      <p:ext uri="{BB962C8B-B14F-4D97-AF65-F5344CB8AC3E}">
        <p14:creationId xmlns:p14="http://schemas.microsoft.com/office/powerpoint/2010/main" val="2513281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18</a:t>
            </a:fld>
            <a:endParaRPr lang="en-IN"/>
          </a:p>
        </p:txBody>
      </p:sp>
    </p:spTree>
    <p:extLst>
      <p:ext uri="{BB962C8B-B14F-4D97-AF65-F5344CB8AC3E}">
        <p14:creationId xmlns:p14="http://schemas.microsoft.com/office/powerpoint/2010/main" val="1913032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19</a:t>
            </a:fld>
            <a:endParaRPr lang="en-IN"/>
          </a:p>
        </p:txBody>
      </p:sp>
    </p:spTree>
    <p:extLst>
      <p:ext uri="{BB962C8B-B14F-4D97-AF65-F5344CB8AC3E}">
        <p14:creationId xmlns:p14="http://schemas.microsoft.com/office/powerpoint/2010/main" val="3750991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20</a:t>
            </a:fld>
            <a:endParaRPr lang="en-IN"/>
          </a:p>
        </p:txBody>
      </p:sp>
    </p:spTree>
    <p:extLst>
      <p:ext uri="{BB962C8B-B14F-4D97-AF65-F5344CB8AC3E}">
        <p14:creationId xmlns:p14="http://schemas.microsoft.com/office/powerpoint/2010/main" val="180971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21</a:t>
            </a:fld>
            <a:endParaRPr lang="en-IN"/>
          </a:p>
        </p:txBody>
      </p:sp>
    </p:spTree>
    <p:extLst>
      <p:ext uri="{BB962C8B-B14F-4D97-AF65-F5344CB8AC3E}">
        <p14:creationId xmlns:p14="http://schemas.microsoft.com/office/powerpoint/2010/main" val="398034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22</a:t>
            </a:fld>
            <a:endParaRPr lang="en-IN"/>
          </a:p>
        </p:txBody>
      </p:sp>
    </p:spTree>
    <p:extLst>
      <p:ext uri="{BB962C8B-B14F-4D97-AF65-F5344CB8AC3E}">
        <p14:creationId xmlns:p14="http://schemas.microsoft.com/office/powerpoint/2010/main" val="244753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5</a:t>
            </a:fld>
            <a:endParaRPr lang="en-IN"/>
          </a:p>
        </p:txBody>
      </p:sp>
    </p:spTree>
    <p:extLst>
      <p:ext uri="{BB962C8B-B14F-4D97-AF65-F5344CB8AC3E}">
        <p14:creationId xmlns:p14="http://schemas.microsoft.com/office/powerpoint/2010/main" val="4197977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23</a:t>
            </a:fld>
            <a:endParaRPr lang="en-IN"/>
          </a:p>
        </p:txBody>
      </p:sp>
    </p:spTree>
    <p:extLst>
      <p:ext uri="{BB962C8B-B14F-4D97-AF65-F5344CB8AC3E}">
        <p14:creationId xmlns:p14="http://schemas.microsoft.com/office/powerpoint/2010/main" val="347395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24</a:t>
            </a:fld>
            <a:endParaRPr lang="en-IN"/>
          </a:p>
        </p:txBody>
      </p:sp>
    </p:spTree>
    <p:extLst>
      <p:ext uri="{BB962C8B-B14F-4D97-AF65-F5344CB8AC3E}">
        <p14:creationId xmlns:p14="http://schemas.microsoft.com/office/powerpoint/2010/main" val="372642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25</a:t>
            </a:fld>
            <a:endParaRPr lang="en-IN"/>
          </a:p>
        </p:txBody>
      </p:sp>
    </p:spTree>
    <p:extLst>
      <p:ext uri="{BB962C8B-B14F-4D97-AF65-F5344CB8AC3E}">
        <p14:creationId xmlns:p14="http://schemas.microsoft.com/office/powerpoint/2010/main" val="4155517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26</a:t>
            </a:fld>
            <a:endParaRPr lang="en-IN"/>
          </a:p>
        </p:txBody>
      </p:sp>
    </p:spTree>
    <p:extLst>
      <p:ext uri="{BB962C8B-B14F-4D97-AF65-F5344CB8AC3E}">
        <p14:creationId xmlns:p14="http://schemas.microsoft.com/office/powerpoint/2010/main" val="278843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27</a:t>
            </a:fld>
            <a:endParaRPr lang="en-IN"/>
          </a:p>
        </p:txBody>
      </p:sp>
    </p:spTree>
    <p:extLst>
      <p:ext uri="{BB962C8B-B14F-4D97-AF65-F5344CB8AC3E}">
        <p14:creationId xmlns:p14="http://schemas.microsoft.com/office/powerpoint/2010/main" val="2224246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28</a:t>
            </a:fld>
            <a:endParaRPr lang="en-IN"/>
          </a:p>
        </p:txBody>
      </p:sp>
    </p:spTree>
    <p:extLst>
      <p:ext uri="{BB962C8B-B14F-4D97-AF65-F5344CB8AC3E}">
        <p14:creationId xmlns:p14="http://schemas.microsoft.com/office/powerpoint/2010/main" val="2906388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29</a:t>
            </a:fld>
            <a:endParaRPr lang="en-IN"/>
          </a:p>
        </p:txBody>
      </p:sp>
    </p:spTree>
    <p:extLst>
      <p:ext uri="{BB962C8B-B14F-4D97-AF65-F5344CB8AC3E}">
        <p14:creationId xmlns:p14="http://schemas.microsoft.com/office/powerpoint/2010/main" val="294400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6</a:t>
            </a:fld>
            <a:endParaRPr lang="en-IN"/>
          </a:p>
        </p:txBody>
      </p:sp>
    </p:spTree>
    <p:extLst>
      <p:ext uri="{BB962C8B-B14F-4D97-AF65-F5344CB8AC3E}">
        <p14:creationId xmlns:p14="http://schemas.microsoft.com/office/powerpoint/2010/main" val="175078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7</a:t>
            </a:fld>
            <a:endParaRPr lang="en-IN"/>
          </a:p>
        </p:txBody>
      </p:sp>
    </p:spTree>
    <p:extLst>
      <p:ext uri="{BB962C8B-B14F-4D97-AF65-F5344CB8AC3E}">
        <p14:creationId xmlns:p14="http://schemas.microsoft.com/office/powerpoint/2010/main" val="19500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8</a:t>
            </a:fld>
            <a:endParaRPr lang="en-IN"/>
          </a:p>
        </p:txBody>
      </p:sp>
    </p:spTree>
    <p:extLst>
      <p:ext uri="{BB962C8B-B14F-4D97-AF65-F5344CB8AC3E}">
        <p14:creationId xmlns:p14="http://schemas.microsoft.com/office/powerpoint/2010/main" val="166352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9</a:t>
            </a:fld>
            <a:endParaRPr lang="en-IN"/>
          </a:p>
        </p:txBody>
      </p:sp>
    </p:spTree>
    <p:extLst>
      <p:ext uri="{BB962C8B-B14F-4D97-AF65-F5344CB8AC3E}">
        <p14:creationId xmlns:p14="http://schemas.microsoft.com/office/powerpoint/2010/main" val="425267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10</a:t>
            </a:fld>
            <a:endParaRPr lang="en-IN"/>
          </a:p>
        </p:txBody>
      </p:sp>
    </p:spTree>
    <p:extLst>
      <p:ext uri="{BB962C8B-B14F-4D97-AF65-F5344CB8AC3E}">
        <p14:creationId xmlns:p14="http://schemas.microsoft.com/office/powerpoint/2010/main" val="3810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11</a:t>
            </a:fld>
            <a:endParaRPr lang="en-IN"/>
          </a:p>
        </p:txBody>
      </p:sp>
    </p:spTree>
    <p:extLst>
      <p:ext uri="{BB962C8B-B14F-4D97-AF65-F5344CB8AC3E}">
        <p14:creationId xmlns:p14="http://schemas.microsoft.com/office/powerpoint/2010/main" val="188791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41FE7-1CAF-47EC-A0C7-410FED73DB0B}" type="slidenum">
              <a:rPr lang="en-IN" smtClean="0"/>
              <a:t>12</a:t>
            </a:fld>
            <a:endParaRPr lang="en-IN"/>
          </a:p>
        </p:txBody>
      </p:sp>
    </p:spTree>
    <p:extLst>
      <p:ext uri="{BB962C8B-B14F-4D97-AF65-F5344CB8AC3E}">
        <p14:creationId xmlns:p14="http://schemas.microsoft.com/office/powerpoint/2010/main" val="107430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5C84-17A6-9983-0AD7-56C469474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D44A63-9E8A-FDEF-72F6-6C01D9E14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B9800A-327E-5861-FD29-9325AF212CF0}"/>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70877877-6C1C-5711-4B2F-1178BFA9E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4F41E-8AAB-B4E7-7FC8-0CDE8A5498B2}"/>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272100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9AAD-7EAA-96EB-30A4-C99119B642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5270F4-3F06-0A40-F46B-6EBB73F9B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4C5DF-EB5A-ACBC-C8F2-B819C60E23E9}"/>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CD66B301-E77F-081C-DC91-1746B22E4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76230-18A5-7EBF-5959-A79CF6C1950B}"/>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59748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1B376-7C82-8DB3-23A3-2207FB2302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B01BD-5C92-83E7-8860-836CE98549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39CEA-81EF-7A6D-5280-31366C2268D3}"/>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856D98C5-40CC-AD36-7B1B-8928C65CD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535F1-A24C-9375-553B-B30DBED2793D}"/>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347445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CE1B-422A-A5F6-FFE9-8A4375089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3FDF7A-2C22-5E38-F424-8DA110AFB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F40DF-7E1A-7FE4-2F3B-2BEB2A5C7C49}"/>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29AE4FFE-3D56-E91F-3A47-199D9D10D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6D73D-4699-941F-7415-7A0040393F3D}"/>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352337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A054-EFBD-BD1C-D9D5-CBA6E396D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8FDC5C-0911-C66D-B2EE-8B325E3BE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6AB00-7EE6-66D2-0815-E67B9531E396}"/>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D2107FAA-BC41-463A-CE98-513C325A6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134A-32C9-AFC9-11E6-6507992B1C2D}"/>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15168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4F0B-96AE-3005-2FA6-1263BE240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856D3-7E37-9D69-CC0B-F2BCFB449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703A6-E121-5269-EB9B-9E419A86B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B22AF1-7EAC-FE16-B61B-A6691FC48F33}"/>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6" name="Footer Placeholder 5">
            <a:extLst>
              <a:ext uri="{FF2B5EF4-FFF2-40B4-BE49-F238E27FC236}">
                <a16:creationId xmlns:a16="http://schemas.microsoft.com/office/drawing/2014/main" id="{E3E1B03B-9D2D-E0E5-34AF-7F88F713D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703BF-1FBF-FB4D-EF61-7D21542B63C6}"/>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130912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E7B5-B6FF-E49E-DFC1-40096A3A69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0E34D7-7286-2AF4-6340-7B60B33A4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F42CF-DFAB-D064-13E4-9C55AC7A9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1624EF-7D5B-8DAC-0962-EB2095999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7B620C-2AE7-F7C9-9D4D-C2DB11F6B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0ECB66-A2E5-5407-9D83-6C85F0A4CE64}"/>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8" name="Footer Placeholder 7">
            <a:extLst>
              <a:ext uri="{FF2B5EF4-FFF2-40B4-BE49-F238E27FC236}">
                <a16:creationId xmlns:a16="http://schemas.microsoft.com/office/drawing/2014/main" id="{355DD252-8FC2-CDB5-0E72-584F83EEF4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72D528-E91C-B479-15BC-7938F6D9CE1A}"/>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132918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9440-BB6F-81CA-A8C0-4A29063781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C48CA-D611-E684-B0CE-308F0F6608FB}"/>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4" name="Footer Placeholder 3">
            <a:extLst>
              <a:ext uri="{FF2B5EF4-FFF2-40B4-BE49-F238E27FC236}">
                <a16:creationId xmlns:a16="http://schemas.microsoft.com/office/drawing/2014/main" id="{09154BB9-09BC-7FF1-30A2-113EC6EEBE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448C00-4D9B-9A48-F140-FFAB07A1FF67}"/>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214397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D626C-8FDA-5EA0-8E2C-76102DFB5AEA}"/>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3" name="Footer Placeholder 2">
            <a:extLst>
              <a:ext uri="{FF2B5EF4-FFF2-40B4-BE49-F238E27FC236}">
                <a16:creationId xmlns:a16="http://schemas.microsoft.com/office/drawing/2014/main" id="{C64171AA-2BF4-62B5-1DDD-303A3B126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F45CFF-235B-0D62-BC53-4068529410CF}"/>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113179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638E-424B-C8DA-66B9-4C9E9A3DD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7E40B9-A84E-BA23-FC16-0F679E313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96A4D0-1690-05B1-9D48-462129A4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ADE16-1CAA-4216-18DA-0FBF517386BB}"/>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6" name="Footer Placeholder 5">
            <a:extLst>
              <a:ext uri="{FF2B5EF4-FFF2-40B4-BE49-F238E27FC236}">
                <a16:creationId xmlns:a16="http://schemas.microsoft.com/office/drawing/2014/main" id="{575EE3A1-38E6-E339-C66E-716BFCB1B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3F366-273A-76D9-CC84-49B5E552D15A}"/>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22416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AA31-CA92-B079-1660-9F73EE229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A3D33-6C2A-120D-1D7C-69A201F0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6A3CE8-90D6-E530-D4CB-CD37A424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544F6-E567-A62D-D147-7F880C7DCC3F}"/>
              </a:ext>
            </a:extLst>
          </p:cNvPr>
          <p:cNvSpPr>
            <a:spLocks noGrp="1"/>
          </p:cNvSpPr>
          <p:nvPr>
            <p:ph type="dt" sz="half" idx="10"/>
          </p:nvPr>
        </p:nvSpPr>
        <p:spPr/>
        <p:txBody>
          <a:bodyPr/>
          <a:lstStyle/>
          <a:p>
            <a:fld id="{4668B76F-A2EC-4546-8EB1-91A9369CD52A}" type="datetimeFigureOut">
              <a:rPr lang="en-IN" smtClean="0"/>
              <a:t>05-06-2023</a:t>
            </a:fld>
            <a:endParaRPr lang="en-IN"/>
          </a:p>
        </p:txBody>
      </p:sp>
      <p:sp>
        <p:nvSpPr>
          <p:cNvPr id="6" name="Footer Placeholder 5">
            <a:extLst>
              <a:ext uri="{FF2B5EF4-FFF2-40B4-BE49-F238E27FC236}">
                <a16:creationId xmlns:a16="http://schemas.microsoft.com/office/drawing/2014/main" id="{42F6F144-00FD-DA7A-F9F7-2CE59C6A5C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34C48-DB55-CC25-869B-B0A310D9E97F}"/>
              </a:ext>
            </a:extLst>
          </p:cNvPr>
          <p:cNvSpPr>
            <a:spLocks noGrp="1"/>
          </p:cNvSpPr>
          <p:nvPr>
            <p:ph type="sldNum" sz="quarter" idx="12"/>
          </p:nvPr>
        </p:nvSpPr>
        <p:spPr/>
        <p:txBody>
          <a:bodyPr/>
          <a:lstStyle/>
          <a:p>
            <a:fld id="{8F4FB49D-2744-49EF-812D-8660414D8274}" type="slidenum">
              <a:rPr lang="en-IN" smtClean="0"/>
              <a:t>‹#›</a:t>
            </a:fld>
            <a:endParaRPr lang="en-IN"/>
          </a:p>
        </p:txBody>
      </p:sp>
    </p:spTree>
    <p:extLst>
      <p:ext uri="{BB962C8B-B14F-4D97-AF65-F5344CB8AC3E}">
        <p14:creationId xmlns:p14="http://schemas.microsoft.com/office/powerpoint/2010/main" val="86618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BA556-44B6-E891-62A9-B5D90663B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2BAB5-CF80-FCDD-2AEA-7FA8320CD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537DA-7E37-3944-D67E-1DBF8A4DE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8B76F-A2EC-4546-8EB1-91A9369CD52A}" type="datetimeFigureOut">
              <a:rPr lang="en-IN" smtClean="0"/>
              <a:t>05-06-2023</a:t>
            </a:fld>
            <a:endParaRPr lang="en-IN"/>
          </a:p>
        </p:txBody>
      </p:sp>
      <p:sp>
        <p:nvSpPr>
          <p:cNvPr id="5" name="Footer Placeholder 4">
            <a:extLst>
              <a:ext uri="{FF2B5EF4-FFF2-40B4-BE49-F238E27FC236}">
                <a16:creationId xmlns:a16="http://schemas.microsoft.com/office/drawing/2014/main" id="{D1CD35A3-7F77-B9EE-7D2A-27239E77B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E46B3E-56D6-69FC-F642-39DC38DD3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FB49D-2744-49EF-812D-8660414D8274}" type="slidenum">
              <a:rPr lang="en-IN" smtClean="0"/>
              <a:t>‹#›</a:t>
            </a:fld>
            <a:endParaRPr lang="en-IN"/>
          </a:p>
        </p:txBody>
      </p:sp>
    </p:spTree>
    <p:extLst>
      <p:ext uri="{BB962C8B-B14F-4D97-AF65-F5344CB8AC3E}">
        <p14:creationId xmlns:p14="http://schemas.microsoft.com/office/powerpoint/2010/main" val="19999374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E647D-A5E8-5246-59B6-F7232C5287B3}"/>
              </a:ext>
            </a:extLst>
          </p:cNvPr>
          <p:cNvSpPr>
            <a:spLocks noGrp="1"/>
          </p:cNvSpPr>
          <p:nvPr>
            <p:ph idx="1"/>
          </p:nvPr>
        </p:nvSpPr>
        <p:spPr>
          <a:xfrm>
            <a:off x="838200" y="1253331"/>
            <a:ext cx="10515600" cy="4351338"/>
          </a:xfrm>
        </p:spPr>
        <p:txBody>
          <a:bodyPr>
            <a:normAutofit/>
          </a:bodyPr>
          <a:lstStyle/>
          <a:p>
            <a:pPr marL="0" indent="0">
              <a:buNone/>
            </a:pPr>
            <a:endParaRPr lang="en-US" sz="3600" dirty="0"/>
          </a:p>
          <a:p>
            <a:pPr marL="0" indent="0">
              <a:buNone/>
            </a:pPr>
            <a:endParaRPr lang="en-US" sz="3600" dirty="0"/>
          </a:p>
          <a:p>
            <a:pPr marL="0" indent="0">
              <a:buNone/>
            </a:pPr>
            <a:r>
              <a:rPr lang="en-US" sz="3600" dirty="0"/>
              <a:t>You can’t solve problems by using the same kind of thinking we used when we created them.                                  </a:t>
            </a:r>
          </a:p>
          <a:p>
            <a:pPr marL="0" indent="0">
              <a:buNone/>
            </a:pPr>
            <a:r>
              <a:rPr lang="en-US" sz="3600" dirty="0"/>
              <a:t>                              </a:t>
            </a:r>
          </a:p>
          <a:p>
            <a:pPr marL="0" indent="0">
              <a:buNone/>
            </a:pPr>
            <a:r>
              <a:rPr lang="en-US" sz="3600" dirty="0"/>
              <a:t>                                                         - Albert Einstein</a:t>
            </a:r>
          </a:p>
          <a:p>
            <a:pPr marL="0" indent="0">
              <a:buNone/>
            </a:pPr>
            <a:r>
              <a:rPr lang="en-US" dirty="0"/>
              <a:t>                            </a:t>
            </a:r>
            <a:endParaRPr lang="en-IN" dirty="0"/>
          </a:p>
        </p:txBody>
      </p:sp>
    </p:spTree>
    <p:extLst>
      <p:ext uri="{BB962C8B-B14F-4D97-AF65-F5344CB8AC3E}">
        <p14:creationId xmlns:p14="http://schemas.microsoft.com/office/powerpoint/2010/main" val="85020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3000" b="1" kern="0" dirty="0">
                <a:effectLst/>
                <a:latin typeface="Times New Roman" panose="02020603050405020304" pitchFamily="18" charset="0"/>
                <a:ea typeface="Times New Roman" panose="02020603050405020304" pitchFamily="18" charset="0"/>
              </a:rPr>
              <a:t>Traits of a Design</a:t>
            </a:r>
            <a:r>
              <a:rPr lang="en-US" sz="3000" b="1" kern="0" spc="-5"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Thinker</a:t>
            </a:r>
            <a:r>
              <a:rPr lang="en-US" sz="3000" b="1" kern="0" spc="-10"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in</a:t>
            </a:r>
            <a:r>
              <a:rPr lang="en-US" sz="3000" b="1" kern="0" spc="-5"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organizations</a:t>
            </a:r>
            <a:endParaRPr lang="en-IN" sz="30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dirty="0">
              <a:effectLst/>
              <a:latin typeface="Times New Roman" panose="02020603050405020304" pitchFamily="18" charset="0"/>
              <a:ea typeface="Times New Roman" panose="02020603050405020304" pitchFamily="18" charset="0"/>
            </a:endParaRPr>
          </a:p>
          <a:p>
            <a:r>
              <a:rPr lang="en-IN" b="1" dirty="0"/>
              <a:t>Driven by empathy</a:t>
            </a:r>
            <a:r>
              <a:rPr lang="en-IN" dirty="0"/>
              <a:t>: Good design thinkers, along with being responsible for developing innovative and profitable services and strategies, passionately take on the role of championing the cause of the ‘human’. Leaders with the design mindset have the aptitude to listen to the needs of various stakeholders of a project — both within and outside of their organizations — and translate them into workable insights. </a:t>
            </a:r>
          </a:p>
          <a:p>
            <a:r>
              <a:rPr lang="en-IN" b="1" dirty="0"/>
              <a:t>Harnessing Innovation: </a:t>
            </a:r>
            <a:r>
              <a:rPr lang="en-IN" dirty="0"/>
              <a:t>A good design thinker is skilled at harnessing innovation by facilitating collaboration between the people that make up the organization while adding value to each conversation. Profitable innovation happens when there is a ‘merging of the minds’ and the modern leader is a master of collaborative work methods.</a:t>
            </a:r>
          </a:p>
        </p:txBody>
      </p:sp>
    </p:spTree>
    <p:extLst>
      <p:ext uri="{BB962C8B-B14F-4D97-AF65-F5344CB8AC3E}">
        <p14:creationId xmlns:p14="http://schemas.microsoft.com/office/powerpoint/2010/main" val="254116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3000" b="1" kern="0" dirty="0">
                <a:effectLst/>
                <a:latin typeface="Times New Roman" panose="02020603050405020304" pitchFamily="18" charset="0"/>
                <a:ea typeface="Times New Roman" panose="02020603050405020304" pitchFamily="18" charset="0"/>
              </a:rPr>
              <a:t>Traits of a Design</a:t>
            </a:r>
            <a:r>
              <a:rPr lang="en-US" sz="3000" b="1" kern="0" spc="-5"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Thinker</a:t>
            </a:r>
            <a:r>
              <a:rPr lang="en-US" sz="3000" b="1" kern="0" spc="-10"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in</a:t>
            </a:r>
            <a:r>
              <a:rPr lang="en-US" sz="3000" b="1" kern="0" spc="-5" dirty="0">
                <a:effectLst/>
                <a:latin typeface="Times New Roman" panose="02020603050405020304" pitchFamily="18"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organizations</a:t>
            </a:r>
            <a:endParaRPr lang="en-IN" sz="30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dirty="0">
              <a:effectLst/>
              <a:latin typeface="Times New Roman" panose="02020603050405020304" pitchFamily="18" charset="0"/>
              <a:ea typeface="Times New Roman" panose="02020603050405020304" pitchFamily="18" charset="0"/>
            </a:endParaRPr>
          </a:p>
          <a:p>
            <a:r>
              <a:rPr lang="en-IN" b="1" dirty="0"/>
              <a:t>Master of the iterative process</a:t>
            </a:r>
            <a:r>
              <a:rPr lang="en-IN" dirty="0"/>
              <a:t>: The hallmark of the ‘design way’ is its fluid process that facilitates a journey from chaos and ambiguity to clarity and beauty. The process involves making varied attempts at arriving at the solution while constantly testing and improvising each approach. </a:t>
            </a:r>
          </a:p>
          <a:p>
            <a:endParaRPr lang="en-IN" dirty="0"/>
          </a:p>
          <a:p>
            <a:r>
              <a:rPr lang="en-IN" b="1" dirty="0"/>
              <a:t>Adept at visualizing futures: </a:t>
            </a:r>
            <a:r>
              <a:rPr lang="en-IN" dirty="0"/>
              <a:t>In today’s technology driven hyper-connected world of social media, crowd funding and the sharing economy, businesses facilitate the redefining of how we live. Organizations that are in the business of creating meaningful trends rather than adapting to norms stay relevant to investors and the people they serve. While research can provide insights into the past and present, it requires creative, constructive imagination to create the future. A good design thinker is inspired to conceptualize desirable future states and has the skills to communicate those visions with clarity.</a:t>
            </a:r>
          </a:p>
        </p:txBody>
      </p:sp>
    </p:spTree>
    <p:extLst>
      <p:ext uri="{BB962C8B-B14F-4D97-AF65-F5344CB8AC3E}">
        <p14:creationId xmlns:p14="http://schemas.microsoft.com/office/powerpoint/2010/main" val="304946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2400" b="1" kern="0" dirty="0">
                <a:effectLst/>
                <a:latin typeface="Times New Roman" panose="02020603050405020304" pitchFamily="18" charset="0"/>
                <a:ea typeface="Times New Roman" panose="02020603050405020304" pitchFamily="18" charset="0"/>
              </a:rPr>
              <a:t>Principles</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2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63500" marR="72390" indent="-229235" algn="just">
              <a:lnSpc>
                <a:spcPct val="195000"/>
              </a:lnSpc>
              <a:spcAft>
                <a:spcPts val="0"/>
              </a:spcAft>
            </a:pPr>
            <a:r>
              <a:rPr lang="en-US" sz="2400" dirty="0">
                <a:latin typeface="Times New Roman" panose="02020603050405020304" pitchFamily="18" charset="0"/>
                <a:ea typeface="Times New Roman" panose="02020603050405020304" pitchFamily="18" charset="0"/>
              </a:rPr>
              <a:t>D</a:t>
            </a:r>
            <a:r>
              <a:rPr lang="en-US" sz="2400" dirty="0">
                <a:effectLst/>
                <a:latin typeface="Times New Roman" panose="02020603050405020304" pitchFamily="18" charset="0"/>
                <a:ea typeface="Times New Roman" panose="02020603050405020304" pitchFamily="18" charset="0"/>
              </a:rPr>
              <a:t>esign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about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how</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 based. </a:t>
            </a:r>
          </a:p>
          <a:p>
            <a:pPr marL="63500" marR="7239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There are certain tested tools that need to 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considered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within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each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each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own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inputs,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outputs,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well-defined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functions.</a:t>
            </a:r>
          </a:p>
          <a:p>
            <a:pPr marL="63500" marR="72390" indent="-229235" algn="just">
              <a:lnSpc>
                <a:spcPct val="195000"/>
              </a:lnSpc>
              <a:spcAft>
                <a:spcPts val="0"/>
              </a:spcAft>
            </a:pP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Apart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from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also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about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where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concept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thought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beliefs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attitudes.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5878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2400" b="1" kern="0" dirty="0">
                <a:effectLst/>
                <a:latin typeface="Times New Roman" panose="02020603050405020304" pitchFamily="18" charset="0"/>
                <a:ea typeface="Times New Roman" panose="02020603050405020304" pitchFamily="18" charset="0"/>
              </a:rPr>
              <a:t>Principles</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2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63500" marR="73025" indent="-229235" algn="just">
              <a:lnSpc>
                <a:spcPct val="195000"/>
              </a:lnSpc>
              <a:spcAft>
                <a:spcPts val="0"/>
              </a:spcAft>
            </a:pPr>
            <a:r>
              <a:rPr lang="en-US" sz="2400" b="1" i="1" dirty="0">
                <a:effectLst/>
                <a:latin typeface="Times New Roman" panose="02020603050405020304" pitchFamily="18" charset="0"/>
                <a:ea typeface="Times New Roman" panose="02020603050405020304" pitchFamily="18" charset="0"/>
              </a:rPr>
              <a:t>Human Focused Design Thinking</a:t>
            </a:r>
            <a:r>
              <a:rPr lang="en-US" sz="2400" i="1" dirty="0">
                <a:effectLst/>
                <a:latin typeface="Times New Roman" panose="02020603050405020304" pitchFamily="18" charset="0"/>
                <a:ea typeface="Times New Roman" panose="02020603050405020304" pitchFamily="18" charset="0"/>
              </a:rPr>
              <a:t>:</a:t>
            </a:r>
            <a:r>
              <a:rPr lang="en-US" sz="2400" i="1"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process that understands from the perspective of the humans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including the employees and customers. In this process, the design thinker needs to consider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individuals,</a:t>
            </a:r>
            <a:r>
              <a:rPr lang="en-US" sz="2400" spc="-15" dirty="0">
                <a:effectLst/>
                <a:latin typeface="Times New Roman" panose="02020603050405020304" pitchFamily="18" charset="0"/>
                <a:ea typeface="Times New Roman" panose="02020603050405020304" pitchFamily="18" charset="0"/>
              </a:rPr>
              <a:t> their </a:t>
            </a:r>
            <a:r>
              <a:rPr lang="en-US" sz="2400" dirty="0">
                <a:effectLst/>
                <a:latin typeface="Times New Roman" panose="02020603050405020304" pitchFamily="18" charset="0"/>
                <a:ea typeface="Times New Roman" panose="02020603050405020304" pitchFamily="18" charset="0"/>
              </a:rPr>
              <a:t>beliefs,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values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attitudes.</a:t>
            </a:r>
            <a:endParaRPr lang="en-IN" sz="2400" dirty="0">
              <a:effectLst/>
              <a:latin typeface="Times New Roman" panose="02020603050405020304" pitchFamily="18" charset="0"/>
              <a:ea typeface="Times New Roman" panose="02020603050405020304" pitchFamily="18" charset="0"/>
            </a:endParaRPr>
          </a:p>
          <a:p>
            <a:pPr marL="63500" marR="72390" indent="-229235" algn="just">
              <a:lnSpc>
                <a:spcPct val="195000"/>
              </a:lnSpc>
              <a:spcAft>
                <a:spcPts val="0"/>
              </a:spcAft>
            </a:pPr>
            <a:r>
              <a:rPr lang="en-US" sz="2400" b="1" i="1" dirty="0">
                <a:effectLst/>
                <a:latin typeface="Times New Roman" panose="02020603050405020304" pitchFamily="18" charset="0"/>
                <a:ea typeface="Times New Roman" panose="02020603050405020304" pitchFamily="18" charset="0"/>
              </a:rPr>
              <a:t>Diversity to work in a team</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 thinking needs to consider individuals from different backgrounds</a:t>
            </a:r>
            <a:r>
              <a:rPr lang="en-US" sz="2400" spc="-2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train</a:t>
            </a:r>
            <a:r>
              <a:rPr lang="en-US" sz="2400" spc="-50" dirty="0">
                <a:effectLst/>
                <a:latin typeface="Times New Roman" panose="02020603050405020304" pitchFamily="18" charset="0"/>
                <a:ea typeface="Times New Roman" panose="02020603050405020304" pitchFamily="18" charset="0"/>
              </a:rPr>
              <a:t> them </a:t>
            </a:r>
            <a:r>
              <a:rPr lang="en-US" sz="2400" dirty="0">
                <a:effectLst/>
                <a:latin typeface="Times New Roman" panose="02020603050405020304" pitchFamily="18" charset="0"/>
                <a:ea typeface="Times New Roman" panose="02020603050405020304" pitchFamily="18" charset="0"/>
              </a:rPr>
              <a:t>to</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work</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While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group</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membership</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should</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balanced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throughout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project,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wise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occasionally</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include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outside-organization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participants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clients,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suppliers,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other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professionals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specific</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activities.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8000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2400" b="1" kern="0" dirty="0">
                <a:effectLst/>
                <a:latin typeface="Times New Roman" panose="02020603050405020304" pitchFamily="18" charset="0"/>
                <a:ea typeface="Times New Roman" panose="02020603050405020304" pitchFamily="18" charset="0"/>
              </a:rPr>
              <a:t>Principles</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2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63500" marR="73025" indent="-229235" algn="just">
              <a:lnSpc>
                <a:spcPct val="195000"/>
              </a:lnSpc>
              <a:spcAft>
                <a:spcPts val="0"/>
              </a:spcAft>
            </a:pPr>
            <a:r>
              <a:rPr lang="en-US" sz="2200" b="1" i="1" dirty="0">
                <a:effectLst/>
                <a:latin typeface="Times New Roman" panose="02020603050405020304" pitchFamily="18" charset="0"/>
                <a:ea typeface="Times New Roman" panose="02020603050405020304" pitchFamily="18" charset="0"/>
              </a:rPr>
              <a:t>Comprehensive</a:t>
            </a:r>
            <a:r>
              <a:rPr lang="en-US" sz="2200" dirty="0">
                <a:effectLst/>
                <a:latin typeface="Times New Roman" panose="02020603050405020304" pitchFamily="18" charset="0"/>
                <a:ea typeface="Times New Roman" panose="02020603050405020304" pitchFamily="18" charset="0"/>
              </a:rPr>
              <a:t>: Although details are important, design experts are also able to identify and consider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relationships,</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collaborations,</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communication</a:t>
            </a:r>
            <a:r>
              <a:rPr lang="en-US" sz="2200" spc="-55" dirty="0">
                <a:effectLst/>
                <a:latin typeface="Times New Roman" panose="02020603050405020304" pitchFamily="18" charset="0"/>
                <a:ea typeface="Times New Roman" panose="02020603050405020304" pitchFamily="18" charset="0"/>
              </a:rPr>
              <a:t> </a:t>
            </a:r>
            <a:r>
              <a:rPr lang="en-US" sz="2200" spc="-55" dirty="0">
                <a:latin typeface="Times New Roman" panose="02020603050405020304" pitchFamily="18" charset="0"/>
                <a:ea typeface="Times New Roman" panose="02020603050405020304" pitchFamily="18" charset="0"/>
              </a:rPr>
              <a:t>among</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seemingly</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different</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ideas.</a:t>
            </a:r>
            <a:endParaRPr lang="en-IN" sz="2200" dirty="0">
              <a:effectLst/>
              <a:latin typeface="Times New Roman" panose="02020603050405020304" pitchFamily="18" charset="0"/>
              <a:ea typeface="Times New Roman" panose="02020603050405020304" pitchFamily="18" charset="0"/>
            </a:endParaRPr>
          </a:p>
          <a:p>
            <a:pPr marL="63500" marR="76835" indent="-229235" algn="just">
              <a:lnSpc>
                <a:spcPct val="195000"/>
              </a:lnSpc>
              <a:spcAft>
                <a:spcPts val="0"/>
              </a:spcAft>
            </a:pPr>
            <a:r>
              <a:rPr lang="en-US" sz="2200" b="1" i="1" dirty="0">
                <a:effectLst/>
                <a:latin typeface="Times New Roman" panose="02020603050405020304" pitchFamily="18" charset="0"/>
                <a:ea typeface="Times New Roman" panose="02020603050405020304" pitchFamily="18" charset="0"/>
              </a:rPr>
              <a:t>Flexibility and unconventional comfort</a:t>
            </a:r>
            <a:r>
              <a:rPr lang="en-US" sz="2200" dirty="0">
                <a:effectLst/>
                <a:latin typeface="Times New Roman" panose="02020603050405020304" pitchFamily="18" charset="0"/>
                <a:ea typeface="Times New Roman" panose="02020603050405020304" pitchFamily="18" charset="0"/>
              </a:rPr>
              <a:t>: Design thinking is best suited to deal with problems 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opportunities</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described</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a:t>
            </a:r>
            <a:r>
              <a:rPr lang="en-US" sz="2200" spc="-45" dirty="0">
                <a:effectLst/>
                <a:latin typeface="Times New Roman" panose="02020603050405020304" pitchFamily="18" charset="0"/>
                <a:ea typeface="Times New Roman" panose="02020603050405020304" pitchFamily="18" charset="0"/>
              </a:rPr>
              <a:t> unintelligible</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requires</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great</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flexibility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terms</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both</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content</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methodology</a:t>
            </a:r>
            <a:endParaRPr lang="en-IN" sz="2200" dirty="0">
              <a:effectLst/>
              <a:latin typeface="Times New Roman" panose="02020603050405020304" pitchFamily="18" charset="0"/>
              <a:ea typeface="Times New Roman" panose="02020603050405020304" pitchFamily="18" charset="0"/>
            </a:endParaRPr>
          </a:p>
          <a:p>
            <a:pPr marL="63500" marR="77470" indent="-229235" algn="just">
              <a:lnSpc>
                <a:spcPct val="195000"/>
              </a:lnSpc>
              <a:spcAft>
                <a:spcPts val="0"/>
              </a:spcAft>
            </a:pPr>
            <a:r>
              <a:rPr lang="en-US" sz="2200" b="1" i="1" dirty="0">
                <a:effectLst/>
                <a:latin typeface="Times New Roman" panose="02020603050405020304" pitchFamily="18" charset="0"/>
                <a:ea typeface="Times New Roman" panose="02020603050405020304" pitchFamily="18" charset="0"/>
              </a:rPr>
              <a:t>Communication</a:t>
            </a:r>
            <a:r>
              <a:rPr lang="en-US" sz="2200" b="1" i="1" spc="-30" dirty="0">
                <a:effectLst/>
                <a:latin typeface="Times New Roman" panose="02020603050405020304" pitchFamily="18" charset="0"/>
                <a:ea typeface="Times New Roman" panose="02020603050405020304" pitchFamily="18" charset="0"/>
              </a:rPr>
              <a:t> </a:t>
            </a:r>
            <a:r>
              <a:rPr lang="en-US" sz="2200" b="1" i="1" dirty="0">
                <a:effectLst/>
                <a:latin typeface="Times New Roman" panose="02020603050405020304" pitchFamily="18" charset="0"/>
                <a:ea typeface="Times New Roman" panose="02020603050405020304" pitchFamily="18" charset="0"/>
              </a:rPr>
              <a:t>Skills</a:t>
            </a:r>
            <a:r>
              <a:rPr lang="en-US" sz="2200" dirty="0">
                <a:effectLst/>
                <a:latin typeface="Times New Roman" panose="02020603050405020304" pitchFamily="18" charset="0"/>
                <a:ea typeface="Times New Roman" panose="02020603050405020304" pitchFamily="18" charset="0"/>
              </a:rPr>
              <a:t>:</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Willingness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communicate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work</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variety</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ways inclusive of</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speaking,</a:t>
            </a:r>
            <a:r>
              <a:rPr lang="en-US" sz="2200" spc="-27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visual,</a:t>
            </a:r>
            <a:r>
              <a:rPr lang="en-US" sz="2200" spc="-6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and</a:t>
            </a:r>
            <a:r>
              <a:rPr lang="en-US" sz="2200" spc="-6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touch .</a:t>
            </a:r>
            <a:r>
              <a:rPr lang="en-US" sz="2200" spc="-55" dirty="0">
                <a:effectLst/>
                <a:latin typeface="Times New Roman" panose="02020603050405020304" pitchFamily="18" charset="0"/>
                <a:ea typeface="Times New Roman" panose="02020603050405020304" pitchFamily="18" charset="0"/>
              </a:rPr>
              <a:t> </a:t>
            </a:r>
            <a:endParaRPr lang="en-IN" sz="2200" dirty="0"/>
          </a:p>
        </p:txBody>
      </p:sp>
    </p:spTree>
    <p:extLst>
      <p:ext uri="{BB962C8B-B14F-4D97-AF65-F5344CB8AC3E}">
        <p14:creationId xmlns:p14="http://schemas.microsoft.com/office/powerpoint/2010/main" val="373253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4572000" y="94892"/>
            <a:ext cx="7620000" cy="6763108"/>
          </a:xfrm>
        </p:spPr>
        <p:txBody>
          <a:bodyPr>
            <a:normAutofit fontScale="92500" lnSpcReduction="20000"/>
          </a:bodyPr>
          <a:lstStyle/>
          <a:p>
            <a:pPr marL="0" indent="0" algn="ctr">
              <a:spcBef>
                <a:spcPts val="295"/>
              </a:spcBef>
              <a:spcAft>
                <a:spcPts val="0"/>
              </a:spcAft>
              <a:buNone/>
            </a:pPr>
            <a:r>
              <a:rPr lang="en-US" sz="2800" b="1" kern="0" dirty="0">
                <a:effectLst/>
                <a:latin typeface="Times New Roman" panose="02020603050405020304" pitchFamily="18" charset="0"/>
                <a:ea typeface="Times New Roman" panose="02020603050405020304" pitchFamily="18" charset="0"/>
              </a:rPr>
              <a:t>Stages</a:t>
            </a:r>
            <a:r>
              <a:rPr lang="en-US" sz="2800" b="1" kern="0" spc="45" dirty="0">
                <a:effectLst/>
                <a:latin typeface="Times New Roman" panose="02020603050405020304" pitchFamily="18" charset="0"/>
                <a:ea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rPr>
              <a:t>of</a:t>
            </a:r>
            <a:r>
              <a:rPr lang="en-US" sz="2800" b="1" kern="0" spc="40" dirty="0">
                <a:effectLst/>
                <a:latin typeface="Times New Roman" panose="02020603050405020304" pitchFamily="18" charset="0"/>
                <a:ea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rPr>
              <a:t>Design</a:t>
            </a:r>
            <a:r>
              <a:rPr lang="en-US" sz="2800" b="1" kern="0" spc="50" dirty="0">
                <a:effectLst/>
                <a:latin typeface="Times New Roman" panose="02020603050405020304" pitchFamily="18" charset="0"/>
                <a:ea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rPr>
              <a:t>Thinking</a:t>
            </a:r>
            <a:endParaRPr lang="en-IN" sz="28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r>
              <a:rPr lang="en-US" sz="2800" b="1"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63500" marR="72390" indent="-229235" algn="just">
              <a:lnSpc>
                <a:spcPct val="195000"/>
              </a:lnSpc>
              <a:spcAft>
                <a:spcPts val="0"/>
              </a:spcAft>
            </a:pPr>
            <a:r>
              <a:rPr lang="en-US" sz="2800" spc="-5" dirty="0">
                <a:effectLst/>
                <a:latin typeface="Times New Roman" panose="02020603050405020304" pitchFamily="18" charset="0"/>
                <a:ea typeface="Times New Roman" panose="02020603050405020304" pitchFamily="18" charset="0"/>
              </a:rPr>
              <a:t>We</a:t>
            </a:r>
            <a:r>
              <a:rPr lang="en-US" sz="2800" spc="-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will</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focus</a:t>
            </a:r>
            <a:r>
              <a:rPr lang="en-US" sz="2800" spc="-6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on</a:t>
            </a:r>
            <a:r>
              <a:rPr lang="en-US" sz="2800" spc="-7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the</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five-phase</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Design</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Thinking</a:t>
            </a:r>
            <a:r>
              <a:rPr lang="en-US" sz="2800" spc="-6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model</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proposed</a:t>
            </a:r>
            <a:r>
              <a:rPr lang="en-US" sz="2800" spc="-55"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by</a:t>
            </a:r>
            <a:r>
              <a:rPr lang="en-US" sz="2800" spc="-60" dirty="0">
                <a:effectLst/>
                <a:latin typeface="Times New Roman" panose="02020603050405020304" pitchFamily="18" charset="0"/>
                <a:ea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rPr>
              <a:t>the</a:t>
            </a:r>
            <a:r>
              <a:rPr lang="en-US" sz="2800" spc="-65" dirty="0">
                <a:effectLst/>
                <a:latin typeface="Times New Roman" panose="02020603050405020304" pitchFamily="18" charset="0"/>
                <a:ea typeface="Times New Roman" panose="02020603050405020304" pitchFamily="18" charset="0"/>
              </a:rPr>
              <a:t> </a:t>
            </a:r>
            <a:r>
              <a:rPr lang="en-US" sz="2800" spc="-5" dirty="0" err="1">
                <a:effectLst/>
                <a:latin typeface="Times New Roman" panose="02020603050405020304" pitchFamily="18" charset="0"/>
                <a:ea typeface="Times New Roman" panose="02020603050405020304" pitchFamily="18" charset="0"/>
              </a:rPr>
              <a:t>Hasso</a:t>
            </a:r>
            <a:r>
              <a:rPr lang="en-US" sz="2800" spc="-5" dirty="0">
                <a:effectLst/>
                <a:latin typeface="Times New Roman" panose="02020603050405020304" pitchFamily="18" charset="0"/>
                <a:ea typeface="Times New Roman" panose="02020603050405020304" pitchFamily="18" charset="0"/>
              </a:rPr>
              <a:t>-Plattner</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Institute</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2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Design at Stanford (</a:t>
            </a:r>
            <a:r>
              <a:rPr lang="en-US" sz="2800" dirty="0" err="1">
                <a:effectLst/>
                <a:latin typeface="Times New Roman" panose="02020603050405020304" pitchFamily="18" charset="0"/>
                <a:ea typeface="Times New Roman" panose="02020603050405020304" pitchFamily="18" charset="0"/>
              </a:rPr>
              <a:t>d.school</a:t>
            </a:r>
            <a:r>
              <a:rPr lang="en-US" sz="2800" dirty="0">
                <a:effectLst/>
                <a:latin typeface="Times New Roman" panose="02020603050405020304" pitchFamily="18" charset="0"/>
                <a:ea typeface="Times New Roman" panose="02020603050405020304" pitchFamily="18" charset="0"/>
              </a:rPr>
              <a:t>). </a:t>
            </a:r>
          </a:p>
          <a:p>
            <a:pPr marL="63500" marR="72390" indent="-229235" algn="just">
              <a:lnSpc>
                <a:spcPct val="195000"/>
              </a:lnSpc>
              <a:spcAft>
                <a:spcPts val="0"/>
              </a:spcAft>
            </a:pPr>
            <a:r>
              <a:rPr lang="en-US" sz="2800" dirty="0" err="1">
                <a:effectLst/>
                <a:latin typeface="Times New Roman" panose="02020603050405020304" pitchFamily="18" charset="0"/>
                <a:ea typeface="Times New Roman" panose="02020603050405020304" pitchFamily="18" charset="0"/>
              </a:rPr>
              <a:t>D.school</a:t>
            </a:r>
            <a:r>
              <a:rPr lang="en-US" sz="2800" dirty="0">
                <a:effectLst/>
                <a:latin typeface="Times New Roman" panose="02020603050405020304" pitchFamily="18" charset="0"/>
                <a:ea typeface="Times New Roman" panose="02020603050405020304" pitchFamily="18" charset="0"/>
              </a:rPr>
              <a:t> is a leading university when it comes to teaching Design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Thinking. </a:t>
            </a:r>
          </a:p>
          <a:p>
            <a:pPr marL="63500" marR="72390" indent="-229235" algn="just">
              <a:lnSpc>
                <a:spcPct val="195000"/>
              </a:lnSpc>
              <a:spcAft>
                <a:spcPts val="0"/>
              </a:spcAft>
            </a:pPr>
            <a:r>
              <a:rPr lang="en-US" sz="2800" dirty="0">
                <a:effectLst/>
                <a:latin typeface="Times New Roman" panose="02020603050405020304" pitchFamily="18" charset="0"/>
                <a:ea typeface="Times New Roman" panose="02020603050405020304" pitchFamily="18" charset="0"/>
              </a:rPr>
              <a:t>The five stages of design thinking, according to </a:t>
            </a:r>
            <a:r>
              <a:rPr lang="en-US" sz="2800" dirty="0" err="1">
                <a:effectLst/>
                <a:latin typeface="Times New Roman" panose="02020603050405020304" pitchFamily="18" charset="0"/>
                <a:ea typeface="Times New Roman" panose="02020603050405020304" pitchFamily="18" charset="0"/>
              </a:rPr>
              <a:t>d.school</a:t>
            </a:r>
            <a:r>
              <a:rPr lang="en-US" sz="2800" dirty="0">
                <a:effectLst/>
                <a:latin typeface="Times New Roman" panose="02020603050405020304" pitchFamily="18" charset="0"/>
                <a:ea typeface="Times New Roman" panose="02020603050405020304" pitchFamily="18" charset="0"/>
              </a:rPr>
              <a:t>, are as follows: Empathy, Define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(problem), Ideate, Prototype, and Test. </a:t>
            </a:r>
            <a:endParaRPr lang="en-IN" sz="2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89774DC-4FE4-46F8-D462-A3B921401B3A}"/>
              </a:ext>
            </a:extLst>
          </p:cNvPr>
          <p:cNvPicPr>
            <a:picLocks noChangeAspect="1"/>
          </p:cNvPicPr>
          <p:nvPr/>
        </p:nvPicPr>
        <p:blipFill>
          <a:blip r:embed="rId3"/>
          <a:stretch>
            <a:fillRect/>
          </a:stretch>
        </p:blipFill>
        <p:spPr>
          <a:xfrm>
            <a:off x="0" y="1078302"/>
            <a:ext cx="4572000" cy="5020573"/>
          </a:xfrm>
          <a:prstGeom prst="rect">
            <a:avLst/>
          </a:prstGeom>
        </p:spPr>
      </p:pic>
    </p:spTree>
    <p:extLst>
      <p:ext uri="{BB962C8B-B14F-4D97-AF65-F5344CB8AC3E}">
        <p14:creationId xmlns:p14="http://schemas.microsoft.com/office/powerpoint/2010/main" val="259176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85000" lnSpcReduction="10000"/>
          </a:bodyPr>
          <a:lstStyle/>
          <a:p>
            <a:pPr marL="0" lvl="0" indent="0" algn="ctr">
              <a:lnSpc>
                <a:spcPts val="1360"/>
              </a:lnSpc>
              <a:buSzPts val="1200"/>
              <a:buNone/>
              <a:tabLst>
                <a:tab pos="292735" algn="l"/>
              </a:tabLst>
            </a:pPr>
            <a:endParaRPr lang="en-US" sz="1800" b="1" dirty="0">
              <a:effectLst/>
              <a:latin typeface="Times New Roman" panose="02020603050405020304" pitchFamily="18" charset="0"/>
              <a:ea typeface="Times New Roman" panose="02020603050405020304" pitchFamily="18" charset="0"/>
            </a:endParaRPr>
          </a:p>
          <a:p>
            <a:pPr marL="0" lvl="0" indent="0" algn="ctr">
              <a:lnSpc>
                <a:spcPts val="1360"/>
              </a:lnSpc>
              <a:buSzPts val="1200"/>
              <a:buNone/>
              <a:tabLst>
                <a:tab pos="292735" algn="l"/>
              </a:tabLst>
            </a:pPr>
            <a:r>
              <a:rPr lang="en-US" sz="2400" b="1" dirty="0">
                <a:effectLst/>
                <a:latin typeface="Times New Roman" panose="02020603050405020304" pitchFamily="18" charset="0"/>
                <a:ea typeface="Times New Roman" panose="02020603050405020304" pitchFamily="18" charset="0"/>
              </a:rPr>
              <a:t>Empathize</a:t>
            </a:r>
            <a:endParaRPr lang="en-IN" sz="2400" b="1" dirty="0">
              <a:effectLst/>
              <a:latin typeface="Times New Roman" panose="02020603050405020304" pitchFamily="18" charset="0"/>
              <a:ea typeface="Times New Roman" panose="02020603050405020304" pitchFamily="18" charset="0"/>
            </a:endParaRPr>
          </a:p>
          <a:p>
            <a:pPr marL="520065" indent="0" algn="ctr">
              <a:buNone/>
            </a:pPr>
            <a:endParaRPr lang="en-IN" sz="1800" dirty="0">
              <a:effectLst/>
              <a:latin typeface="Times New Roman" panose="02020603050405020304" pitchFamily="18" charset="0"/>
              <a:ea typeface="Times New Roman" panose="02020603050405020304" pitchFamily="18" charset="0"/>
            </a:endParaRPr>
          </a:p>
          <a:p>
            <a:pPr marL="292100" marR="7112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The first step in the design process is to gain a critical understanding of the problem you are trying</a:t>
            </a:r>
            <a:r>
              <a:rPr lang="en-US" sz="2400" spc="-2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solve.</a:t>
            </a:r>
          </a:p>
          <a:p>
            <a:pPr marL="292100" marR="7112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 This involves consulting </a:t>
            </a:r>
            <a:r>
              <a:rPr lang="en-US" sz="2400" dirty="0">
                <a:latin typeface="Times New Roman" panose="02020603050405020304" pitchFamily="18" charset="0"/>
                <a:ea typeface="Times New Roman" panose="02020603050405020304" pitchFamily="18" charset="0"/>
              </a:rPr>
              <a:t>the </a:t>
            </a:r>
            <a:r>
              <a:rPr lang="en-US" sz="2400" dirty="0">
                <a:effectLst/>
                <a:latin typeface="Times New Roman" panose="02020603050405020304" pitchFamily="18" charset="0"/>
                <a:ea typeface="Times New Roman" panose="02020603050405020304" pitchFamily="18" charset="0"/>
              </a:rPr>
              <a:t>experts to find out more about the area of concern, 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consult and empathize with people to understand their experiences and motives, and to immerse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themselves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visible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gain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deeper</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personal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understanding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issues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involved.</a:t>
            </a:r>
            <a:r>
              <a:rPr lang="en-US" sz="2400" spc="-275" dirty="0">
                <a:effectLst/>
                <a:latin typeface="Times New Roman" panose="02020603050405020304" pitchFamily="18" charset="0"/>
                <a:ea typeface="Times New Roman" panose="02020603050405020304" pitchFamily="18" charset="0"/>
              </a:rPr>
              <a:t> </a:t>
            </a:r>
          </a:p>
          <a:p>
            <a:pPr marL="292100" marR="7112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Sensitivity is very important in a customer-centric design process like Design thinking, as this allows designers to set aside their ideas about the world in order to gain 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understanding of users and their needs.</a:t>
            </a:r>
          </a:p>
          <a:p>
            <a:pPr marL="292100" marR="7112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 Depending on the time limit, a large amount 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 is collected for use during other phases and to develop a better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understanding of users, their needs, and the problems that help in the development of </a:t>
            </a:r>
            <a:r>
              <a:rPr lang="en-US" sz="2400" dirty="0">
                <a:latin typeface="Times New Roman" panose="02020603050405020304" pitchFamily="18" charset="0"/>
                <a:ea typeface="Times New Roman" panose="02020603050405020304" pitchFamily="18" charset="0"/>
              </a:rPr>
              <a:t>a </a:t>
            </a:r>
            <a:r>
              <a:rPr lang="en-US" sz="2400" dirty="0">
                <a:effectLst/>
                <a:latin typeface="Times New Roman" panose="02020603050405020304" pitchFamily="18" charset="0"/>
                <a:ea typeface="Times New Roman" panose="02020603050405020304" pitchFamily="18" charset="0"/>
              </a:rPr>
              <a:t>particular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product.</a:t>
            </a:r>
            <a:endParaRPr lang="en-IN" sz="24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506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gn="ctr">
              <a:lnSpc>
                <a:spcPts val="1360"/>
              </a:lnSpc>
              <a:buSzPts val="1200"/>
              <a:buNone/>
              <a:tabLst>
                <a:tab pos="292735" algn="l"/>
              </a:tabLst>
            </a:pPr>
            <a:endParaRPr lang="en-US" sz="1800" b="1" dirty="0">
              <a:effectLst/>
              <a:latin typeface="Times New Roman" panose="02020603050405020304" pitchFamily="18" charset="0"/>
              <a:ea typeface="Times New Roman" panose="02020603050405020304" pitchFamily="18" charset="0"/>
            </a:endParaRPr>
          </a:p>
          <a:p>
            <a:pPr marL="0" lvl="0" indent="0" algn="ctr">
              <a:lnSpc>
                <a:spcPts val="1335"/>
              </a:lnSpc>
              <a:buSzPts val="1200"/>
              <a:buNone/>
              <a:tabLst>
                <a:tab pos="292735" algn="l"/>
              </a:tabLst>
            </a:pPr>
            <a:r>
              <a:rPr lang="en-US" sz="2400" b="1" dirty="0">
                <a:effectLst/>
                <a:latin typeface="Times New Roman" panose="02020603050405020304" pitchFamily="18" charset="0"/>
                <a:ea typeface="Times New Roman" panose="02020603050405020304" pitchFamily="18" charset="0"/>
              </a:rPr>
              <a:t>Define</a:t>
            </a:r>
            <a:endParaRPr lang="en-IN" sz="2400" b="1" dirty="0">
              <a:effectLst/>
              <a:latin typeface="Times New Roman" panose="02020603050405020304" pitchFamily="18" charset="0"/>
              <a:ea typeface="Times New Roman" panose="02020603050405020304" pitchFamily="18" charset="0"/>
            </a:endParaRPr>
          </a:p>
          <a:p>
            <a:pPr marL="292100" marR="7366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During the Define stage, you combine the information you have created and collected during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empathy phase.</a:t>
            </a:r>
          </a:p>
          <a:p>
            <a:pPr marL="292100" marR="7366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 This is where you will analyze what you have seen and put it together to explain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core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values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that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your</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team</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have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identified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so</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far.</a:t>
            </a:r>
            <a:r>
              <a:rPr lang="en-US" sz="2200" spc="-15" dirty="0">
                <a:effectLst/>
                <a:latin typeface="Times New Roman" panose="02020603050405020304" pitchFamily="18" charset="0"/>
                <a:ea typeface="Times New Roman" panose="02020603050405020304" pitchFamily="18" charset="0"/>
              </a:rPr>
              <a:t> </a:t>
            </a:r>
          </a:p>
          <a:p>
            <a:pPr marL="292100" marR="7366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You</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should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want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describe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problem</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problem</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statement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15" dirty="0">
                <a:effectLst/>
                <a:latin typeface="Times New Roman" panose="02020603050405020304" pitchFamily="18" charset="0"/>
                <a:ea typeface="Times New Roman" panose="02020603050405020304" pitchFamily="18" charset="0"/>
              </a:rPr>
              <a:t> </a:t>
            </a:r>
            <a:r>
              <a:rPr lang="en-US" sz="2200" spc="-15" dirty="0">
                <a:latin typeface="Times New Roman" panose="02020603050405020304" pitchFamily="18" charset="0"/>
                <a:ea typeface="Times New Roman" panose="02020603050405020304" pitchFamily="18" charset="0"/>
              </a:rPr>
              <a:t>customer-centric</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way.</a:t>
            </a:r>
            <a:endParaRPr lang="en-IN" sz="2200" dirty="0">
              <a:effectLst/>
              <a:latin typeface="Times New Roman" panose="02020603050405020304" pitchFamily="18" charset="0"/>
              <a:ea typeface="Times New Roman" panose="02020603050405020304" pitchFamily="18" charset="0"/>
            </a:endParaRPr>
          </a:p>
          <a:p>
            <a:pPr marL="348615" marR="64135" indent="-285750">
              <a:lnSpc>
                <a:spcPct val="195000"/>
              </a:lnSpc>
              <a:spcBef>
                <a:spcPts val="310"/>
              </a:spcBef>
            </a:pPr>
            <a:r>
              <a:rPr lang="en-US" sz="2200" dirty="0">
                <a:effectLst/>
                <a:latin typeface="Times New Roman" panose="02020603050405020304" pitchFamily="18" charset="0"/>
                <a:ea typeface="Times New Roman" panose="02020603050405020304" pitchFamily="18" charset="0"/>
              </a:rPr>
              <a:t>Define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Forum</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will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help</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designers</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your</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team</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up</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with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great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ideas</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creating</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features,</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functions,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other</a:t>
            </a:r>
            <a:r>
              <a:rPr lang="en-US" sz="2200" spc="30" dirty="0">
                <a:effectLst/>
                <a:latin typeface="Times New Roman" panose="02020603050405020304" pitchFamily="18" charset="0"/>
                <a:ea typeface="Times New Roman" panose="02020603050405020304" pitchFamily="18" charset="0"/>
              </a:rPr>
              <a:t> aspects </a:t>
            </a:r>
            <a:r>
              <a:rPr lang="en-US" sz="2200" dirty="0">
                <a:effectLst/>
                <a:latin typeface="Times New Roman" panose="02020603050405020304" pitchFamily="18" charset="0"/>
                <a:ea typeface="Times New Roman" panose="02020603050405020304" pitchFamily="18" charset="0"/>
              </a:rPr>
              <a:t>that</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will</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allow</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them</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solve</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problems</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at </a:t>
            </a:r>
            <a:r>
              <a:rPr lang="en-US" sz="2200" spc="35" dirty="0">
                <a:latin typeface="Times New Roman" panose="02020603050405020304" pitchFamily="18" charset="0"/>
                <a:ea typeface="Times New Roman" panose="02020603050405020304" pitchFamily="18" charset="0"/>
              </a:rPr>
              <a:t>l</a:t>
            </a:r>
            <a:r>
              <a:rPr lang="en-US" sz="2200" dirty="0">
                <a:effectLst/>
                <a:latin typeface="Times New Roman" panose="02020603050405020304" pitchFamily="18" charset="0"/>
                <a:ea typeface="Times New Roman" panose="02020603050405020304" pitchFamily="18" charset="0"/>
              </a:rPr>
              <a:t>east,</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allow</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users to solve problems themselves with minimal difficulty. </a:t>
            </a: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739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92500" lnSpcReduction="10000"/>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lvl="0" indent="0" algn="ctr">
              <a:lnSpc>
                <a:spcPts val="1345"/>
              </a:lnSpc>
              <a:buSzPts val="1200"/>
              <a:buNone/>
              <a:tabLst>
                <a:tab pos="292735" algn="l"/>
              </a:tabLst>
            </a:pPr>
            <a:r>
              <a:rPr lang="en-US" sz="2600" b="1" dirty="0">
                <a:effectLst/>
                <a:latin typeface="Times New Roman" panose="02020603050405020304" pitchFamily="18" charset="0"/>
                <a:ea typeface="Times New Roman" panose="02020603050405020304" pitchFamily="18" charset="0"/>
              </a:rPr>
              <a:t>Ideate</a:t>
            </a:r>
            <a:endParaRPr lang="en-IN" sz="2600" b="1" dirty="0">
              <a:effectLst/>
              <a:latin typeface="Times New Roman" panose="02020603050405020304" pitchFamily="18" charset="0"/>
              <a:ea typeface="Times New Roman" panose="02020603050405020304" pitchFamily="18" charset="0"/>
            </a:endParaRPr>
          </a:p>
          <a:p>
            <a:pPr marL="520065" indent="0">
              <a:buNone/>
            </a:pPr>
            <a:endParaRPr lang="en-IN" sz="1800" dirty="0">
              <a:effectLst/>
              <a:latin typeface="Times New Roman" panose="02020603050405020304" pitchFamily="18" charset="0"/>
              <a:ea typeface="Times New Roman" panose="02020603050405020304" pitchFamily="18" charset="0"/>
            </a:endParaRPr>
          </a:p>
          <a:p>
            <a:pPr marL="292100" marR="72390" indent="-229235" algn="just">
              <a:lnSpc>
                <a:spcPct val="195000"/>
              </a:lnSpc>
              <a:spcAft>
                <a:spcPts val="0"/>
              </a:spcAft>
            </a:pPr>
            <a:r>
              <a:rPr lang="en-US" sz="1800" dirty="0">
                <a:effectLst/>
                <a:latin typeface="Times New Roman" panose="02020603050405020304" pitchFamily="18" charset="0"/>
                <a:ea typeface="Times New Roman" panose="02020603050405020304" pitchFamily="18" charset="0"/>
              </a:rPr>
              <a:t>During the third phase of the design thinking process, designers are ready to begin producing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ideas. </a:t>
            </a:r>
          </a:p>
          <a:p>
            <a:pPr marL="292100" marR="72390" indent="-229235" algn="just">
              <a:lnSpc>
                <a:spcPct val="195000"/>
              </a:lnSpc>
              <a:spcAft>
                <a:spcPts val="0"/>
              </a:spcAft>
            </a:pPr>
            <a:endParaRPr lang="en-US" sz="1800" dirty="0">
              <a:effectLst/>
              <a:latin typeface="Times New Roman" panose="02020603050405020304" pitchFamily="18" charset="0"/>
              <a:ea typeface="Times New Roman" panose="02020603050405020304" pitchFamily="18" charset="0"/>
            </a:endParaRPr>
          </a:p>
          <a:p>
            <a:pPr marL="292100" marR="72390" indent="-229235" algn="just">
              <a:lnSpc>
                <a:spcPct val="195000"/>
              </a:lnSpc>
              <a:spcAft>
                <a:spcPts val="0"/>
              </a:spcAft>
            </a:pPr>
            <a:r>
              <a:rPr lang="en-US" sz="1800" dirty="0">
                <a:effectLst/>
                <a:latin typeface="Times New Roman" panose="02020603050405020304" pitchFamily="18" charset="0"/>
                <a:ea typeface="Times New Roman" panose="02020603050405020304" pitchFamily="18" charset="0"/>
              </a:rPr>
              <a:t>You have grown to understand your users and their needs in the Sensory section, and 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analyzed and summarized what you saw in the Define section, and ended up with a problem-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focused problem statement. </a:t>
            </a:r>
          </a:p>
          <a:p>
            <a:pPr marL="292100" marR="72390" indent="-229235" algn="just">
              <a:lnSpc>
                <a:spcPct val="195000"/>
              </a:lnSpc>
              <a:spcAft>
                <a:spcPts val="0"/>
              </a:spcAft>
            </a:pPr>
            <a:endParaRPr lang="en-US" sz="1800" dirty="0">
              <a:effectLst/>
              <a:latin typeface="Times New Roman" panose="02020603050405020304" pitchFamily="18" charset="0"/>
              <a:ea typeface="Times New Roman" panose="02020603050405020304" pitchFamily="18" charset="0"/>
            </a:endParaRPr>
          </a:p>
          <a:p>
            <a:pPr marL="292100" marR="72390" indent="-229235" algn="just">
              <a:lnSpc>
                <a:spcPct val="195000"/>
              </a:lnSpc>
              <a:spcAft>
                <a:spcPts val="0"/>
              </a:spcAft>
            </a:pPr>
            <a:r>
              <a:rPr lang="en-US" sz="1800" dirty="0">
                <a:effectLst/>
                <a:latin typeface="Times New Roman" panose="02020603050405020304" pitchFamily="18" charset="0"/>
                <a:ea typeface="Times New Roman" panose="02020603050405020304" pitchFamily="18" charset="0"/>
              </a:rPr>
              <a:t>With this solid domain, you and your team members can start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outside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statement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start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a:t>
            </a:r>
          </a:p>
          <a:p>
            <a:pPr marL="292100" marR="72390" indent="-229235" algn="just">
              <a:lnSpc>
                <a:spcPct val="195000"/>
              </a:lnSpc>
              <a:spcAft>
                <a:spcPts val="0"/>
              </a:spcAft>
            </a:pPr>
            <a:endParaRPr lang="en-US" sz="1800" dirty="0">
              <a:effectLst/>
              <a:latin typeface="Times New Roman" panose="02020603050405020304" pitchFamily="18" charset="0"/>
              <a:ea typeface="Times New Roman" panose="02020603050405020304" pitchFamily="18" charset="0"/>
            </a:endParaRPr>
          </a:p>
          <a:p>
            <a:pPr marL="292100" marR="72390" indent="-229235" algn="just">
              <a:lnSpc>
                <a:spcPct val="195000"/>
              </a:lnSpc>
              <a:spcAft>
                <a:spcPts val="0"/>
              </a:spcAft>
            </a:pP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investigate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solve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avoid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915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lvl="0" indent="0" algn="ctr">
              <a:lnSpc>
                <a:spcPts val="1345"/>
              </a:lnSpc>
              <a:buSzPts val="1200"/>
              <a:buNone/>
              <a:tabLst>
                <a:tab pos="292735" algn="l"/>
              </a:tabLst>
            </a:pPr>
            <a:r>
              <a:rPr lang="en-US" sz="2400" b="1" dirty="0">
                <a:effectLst/>
                <a:latin typeface="Times New Roman" panose="02020603050405020304" pitchFamily="18" charset="0"/>
                <a:ea typeface="Times New Roman" panose="02020603050405020304" pitchFamily="18" charset="0"/>
              </a:rPr>
              <a:t>Prototype</a:t>
            </a:r>
            <a:endParaRPr lang="en-IN" sz="2400" b="1" dirty="0">
              <a:effectLst/>
              <a:latin typeface="Times New Roman" panose="02020603050405020304" pitchFamily="18" charset="0"/>
              <a:ea typeface="Times New Roman" panose="02020603050405020304" pitchFamily="18" charset="0"/>
            </a:endParaRPr>
          </a:p>
          <a:p>
            <a:pPr marL="520065" indent="0">
              <a:spcBef>
                <a:spcPts val="55"/>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75565" indent="-229235" algn="just">
              <a:lnSpc>
                <a:spcPct val="195000"/>
              </a:lnSpc>
              <a:spcAft>
                <a:spcPts val="0"/>
              </a:spcAft>
            </a:pPr>
            <a:r>
              <a:rPr lang="en-US" sz="1800" dirty="0">
                <a:effectLst/>
                <a:latin typeface="Times New Roman" panose="02020603050405020304" pitchFamily="18" charset="0"/>
                <a:ea typeface="Times New Roman" panose="02020603050405020304" pitchFamily="18" charset="0"/>
              </a:rPr>
              <a:t>The team of designers will now produce less expensive, discounted versions of the product 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 features found within the product, in order to be able to investigate solutions to problems</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developed</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previous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section.</a:t>
            </a:r>
            <a:r>
              <a:rPr lang="en-US" sz="1800" spc="-60" dirty="0">
                <a:effectLst/>
                <a:latin typeface="Times New Roman" panose="02020603050405020304" pitchFamily="18" charset="0"/>
                <a:ea typeface="Times New Roman" panose="02020603050405020304" pitchFamily="18" charset="0"/>
              </a:rPr>
              <a:t> </a:t>
            </a:r>
          </a:p>
          <a:p>
            <a:pPr marL="292100" marR="75565" indent="-229235" algn="just">
              <a:lnSpc>
                <a:spcPct val="195000"/>
              </a:lnSpc>
              <a:spcAft>
                <a:spcPts val="0"/>
              </a:spcAft>
            </a:pPr>
            <a:r>
              <a:rPr lang="en-US" sz="1800" spc="-5" dirty="0">
                <a:effectLst/>
                <a:latin typeface="Times New Roman" panose="02020603050405020304" pitchFamily="18" charset="0"/>
                <a:ea typeface="Times New Roman" panose="02020603050405020304" pitchFamily="18" charset="0"/>
              </a:rPr>
              <a:t>Prototypes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may</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shared</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tested</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within</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team</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itself,</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 departments, or within a small group of people outside the design team. This is the testing phase,</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phases.</a:t>
            </a:r>
          </a:p>
          <a:p>
            <a:pPr marL="292100" marR="75565" indent="-229235" algn="just">
              <a:lnSpc>
                <a:spcPct val="195000"/>
              </a:lnSpc>
              <a:spcAft>
                <a:spcPts val="0"/>
              </a:spcAft>
            </a:pP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prototypes,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are individually investigated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adopted,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tested, or rejected on the basis of user knowledge. </a:t>
            </a:r>
          </a:p>
          <a:p>
            <a:pPr marL="292100" marR="75565" indent="-229235" algn="just">
              <a:lnSpc>
                <a:spcPct val="195000"/>
              </a:lnSpc>
              <a:spcAft>
                <a:spcPts val="0"/>
              </a:spcAft>
            </a:pPr>
            <a:r>
              <a:rPr lang="en-US" sz="1800" dirty="0">
                <a:effectLst/>
                <a:latin typeface="Times New Roman" panose="02020603050405020304" pitchFamily="18" charset="0"/>
                <a:ea typeface="Times New Roman" panose="02020603050405020304" pitchFamily="18" charset="0"/>
              </a:rPr>
              <a:t>By the end of this section, the design team 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existing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40" dirty="0">
                <a:effectLst/>
                <a:latin typeface="Times New Roman" panose="02020603050405020304" pitchFamily="18" charset="0"/>
                <a:ea typeface="Times New Roman" panose="02020603050405020304" pitchFamily="18" charset="0"/>
              </a:rPr>
              <a:t> related </a:t>
            </a:r>
            <a:r>
              <a:rPr lang="en-US" sz="1800" dirty="0">
                <a:effectLst/>
                <a:latin typeface="Times New Roman" panose="02020603050405020304" pitchFamily="18" charset="0"/>
                <a:ea typeface="Times New Roman" panose="02020603050405020304" pitchFamily="18" charset="0"/>
              </a:rPr>
              <a:t>problems</a:t>
            </a:r>
            <a:r>
              <a:rPr lang="en-US" sz="1800" spc="-35" dirty="0">
                <a:effectLst/>
                <a:latin typeface="Times New Roman" panose="02020603050405020304" pitchFamily="18" charset="0"/>
                <a:ea typeface="Times New Roman" panose="02020603050405020304" pitchFamily="18" charset="0"/>
              </a:rPr>
              <a:t> ,</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clear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 </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behave,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endParaRPr lang="en-IN" sz="18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048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845F-6354-4EEF-1DF6-063AC4C5D2FB}"/>
              </a:ext>
            </a:extLst>
          </p:cNvPr>
          <p:cNvSpPr>
            <a:spLocks noGrp="1"/>
          </p:cNvSpPr>
          <p:nvPr>
            <p:ph type="ctrTitle"/>
          </p:nvPr>
        </p:nvSpPr>
        <p:spPr>
          <a:xfrm>
            <a:off x="1250830" y="164831"/>
            <a:ext cx="10015269" cy="2387600"/>
          </a:xfrm>
        </p:spPr>
        <p:txBody>
          <a:bodyPr>
            <a:normAutofit fontScale="90000"/>
          </a:bodyPr>
          <a:lstStyle/>
          <a:p>
            <a:br>
              <a:rPr lang="en-US" sz="4800" dirty="0"/>
            </a:br>
            <a:br>
              <a:rPr lang="en-US" sz="4800" dirty="0"/>
            </a:br>
            <a:r>
              <a:rPr lang="en-US" sz="4900" dirty="0"/>
              <a:t>PROCESS OF DESIGN</a:t>
            </a:r>
            <a:br>
              <a:rPr lang="en-US" sz="4900" dirty="0"/>
            </a:br>
            <a:br>
              <a:rPr lang="en-US" sz="4800" dirty="0"/>
            </a:br>
            <a:r>
              <a:rPr lang="en-US" sz="4800" dirty="0"/>
              <a:t>Understanding Design Thinking</a:t>
            </a:r>
            <a:endParaRPr lang="en-IN" sz="4800" dirty="0"/>
          </a:p>
        </p:txBody>
      </p:sp>
      <p:sp>
        <p:nvSpPr>
          <p:cNvPr id="3" name="Subtitle 2">
            <a:extLst>
              <a:ext uri="{FF2B5EF4-FFF2-40B4-BE49-F238E27FC236}">
                <a16:creationId xmlns:a16="http://schemas.microsoft.com/office/drawing/2014/main" id="{A0348C55-D3A7-EC50-3364-E4E0647EE576}"/>
              </a:ext>
            </a:extLst>
          </p:cNvPr>
          <p:cNvSpPr>
            <a:spLocks noGrp="1"/>
          </p:cNvSpPr>
          <p:nvPr>
            <p:ph type="subTitle" idx="1"/>
          </p:nvPr>
        </p:nvSpPr>
        <p:spPr>
          <a:xfrm>
            <a:off x="1639020" y="4192437"/>
            <a:ext cx="8635040" cy="1212011"/>
          </a:xfrm>
        </p:spPr>
        <p:txBody>
          <a:bodyPr>
            <a:normAutofit/>
          </a:bodyPr>
          <a:lstStyle/>
          <a:p>
            <a:r>
              <a:rPr lang="en-US" sz="4400" dirty="0"/>
              <a:t>Module One</a:t>
            </a:r>
            <a:endParaRPr lang="en-IN" sz="4400" dirty="0"/>
          </a:p>
        </p:txBody>
      </p:sp>
    </p:spTree>
    <p:extLst>
      <p:ext uri="{BB962C8B-B14F-4D97-AF65-F5344CB8AC3E}">
        <p14:creationId xmlns:p14="http://schemas.microsoft.com/office/powerpoint/2010/main" val="3332971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lvl="0" indent="0" algn="ctr">
              <a:lnSpc>
                <a:spcPts val="1365"/>
              </a:lnSpc>
              <a:buSzPts val="1200"/>
              <a:buNone/>
              <a:tabLst>
                <a:tab pos="292735" algn="l"/>
              </a:tabLst>
            </a:pPr>
            <a:r>
              <a:rPr lang="en-US" sz="2400" b="1" dirty="0">
                <a:effectLst/>
                <a:latin typeface="Times New Roman" panose="02020603050405020304" pitchFamily="18" charset="0"/>
                <a:ea typeface="Times New Roman" panose="02020603050405020304" pitchFamily="18" charset="0"/>
              </a:rPr>
              <a:t>Testing</a:t>
            </a:r>
            <a:endParaRPr lang="en-IN" sz="2400" b="1" dirty="0">
              <a:effectLst/>
              <a:latin typeface="Times New Roman" panose="02020603050405020304" pitchFamily="18" charset="0"/>
              <a:ea typeface="Times New Roman" panose="02020603050405020304" pitchFamily="18" charset="0"/>
            </a:endParaRPr>
          </a:p>
          <a:p>
            <a:pPr marL="520065" indent="0">
              <a:buNone/>
            </a:pPr>
            <a:endParaRPr lang="en-IN" sz="1800" dirty="0">
              <a:effectLst/>
              <a:latin typeface="Times New Roman" panose="02020603050405020304" pitchFamily="18" charset="0"/>
              <a:ea typeface="Times New Roman" panose="02020603050405020304" pitchFamily="18" charset="0"/>
            </a:endParaRPr>
          </a:p>
          <a:p>
            <a:pPr marL="292100" marR="73025"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Designers or testers firmly test the complete product using the best solutions identified during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simulation phase.</a:t>
            </a:r>
          </a:p>
          <a:p>
            <a:pPr marL="292100" marR="73025"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 This is the final stage of a 5-phase model, but with a recurring process, 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results produced during the testing phase are often used to redefine one or more problems and</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inform</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users'</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understanding,</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usage</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conditions,</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how</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people</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think.</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behave</a:t>
            </a:r>
            <a:r>
              <a:rPr lang="en-US" sz="2200" spc="-5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yand</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sensitive,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compassionate.</a:t>
            </a:r>
            <a:r>
              <a:rPr lang="en-US" sz="2200" spc="-60" dirty="0">
                <a:effectLst/>
                <a:latin typeface="Times New Roman" panose="02020603050405020304" pitchFamily="18" charset="0"/>
                <a:ea typeface="Times New Roman" panose="02020603050405020304" pitchFamily="18" charset="0"/>
              </a:rPr>
              <a:t> </a:t>
            </a:r>
          </a:p>
          <a:p>
            <a:pPr marL="292100" marR="73025" indent="-229235" algn="just">
              <a:lnSpc>
                <a:spcPct val="195000"/>
              </a:lnSpc>
              <a:spcAft>
                <a:spcPts val="0"/>
              </a:spcAft>
            </a:pPr>
            <a:r>
              <a:rPr lang="en-US" sz="2200" dirty="0">
                <a:latin typeface="Times New Roman" panose="02020603050405020304" pitchFamily="18" charset="0"/>
                <a:ea typeface="Times New Roman" panose="02020603050405020304" pitchFamily="18" charset="0"/>
              </a:rPr>
              <a:t>I</a:t>
            </a:r>
            <a:r>
              <a:rPr lang="en-US" sz="2200" dirty="0">
                <a:effectLst/>
                <a:latin typeface="Times New Roman" panose="02020603050405020304" pitchFamily="18" charset="0"/>
                <a:ea typeface="Times New Roman" panose="02020603050405020304" pitchFamily="18" charset="0"/>
              </a:rPr>
              <a:t>n</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phase,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changes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improvements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made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solve</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problems</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gain</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much</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insight</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into</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product</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its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users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possible.</a:t>
            </a:r>
            <a:endParaRPr lang="en-IN" sz="22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952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92500"/>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lnSpc>
                <a:spcPts val="1565"/>
              </a:lnSpc>
              <a:buNone/>
            </a:pPr>
            <a:r>
              <a:rPr lang="en-US" sz="2400" b="1" kern="0" dirty="0">
                <a:effectLst/>
                <a:latin typeface="Times New Roman" panose="02020603050405020304" pitchFamily="18" charset="0"/>
                <a:ea typeface="Times New Roman" panose="02020603050405020304" pitchFamily="18" charset="0"/>
              </a:rPr>
              <a:t>Benefits</a:t>
            </a:r>
            <a:r>
              <a:rPr lang="en-US" sz="2400" b="1" kern="0" spc="5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5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4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lgn="ctr">
              <a:spcBef>
                <a:spcPts val="1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342900" marR="74295" lvl="0" indent="-342900" algn="just">
              <a:lnSpc>
                <a:spcPct val="195000"/>
              </a:lnSpc>
              <a:spcAft>
                <a:spcPts val="0"/>
              </a:spcAft>
              <a:buSzPts val="1200"/>
              <a:buFont typeface="Times New Roman" panose="02020603050405020304" pitchFamily="18" charset="0"/>
              <a:buAutoNum type="arabicPeriod"/>
              <a:tabLst>
                <a:tab pos="217805" algn="l"/>
              </a:tabLst>
            </a:pPr>
            <a:r>
              <a:rPr lang="en-US" sz="2200" b="1" i="1" dirty="0">
                <a:effectLst/>
                <a:latin typeface="Times New Roman" panose="02020603050405020304" pitchFamily="18" charset="0"/>
                <a:ea typeface="Times New Roman" panose="02020603050405020304" pitchFamily="18" charset="0"/>
              </a:rPr>
              <a:t>It helps to overcome creative challenges</a:t>
            </a:r>
            <a:r>
              <a:rPr lang="en-US" sz="2200" i="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Design Thinking gives you the freedom to look at problems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many ways. It involves a lot of brains to come up with the best ideas, which helps to improve students</a:t>
            </a:r>
            <a:r>
              <a:rPr lang="en-US" sz="2200" spc="-2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’knowledge.</a:t>
            </a:r>
            <a:endParaRPr lang="en-IN" sz="2200" dirty="0">
              <a:effectLst/>
              <a:latin typeface="Times New Roman" panose="02020603050405020304" pitchFamily="18" charset="0"/>
              <a:ea typeface="Times New Roman" panose="02020603050405020304" pitchFamily="18" charset="0"/>
            </a:endParaRPr>
          </a:p>
          <a:p>
            <a:pPr marL="342900" marR="72390" lvl="0" indent="-342900" algn="just">
              <a:lnSpc>
                <a:spcPct val="195000"/>
              </a:lnSpc>
              <a:spcAft>
                <a:spcPts val="0"/>
              </a:spcAft>
              <a:buSzPts val="1200"/>
              <a:buFont typeface="Times New Roman" panose="02020603050405020304" pitchFamily="18" charset="0"/>
              <a:buAutoNum type="arabicPeriod"/>
              <a:tabLst>
                <a:tab pos="198120" algn="l"/>
              </a:tabLst>
            </a:pPr>
            <a:r>
              <a:rPr lang="en-US" sz="2200" b="1" i="1" dirty="0">
                <a:effectLst/>
                <a:latin typeface="Times New Roman" panose="02020603050405020304" pitchFamily="18" charset="0"/>
                <a:ea typeface="Times New Roman" panose="02020603050405020304" pitchFamily="18" charset="0"/>
              </a:rPr>
              <a:t>Helps to meet customer requirements effectively</a:t>
            </a:r>
            <a:r>
              <a:rPr lang="en-US" sz="2200" i="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 discussed earlier, design thinking involves developing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prototypes when testing and uses customer feedback repeatedly to ensure quality assurance. By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following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successful</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design</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15" dirty="0">
                <a:effectLst/>
                <a:latin typeface="Times New Roman" panose="02020603050405020304" pitchFamily="18" charset="0"/>
                <a:ea typeface="Times New Roman" panose="02020603050405020304" pitchFamily="18" charset="0"/>
              </a:rPr>
              <a:t> </a:t>
            </a:r>
            <a:r>
              <a:rPr lang="en-US" sz="2200" spc="15" dirty="0">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product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will eventually</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meet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needs</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customers.</a:t>
            </a:r>
            <a:endParaRPr lang="en-IN" sz="2200" dirty="0">
              <a:effectLst/>
              <a:latin typeface="Times New Roman" panose="02020603050405020304" pitchFamily="18" charset="0"/>
              <a:ea typeface="Times New Roman" panose="02020603050405020304" pitchFamily="18" charset="0"/>
            </a:endParaRPr>
          </a:p>
          <a:p>
            <a:pPr marL="342900" marR="74930" lvl="0" indent="-342900" algn="just">
              <a:lnSpc>
                <a:spcPct val="195000"/>
              </a:lnSpc>
              <a:spcAft>
                <a:spcPts val="0"/>
              </a:spcAft>
              <a:buSzPts val="1200"/>
              <a:buFont typeface="Times New Roman" panose="02020603050405020304" pitchFamily="18" charset="0"/>
              <a:buAutoNum type="arabicPeriod"/>
              <a:tabLst>
                <a:tab pos="220980" algn="l"/>
              </a:tabLst>
            </a:pPr>
            <a:r>
              <a:rPr lang="en-US" sz="2200" b="1" i="1" dirty="0">
                <a:effectLst/>
                <a:latin typeface="Times New Roman" panose="02020603050405020304" pitchFamily="18" charset="0"/>
                <a:ea typeface="Times New Roman" panose="02020603050405020304" pitchFamily="18" charset="0"/>
              </a:rPr>
              <a:t>It helps to increase your knowledge of Design Thinking</a:t>
            </a:r>
            <a:r>
              <a:rPr lang="en-US" sz="2200" i="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 will do a lot of experiments in the design</a:t>
            </a:r>
            <a:r>
              <a:rPr lang="en-US"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thinking</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process.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will</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always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try</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improve</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your</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model</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by</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customer</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feedback</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ensure</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customer</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satisfaction.</a:t>
            </a:r>
            <a:endParaRPr lang="en-IN" sz="22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919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2400" b="1" kern="0" dirty="0">
                <a:effectLst/>
                <a:latin typeface="Times New Roman" panose="02020603050405020304" pitchFamily="18" charset="0"/>
                <a:ea typeface="Times New Roman" panose="02020603050405020304" pitchFamily="18" charset="0"/>
              </a:rPr>
              <a:t>Theories</a:t>
            </a:r>
            <a:r>
              <a:rPr lang="en-US" sz="2400" b="1" kern="0" spc="1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and</a:t>
            </a:r>
            <a:r>
              <a:rPr lang="en-US" sz="2400" b="1" kern="0" spc="2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Practices</a:t>
            </a:r>
            <a:r>
              <a:rPr lang="en-US" sz="2400" b="1" kern="0" spc="2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1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2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lgn="ctr">
              <a:spcBef>
                <a:spcPts val="1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63500" marR="7239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Design scholars continue to discuss theoretical developments in the design thinking. </a:t>
            </a:r>
          </a:p>
          <a:p>
            <a:pPr marL="63500" marR="7239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Different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theoretical perspectives have been used in research into design thinking. </a:t>
            </a:r>
          </a:p>
          <a:p>
            <a:pPr marL="63500" marR="72390" indent="-229235" algn="just">
              <a:lnSpc>
                <a:spcPct val="195000"/>
              </a:lnSpc>
              <a:spcAft>
                <a:spcPts val="0"/>
              </a:spcAft>
            </a:pPr>
            <a:r>
              <a:rPr lang="en-US" sz="2200" dirty="0">
                <a:effectLst/>
                <a:latin typeface="Times New Roman" panose="02020603050405020304" pitchFamily="18" charset="0"/>
                <a:ea typeface="Times New Roman" panose="02020603050405020304" pitchFamily="18" charset="0"/>
              </a:rPr>
              <a:t>one stream of research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through</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protocol</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analysis</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catch</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ways</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designers</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making</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sense</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their</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own</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working</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processes.</a:t>
            </a:r>
            <a:r>
              <a:rPr lang="en-US" sz="2200" spc="-275" dirty="0">
                <a:effectLst/>
                <a:latin typeface="Times New Roman" panose="02020603050405020304" pitchFamily="18" charset="0"/>
                <a:ea typeface="Times New Roman" panose="02020603050405020304" pitchFamily="18" charset="0"/>
              </a:rPr>
              <a:t> </a:t>
            </a:r>
          </a:p>
          <a:p>
            <a:pPr marL="63500" marR="72390" indent="-229235" algn="just">
              <a:lnSpc>
                <a:spcPct val="195000"/>
              </a:lnSpc>
              <a:spcAft>
                <a:spcPts val="0"/>
              </a:spcAft>
            </a:pPr>
            <a:r>
              <a:rPr lang="en-US" sz="2200" spc="-275" dirty="0">
                <a:latin typeface="Times New Roman" panose="02020603050405020304" pitchFamily="18" charset="0"/>
                <a:ea typeface="Times New Roman" panose="02020603050405020304" pitchFamily="18" charset="0"/>
              </a:rPr>
              <a:t>A</a:t>
            </a:r>
            <a:r>
              <a:rPr lang="en-US" sz="2200" dirty="0">
                <a:effectLst/>
                <a:latin typeface="Times New Roman" panose="02020603050405020304" pitchFamily="18" charset="0"/>
                <a:ea typeface="Times New Roman" panose="02020603050405020304" pitchFamily="18" charset="0"/>
              </a:rPr>
              <a:t>nother examines methods for teaching design thinking to students through normative</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decision-based protocol.</a:t>
            </a:r>
            <a:r>
              <a:rPr lang="en-US" sz="2200" spc="5" dirty="0">
                <a:effectLst/>
                <a:latin typeface="Times New Roman" panose="02020603050405020304" pitchFamily="18" charset="0"/>
                <a:ea typeface="Times New Roman" panose="02020603050405020304" pitchFamily="18" charset="0"/>
              </a:rPr>
              <a:t> </a:t>
            </a: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210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92500"/>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lnSpc>
                <a:spcPts val="1575"/>
              </a:lnSpc>
              <a:buNone/>
            </a:pPr>
            <a:r>
              <a:rPr lang="en-US" sz="2400" b="1" kern="0" dirty="0">
                <a:effectLst/>
                <a:latin typeface="Times New Roman" panose="02020603050405020304" pitchFamily="18" charset="0"/>
                <a:ea typeface="Times New Roman" panose="02020603050405020304" pitchFamily="18" charset="0"/>
              </a:rPr>
              <a:t>Theory</a:t>
            </a:r>
            <a:r>
              <a:rPr lang="en-US" sz="2400" b="1" kern="0" spc="-1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1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r>
              <a:rPr lang="en-US" sz="2400" b="1" kern="0" spc="-1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Modes</a:t>
            </a:r>
            <a:endParaRPr lang="en-IN" sz="2400" b="1" kern="0" dirty="0">
              <a:effectLst/>
              <a:latin typeface="Times New Roman" panose="02020603050405020304" pitchFamily="18" charset="0"/>
              <a:ea typeface="Times New Roman" panose="02020603050405020304" pitchFamily="18" charset="0"/>
            </a:endParaRPr>
          </a:p>
          <a:p>
            <a:pPr marL="520065" indent="0" algn="ctr">
              <a:spcBef>
                <a:spcPts val="25"/>
              </a:spcBef>
              <a:spcAft>
                <a:spcPts val="0"/>
              </a:spcAft>
              <a:buNone/>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63500" marR="70485" indent="-229235" algn="just">
              <a:lnSpc>
                <a:spcPct val="195000"/>
              </a:lnSpc>
              <a:spcAft>
                <a:spcPts val="0"/>
              </a:spcAft>
            </a:pPr>
            <a:r>
              <a:rPr lang="en-US" sz="2400" spc="-5" dirty="0">
                <a:effectLst/>
                <a:latin typeface="Times New Roman" panose="02020603050405020304" pitchFamily="18" charset="0"/>
                <a:ea typeface="Times New Roman" panose="02020603050405020304" pitchFamily="18" charset="0"/>
              </a:rPr>
              <a:t>Building</a:t>
            </a:r>
            <a:r>
              <a:rPr lang="en-US" sz="2400" spc="-4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on</a:t>
            </a:r>
            <a:r>
              <a:rPr lang="en-US" sz="2400" spc="-4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Guilford’s</a:t>
            </a:r>
            <a:r>
              <a:rPr lang="en-US" sz="2400" spc="-50"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studies</a:t>
            </a:r>
            <a:r>
              <a:rPr lang="en-US" sz="2400" spc="-30"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there</a:t>
            </a:r>
            <a:r>
              <a:rPr lang="en-US" sz="2400" spc="-4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are</a:t>
            </a:r>
            <a:r>
              <a:rPr lang="en-US" sz="2400" spc="-4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three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basic</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r>
              <a:rPr lang="en-US" sz="2400" spc="-3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Analytical,</a:t>
            </a:r>
            <a:r>
              <a:rPr lang="en-US" sz="2400" b="1" spc="-4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judicial,</a:t>
            </a:r>
            <a:r>
              <a:rPr lang="en-US" sz="2400" b="1" spc="-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and</a:t>
            </a:r>
            <a:r>
              <a:rPr lang="en-US" sz="2400" b="1" spc="-2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synthetic</a:t>
            </a:r>
            <a:r>
              <a:rPr lang="en-US" sz="2400" dirty="0">
                <a:effectLst/>
                <a:latin typeface="Times New Roman" panose="02020603050405020304" pitchFamily="18" charset="0"/>
                <a:ea typeface="Times New Roman" panose="02020603050405020304" pitchFamily="18" charset="0"/>
              </a:rPr>
              <a:t>. </a:t>
            </a:r>
          </a:p>
          <a:p>
            <a:pPr marL="63500" marR="70485" indent="-229235" algn="just">
              <a:lnSpc>
                <a:spcPct val="195000"/>
              </a:lnSpc>
              <a:spcAft>
                <a:spcPts val="0"/>
              </a:spcAft>
            </a:pPr>
            <a:r>
              <a:rPr lang="en-US" sz="2400" b="1" dirty="0">
                <a:effectLst/>
                <a:latin typeface="Times New Roman" panose="02020603050405020304" pitchFamily="18" charset="0"/>
                <a:ea typeface="Times New Roman" panose="02020603050405020304" pitchFamily="18" charset="0"/>
              </a:rPr>
              <a:t>Analytical thinking </a:t>
            </a:r>
            <a:r>
              <a:rPr lang="en-US" sz="2400" dirty="0">
                <a:effectLst/>
                <a:latin typeface="Times New Roman" panose="02020603050405020304" pitchFamily="18" charset="0"/>
                <a:ea typeface="Times New Roman" panose="02020603050405020304" pitchFamily="18" charset="0"/>
              </a:rPr>
              <a:t>is the process for separation of things from the visible relationships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process and production in the organization.</a:t>
            </a:r>
          </a:p>
          <a:p>
            <a:pPr marL="63500" marR="70485"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Judicial thinking </a:t>
            </a:r>
            <a:r>
              <a:rPr lang="en-US" sz="2400" dirty="0">
                <a:effectLst/>
                <a:latin typeface="Times New Roman" panose="02020603050405020304" pitchFamily="18" charset="0"/>
                <a:ea typeface="Times New Roman" panose="02020603050405020304" pitchFamily="18" charset="0"/>
              </a:rPr>
              <a:t>is comparing and making judgments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in-depth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analysis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p>
          <a:p>
            <a:pPr marL="63500" marR="70485" indent="-229235" algn="just">
              <a:lnSpc>
                <a:spcPct val="195000"/>
              </a:lnSpc>
              <a:spcAft>
                <a:spcPts val="0"/>
              </a:spcAft>
            </a:pPr>
            <a:r>
              <a:rPr lang="en-US" sz="2400" spc="-3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Synthetic</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thinking</a:t>
            </a:r>
            <a:r>
              <a:rPr lang="en-US" sz="2400" b="1"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combine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two</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things</a:t>
            </a:r>
            <a:r>
              <a:rPr lang="en-US" sz="2400" spc="-2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ideas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intention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making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new</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combination.</a:t>
            </a:r>
            <a:endParaRPr lang="en-IN" sz="24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4393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92500"/>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63500" marR="74930" indent="-229235" algn="just">
              <a:lnSpc>
                <a:spcPct val="195000"/>
              </a:lnSpc>
              <a:spcBef>
                <a:spcPts val="5"/>
              </a:spcBef>
              <a:spcAft>
                <a:spcPts val="0"/>
              </a:spcAft>
            </a:pPr>
            <a:endParaRPr lang="en-IN" sz="2200" dirty="0">
              <a:effectLst/>
              <a:latin typeface="Times New Roman" panose="02020603050405020304" pitchFamily="18" charset="0"/>
              <a:ea typeface="Times New Roman" panose="02020603050405020304" pitchFamily="18" charset="0"/>
            </a:endParaRPr>
          </a:p>
          <a:p>
            <a:pPr marL="0" indent="0" algn="just">
              <a:lnSpc>
                <a:spcPts val="1580"/>
              </a:lnSpc>
              <a:buNone/>
            </a:pPr>
            <a:r>
              <a:rPr lang="en-US" sz="2400" b="1" kern="0" dirty="0">
                <a:effectLst/>
                <a:latin typeface="Times New Roman" panose="02020603050405020304" pitchFamily="18" charset="0"/>
                <a:ea typeface="Times New Roman" panose="02020603050405020304" pitchFamily="18" charset="0"/>
              </a:rPr>
              <a:t>Theory</a:t>
            </a:r>
            <a:r>
              <a:rPr lang="en-US" sz="2400" b="1" kern="0" spc="-7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8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Creative</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Blocks</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63500" marR="73025"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According to this theory there are barriers to the creativity of the individual and the individual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expresses inability to access creativity and hence the creativity process 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 gets affected.</a:t>
            </a:r>
            <a:endParaRPr lang="en-IN" sz="2400" dirty="0">
              <a:effectLst/>
              <a:latin typeface="Times New Roman" panose="02020603050405020304" pitchFamily="18" charset="0"/>
              <a:ea typeface="Times New Roman" panose="02020603050405020304" pitchFamily="18" charset="0"/>
            </a:endParaRPr>
          </a:p>
          <a:p>
            <a:pPr marL="0" indent="0" algn="just">
              <a:lnSpc>
                <a:spcPts val="1580"/>
              </a:lnSpc>
              <a:buNone/>
            </a:pPr>
            <a:endParaRPr lang="en-US" sz="2400" b="1" kern="0" dirty="0">
              <a:effectLst/>
              <a:latin typeface="Times New Roman" panose="02020603050405020304" pitchFamily="18" charset="0"/>
              <a:ea typeface="Times New Roman" panose="02020603050405020304" pitchFamily="18" charset="0"/>
            </a:endParaRPr>
          </a:p>
          <a:p>
            <a:pPr marL="0" indent="0" algn="just">
              <a:lnSpc>
                <a:spcPts val="1580"/>
              </a:lnSpc>
              <a:buNone/>
            </a:pPr>
            <a:endParaRPr lang="en-US" sz="2400" b="1" kern="0" dirty="0">
              <a:latin typeface="Times New Roman" panose="02020603050405020304" pitchFamily="18" charset="0"/>
              <a:ea typeface="Times New Roman" panose="02020603050405020304" pitchFamily="18" charset="0"/>
            </a:endParaRPr>
          </a:p>
          <a:p>
            <a:pPr marL="0" indent="0" algn="just">
              <a:lnSpc>
                <a:spcPts val="1580"/>
              </a:lnSpc>
              <a:buNone/>
            </a:pPr>
            <a:r>
              <a:rPr lang="en-US" sz="2400" b="1" kern="0" dirty="0">
                <a:effectLst/>
                <a:latin typeface="Times New Roman" panose="02020603050405020304" pitchFamily="18" charset="0"/>
                <a:ea typeface="Times New Roman" panose="02020603050405020304" pitchFamily="18" charset="0"/>
              </a:rPr>
              <a:t>Theory</a:t>
            </a:r>
            <a:r>
              <a:rPr lang="en-US" sz="2400" b="1" kern="0" spc="-8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8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Creative</a:t>
            </a:r>
            <a:r>
              <a:rPr lang="en-US" sz="2400" b="1" kern="0" spc="-8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Process</a:t>
            </a:r>
            <a:endParaRPr lang="en-IN" sz="2400" b="1" kern="0" dirty="0">
              <a:effectLst/>
              <a:latin typeface="Times New Roman" panose="02020603050405020304" pitchFamily="18" charset="0"/>
              <a:ea typeface="Times New Roman" panose="02020603050405020304" pitchFamily="18" charset="0"/>
            </a:endParaRPr>
          </a:p>
          <a:p>
            <a:pPr marL="63500" marR="76200" indent="-229235" algn="just">
              <a:lnSpc>
                <a:spcPct val="195000"/>
              </a:lnSpc>
              <a:spcAft>
                <a:spcPts val="0"/>
              </a:spcAft>
            </a:pPr>
            <a:r>
              <a:rPr lang="en-US" sz="2400" dirty="0">
                <a:effectLst/>
                <a:latin typeface="Times New Roman" panose="02020603050405020304" pitchFamily="18" charset="0"/>
                <a:ea typeface="Times New Roman" panose="02020603050405020304" pitchFamily="18" charset="0"/>
              </a:rPr>
              <a:t>A creative process is the choice between inner and outer, conscious and unconscious mind of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reflection</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active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collaboration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a:t>
            </a:r>
            <a:endParaRPr lang="en-IN" sz="2400" dirty="0">
              <a:effectLst/>
              <a:latin typeface="Times New Roman" panose="02020603050405020304" pitchFamily="18" charset="0"/>
              <a:ea typeface="Times New Roman" panose="02020603050405020304" pitchFamily="18" charset="0"/>
            </a:endParaRPr>
          </a:p>
          <a:p>
            <a:pPr marL="0" marR="76200" indent="0" algn="just">
              <a:lnSpc>
                <a:spcPct val="195000"/>
              </a:lnSpc>
              <a:spcBef>
                <a:spcPts val="310"/>
              </a:spcBef>
              <a:buNone/>
            </a:pPr>
            <a:br>
              <a:rPr lang="en-US" sz="2400" dirty="0">
                <a:effectLst/>
                <a:latin typeface="Times New Roman" panose="02020603050405020304" pitchFamily="18" charset="0"/>
                <a:ea typeface="Times New Roman" panose="02020603050405020304" pitchFamily="18" charset="0"/>
              </a:rPr>
            </a:b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039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63500" marR="74930" indent="-229235" algn="just">
              <a:lnSpc>
                <a:spcPct val="195000"/>
              </a:lnSpc>
              <a:spcBef>
                <a:spcPts val="5"/>
              </a:spcBef>
              <a:spcAft>
                <a:spcPts val="0"/>
              </a:spcAft>
            </a:pPr>
            <a:endParaRPr lang="en-IN" sz="2200" dirty="0">
              <a:effectLst/>
              <a:latin typeface="Times New Roman" panose="02020603050405020304" pitchFamily="18" charset="0"/>
              <a:ea typeface="Times New Roman" panose="02020603050405020304" pitchFamily="18" charset="0"/>
            </a:endParaRPr>
          </a:p>
          <a:p>
            <a:pPr marL="0" indent="0" algn="ctr">
              <a:lnSpc>
                <a:spcPts val="1580"/>
              </a:lnSpc>
              <a:buNone/>
            </a:pPr>
            <a:br>
              <a:rPr lang="en-US" sz="2400" dirty="0">
                <a:effectLst/>
                <a:latin typeface="Times New Roman" panose="02020603050405020304" pitchFamily="18" charset="0"/>
                <a:ea typeface="Times New Roman" panose="02020603050405020304" pitchFamily="18" charset="0"/>
              </a:rPr>
            </a:br>
            <a:r>
              <a:rPr lang="en-US" sz="2400" b="1" kern="0" spc="-5" dirty="0">
                <a:effectLst/>
                <a:latin typeface="Times New Roman" panose="02020603050405020304" pitchFamily="18" charset="0"/>
                <a:ea typeface="Times New Roman" panose="02020603050405020304" pitchFamily="18" charset="0"/>
              </a:rPr>
              <a:t>Theory</a:t>
            </a:r>
            <a:r>
              <a:rPr lang="en-US" sz="2400" b="1" kern="0" spc="-75" dirty="0">
                <a:effectLst/>
                <a:latin typeface="Times New Roman" panose="02020603050405020304" pitchFamily="18" charset="0"/>
                <a:ea typeface="Times New Roman" panose="02020603050405020304" pitchFamily="18" charset="0"/>
              </a:rPr>
              <a:t> </a:t>
            </a:r>
            <a:r>
              <a:rPr lang="en-US" sz="2400" b="1" kern="0" spc="-5" dirty="0">
                <a:effectLst/>
                <a:latin typeface="Times New Roman" panose="02020603050405020304" pitchFamily="18" charset="0"/>
                <a:ea typeface="Times New Roman" panose="02020603050405020304" pitchFamily="18" charset="0"/>
              </a:rPr>
              <a:t>of</a:t>
            </a:r>
            <a:r>
              <a:rPr lang="en-US" sz="2400" b="1" kern="0" spc="-80" dirty="0">
                <a:effectLst/>
                <a:latin typeface="Times New Roman" panose="02020603050405020304" pitchFamily="18" charset="0"/>
                <a:ea typeface="Times New Roman" panose="02020603050405020304" pitchFamily="18" charset="0"/>
              </a:rPr>
              <a:t> </a:t>
            </a:r>
            <a:r>
              <a:rPr lang="en-US" sz="2400" b="1" kern="0" spc="-5" dirty="0">
                <a:effectLst/>
                <a:latin typeface="Times New Roman" panose="02020603050405020304" pitchFamily="18" charset="0"/>
                <a:ea typeface="Times New Roman" panose="02020603050405020304" pitchFamily="18" charset="0"/>
              </a:rPr>
              <a:t>Creative</a:t>
            </a:r>
            <a:r>
              <a:rPr lang="en-US" sz="2400" b="1" kern="0" spc="-75" dirty="0">
                <a:effectLst/>
                <a:latin typeface="Times New Roman" panose="02020603050405020304" pitchFamily="18" charset="0"/>
                <a:ea typeface="Times New Roman" panose="02020603050405020304" pitchFamily="18" charset="0"/>
              </a:rPr>
              <a:t> </a:t>
            </a:r>
            <a:r>
              <a:rPr lang="en-US" sz="2400" b="1" kern="0" spc="-5" dirty="0">
                <a:effectLst/>
                <a:latin typeface="Times New Roman" panose="02020603050405020304" pitchFamily="18" charset="0"/>
                <a:ea typeface="Times New Roman" panose="02020603050405020304" pitchFamily="18" charset="0"/>
              </a:rPr>
              <a:t>thinking</a:t>
            </a:r>
            <a:r>
              <a:rPr lang="en-US" sz="2400" b="1" kern="0" spc="-80" dirty="0">
                <a:effectLst/>
                <a:latin typeface="Times New Roman" panose="02020603050405020304" pitchFamily="18" charset="0"/>
                <a:ea typeface="Times New Roman" panose="02020603050405020304" pitchFamily="18" charset="0"/>
              </a:rPr>
              <a:t> </a:t>
            </a:r>
            <a:r>
              <a:rPr lang="en-US" sz="2400" b="1" kern="0" spc="-5" dirty="0">
                <a:effectLst/>
                <a:latin typeface="Times New Roman" panose="02020603050405020304" pitchFamily="18" charset="0"/>
                <a:ea typeface="Times New Roman" panose="02020603050405020304" pitchFamily="18" charset="0"/>
              </a:rPr>
              <a:t>education</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and</a:t>
            </a:r>
            <a:r>
              <a:rPr lang="en-US" sz="2400" b="1" kern="0" spc="-7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Meta</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Cognitive</a:t>
            </a:r>
            <a:r>
              <a:rPr lang="en-US" sz="2400" b="1" kern="0" spc="-9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Control</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73660" indent="-229235" algn="just">
              <a:lnSpc>
                <a:spcPct val="195000"/>
              </a:lnSpc>
              <a:spcBef>
                <a:spcPts val="5"/>
              </a:spcBef>
              <a:spcAft>
                <a:spcPts val="0"/>
              </a:spcAft>
            </a:pPr>
            <a:r>
              <a:rPr lang="en-US" sz="2400" dirty="0">
                <a:effectLst/>
                <a:latin typeface="Times New Roman" panose="02020603050405020304" pitchFamily="18" charset="0"/>
                <a:ea typeface="Times New Roman" panose="02020603050405020304" pitchFamily="18" charset="0"/>
              </a:rPr>
              <a:t>According to this theory creative thinking is increased through creative education and supports in</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creating higher creative achievements among the individuals. </a:t>
            </a:r>
          </a:p>
          <a:p>
            <a:pPr marL="63500" marR="73660" indent="-229235" algn="just">
              <a:lnSpc>
                <a:spcPct val="195000"/>
              </a:lnSpc>
              <a:spcBef>
                <a:spcPts val="5"/>
              </a:spcBef>
              <a:spcAft>
                <a:spcPts val="0"/>
              </a:spcAft>
            </a:pPr>
            <a:r>
              <a:rPr lang="en-US" sz="2400" dirty="0">
                <a:effectLst/>
                <a:latin typeface="Times New Roman" panose="02020603050405020304" pitchFamily="18" charset="0"/>
                <a:ea typeface="Times New Roman" panose="02020603050405020304" pitchFamily="18" charset="0"/>
              </a:rPr>
              <a:t>This process also increases the individual</a:t>
            </a:r>
            <a:r>
              <a:rPr lang="en-US" sz="2400" spc="-2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creative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potential</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supports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developing</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right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mindset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creativity</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a:t>
            </a:r>
          </a:p>
          <a:p>
            <a:pPr marL="63500" marR="73660" indent="-229235" algn="just">
              <a:lnSpc>
                <a:spcPct val="195000"/>
              </a:lnSpc>
              <a:spcBef>
                <a:spcPts val="5"/>
              </a:spcBef>
              <a:spcAft>
                <a:spcPts val="0"/>
              </a:spcAft>
            </a:pPr>
            <a:r>
              <a:rPr lang="en-IN" sz="2400" b="1" dirty="0">
                <a:effectLst/>
                <a:latin typeface="Times New Roman" panose="02020603050405020304" pitchFamily="18" charset="0"/>
                <a:ea typeface="Times New Roman" panose="02020603050405020304" pitchFamily="18" charset="0"/>
              </a:rPr>
              <a:t>Metacognition</a:t>
            </a:r>
            <a:r>
              <a:rPr lang="en-IN" sz="2400" dirty="0">
                <a:effectLst/>
                <a:latin typeface="Times New Roman" panose="02020603050405020304" pitchFamily="18" charset="0"/>
                <a:ea typeface="Times New Roman" panose="02020603050405020304" pitchFamily="18" charset="0"/>
              </a:rPr>
              <a:t> is an important skill for designers to develop in order to continually improve and optimize their design process.</a:t>
            </a:r>
          </a:p>
          <a:p>
            <a:pPr marL="0" marR="76200" indent="0" algn="just">
              <a:lnSpc>
                <a:spcPct val="195000"/>
              </a:lnSpc>
              <a:spcBef>
                <a:spcPts val="310"/>
              </a:spcBef>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941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lnSpc>
                <a:spcPts val="1580"/>
              </a:lnSpc>
              <a:buNone/>
            </a:pPr>
            <a:br>
              <a:rPr lang="en-US" sz="2400" dirty="0">
                <a:effectLst/>
                <a:latin typeface="Times New Roman" panose="02020603050405020304" pitchFamily="18" charset="0"/>
                <a:ea typeface="Times New Roman" panose="02020603050405020304" pitchFamily="18" charset="0"/>
              </a:rPr>
            </a:br>
            <a:r>
              <a:rPr lang="en-US" sz="2400" b="1" kern="0" dirty="0">
                <a:effectLst/>
                <a:latin typeface="Times New Roman" panose="02020603050405020304" pitchFamily="18" charset="0"/>
                <a:ea typeface="Times New Roman" panose="02020603050405020304" pitchFamily="18" charset="0"/>
              </a:rPr>
              <a:t>Practices</a:t>
            </a:r>
            <a:r>
              <a:rPr lang="en-US" sz="2400" b="1" kern="0" spc="5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3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3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55"/>
              </a:spcBef>
              <a:spcAft>
                <a:spcPts val="0"/>
              </a:spcAft>
              <a:buNone/>
            </a:pPr>
            <a:r>
              <a:rPr lang="en-US" sz="13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2200" b="1" dirty="0">
                <a:effectLst/>
                <a:latin typeface="Times New Roman" panose="02020603050405020304" pitchFamily="18" charset="0"/>
                <a:ea typeface="Times New Roman" panose="02020603050405020304" pitchFamily="18" charset="0"/>
              </a:rPr>
              <a:t>At</a:t>
            </a:r>
            <a:r>
              <a:rPr lang="en-US" sz="2200" b="1" spc="5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this</a:t>
            </a:r>
            <a:r>
              <a:rPr lang="en-US" sz="2200" b="1" spc="4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stage</a:t>
            </a:r>
            <a:r>
              <a:rPr lang="en-US" sz="2200" b="1" spc="5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the</a:t>
            </a:r>
            <a:r>
              <a:rPr lang="en-US" sz="2200" b="1" spc="5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processes</a:t>
            </a:r>
            <a:r>
              <a:rPr lang="en-US" sz="2200" b="1" spc="6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are</a:t>
            </a:r>
            <a:r>
              <a:rPr lang="en-US" sz="2200" b="1" spc="4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presented</a:t>
            </a:r>
            <a:r>
              <a:rPr lang="en-US" sz="2200" b="1" spc="5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from</a:t>
            </a:r>
            <a:r>
              <a:rPr lang="en-US" sz="2200" b="1" spc="5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the</a:t>
            </a:r>
            <a:r>
              <a:rPr lang="en-US" sz="2200" b="1" spc="4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perspective</a:t>
            </a:r>
            <a:r>
              <a:rPr lang="en-US" sz="2200" b="1" spc="5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of</a:t>
            </a:r>
            <a:r>
              <a:rPr lang="en-US" sz="2200" b="1" spc="5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designers</a:t>
            </a:r>
            <a:r>
              <a:rPr lang="en-US" sz="2200" b="1" spc="4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and</a:t>
            </a:r>
            <a:r>
              <a:rPr lang="en-US" sz="2200" b="1" spc="5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consultants.</a:t>
            </a:r>
            <a:endParaRPr lang="en-IN" sz="2200" b="1" dirty="0">
              <a:effectLst/>
              <a:latin typeface="Times New Roman" panose="02020603050405020304" pitchFamily="18" charset="0"/>
              <a:ea typeface="Times New Roman" panose="02020603050405020304" pitchFamily="18" charset="0"/>
            </a:endParaRPr>
          </a:p>
          <a:p>
            <a:pPr marL="520065" indent="0">
              <a:spcBef>
                <a:spcPts val="55"/>
              </a:spcBef>
              <a:spcAft>
                <a:spcPts val="0"/>
              </a:spcAft>
              <a:buNone/>
            </a:pPr>
            <a:endParaRPr lang="en-IN" sz="2200" b="1" dirty="0">
              <a:effectLst/>
              <a:latin typeface="Times New Roman" panose="02020603050405020304" pitchFamily="18" charset="0"/>
              <a:ea typeface="Times New Roman" panose="02020603050405020304" pitchFamily="18" charset="0"/>
            </a:endParaRPr>
          </a:p>
          <a:p>
            <a:pPr marR="74295" lvl="1" algn="just">
              <a:lnSpc>
                <a:spcPct val="195000"/>
              </a:lnSpc>
              <a:buSzPts val="1200"/>
              <a:tabLst>
                <a:tab pos="521335" algn="l"/>
              </a:tabLst>
            </a:pPr>
            <a:r>
              <a:rPr lang="en-US" sz="2200" dirty="0">
                <a:effectLst/>
                <a:latin typeface="Times New Roman" panose="02020603050405020304" pitchFamily="18" charset="0"/>
                <a:ea typeface="Times New Roman" panose="02020603050405020304" pitchFamily="18" charset="0"/>
              </a:rPr>
              <a:t>Design ideas from the perspective of designers show that ideas are used for customers problems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this</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driven</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by</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organizational</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culture.</a:t>
            </a:r>
            <a:r>
              <a:rPr lang="en-US" sz="2200" spc="-10" dirty="0">
                <a:effectLst/>
                <a:latin typeface="Times New Roman" panose="02020603050405020304" pitchFamily="18" charset="0"/>
                <a:ea typeface="Times New Roman" panose="02020603050405020304" pitchFamily="18" charset="0"/>
              </a:rPr>
              <a:t> </a:t>
            </a:r>
          </a:p>
          <a:p>
            <a:pPr marR="74295" lvl="1" algn="just">
              <a:lnSpc>
                <a:spcPct val="195000"/>
              </a:lnSpc>
              <a:buSzPts val="1200"/>
              <a:tabLst>
                <a:tab pos="521335" algn="l"/>
              </a:tabLst>
            </a:pPr>
            <a:r>
              <a:rPr lang="en-US" sz="2200" dirty="0">
                <a:latin typeface="Times New Roman" panose="02020603050405020304" pitchFamily="18" charset="0"/>
                <a:ea typeface="Times New Roman" panose="02020603050405020304" pitchFamily="18" charset="0"/>
              </a:rPr>
              <a:t>D</a:t>
            </a:r>
            <a:r>
              <a:rPr lang="en-US" sz="2200" dirty="0">
                <a:effectLst/>
                <a:latin typeface="Times New Roman" panose="02020603050405020304" pitchFamily="18" charset="0"/>
                <a:ea typeface="Times New Roman" panose="02020603050405020304" pitchFamily="18" charset="0"/>
              </a:rPr>
              <a:t>esign</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thinking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has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impact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culture of the organization and therefore designers need to consider the impact of design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thinking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organization.</a:t>
            </a:r>
            <a:endParaRPr lang="en-IN" sz="2200" dirty="0">
              <a:effectLst/>
              <a:latin typeface="Times New Roman" panose="02020603050405020304" pitchFamily="18" charset="0"/>
              <a:ea typeface="Times New Roman" panose="02020603050405020304" pitchFamily="18" charset="0"/>
            </a:endParaRPr>
          </a:p>
          <a:p>
            <a:pPr marR="73025" lvl="1" algn="just">
              <a:lnSpc>
                <a:spcPct val="195000"/>
              </a:lnSpc>
              <a:buSzPts val="1200"/>
              <a:tabLst>
                <a:tab pos="521335" algn="l"/>
              </a:tabLst>
            </a:pPr>
            <a:r>
              <a:rPr lang="en-US" sz="2200" dirty="0">
                <a:effectLst/>
                <a:latin typeface="Times New Roman" panose="02020603050405020304" pitchFamily="18" charset="0"/>
                <a:ea typeface="Times New Roman" panose="02020603050405020304" pitchFamily="18" charset="0"/>
              </a:rPr>
              <a:t>Design thinking from a consultant's perspective demonstrates that supporting design thinking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 providing support for complex business issues </a:t>
            </a:r>
            <a:r>
              <a:rPr lang="en-US" sz="2200" dirty="0">
                <a:latin typeface="Times New Roman" panose="02020603050405020304" pitchFamily="18" charset="0"/>
                <a:ea typeface="Times New Roman" panose="02020603050405020304" pitchFamily="18" charset="0"/>
              </a:rPr>
              <a:t>thereby </a:t>
            </a:r>
            <a:r>
              <a:rPr lang="en-US" sz="2200" dirty="0">
                <a:effectLst/>
                <a:latin typeface="Times New Roman" panose="02020603050405020304" pitchFamily="18" charset="0"/>
                <a:ea typeface="Times New Roman" panose="02020603050405020304" pitchFamily="18" charset="0"/>
              </a:rPr>
              <a:t>providing solutions to complex business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problems</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organization.</a:t>
            </a:r>
            <a:endParaRPr lang="en-IN" sz="2200" dirty="0">
              <a:effectLst/>
              <a:latin typeface="Times New Roman" panose="02020603050405020304" pitchFamily="18" charset="0"/>
              <a:ea typeface="Times New Roman" panose="02020603050405020304" pitchFamily="18" charset="0"/>
            </a:endParaRPr>
          </a:p>
          <a:p>
            <a:pPr marL="0" indent="0" algn="ctr">
              <a:lnSpc>
                <a:spcPts val="1580"/>
              </a:lnSpc>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4567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92500"/>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br>
              <a:rPr lang="en-US" sz="2400" dirty="0">
                <a:effectLst/>
                <a:latin typeface="Times New Roman" panose="02020603050405020304" pitchFamily="18" charset="0"/>
                <a:ea typeface="Times New Roman" panose="02020603050405020304" pitchFamily="18" charset="0"/>
              </a:rPr>
            </a:br>
            <a:r>
              <a:rPr lang="en-US" sz="2400" b="1" kern="0" dirty="0">
                <a:effectLst/>
                <a:latin typeface="Times New Roman" panose="02020603050405020304" pitchFamily="18" charset="0"/>
                <a:ea typeface="Times New Roman" panose="02020603050405020304" pitchFamily="18" charset="0"/>
              </a:rPr>
              <a:t>Team</a:t>
            </a:r>
            <a:r>
              <a:rPr lang="en-US" sz="2400" b="1" kern="0" spc="65" dirty="0">
                <a:latin typeface="Times New Roman" panose="02020603050405020304" pitchFamily="18" charset="0"/>
                <a:ea typeface="Times New Roman" panose="02020603050405020304" pitchFamily="18" charset="0"/>
              </a:rPr>
              <a:t>-B</a:t>
            </a:r>
            <a:r>
              <a:rPr lang="en-US" sz="2400" b="1" kern="0" dirty="0">
                <a:effectLst/>
                <a:latin typeface="Times New Roman" panose="02020603050405020304" pitchFamily="18" charset="0"/>
                <a:ea typeface="Times New Roman" panose="02020603050405020304" pitchFamily="18" charset="0"/>
              </a:rPr>
              <a:t>ased</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74295" algn="just">
              <a:lnSpc>
                <a:spcPct val="195000"/>
              </a:lnSpc>
              <a:buSzPts val="1200"/>
              <a:tabLst>
                <a:tab pos="292735" algn="l"/>
              </a:tabLst>
            </a:pPr>
            <a:r>
              <a:rPr lang="en-US" sz="2400" dirty="0">
                <a:effectLst/>
                <a:latin typeface="Times New Roman" panose="02020603050405020304" pitchFamily="18" charset="0"/>
                <a:ea typeface="Times New Roman" panose="02020603050405020304" pitchFamily="18" charset="0"/>
              </a:rPr>
              <a:t>Building the right type of team plays a key role. Team members from diverse backgrounds and specializations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support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challenges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a:t>
            </a:r>
          </a:p>
          <a:p>
            <a:pPr marR="74295" algn="just">
              <a:lnSpc>
                <a:spcPct val="195000"/>
              </a:lnSpc>
              <a:buSzPts val="1200"/>
              <a:tabLst>
                <a:tab pos="292735" algn="l"/>
              </a:tabLst>
            </a:pPr>
            <a:r>
              <a:rPr lang="en-IN" sz="2400" dirty="0">
                <a:effectLst/>
                <a:latin typeface="Times New Roman" panose="02020603050405020304" pitchFamily="18" charset="0"/>
                <a:ea typeface="Times New Roman" panose="02020603050405020304" pitchFamily="18" charset="0"/>
              </a:rPr>
              <a:t>Design thinking encourages collaboration, flexibility, curiosity, and positivity, creating happy teams and positively influencing the outcome. Through this process, team members feel valued and clients know that their feedback is taken into consideration.</a:t>
            </a:r>
          </a:p>
          <a:p>
            <a:pPr marR="76835" algn="just">
              <a:lnSpc>
                <a:spcPct val="195000"/>
              </a:lnSpc>
              <a:buSzPts val="1200"/>
              <a:tabLst>
                <a:tab pos="292735" algn="l"/>
              </a:tabLst>
            </a:pPr>
            <a:r>
              <a:rPr lang="en-US" sz="2400" dirty="0">
                <a:effectLst/>
                <a:latin typeface="Times New Roman" panose="02020603050405020304" pitchFamily="18" charset="0"/>
                <a:ea typeface="Times New Roman" panose="02020603050405020304" pitchFamily="18" charset="0"/>
              </a:rPr>
              <a:t>Right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Culture is equally important.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Involvement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members is 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component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developing right culture; hence, rules, regulations and processes of the team have an impact 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developing right culture in the team.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9670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br>
              <a:rPr lang="en-US" sz="2400" dirty="0">
                <a:effectLst/>
                <a:latin typeface="Times New Roman" panose="02020603050405020304" pitchFamily="18" charset="0"/>
                <a:ea typeface="Times New Roman" panose="02020603050405020304" pitchFamily="18" charset="0"/>
              </a:rPr>
            </a:br>
            <a:r>
              <a:rPr lang="en-US" sz="2400" b="1" kern="0" dirty="0">
                <a:effectLst/>
                <a:latin typeface="Times New Roman" panose="02020603050405020304" pitchFamily="18" charset="0"/>
                <a:ea typeface="Times New Roman" panose="02020603050405020304" pitchFamily="18" charset="0"/>
              </a:rPr>
              <a:t>Team</a:t>
            </a:r>
            <a:r>
              <a:rPr lang="en-US" sz="2400" b="1" kern="0" spc="65" dirty="0">
                <a:latin typeface="Times New Roman" panose="02020603050405020304" pitchFamily="18" charset="0"/>
                <a:ea typeface="Times New Roman" panose="02020603050405020304" pitchFamily="18" charset="0"/>
              </a:rPr>
              <a:t>-B</a:t>
            </a:r>
            <a:r>
              <a:rPr lang="en-US" sz="2400" b="1" kern="0" dirty="0">
                <a:effectLst/>
                <a:latin typeface="Times New Roman" panose="02020603050405020304" pitchFamily="18" charset="0"/>
                <a:ea typeface="Times New Roman" panose="02020603050405020304" pitchFamily="18" charset="0"/>
              </a:rPr>
              <a:t>ased</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7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R="75565" algn="just">
              <a:lnSpc>
                <a:spcPct val="195000"/>
              </a:lnSpc>
              <a:buSzPts val="1200"/>
              <a:tabLst>
                <a:tab pos="292735" algn="l"/>
              </a:tabLst>
            </a:pPr>
            <a:r>
              <a:rPr lang="en-US" sz="18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Development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higher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inclusions,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cohesion,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interaction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confidence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support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developing</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endParaRPr lang="en-IN" sz="2400" dirty="0">
              <a:effectLst/>
              <a:latin typeface="Times New Roman" panose="02020603050405020304" pitchFamily="18" charset="0"/>
              <a:ea typeface="Times New Roman" panose="02020603050405020304" pitchFamily="18" charset="0"/>
            </a:endParaRPr>
          </a:p>
          <a:p>
            <a:pPr marR="76200" algn="just">
              <a:lnSpc>
                <a:spcPct val="195000"/>
              </a:lnSpc>
              <a:buSzPts val="1200"/>
              <a:tabLst>
                <a:tab pos="292735" algn="l"/>
              </a:tabLst>
            </a:pPr>
            <a:r>
              <a:rPr lang="en-US" sz="2400" dirty="0">
                <a:effectLst/>
                <a:latin typeface="Times New Roman" panose="02020603050405020304" pitchFamily="18" charset="0"/>
                <a:ea typeface="Times New Roman" panose="02020603050405020304" pitchFamily="18" charset="0"/>
              </a:rPr>
              <a:t>Effective communication among the members supports in sharing the ideas and solutions for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endParaRPr lang="en-IN" sz="2400" dirty="0">
              <a:effectLst/>
              <a:latin typeface="Times New Roman" panose="02020603050405020304" pitchFamily="18" charset="0"/>
              <a:ea typeface="Times New Roman" panose="02020603050405020304" pitchFamily="18" charset="0"/>
            </a:endParaRPr>
          </a:p>
          <a:p>
            <a:pPr marR="75565" algn="just">
              <a:lnSpc>
                <a:spcPct val="195000"/>
              </a:lnSpc>
              <a:buSzPts val="1200"/>
              <a:tabLst>
                <a:tab pos="292735" algn="l"/>
              </a:tabLst>
            </a:pPr>
            <a:r>
              <a:rPr lang="en-US" sz="2400" dirty="0">
                <a:effectLst/>
                <a:latin typeface="Times New Roman" panose="02020603050405020304" pitchFamily="18" charset="0"/>
                <a:ea typeface="Times New Roman" panose="02020603050405020304" pitchFamily="18" charset="0"/>
              </a:rPr>
              <a:t>The role of leadership is an important aspect in design thinking. A team leader’s encouragement,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supports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team</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organization to come up with better solutions.</a:t>
            </a:r>
            <a:endParaRPr lang="en-IN" sz="2400" dirty="0">
              <a:effectLst/>
              <a:latin typeface="Times New Roman" panose="02020603050405020304" pitchFamily="18" charset="0"/>
              <a:ea typeface="Times New Roman" panose="02020603050405020304" pitchFamily="18" charset="0"/>
            </a:endParaRPr>
          </a:p>
          <a:p>
            <a:pPr marL="520065" indent="0">
              <a:spcBef>
                <a:spcPts val="1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5513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a:bodyPr>
          <a:lstStyle/>
          <a:p>
            <a:pPr marL="0" lvl="0" indent="0">
              <a:lnSpc>
                <a:spcPts val="1345"/>
              </a:lnSpc>
              <a:buSzPts val="1200"/>
              <a:buNone/>
              <a:tabLst>
                <a:tab pos="292735" algn="l"/>
              </a:tabLst>
            </a:pPr>
            <a:endParaRPr lang="en-US" sz="1800" b="1"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US" sz="2400"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US" sz="2400" dirty="0">
              <a:latin typeface="Times New Roman" panose="02020603050405020304" pitchFamily="18" charset="0"/>
              <a:ea typeface="Times New Roman" panose="02020603050405020304" pitchFamily="18" charset="0"/>
            </a:endParaRPr>
          </a:p>
          <a:p>
            <a:pPr marL="0" indent="0" algn="ctr">
              <a:spcBef>
                <a:spcPts val="29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4400" i="1" dirty="0">
                <a:solidFill>
                  <a:srgbClr val="FF0000"/>
                </a:solidFill>
                <a:effectLst/>
                <a:latin typeface="Times New Roman" panose="02020603050405020304" pitchFamily="18" charset="0"/>
                <a:ea typeface="Times New Roman" panose="02020603050405020304" pitchFamily="18" charset="0"/>
              </a:rPr>
              <a:t>That’s All Folks</a:t>
            </a:r>
          </a:p>
          <a:p>
            <a:pPr marL="0" indent="0" algn="ctr">
              <a:spcBef>
                <a:spcPts val="295"/>
              </a:spcBef>
              <a:spcAft>
                <a:spcPts val="0"/>
              </a:spcAft>
              <a:buNone/>
            </a:pPr>
            <a:endParaRPr lang="en-US" sz="4400" i="1" dirty="0">
              <a:solidFill>
                <a:srgbClr val="FF0000"/>
              </a:solidFill>
              <a:latin typeface="Times New Roman" panose="02020603050405020304" pitchFamily="18" charset="0"/>
              <a:ea typeface="Times New Roman" panose="02020603050405020304" pitchFamily="18" charset="0"/>
            </a:endParaRPr>
          </a:p>
          <a:p>
            <a:pPr marL="0" indent="0" algn="ctr">
              <a:spcBef>
                <a:spcPts val="295"/>
              </a:spcBef>
              <a:spcAft>
                <a:spcPts val="0"/>
              </a:spcAft>
              <a:buNone/>
            </a:pPr>
            <a:r>
              <a:rPr lang="en-US" sz="4400" i="1" dirty="0">
                <a:solidFill>
                  <a:srgbClr val="FF0000"/>
                </a:solidFill>
                <a:effectLst/>
                <a:latin typeface="Times New Roman" panose="02020603050405020304" pitchFamily="18" charset="0"/>
                <a:ea typeface="Times New Roman" panose="02020603050405020304" pitchFamily="18" charset="0"/>
              </a:rPr>
              <a:t>Module One is done</a:t>
            </a:r>
            <a:endParaRPr lang="en-IN" sz="4400" i="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34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EFC8CD-E6C1-B251-B91D-40022AD91D2E}"/>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529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69010" y="0"/>
            <a:ext cx="12122989" cy="6771736"/>
          </a:xfrm>
        </p:spPr>
        <p:txBody>
          <a:bodyPr>
            <a:normAutofit/>
          </a:bodyPr>
          <a:lstStyle/>
          <a:p>
            <a:pPr marL="0" indent="0" algn="ctr">
              <a:buNone/>
            </a:pPr>
            <a:endParaRPr lang="en-US" sz="4200" b="1" kern="0" dirty="0">
              <a:latin typeface="Times New Roman" panose="02020603050405020304" pitchFamily="18" charset="0"/>
              <a:ea typeface="Times New Roman" panose="02020603050405020304" pitchFamily="18" charset="0"/>
            </a:endParaRPr>
          </a:p>
          <a:p>
            <a:pPr marL="0" indent="0" algn="ctr">
              <a:buNone/>
            </a:pPr>
            <a:r>
              <a:rPr lang="en-US" sz="4200" b="1" kern="0" dirty="0">
                <a:latin typeface="Times New Roman" panose="02020603050405020304" pitchFamily="18" charset="0"/>
                <a:ea typeface="Times New Roman" panose="02020603050405020304" pitchFamily="18" charset="0"/>
              </a:rPr>
              <a:t>Why </a:t>
            </a:r>
            <a:r>
              <a:rPr lang="en-US" sz="4200" b="1" kern="0" dirty="0">
                <a:effectLst/>
                <a:latin typeface="Times New Roman" panose="02020603050405020304" pitchFamily="18" charset="0"/>
                <a:ea typeface="Times New Roman" panose="02020603050405020304" pitchFamily="18" charset="0"/>
              </a:rPr>
              <a:t>Design</a:t>
            </a:r>
            <a:r>
              <a:rPr lang="en-US" sz="4200" b="1" kern="0" spc="50" dirty="0">
                <a:effectLst/>
                <a:latin typeface="Times New Roman" panose="02020603050405020304" pitchFamily="18" charset="0"/>
                <a:ea typeface="Times New Roman" panose="02020603050405020304" pitchFamily="18" charset="0"/>
              </a:rPr>
              <a:t> </a:t>
            </a:r>
            <a:r>
              <a:rPr lang="en-US" sz="4200" b="1" kern="0" dirty="0">
                <a:effectLst/>
                <a:latin typeface="Times New Roman" panose="02020603050405020304" pitchFamily="18" charset="0"/>
                <a:ea typeface="Times New Roman" panose="02020603050405020304" pitchFamily="18" charset="0"/>
              </a:rPr>
              <a:t>Thinking?</a:t>
            </a:r>
          </a:p>
          <a:p>
            <a:pPr marL="0" indent="0" algn="ctr">
              <a:buNone/>
            </a:pPr>
            <a:endParaRPr lang="en-IN" sz="4200" b="1" kern="0" dirty="0">
              <a:effectLst/>
              <a:latin typeface="Times New Roman" panose="02020603050405020304" pitchFamily="18" charset="0"/>
              <a:ea typeface="Times New Roman" panose="02020603050405020304" pitchFamily="18" charset="0"/>
            </a:endParaRPr>
          </a:p>
          <a:p>
            <a:r>
              <a:rPr lang="en-IN" sz="3200" dirty="0"/>
              <a:t>Design Thinking is not an exclusive property of designers—all great innovators in literature, art, music, science, engineering, and business have practiced it. </a:t>
            </a:r>
          </a:p>
          <a:p>
            <a:endParaRPr lang="en-IN" sz="3200" dirty="0"/>
          </a:p>
          <a:p>
            <a:r>
              <a:rPr lang="en-IN" sz="3200" dirty="0"/>
              <a:t>The designers’ work processes can help us systematically extract, teach, learn and apply these human-centred techniques to solve problems in a creative and innovative way—in our designs, in our businesses, in our countries, in our lives.</a:t>
            </a:r>
          </a:p>
        </p:txBody>
      </p:sp>
    </p:spTree>
    <p:extLst>
      <p:ext uri="{BB962C8B-B14F-4D97-AF65-F5344CB8AC3E}">
        <p14:creationId xmlns:p14="http://schemas.microsoft.com/office/powerpoint/2010/main" val="276736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69010" y="0"/>
            <a:ext cx="12122989" cy="6771736"/>
          </a:xfrm>
        </p:spPr>
        <p:txBody>
          <a:bodyPr>
            <a:normAutofit/>
          </a:bodyPr>
          <a:lstStyle/>
          <a:p>
            <a:pPr marL="0" indent="0">
              <a:buNone/>
            </a:pPr>
            <a:endParaRPr lang="en-IN" sz="3200" kern="0" dirty="0">
              <a:latin typeface="Times New Roman" panose="02020603050405020304" pitchFamily="18" charset="0"/>
              <a:ea typeface="Times New Roman" panose="02020603050405020304" pitchFamily="18" charset="0"/>
            </a:endParaRPr>
          </a:p>
          <a:p>
            <a:pPr marL="0" indent="0" algn="ctr">
              <a:buNone/>
            </a:pPr>
            <a:r>
              <a:rPr lang="en-IN" sz="3200" b="1" kern="0" dirty="0">
                <a:latin typeface="Times New Roman" panose="02020603050405020304" pitchFamily="18" charset="0"/>
                <a:ea typeface="Times New Roman" panose="02020603050405020304" pitchFamily="18" charset="0"/>
              </a:rPr>
              <a:t>Who All Practice Design Thinking?</a:t>
            </a:r>
          </a:p>
          <a:p>
            <a:pPr marL="0" indent="0">
              <a:buNone/>
            </a:pPr>
            <a:endParaRPr lang="en-IN" sz="3200" kern="0" dirty="0">
              <a:latin typeface="Times New Roman" panose="02020603050405020304" pitchFamily="18" charset="0"/>
              <a:ea typeface="Times New Roman" panose="02020603050405020304" pitchFamily="18" charset="0"/>
            </a:endParaRPr>
          </a:p>
          <a:p>
            <a:r>
              <a:rPr lang="en-IN" sz="3200" kern="0" dirty="0">
                <a:latin typeface="Times New Roman" panose="02020603050405020304" pitchFamily="18" charset="0"/>
                <a:ea typeface="Times New Roman" panose="02020603050405020304" pitchFamily="18" charset="0"/>
              </a:rPr>
              <a:t>Some of the world’s leading brands, such as Apple, Google and Samsung, rapidly adopted the design thinking approach, and leading universities around the world teach the related methodology—including Stanford, Harvard, Imperial College London and the Srishti Institute in India. </a:t>
            </a:r>
          </a:p>
          <a:p>
            <a:endParaRPr lang="en-IN" sz="3200" kern="0" dirty="0">
              <a:latin typeface="Times New Roman" panose="02020603050405020304" pitchFamily="18" charset="0"/>
              <a:ea typeface="Times New Roman" panose="02020603050405020304" pitchFamily="18" charset="0"/>
            </a:endParaRPr>
          </a:p>
          <a:p>
            <a:r>
              <a:rPr lang="en-IN" sz="3200" kern="0" dirty="0">
                <a:latin typeface="Times New Roman" panose="02020603050405020304" pitchFamily="18" charset="0"/>
                <a:ea typeface="Times New Roman" panose="02020603050405020304" pitchFamily="18" charset="0"/>
              </a:rPr>
              <a:t>Before you incorporate design thinking into your own workflows, you need to know what it is and why it’s so popular. Here, we’ll cut to the chase and tell you what design thinking is all about and why it’s so in demand.</a:t>
            </a:r>
            <a:endParaRPr lang="en-US" sz="3200" kern="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689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69010" y="0"/>
            <a:ext cx="12122989" cy="6771736"/>
          </a:xfrm>
        </p:spPr>
        <p:txBody>
          <a:bodyPr>
            <a:normAutofit/>
          </a:bodyPr>
          <a:lstStyle/>
          <a:p>
            <a:pPr marL="0" indent="0" algn="ctr">
              <a:buNone/>
            </a:pPr>
            <a:r>
              <a:rPr lang="en-IN" sz="3200" b="1" kern="0" dirty="0">
                <a:latin typeface="Times New Roman" panose="02020603050405020304" pitchFamily="18" charset="0"/>
                <a:ea typeface="Times New Roman" panose="02020603050405020304" pitchFamily="18" charset="0"/>
              </a:rPr>
              <a:t>What We Need To Know About Practice Design Thinking?</a:t>
            </a:r>
          </a:p>
          <a:p>
            <a:r>
              <a:rPr lang="en-IN" sz="3200" kern="0" dirty="0">
                <a:latin typeface="Times New Roman" panose="02020603050405020304" pitchFamily="18" charset="0"/>
                <a:ea typeface="Times New Roman" panose="02020603050405020304" pitchFamily="18" charset="0"/>
              </a:rPr>
              <a:t>Design thinking is an iterative process in which you seek to understand your users, challenge assumptions, redefine problems and create innovative solutions which you can prototype and test. </a:t>
            </a:r>
          </a:p>
          <a:p>
            <a:endParaRPr lang="en-IN" sz="3200" kern="0" dirty="0">
              <a:latin typeface="Times New Roman" panose="02020603050405020304" pitchFamily="18" charset="0"/>
              <a:ea typeface="Times New Roman" panose="02020603050405020304" pitchFamily="18" charset="0"/>
            </a:endParaRPr>
          </a:p>
          <a:p>
            <a:r>
              <a:rPr lang="en-IN" sz="3200" kern="0" dirty="0">
                <a:latin typeface="Times New Roman" panose="02020603050405020304" pitchFamily="18" charset="0"/>
                <a:ea typeface="Times New Roman" panose="02020603050405020304" pitchFamily="18" charset="0"/>
              </a:rPr>
              <a:t>The overall goal is to identify alternative strategies and solutions that are not instantly apparent with your initial level of understanding.</a:t>
            </a:r>
          </a:p>
          <a:p>
            <a:endParaRPr lang="en-IN" sz="3200" kern="0" dirty="0">
              <a:latin typeface="Times New Roman" panose="02020603050405020304" pitchFamily="18" charset="0"/>
              <a:ea typeface="Times New Roman" panose="02020603050405020304" pitchFamily="18" charset="0"/>
            </a:endParaRPr>
          </a:p>
          <a:p>
            <a:r>
              <a:rPr lang="en-IN" sz="3200" kern="0" dirty="0">
                <a:latin typeface="Times New Roman" panose="02020603050405020304" pitchFamily="18" charset="0"/>
                <a:ea typeface="Times New Roman" panose="02020603050405020304" pitchFamily="18" charset="0"/>
              </a:rPr>
              <a:t>Design thinking is more than just a process; it opens up an entirely new way to think, and it offers a collection of hands-on methods to help you apply this new mindset.</a:t>
            </a:r>
          </a:p>
        </p:txBody>
      </p:sp>
    </p:spTree>
    <p:extLst>
      <p:ext uri="{BB962C8B-B14F-4D97-AF65-F5344CB8AC3E}">
        <p14:creationId xmlns:p14="http://schemas.microsoft.com/office/powerpoint/2010/main" val="154188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60384" y="0"/>
            <a:ext cx="12131615" cy="7030528"/>
          </a:xfrm>
        </p:spPr>
        <p:txBody>
          <a:bodyPr>
            <a:normAutofit/>
          </a:bodyPr>
          <a:lstStyle/>
          <a:p>
            <a:pPr marL="0" indent="0" algn="ctr">
              <a:lnSpc>
                <a:spcPts val="1575"/>
              </a:lnSpc>
              <a:buNone/>
            </a:pPr>
            <a:endParaRPr lang="en-US" sz="1800" b="1" kern="0" dirty="0">
              <a:effectLst/>
              <a:latin typeface="Times New Roman" panose="02020603050405020304" pitchFamily="18" charset="0"/>
              <a:ea typeface="Times New Roman" panose="02020603050405020304" pitchFamily="18" charset="0"/>
            </a:endParaRPr>
          </a:p>
          <a:p>
            <a:pPr marL="0" indent="0" algn="ctr">
              <a:lnSpc>
                <a:spcPts val="1575"/>
              </a:lnSpc>
              <a:buNone/>
            </a:pPr>
            <a:endParaRPr lang="en-US" sz="2000" b="1" kern="0" dirty="0">
              <a:latin typeface="Times New Roman" panose="02020603050405020304" pitchFamily="18" charset="0"/>
              <a:ea typeface="Times New Roman" panose="02020603050405020304" pitchFamily="18" charset="0"/>
            </a:endParaRPr>
          </a:p>
          <a:p>
            <a:pPr marL="0" indent="0" algn="ctr">
              <a:lnSpc>
                <a:spcPts val="1575"/>
              </a:lnSpc>
              <a:buNone/>
            </a:pPr>
            <a:r>
              <a:rPr lang="en-US" sz="4400" b="1" kern="0" dirty="0">
                <a:effectLst/>
                <a:latin typeface="Times New Roman" panose="02020603050405020304" pitchFamily="18" charset="0"/>
                <a:ea typeface="Times New Roman" panose="02020603050405020304" pitchFamily="18" charset="0"/>
              </a:rPr>
              <a:t>Definition</a:t>
            </a:r>
            <a:r>
              <a:rPr lang="en-US" sz="4400" b="1" kern="0" spc="70" dirty="0">
                <a:effectLst/>
                <a:latin typeface="Times New Roman" panose="02020603050405020304" pitchFamily="18" charset="0"/>
                <a:ea typeface="Times New Roman" panose="02020603050405020304" pitchFamily="18" charset="0"/>
              </a:rPr>
              <a:t> </a:t>
            </a:r>
            <a:r>
              <a:rPr lang="en-US" sz="4400" b="1" kern="0" dirty="0">
                <a:effectLst/>
                <a:latin typeface="Times New Roman" panose="02020603050405020304" pitchFamily="18" charset="0"/>
                <a:ea typeface="Times New Roman" panose="02020603050405020304" pitchFamily="18" charset="0"/>
              </a:rPr>
              <a:t>of</a:t>
            </a:r>
            <a:r>
              <a:rPr lang="en-US" sz="4400" b="1" kern="0" spc="55" dirty="0">
                <a:effectLst/>
                <a:latin typeface="Times New Roman" panose="02020603050405020304" pitchFamily="18" charset="0"/>
                <a:ea typeface="Times New Roman" panose="02020603050405020304" pitchFamily="18" charset="0"/>
              </a:rPr>
              <a:t> </a:t>
            </a:r>
            <a:r>
              <a:rPr lang="en-US" sz="4400" b="1" kern="0" dirty="0">
                <a:effectLst/>
                <a:latin typeface="Times New Roman" panose="02020603050405020304" pitchFamily="18" charset="0"/>
                <a:ea typeface="Times New Roman" panose="02020603050405020304" pitchFamily="18" charset="0"/>
              </a:rPr>
              <a:t>Design</a:t>
            </a:r>
            <a:r>
              <a:rPr lang="en-US" sz="4400" b="1" kern="0" spc="55" dirty="0">
                <a:effectLst/>
                <a:latin typeface="Times New Roman" panose="02020603050405020304" pitchFamily="18" charset="0"/>
                <a:ea typeface="Times New Roman" panose="02020603050405020304" pitchFamily="18" charset="0"/>
              </a:rPr>
              <a:t> </a:t>
            </a:r>
            <a:r>
              <a:rPr lang="en-US" sz="4400" b="1" kern="0" dirty="0">
                <a:effectLst/>
                <a:latin typeface="Times New Roman" panose="02020603050405020304" pitchFamily="18" charset="0"/>
                <a:ea typeface="Times New Roman" panose="02020603050405020304" pitchFamily="18" charset="0"/>
              </a:rPr>
              <a:t>Thinking</a:t>
            </a:r>
            <a:r>
              <a:rPr lang="en-US" sz="4400" b="1" dirty="0">
                <a:effectLst/>
                <a:latin typeface="Times New Roman" panose="02020603050405020304" pitchFamily="18" charset="0"/>
                <a:ea typeface="Times New Roman" panose="02020603050405020304" pitchFamily="18" charset="0"/>
              </a:rPr>
              <a:t> </a:t>
            </a:r>
          </a:p>
          <a:p>
            <a:pPr marL="0" indent="0" algn="ctr">
              <a:lnSpc>
                <a:spcPts val="1575"/>
              </a:lnSpc>
              <a:buNone/>
            </a:pPr>
            <a:endParaRPr lang="en-US" sz="2000" b="1" dirty="0">
              <a:effectLst/>
              <a:latin typeface="Times New Roman" panose="02020603050405020304" pitchFamily="18" charset="0"/>
              <a:ea typeface="Times New Roman" panose="02020603050405020304" pitchFamily="18" charset="0"/>
            </a:endParaRPr>
          </a:p>
          <a:p>
            <a:r>
              <a:rPr lang="en-IN" dirty="0">
                <a:solidFill>
                  <a:srgbClr val="202124"/>
                </a:solidFill>
                <a:latin typeface="Google Sans"/>
              </a:rPr>
              <a:t>Cognitive scientist and Nobel Prize laureate Herbert A. Simon was the first to mention design as a way of thinking in his 1969 book, </a:t>
            </a:r>
            <a:r>
              <a:rPr lang="en-IN" i="1" dirty="0">
                <a:solidFill>
                  <a:srgbClr val="202124"/>
                </a:solidFill>
                <a:latin typeface="Google Sans"/>
              </a:rPr>
              <a:t>The Sciences of the Artificial</a:t>
            </a:r>
            <a:r>
              <a:rPr lang="en-IN" dirty="0">
                <a:solidFill>
                  <a:srgbClr val="202124"/>
                </a:solidFill>
                <a:latin typeface="Google Sans"/>
              </a:rPr>
              <a:t>.</a:t>
            </a:r>
          </a:p>
          <a:p>
            <a:r>
              <a:rPr lang="en-IN" dirty="0">
                <a:solidFill>
                  <a:srgbClr val="202124"/>
                </a:solidFill>
                <a:latin typeface="Google Sans"/>
              </a:rPr>
              <a:t> He then went on to contribute many ideas throughout the 1970s which are now regarded as principles of design thinking.</a:t>
            </a:r>
          </a:p>
          <a:p>
            <a:r>
              <a:rPr lang="en-IN" b="1" dirty="0">
                <a:solidFill>
                  <a:srgbClr val="202124"/>
                </a:solidFill>
                <a:latin typeface="Google Sans"/>
              </a:rPr>
              <a:t>Design thinking is an approach used for practical and creative problem-solving through a human-centric approach.</a:t>
            </a:r>
          </a:p>
          <a:p>
            <a:r>
              <a:rPr lang="en-IN" dirty="0">
                <a:solidFill>
                  <a:srgbClr val="202124"/>
                </a:solidFill>
                <a:latin typeface="Google Sans"/>
              </a:rPr>
              <a:t>It is based heavily on the methods and processes that designers use (hence the name), but it has actually evolved from a range of different fields—including architecture, engineering and business. </a:t>
            </a:r>
          </a:p>
          <a:p>
            <a:r>
              <a:rPr lang="en-IN" dirty="0">
                <a:solidFill>
                  <a:srgbClr val="202124"/>
                </a:solidFill>
                <a:latin typeface="Google Sans"/>
              </a:rPr>
              <a:t>Design thinking can also be applied to any field; it doesn’t necessarily have to be design-specific.</a:t>
            </a:r>
          </a:p>
          <a:p>
            <a:endParaRPr lang="en-IN" dirty="0">
              <a:solidFill>
                <a:srgbClr val="202124"/>
              </a:solidFill>
              <a:latin typeface="Google Sans"/>
            </a:endParaRPr>
          </a:p>
        </p:txBody>
      </p:sp>
    </p:spTree>
    <p:extLst>
      <p:ext uri="{BB962C8B-B14F-4D97-AF65-F5344CB8AC3E}">
        <p14:creationId xmlns:p14="http://schemas.microsoft.com/office/powerpoint/2010/main" val="139390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224286"/>
            <a:ext cx="12192000" cy="6633713"/>
          </a:xfrm>
        </p:spPr>
        <p:txBody>
          <a:bodyPr>
            <a:normAutofit/>
          </a:bodyPr>
          <a:lstStyle/>
          <a:p>
            <a:pPr marL="0" indent="0" algn="ctr">
              <a:lnSpc>
                <a:spcPts val="1575"/>
              </a:lnSpc>
              <a:buNone/>
            </a:pPr>
            <a:endParaRPr lang="en-US" sz="3900" b="1" kern="0" dirty="0">
              <a:effectLst/>
              <a:latin typeface="Times New Roman" panose="02020603050405020304" pitchFamily="18" charset="0"/>
              <a:ea typeface="Times New Roman" panose="02020603050405020304" pitchFamily="18" charset="0"/>
            </a:endParaRPr>
          </a:p>
          <a:p>
            <a:pPr marL="0" indent="0" algn="ctr">
              <a:lnSpc>
                <a:spcPts val="1575"/>
              </a:lnSpc>
              <a:buNone/>
            </a:pPr>
            <a:r>
              <a:rPr lang="en-US" sz="3900" b="1" kern="0" dirty="0">
                <a:effectLst/>
                <a:latin typeface="Times New Roman" panose="02020603050405020304" pitchFamily="18" charset="0"/>
                <a:ea typeface="Times New Roman" panose="02020603050405020304" pitchFamily="18" charset="0"/>
              </a:rPr>
              <a:t>Origins</a:t>
            </a:r>
            <a:r>
              <a:rPr lang="en-US" sz="3900" b="1" kern="0" spc="45" dirty="0">
                <a:effectLst/>
                <a:latin typeface="Times New Roman" panose="02020603050405020304" pitchFamily="18" charset="0"/>
                <a:ea typeface="Times New Roman" panose="02020603050405020304" pitchFamily="18" charset="0"/>
              </a:rPr>
              <a:t> </a:t>
            </a:r>
            <a:r>
              <a:rPr lang="en-US" sz="3900" b="1" kern="0" dirty="0">
                <a:effectLst/>
                <a:latin typeface="Times New Roman" panose="02020603050405020304" pitchFamily="18" charset="0"/>
                <a:ea typeface="Times New Roman" panose="02020603050405020304" pitchFamily="18" charset="0"/>
              </a:rPr>
              <a:t>of</a:t>
            </a:r>
            <a:r>
              <a:rPr lang="en-US" sz="3900" b="1" kern="0" spc="40" dirty="0">
                <a:effectLst/>
                <a:latin typeface="Times New Roman" panose="02020603050405020304" pitchFamily="18" charset="0"/>
                <a:ea typeface="Times New Roman" panose="02020603050405020304" pitchFamily="18" charset="0"/>
              </a:rPr>
              <a:t> </a:t>
            </a:r>
            <a:r>
              <a:rPr lang="en-US" sz="3900" b="1" kern="0" dirty="0">
                <a:effectLst/>
                <a:latin typeface="Times New Roman" panose="02020603050405020304" pitchFamily="18" charset="0"/>
                <a:ea typeface="Times New Roman" panose="02020603050405020304" pitchFamily="18" charset="0"/>
              </a:rPr>
              <a:t>Design</a:t>
            </a:r>
            <a:r>
              <a:rPr lang="en-US" sz="3900" b="1" kern="0" spc="45" dirty="0">
                <a:effectLst/>
                <a:latin typeface="Times New Roman" panose="02020603050405020304" pitchFamily="18" charset="0"/>
                <a:ea typeface="Times New Roman" panose="02020603050405020304" pitchFamily="18" charset="0"/>
              </a:rPr>
              <a:t> </a:t>
            </a:r>
            <a:r>
              <a:rPr lang="en-US" sz="3900" b="1" kern="0" dirty="0">
                <a:effectLst/>
                <a:latin typeface="Times New Roman" panose="02020603050405020304" pitchFamily="18" charset="0"/>
                <a:ea typeface="Times New Roman" panose="02020603050405020304" pitchFamily="18" charset="0"/>
              </a:rPr>
              <a:t>Thinking</a:t>
            </a:r>
            <a:endParaRPr lang="en-IN" sz="3900" b="1" kern="0" dirty="0">
              <a:effectLst/>
              <a:latin typeface="Times New Roman" panose="02020603050405020304" pitchFamily="18" charset="0"/>
              <a:ea typeface="Times New Roman" panose="02020603050405020304" pitchFamily="18" charset="0"/>
            </a:endParaRPr>
          </a:p>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63500" marR="76200" indent="-229235" algn="just">
              <a:lnSpc>
                <a:spcPct val="110000"/>
              </a:lnSpc>
              <a:spcAft>
                <a:spcPts val="0"/>
              </a:spcAft>
            </a:pPr>
            <a:r>
              <a:rPr lang="en-IN" sz="2400" dirty="0">
                <a:latin typeface="Times New Roman" panose="02020603050405020304" pitchFamily="18" charset="0"/>
                <a:ea typeface="Times New Roman" panose="02020603050405020304" pitchFamily="18" charset="0"/>
              </a:rPr>
              <a:t>Early glimpses of design thinking date back to the 1950s and 1960s</a:t>
            </a:r>
            <a:endParaRPr lang="en-US" sz="2400" dirty="0">
              <a:latin typeface="Times New Roman" panose="02020603050405020304" pitchFamily="18" charset="0"/>
              <a:ea typeface="Times New Roman" panose="02020603050405020304" pitchFamily="18" charset="0"/>
            </a:endParaRPr>
          </a:p>
          <a:p>
            <a:pPr marL="63500" marR="73660" indent="-229235" algn="just">
              <a:lnSpc>
                <a:spcPct val="110000"/>
              </a:lnSpc>
              <a:spcAft>
                <a:spcPts val="0"/>
              </a:spcAft>
            </a:pPr>
            <a:r>
              <a:rPr lang="en-US" sz="2400" dirty="0">
                <a:effectLst/>
                <a:latin typeface="Times New Roman" panose="02020603050405020304" pitchFamily="18" charset="0"/>
                <a:ea typeface="Times New Roman" panose="02020603050405020304" pitchFamily="18" charset="0"/>
              </a:rPr>
              <a:t>Design ideas as they exist today have evolved collaboratively in various fields and industries.</a:t>
            </a:r>
          </a:p>
          <a:p>
            <a:pPr marL="63500" marR="73660" indent="-229235" algn="just">
              <a:lnSpc>
                <a:spcPct val="110000"/>
              </a:lnSpc>
              <a:spcAft>
                <a:spcPts val="0"/>
              </a:spcAft>
            </a:pPr>
            <a:r>
              <a:rPr lang="en-IN" sz="2400" b="1" dirty="0">
                <a:effectLst/>
                <a:latin typeface="Times New Roman" panose="02020603050405020304" pitchFamily="18" charset="0"/>
                <a:ea typeface="Times New Roman" panose="02020603050405020304" pitchFamily="18" charset="0"/>
              </a:rPr>
              <a:t>1963</a:t>
            </a:r>
            <a:r>
              <a:rPr lang="en-IN" sz="2400" dirty="0">
                <a:effectLst/>
                <a:latin typeface="Times New Roman" panose="02020603050405020304" pitchFamily="18" charset="0"/>
                <a:ea typeface="Times New Roman" panose="02020603050405020304" pitchFamily="18" charset="0"/>
              </a:rPr>
              <a:t>: The idea of using Design as a way of solving complex problems in a simplified manner in sciences originated in the book ‘The science of the Artificial’ authored by Herbert A. Simon</a:t>
            </a:r>
          </a:p>
          <a:p>
            <a:pPr marL="63500" marR="73660" indent="-229235" algn="just">
              <a:lnSpc>
                <a:spcPct val="110000"/>
              </a:lnSpc>
              <a:spcAft>
                <a:spcPts val="0"/>
              </a:spcAft>
            </a:pPr>
            <a:r>
              <a:rPr lang="en-IN" sz="2400" b="1" dirty="0">
                <a:effectLst/>
                <a:latin typeface="Times New Roman" panose="02020603050405020304" pitchFamily="18" charset="0"/>
                <a:ea typeface="Times New Roman" panose="02020603050405020304" pitchFamily="18" charset="0"/>
              </a:rPr>
              <a:t>1973</a:t>
            </a:r>
            <a:r>
              <a:rPr lang="en-IN" sz="2400" dirty="0">
                <a:effectLst/>
                <a:latin typeface="Times New Roman" panose="02020603050405020304" pitchFamily="18" charset="0"/>
                <a:ea typeface="Times New Roman" panose="02020603050405020304" pitchFamily="18" charset="0"/>
              </a:rPr>
              <a:t>: The idea of design was achieved for Design Engineering by the book ‘experiences in visual thinking’ authored by Robert McKim</a:t>
            </a:r>
          </a:p>
          <a:p>
            <a:pPr marL="63500" marR="73660" indent="-229235" algn="just">
              <a:lnSpc>
                <a:spcPct val="110000"/>
              </a:lnSpc>
              <a:spcAft>
                <a:spcPts val="0"/>
              </a:spcAft>
            </a:pPr>
            <a:r>
              <a:rPr lang="en-IN" sz="2400" b="1" dirty="0">
                <a:effectLst/>
                <a:latin typeface="Times New Roman" panose="02020603050405020304" pitchFamily="18" charset="0"/>
                <a:ea typeface="Times New Roman" panose="02020603050405020304" pitchFamily="18" charset="0"/>
              </a:rPr>
              <a:t>1982</a:t>
            </a:r>
            <a:r>
              <a:rPr lang="en-IN" sz="2400" dirty="0">
                <a:effectLst/>
                <a:latin typeface="Times New Roman" panose="02020603050405020304" pitchFamily="18" charset="0"/>
                <a:ea typeface="Times New Roman" panose="02020603050405020304" pitchFamily="18" charset="0"/>
              </a:rPr>
              <a:t>: Design methodology is defined by Nigel Cross (Emeritus Professor of Design Studies at The Open University, UK) as the study of the principles, practices and procedures of design that are developed which includes the study of how designers work and think</a:t>
            </a:r>
          </a:p>
          <a:p>
            <a:pPr marL="63500" marR="73660" indent="-229235" algn="just">
              <a:lnSpc>
                <a:spcPct val="110000"/>
              </a:lnSpc>
              <a:spcAft>
                <a:spcPts val="0"/>
              </a:spcAft>
            </a:pPr>
            <a:r>
              <a:rPr lang="en-IN" sz="2400" b="1" dirty="0">
                <a:effectLst/>
                <a:latin typeface="Times New Roman" panose="02020603050405020304" pitchFamily="18" charset="0"/>
                <a:ea typeface="Times New Roman" panose="02020603050405020304" pitchFamily="18" charset="0"/>
              </a:rPr>
              <a:t>1987</a:t>
            </a:r>
            <a:r>
              <a:rPr lang="en-IN" sz="2400" dirty="0">
                <a:effectLst/>
                <a:latin typeface="Times New Roman" panose="02020603050405020304" pitchFamily="18" charset="0"/>
                <a:ea typeface="Times New Roman" panose="02020603050405020304" pitchFamily="18" charset="0"/>
              </a:rPr>
              <a:t>: Peter Rowes Book Titled “design thinking” describes methods and approaches that planners, designers and architects use</a:t>
            </a:r>
          </a:p>
          <a:p>
            <a:pPr marL="63500" marR="73660" indent="-229235" algn="just">
              <a:lnSpc>
                <a:spcPct val="110000"/>
              </a:lnSpc>
              <a:spcAft>
                <a:spcPts val="0"/>
              </a:spcAft>
            </a:pPr>
            <a:endParaRPr lang="en-US"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601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46A7A-4631-1F6E-2FC8-F9DC4D493999}"/>
              </a:ext>
            </a:extLst>
          </p:cNvPr>
          <p:cNvSpPr>
            <a:spLocks noGrp="1"/>
          </p:cNvSpPr>
          <p:nvPr>
            <p:ph idx="1"/>
          </p:nvPr>
        </p:nvSpPr>
        <p:spPr>
          <a:xfrm>
            <a:off x="0" y="94892"/>
            <a:ext cx="12192000" cy="6763108"/>
          </a:xfrm>
        </p:spPr>
        <p:txBody>
          <a:bodyPr>
            <a:normAutofit fontScale="85000" lnSpcReduction="10000"/>
          </a:bodyPr>
          <a:lstStyle/>
          <a:p>
            <a:pPr marL="0" indent="0" algn="ctr">
              <a:lnSpc>
                <a:spcPts val="1575"/>
              </a:lnSpc>
              <a:buNone/>
            </a:pPr>
            <a:endParaRPr lang="en-US" sz="2400" b="1" kern="0" dirty="0">
              <a:effectLst/>
              <a:latin typeface="Times New Roman" panose="02020603050405020304" pitchFamily="18" charset="0"/>
              <a:ea typeface="Times New Roman" panose="02020603050405020304" pitchFamily="18" charset="0"/>
            </a:endParaRPr>
          </a:p>
          <a:p>
            <a:pPr marL="0" indent="0" algn="ctr">
              <a:lnSpc>
                <a:spcPts val="1575"/>
              </a:lnSpc>
              <a:buNone/>
            </a:pPr>
            <a:r>
              <a:rPr lang="en-US" sz="2400" b="1" kern="0" dirty="0">
                <a:effectLst/>
                <a:latin typeface="Times New Roman" panose="02020603050405020304" pitchFamily="18" charset="0"/>
                <a:ea typeface="Times New Roman" panose="02020603050405020304" pitchFamily="18" charset="0"/>
              </a:rPr>
              <a:t>Origins</a:t>
            </a:r>
            <a:r>
              <a:rPr lang="en-US" sz="2400" b="1" kern="0" spc="4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4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Design</a:t>
            </a:r>
            <a:r>
              <a:rPr lang="en-US" sz="2400" b="1" kern="0" spc="4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Thinking</a:t>
            </a:r>
            <a:endParaRPr lang="en-IN" sz="2400" b="1" kern="0" dirty="0">
              <a:effectLst/>
              <a:latin typeface="Times New Roman" panose="02020603050405020304" pitchFamily="18" charset="0"/>
              <a:ea typeface="Times New Roman" panose="02020603050405020304" pitchFamily="18" charset="0"/>
            </a:endParaRPr>
          </a:p>
          <a:p>
            <a:pPr marL="520065" indent="0">
              <a:spcBef>
                <a:spcPts val="3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63500" marR="76200" indent="-229235" algn="just">
              <a:lnSpc>
                <a:spcPct val="195000"/>
              </a:lnSpc>
              <a:spcAft>
                <a:spcPts val="0"/>
              </a:spcAft>
            </a:pPr>
            <a:r>
              <a:rPr lang="en-US" sz="1800" b="1" dirty="0">
                <a:effectLst/>
                <a:latin typeface="Times New Roman" panose="02020603050405020304" pitchFamily="18" charset="0"/>
                <a:ea typeface="Times New Roman" panose="02020603050405020304" pitchFamily="18" charset="0"/>
              </a:rPr>
              <a:t>1980s</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1990s:</a:t>
            </a:r>
            <a:r>
              <a:rPr lang="en-US" sz="1800" b="1"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Robert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McKim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consolidated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Rolf</a:t>
            </a:r>
            <a:r>
              <a:rPr lang="en-US" sz="1800" spc="-6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Faste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Stanford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university </a:t>
            </a:r>
          </a:p>
          <a:p>
            <a:pPr marL="63500" marR="76200" indent="-229235" algn="just">
              <a:lnSpc>
                <a:spcPct val="195000"/>
              </a:lnSpc>
              <a:spcAft>
                <a:spcPts val="0"/>
              </a:spcAft>
            </a:pPr>
            <a:r>
              <a:rPr lang="en-US" sz="1800"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 1991  David M Kelly Founded IDEO and adapted Design thinking to business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interests</a:t>
            </a:r>
            <a:endParaRPr lang="en-IN" sz="1800" dirty="0">
              <a:effectLst/>
              <a:latin typeface="Times New Roman" panose="02020603050405020304" pitchFamily="18" charset="0"/>
              <a:ea typeface="Times New Roman" panose="02020603050405020304" pitchFamily="18" charset="0"/>
            </a:endParaRPr>
          </a:p>
          <a:p>
            <a:pPr marR="71755" algn="just">
              <a:lnSpc>
                <a:spcPct val="195000"/>
              </a:lnSpc>
            </a:pPr>
            <a:r>
              <a:rPr lang="en-US" sz="1800" b="1" dirty="0">
                <a:effectLst/>
                <a:latin typeface="Times New Roman" panose="02020603050405020304" pitchFamily="18" charset="0"/>
                <a:ea typeface="Times New Roman" panose="02020603050405020304" pitchFamily="18" charset="0"/>
              </a:rPr>
              <a:t>2009:</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design thinking process itself is human centered, offering methods for inspiration, ideation</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designers</a:t>
            </a:r>
          </a:p>
          <a:p>
            <a:pPr marR="71755" algn="just">
              <a:lnSpc>
                <a:spcPct val="195000"/>
              </a:lnSpc>
            </a:pPr>
            <a:r>
              <a:rPr lang="en-US" sz="1800" b="1" dirty="0">
                <a:effectLst/>
                <a:latin typeface="Times New Roman" panose="02020603050405020304" pitchFamily="18" charset="0"/>
                <a:ea typeface="Times New Roman" panose="02020603050405020304" pitchFamily="18" charset="0"/>
              </a:rPr>
              <a:t>2012:</a:t>
            </a:r>
            <a:r>
              <a:rPr lang="en-US" sz="1800" b="1"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of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principles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 began.</a:t>
            </a:r>
            <a:endParaRPr lang="en-IN" sz="1800" dirty="0">
              <a:effectLst/>
              <a:latin typeface="Times New Roman" panose="02020603050405020304" pitchFamily="18" charset="0"/>
              <a:ea typeface="Times New Roman" panose="02020603050405020304" pitchFamily="18" charset="0"/>
            </a:endParaRPr>
          </a:p>
          <a:p>
            <a:pPr marL="520065" indent="0">
              <a:spcBef>
                <a:spcPts val="5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76835" indent="-229235" algn="just">
              <a:lnSpc>
                <a:spcPct val="195000"/>
              </a:lnSpc>
              <a:spcAft>
                <a:spcPts val="0"/>
              </a:spcAft>
            </a:pPr>
            <a:r>
              <a:rPr lang="en-US" sz="1800" b="1" dirty="0">
                <a:effectLst/>
                <a:latin typeface="Times New Roman" panose="02020603050405020304" pitchFamily="18" charset="0"/>
                <a:ea typeface="Times New Roman" panose="02020603050405020304" pitchFamily="18" charset="0"/>
              </a:rPr>
              <a:t>2015:</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Verbal protocol analysis(think aloud method), cognitive ethnography, controlled laboratory experiments (nap experiment), and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cognitive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rigorously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p>
          <a:p>
            <a:pPr marL="63500" marR="76835" indent="-229235" algn="just">
              <a:lnSpc>
                <a:spcPct val="195000"/>
              </a:lnSpc>
              <a:spcAft>
                <a:spcPts val="0"/>
              </a:spcAft>
            </a:pPr>
            <a:r>
              <a:rPr lang="en-IN" sz="1800" b="1" dirty="0">
                <a:effectLst/>
                <a:latin typeface="Times New Roman" panose="02020603050405020304" pitchFamily="18" charset="0"/>
                <a:ea typeface="Times New Roman" panose="02020603050405020304" pitchFamily="18" charset="0"/>
              </a:rPr>
              <a:t>Verbal Protocol Analysis can be used to understand how the operator perceives, operates, or uses a system, product, or space. Also known as the “think aloud” method, the researcher asks an individual to say all thoughts and perceptions that occur while performing a task.</a:t>
            </a:r>
          </a:p>
          <a:p>
            <a:pPr marL="63500" marR="75565" indent="-229235" algn="just">
              <a:lnSpc>
                <a:spcPct val="195000"/>
              </a:lnSpc>
              <a:spcAft>
                <a:spcPts val="0"/>
              </a:spcAft>
            </a:pPr>
            <a:r>
              <a:rPr lang="en-US" sz="1800" b="1" dirty="0">
                <a:effectLst/>
                <a:latin typeface="Times New Roman" panose="02020603050405020304" pitchFamily="18" charset="0"/>
                <a:ea typeface="Times New Roman" panose="02020603050405020304" pitchFamily="18" charset="0"/>
              </a:rPr>
              <a:t>2017: </a:t>
            </a:r>
            <a:r>
              <a:rPr lang="en-US" sz="1800" dirty="0">
                <a:effectLst/>
                <a:latin typeface="Times New Roman" panose="02020603050405020304" pitchFamily="18" charset="0"/>
                <a:ea typeface="Times New Roman" panose="02020603050405020304" pitchFamily="18" charset="0"/>
              </a:rPr>
              <a:t>Design thinking reflected in many applications like prototyping. A solution-based method is often</a:t>
            </a:r>
            <a:r>
              <a:rPr lang="en-US" sz="1800" spc="5" dirty="0">
                <a:effectLst/>
                <a:latin typeface="Times New Roman" panose="02020603050405020304" pitchFamily="18" charset="0"/>
                <a:ea typeface="Times New Roman" panose="02020603050405020304" pitchFamily="18" charset="0"/>
              </a:rPr>
              <a:t> a </a:t>
            </a:r>
            <a:r>
              <a:rPr lang="en-US" sz="1800" dirty="0">
                <a:effectLst/>
                <a:latin typeface="Times New Roman" panose="02020603050405020304" pitchFamily="18" charset="0"/>
                <a:ea typeface="Times New Roman" panose="02020603050405020304" pitchFamily="18" charset="0"/>
              </a:rPr>
              <a:t>useful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encourage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inspiration,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ideation, organized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centric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3003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2833</Words>
  <Application>Microsoft Office PowerPoint</Application>
  <PresentationFormat>Widescreen</PresentationFormat>
  <Paragraphs>214</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Google Sans</vt:lpstr>
      <vt:lpstr>Times New Roman</vt:lpstr>
      <vt:lpstr>Office Theme</vt:lpstr>
      <vt:lpstr>PowerPoint Presentation</vt:lpstr>
      <vt:lpstr>  PROCESS OF DESIGN  Understanding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Rasajna SV</dc:creator>
  <cp:lastModifiedBy>Rasajna SV</cp:lastModifiedBy>
  <cp:revision>58</cp:revision>
  <dcterms:created xsi:type="dcterms:W3CDTF">2022-12-10T06:33:35Z</dcterms:created>
  <dcterms:modified xsi:type="dcterms:W3CDTF">2023-06-05T16:14:32Z</dcterms:modified>
</cp:coreProperties>
</file>