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Arial Black"/>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4" roundtripDataSignature="AMtx7mh3CkKXmbcw9rL2XfX6klFYF8P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4FA8BA-1F67-41EF-8B28-4436F06B4908}">
  <a:tblStyle styleId="{C64FA8BA-1F67-41EF-8B28-4436F06B4908}"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rialBlack-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6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 name="Google Shape;14;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6" name="Google Shape;26;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FFFFFF"/>
              </a:buClr>
              <a:buSzPts val="1400"/>
              <a:buFont typeface="Rockwel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6"/>
          <p:cNvSpPr/>
          <p:nvPr>
            <p:ph idx="2" type="pic"/>
          </p:nvPr>
        </p:nvSpPr>
        <p:spPr>
          <a:xfrm>
            <a:off x="5183188" y="987425"/>
            <a:ext cx="6172200" cy="4873625"/>
          </a:xfrm>
          <a:prstGeom prst="rect">
            <a:avLst/>
          </a:prstGeom>
          <a:noFill/>
          <a:ln>
            <a:noFill/>
          </a:ln>
        </p:spPr>
      </p:sp>
      <p:sp>
        <p:nvSpPr>
          <p:cNvPr id="64" name="Google Shape;64;p6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25.png"/><Relationship Id="rId5"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2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7.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9"/>
          <p:cNvSpPr txBox="1"/>
          <p:nvPr>
            <p:ph type="title"/>
          </p:nvPr>
        </p:nvSpPr>
        <p:spPr>
          <a:xfrm>
            <a:off x="311085" y="1438978"/>
            <a:ext cx="11576116" cy="2444865"/>
          </a:xfrm>
          <a:prstGeom prst="rect">
            <a:avLst/>
          </a:prstGeom>
          <a:solidFill>
            <a:srgbClr val="FFD966"/>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lang="en-IN">
                <a:solidFill>
                  <a:srgbClr val="FF0000"/>
                </a:solidFill>
                <a:latin typeface="Arial Black"/>
                <a:ea typeface="Arial Black"/>
                <a:cs typeface="Arial Black"/>
                <a:sym typeface="Arial Black"/>
              </a:rPr>
              <a:t>MODULE-5</a:t>
            </a:r>
            <a:br>
              <a:rPr lang="en-IN">
                <a:solidFill>
                  <a:srgbClr val="FF0000"/>
                </a:solidFill>
                <a:latin typeface="Arial Black"/>
                <a:ea typeface="Arial Black"/>
                <a:cs typeface="Arial Black"/>
                <a:sym typeface="Arial Black"/>
              </a:rPr>
            </a:br>
            <a:r>
              <a:rPr lang="en-IN" sz="4800">
                <a:solidFill>
                  <a:srgbClr val="0070C0"/>
                </a:solidFill>
                <a:latin typeface="Aharoni"/>
                <a:ea typeface="Aharoni"/>
                <a:cs typeface="Aharoni"/>
                <a:sym typeface="Aharoni"/>
              </a:rPr>
              <a:t>INTRODUCTION TO MECHATRONICS AND ROBOTICS</a:t>
            </a:r>
            <a:endParaRPr>
              <a:solidFill>
                <a:srgbClr val="0070C0"/>
              </a:solidFill>
              <a:latin typeface="Aharoni"/>
              <a:ea typeface="Aharoni"/>
              <a:cs typeface="Aharoni"/>
              <a:sym typeface="Aharoni"/>
            </a:endParaRPr>
          </a:p>
        </p:txBody>
      </p:sp>
      <p:sp>
        <p:nvSpPr>
          <p:cNvPr id="85" name="Google Shape;85;p6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888888"/>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Rockwell"/>
              <a:buNone/>
            </a:pPr>
            <a:fld id="{00000000-1234-1234-1234-123412341234}" type="slidenum">
              <a:rPr b="1" i="0" lang="en-IN" sz="1400" u="none" cap="none" strike="noStrike">
                <a:solidFill>
                  <a:srgbClr val="FFFFFF"/>
                </a:solidFill>
                <a:latin typeface="Rockwell"/>
                <a:ea typeface="Rockwell"/>
                <a:cs typeface="Rockwell"/>
                <a:sym typeface="Rockwell"/>
              </a:rPr>
              <a:t>‹#›</a:t>
            </a:fld>
            <a:endParaRPr b="1" i="0" sz="1400" u="none" cap="none" strike="noStrike">
              <a:solidFill>
                <a:srgbClr val="FFFFFF"/>
              </a:solidFill>
              <a:latin typeface="Rockwell"/>
              <a:ea typeface="Rockwell"/>
              <a:cs typeface="Rockwell"/>
              <a:sym typeface="Rockwell"/>
            </a:endParaRPr>
          </a:p>
        </p:txBody>
      </p:sp>
      <p:sp>
        <p:nvSpPr>
          <p:cNvPr id="197" name="Google Shape;197;p76"/>
          <p:cNvSpPr/>
          <p:nvPr/>
        </p:nvSpPr>
        <p:spPr>
          <a:xfrm>
            <a:off x="218259" y="163285"/>
            <a:ext cx="3143809"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2800" u="none" cap="none" strike="noStrike">
                <a:solidFill>
                  <a:srgbClr val="FF0000"/>
                </a:solidFill>
                <a:latin typeface="Aharoni"/>
                <a:ea typeface="Aharoni"/>
                <a:cs typeface="Aharoni"/>
                <a:sym typeface="Aharoni"/>
              </a:rPr>
              <a:t>TYPES OF JOINTS</a:t>
            </a:r>
            <a:r>
              <a:rPr b="0" i="0" lang="en-IN" sz="2800" u="none" cap="none" strike="noStrike">
                <a:solidFill>
                  <a:srgbClr val="FF0000"/>
                </a:solidFill>
                <a:latin typeface="Rockwell"/>
                <a:ea typeface="Rockwell"/>
                <a:cs typeface="Rockwell"/>
                <a:sym typeface="Rockwell"/>
              </a:rPr>
              <a:t>:</a:t>
            </a:r>
            <a:endParaRPr/>
          </a:p>
        </p:txBody>
      </p:sp>
      <p:graphicFrame>
        <p:nvGraphicFramePr>
          <p:cNvPr id="198" name="Google Shape;198;p76"/>
          <p:cNvGraphicFramePr/>
          <p:nvPr/>
        </p:nvGraphicFramePr>
        <p:xfrm>
          <a:off x="414336" y="719662"/>
          <a:ext cx="3000000" cy="3000000"/>
        </p:xfrm>
        <a:graphic>
          <a:graphicData uri="http://schemas.openxmlformats.org/drawingml/2006/table">
            <a:tbl>
              <a:tblPr bandRow="1" firstRow="1">
                <a:noFill/>
                <a:tableStyleId>{C64FA8BA-1F67-41EF-8B28-4436F06B4908}</a:tableStyleId>
              </a:tblPr>
              <a:tblGrid>
                <a:gridCol w="731500"/>
                <a:gridCol w="2011700"/>
                <a:gridCol w="5029200"/>
                <a:gridCol w="3871925"/>
              </a:tblGrid>
              <a:tr h="542400">
                <a:tc>
                  <a:txBody>
                    <a:bodyPr/>
                    <a:lstStyle/>
                    <a:p>
                      <a:pPr indent="0" lvl="0" marL="0" marR="0" rtl="0" algn="l">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Sl No</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Name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Description</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400" u="none" cap="none" strike="noStrike"/>
                        <a:t>Diagram</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03150">
                <a:tc>
                  <a:txBody>
                    <a:bodyPr/>
                    <a:lstStyle/>
                    <a:p>
                      <a:pPr indent="0" lvl="0" marL="0" marR="0" rtl="0" algn="l">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Linear Joint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The relative movement between the input link and the output link is a </a:t>
                      </a:r>
                      <a:r>
                        <a:rPr b="1" lang="en-IN" sz="2000" u="none" cap="none" strike="noStrike">
                          <a:latin typeface="Times New Roman"/>
                          <a:ea typeface="Times New Roman"/>
                          <a:cs typeface="Times New Roman"/>
                          <a:sym typeface="Times New Roman"/>
                        </a:rPr>
                        <a:t>translational sliding motion</a:t>
                      </a:r>
                      <a:r>
                        <a:rPr lang="en-IN" sz="2000" u="none" cap="none" strike="noStrike">
                          <a:latin typeface="Times New Roman"/>
                          <a:ea typeface="Times New Roman"/>
                          <a:cs typeface="Times New Roman"/>
                          <a:sym typeface="Times New Roman"/>
                        </a:rPr>
                        <a:t>, with the axes of the two links being </a:t>
                      </a:r>
                      <a:r>
                        <a:rPr b="1" lang="en-IN" sz="2000" u="none" cap="none" strike="noStrike">
                          <a:latin typeface="Times New Roman"/>
                          <a:ea typeface="Times New Roman"/>
                          <a:cs typeface="Times New Roman"/>
                          <a:sym typeface="Times New Roman"/>
                        </a:rPr>
                        <a:t>parallel</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97575">
                <a:tc>
                  <a:txBody>
                    <a:bodyPr/>
                    <a:lstStyle/>
                    <a:p>
                      <a:pPr indent="0" lvl="0" marL="0" marR="0" rtl="0" algn="l">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Orthogonal Joint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This also has a </a:t>
                      </a:r>
                      <a:r>
                        <a:rPr b="1" lang="en-IN" sz="2000" u="none" cap="none" strike="noStrike">
                          <a:latin typeface="Times New Roman"/>
                          <a:ea typeface="Times New Roman"/>
                          <a:cs typeface="Times New Roman"/>
                          <a:sym typeface="Times New Roman"/>
                        </a:rPr>
                        <a:t>translational sliding motion</a:t>
                      </a:r>
                      <a:r>
                        <a:rPr lang="en-IN" sz="2000" u="none" cap="none" strike="noStrike">
                          <a:latin typeface="Times New Roman"/>
                          <a:ea typeface="Times New Roman"/>
                          <a:cs typeface="Times New Roman"/>
                          <a:sym typeface="Times New Roman"/>
                        </a:rPr>
                        <a:t>, but the input and output links are </a:t>
                      </a:r>
                      <a:r>
                        <a:rPr b="1" lang="en-IN" sz="2000" u="none" cap="none" strike="noStrike">
                          <a:latin typeface="Times New Roman"/>
                          <a:ea typeface="Times New Roman"/>
                          <a:cs typeface="Times New Roman"/>
                          <a:sym typeface="Times New Roman"/>
                        </a:rPr>
                        <a:t>perpendicular</a:t>
                      </a:r>
                      <a:r>
                        <a:rPr lang="en-IN" sz="2000" u="none" cap="none" strike="noStrike">
                          <a:latin typeface="Times New Roman"/>
                          <a:ea typeface="Times New Roman"/>
                          <a:cs typeface="Times New Roman"/>
                          <a:sym typeface="Times New Roman"/>
                        </a:rPr>
                        <a:t> to each other during the move.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97575">
                <a:tc>
                  <a:txBody>
                    <a:bodyPr/>
                    <a:lstStyle/>
                    <a:p>
                      <a:pPr indent="0" lvl="0" marL="0" marR="0" rtl="0" algn="l">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Rotational</a:t>
                      </a:r>
                      <a:r>
                        <a:rPr lang="en-IN" sz="2000" u="none" cap="none" strike="noStrike">
                          <a:latin typeface="Times New Roman"/>
                          <a:ea typeface="Times New Roman"/>
                          <a:cs typeface="Times New Roman"/>
                          <a:sym typeface="Times New Roman"/>
                        </a:rPr>
                        <a:t> Joint</a:t>
                      </a:r>
                      <a:endParaRPr sz="2000" u="none" cap="none" strike="noStrike">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This type provides relative </a:t>
                      </a:r>
                      <a:r>
                        <a:rPr b="1" lang="en-IN" sz="2000" u="none" cap="none" strike="noStrike">
                          <a:latin typeface="Times New Roman"/>
                          <a:ea typeface="Times New Roman"/>
                          <a:cs typeface="Times New Roman"/>
                          <a:sym typeface="Times New Roman"/>
                        </a:rPr>
                        <a:t>rotational</a:t>
                      </a:r>
                      <a:r>
                        <a:rPr b="1" lang="en-IN" sz="2000" u="none" cap="none" strike="noStrike">
                          <a:latin typeface="Times New Roman"/>
                          <a:ea typeface="Times New Roman"/>
                          <a:cs typeface="Times New Roman"/>
                          <a:sym typeface="Times New Roman"/>
                        </a:rPr>
                        <a:t> motion</a:t>
                      </a:r>
                      <a:r>
                        <a:rPr lang="en-IN" sz="2000" u="none" cap="none" strike="noStrike">
                          <a:latin typeface="Times New Roman"/>
                          <a:ea typeface="Times New Roman"/>
                          <a:cs typeface="Times New Roman"/>
                          <a:sym typeface="Times New Roman"/>
                        </a:rPr>
                        <a:t>, with the axis of rotation </a:t>
                      </a:r>
                      <a:r>
                        <a:rPr b="1" lang="en-IN" sz="2000" u="none" cap="none" strike="noStrike">
                          <a:latin typeface="Times New Roman"/>
                          <a:ea typeface="Times New Roman"/>
                          <a:cs typeface="Times New Roman"/>
                          <a:sym typeface="Times New Roman"/>
                        </a:rPr>
                        <a:t>perpendicular</a:t>
                      </a:r>
                      <a:r>
                        <a:rPr lang="en-IN" sz="2000" u="none" cap="none" strike="noStrike">
                          <a:latin typeface="Times New Roman"/>
                          <a:ea typeface="Times New Roman"/>
                          <a:cs typeface="Times New Roman"/>
                          <a:sym typeface="Times New Roman"/>
                        </a:rPr>
                        <a:t> to the axes of the input and output links.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97575">
                <a:tc>
                  <a:txBody>
                    <a:bodyPr/>
                    <a:lstStyle/>
                    <a:p>
                      <a:pPr indent="0" lvl="0" marL="0" marR="0" rtl="0" algn="l">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Twisted Link</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IN" sz="2000" u="none" cap="none" strike="noStrike">
                          <a:latin typeface="Times New Roman"/>
                          <a:ea typeface="Times New Roman"/>
                          <a:cs typeface="Times New Roman"/>
                          <a:sym typeface="Times New Roman"/>
                        </a:rPr>
                        <a:t>This joint also involves </a:t>
                      </a:r>
                      <a:r>
                        <a:rPr b="1" lang="en-IN" sz="2000" u="none" cap="none" strike="noStrike">
                          <a:latin typeface="Times New Roman"/>
                          <a:ea typeface="Times New Roman"/>
                          <a:cs typeface="Times New Roman"/>
                          <a:sym typeface="Times New Roman"/>
                        </a:rPr>
                        <a:t>rotary motion</a:t>
                      </a:r>
                      <a:r>
                        <a:rPr lang="en-IN" sz="2000" u="none" cap="none" strike="noStrike">
                          <a:latin typeface="Times New Roman"/>
                          <a:ea typeface="Times New Roman"/>
                          <a:cs typeface="Times New Roman"/>
                          <a:sym typeface="Times New Roman"/>
                        </a:rPr>
                        <a:t>, but the axis or rotation is </a:t>
                      </a:r>
                      <a:r>
                        <a:rPr b="1" lang="en-IN" sz="2000" u="none" cap="none" strike="noStrike">
                          <a:latin typeface="Times New Roman"/>
                          <a:ea typeface="Times New Roman"/>
                          <a:cs typeface="Times New Roman"/>
                          <a:sym typeface="Times New Roman"/>
                        </a:rPr>
                        <a:t>parallel</a:t>
                      </a:r>
                      <a:r>
                        <a:rPr lang="en-IN" sz="2000" u="none" cap="none" strike="noStrike">
                          <a:latin typeface="Times New Roman"/>
                          <a:ea typeface="Times New Roman"/>
                          <a:cs typeface="Times New Roman"/>
                          <a:sym typeface="Times New Roman"/>
                        </a:rPr>
                        <a:t> to the axes of the two links.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199" name="Google Shape;199;p76"/>
          <p:cNvPicPr preferRelativeResize="0"/>
          <p:nvPr/>
        </p:nvPicPr>
        <p:blipFill rotWithShape="1">
          <a:blip r:embed="rId3">
            <a:alphaModFix/>
          </a:blip>
          <a:srcRect b="0" l="0" r="0" t="0"/>
          <a:stretch/>
        </p:blipFill>
        <p:spPr>
          <a:xfrm>
            <a:off x="8240268" y="1295948"/>
            <a:ext cx="3710940" cy="1218652"/>
          </a:xfrm>
          <a:prstGeom prst="rect">
            <a:avLst/>
          </a:prstGeom>
          <a:noFill/>
          <a:ln>
            <a:noFill/>
          </a:ln>
        </p:spPr>
      </p:pic>
      <p:pic>
        <p:nvPicPr>
          <p:cNvPr id="200" name="Google Shape;200;p76"/>
          <p:cNvPicPr preferRelativeResize="0"/>
          <p:nvPr/>
        </p:nvPicPr>
        <p:blipFill rotWithShape="1">
          <a:blip r:embed="rId4">
            <a:alphaModFix/>
          </a:blip>
          <a:srcRect b="0" l="0" r="0" t="0"/>
          <a:stretch/>
        </p:blipFill>
        <p:spPr>
          <a:xfrm>
            <a:off x="8240268" y="2544028"/>
            <a:ext cx="3710940" cy="1299310"/>
          </a:xfrm>
          <a:prstGeom prst="rect">
            <a:avLst/>
          </a:prstGeom>
          <a:noFill/>
          <a:ln>
            <a:noFill/>
          </a:ln>
        </p:spPr>
      </p:pic>
      <p:pic>
        <p:nvPicPr>
          <p:cNvPr id="201" name="Google Shape;201;p76"/>
          <p:cNvPicPr preferRelativeResize="0"/>
          <p:nvPr/>
        </p:nvPicPr>
        <p:blipFill rotWithShape="1">
          <a:blip r:embed="rId5">
            <a:alphaModFix/>
          </a:blip>
          <a:srcRect b="0" l="0" r="0" t="0"/>
          <a:stretch/>
        </p:blipFill>
        <p:spPr>
          <a:xfrm>
            <a:off x="8240268" y="3843338"/>
            <a:ext cx="3710940" cy="1314450"/>
          </a:xfrm>
          <a:prstGeom prst="rect">
            <a:avLst/>
          </a:prstGeom>
          <a:noFill/>
          <a:ln>
            <a:noFill/>
          </a:ln>
        </p:spPr>
      </p:pic>
      <p:pic>
        <p:nvPicPr>
          <p:cNvPr id="202" name="Google Shape;202;p76"/>
          <p:cNvPicPr preferRelativeResize="0"/>
          <p:nvPr/>
        </p:nvPicPr>
        <p:blipFill rotWithShape="1">
          <a:blip r:embed="rId6">
            <a:alphaModFix/>
          </a:blip>
          <a:srcRect b="0" l="0" r="0" t="0"/>
          <a:stretch/>
        </p:blipFill>
        <p:spPr>
          <a:xfrm>
            <a:off x="8240268" y="5157788"/>
            <a:ext cx="3710940" cy="12840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
          <p:cNvPicPr preferRelativeResize="0"/>
          <p:nvPr/>
        </p:nvPicPr>
        <p:blipFill rotWithShape="1">
          <a:blip r:embed="rId3">
            <a:alphaModFix/>
          </a:blip>
          <a:srcRect b="0" l="0" r="0" t="0"/>
          <a:stretch/>
        </p:blipFill>
        <p:spPr>
          <a:xfrm>
            <a:off x="7529513" y="185360"/>
            <a:ext cx="4295966" cy="3485333"/>
          </a:xfrm>
          <a:prstGeom prst="rect">
            <a:avLst/>
          </a:prstGeom>
          <a:noFill/>
          <a:ln>
            <a:noFill/>
          </a:ln>
        </p:spPr>
      </p:pic>
      <p:sp>
        <p:nvSpPr>
          <p:cNvPr id="208" name="Google Shape;20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Rockwell"/>
              <a:buNone/>
            </a:pPr>
            <a:fld id="{00000000-1234-1234-1234-123412341234}" type="slidenum">
              <a:rPr b="1" i="0" lang="en-IN" sz="1400" u="none" cap="none" strike="noStrike">
                <a:solidFill>
                  <a:srgbClr val="FFFFFF"/>
                </a:solidFill>
                <a:latin typeface="Rockwell"/>
                <a:ea typeface="Rockwell"/>
                <a:cs typeface="Rockwell"/>
                <a:sym typeface="Rockwell"/>
              </a:rPr>
              <a:t>‹#›</a:t>
            </a:fld>
            <a:endParaRPr b="1" i="0" sz="1400" u="none" cap="none" strike="noStrike">
              <a:solidFill>
                <a:srgbClr val="FFFFFF"/>
              </a:solidFill>
              <a:latin typeface="Rockwell"/>
              <a:ea typeface="Rockwell"/>
              <a:cs typeface="Rockwell"/>
              <a:sym typeface="Rockwell"/>
            </a:endParaRPr>
          </a:p>
        </p:txBody>
      </p:sp>
      <p:sp>
        <p:nvSpPr>
          <p:cNvPr id="209" name="Google Shape;209;p3"/>
          <p:cNvSpPr/>
          <p:nvPr/>
        </p:nvSpPr>
        <p:spPr>
          <a:xfrm>
            <a:off x="236166" y="185360"/>
            <a:ext cx="755037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0" i="0" lang="en-IN" sz="2800" u="none" cap="none" strike="noStrike">
                <a:solidFill>
                  <a:srgbClr val="FF0000"/>
                </a:solidFill>
                <a:latin typeface="Aharoni"/>
                <a:ea typeface="Aharoni"/>
                <a:cs typeface="Aharoni"/>
                <a:sym typeface="Aharoni"/>
              </a:rPr>
              <a:t>CARTESIAN COORDINATE CONFIGURATION</a:t>
            </a:r>
            <a:endParaRPr b="0" i="0" sz="1000" u="none" cap="none" strike="noStrike">
              <a:solidFill>
                <a:srgbClr val="FF0000"/>
              </a:solidFill>
              <a:latin typeface="Aharoni"/>
              <a:ea typeface="Aharoni"/>
              <a:cs typeface="Aharoni"/>
              <a:sym typeface="Aharoni"/>
            </a:endParaRPr>
          </a:p>
        </p:txBody>
      </p:sp>
      <p:sp>
        <p:nvSpPr>
          <p:cNvPr id="210" name="Google Shape;210;p3"/>
          <p:cNvSpPr/>
          <p:nvPr/>
        </p:nvSpPr>
        <p:spPr>
          <a:xfrm>
            <a:off x="146612" y="769946"/>
            <a:ext cx="7729482"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Times New Roman"/>
                <a:ea typeface="Times New Roman"/>
                <a:cs typeface="Times New Roman"/>
                <a:sym typeface="Times New Roman"/>
              </a:rPr>
              <a:t>The robots will process in a rectangular work space by means of this three linear movement. It is capable of carrying high payloads with the help of its rigid structure. </a:t>
            </a:r>
            <a:endParaRPr/>
          </a:p>
        </p:txBody>
      </p:sp>
      <p:sp>
        <p:nvSpPr>
          <p:cNvPr id="211" name="Google Shape;211;p3"/>
          <p:cNvSpPr/>
          <p:nvPr/>
        </p:nvSpPr>
        <p:spPr>
          <a:xfrm>
            <a:off x="236166" y="2201366"/>
            <a:ext cx="6564683" cy="48936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Advantages:</a:t>
            </a:r>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Highly accurate &amp; speed,</a:t>
            </a:r>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Fewer cost</a:t>
            </a:r>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Simple operating procedures, and</a:t>
            </a:r>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Disadvantages:</a:t>
            </a:r>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Less work envelope, and</a:t>
            </a:r>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Reduced flexibility</a:t>
            </a:r>
            <a:endParaRPr/>
          </a:p>
          <a:p>
            <a:pPr indent="0" lvl="0" marL="0" marR="0" rtl="0" algn="l">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Applications:</a:t>
            </a:r>
            <a:endParaRPr/>
          </a:p>
          <a:p>
            <a:pPr indent="-342900" lvl="3"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 Pick and place work</a:t>
            </a:r>
            <a:endParaRPr/>
          </a:p>
          <a:p>
            <a:pPr indent="-342900" lvl="1"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 Assembly operations</a:t>
            </a:r>
            <a:endParaRPr/>
          </a:p>
          <a:p>
            <a:pPr indent="-342900" lvl="1"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 Handling machine tools</a:t>
            </a:r>
            <a:endParaRPr/>
          </a:p>
          <a:p>
            <a:pPr indent="-342900" lvl="1"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 Arc welding</a:t>
            </a:r>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212" name="Google Shape;212;p3"/>
          <p:cNvSpPr txBox="1"/>
          <p:nvPr/>
        </p:nvSpPr>
        <p:spPr>
          <a:xfrm>
            <a:off x="7529513" y="3686175"/>
            <a:ext cx="456990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Rockwell"/>
                <a:ea typeface="Rockwell"/>
                <a:cs typeface="Rockwell"/>
                <a:sym typeface="Rockwell"/>
              </a:rPr>
              <a:t>Figure: Cartesian Coordinate Geometry</a:t>
            </a:r>
            <a:endParaRPr/>
          </a:p>
        </p:txBody>
      </p:sp>
      <p:pic>
        <p:nvPicPr>
          <p:cNvPr id="213" name="Google Shape;213;p3"/>
          <p:cNvPicPr preferRelativeResize="0"/>
          <p:nvPr/>
        </p:nvPicPr>
        <p:blipFill rotWithShape="1">
          <a:blip r:embed="rId4">
            <a:alphaModFix/>
          </a:blip>
          <a:srcRect b="0" l="0" r="0" t="0"/>
          <a:stretch/>
        </p:blipFill>
        <p:spPr>
          <a:xfrm>
            <a:off x="7329488" y="3981450"/>
            <a:ext cx="4621720" cy="287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5"/>
          <p:cNvPicPr preferRelativeResize="0"/>
          <p:nvPr/>
        </p:nvPicPr>
        <p:blipFill rotWithShape="1">
          <a:blip r:embed="rId3">
            <a:alphaModFix/>
          </a:blip>
          <a:srcRect b="0" l="0" r="0" t="0"/>
          <a:stretch/>
        </p:blipFill>
        <p:spPr>
          <a:xfrm>
            <a:off x="7742490" y="3831866"/>
            <a:ext cx="4329113" cy="3026134"/>
          </a:xfrm>
          <a:prstGeom prst="rect">
            <a:avLst/>
          </a:prstGeom>
          <a:noFill/>
          <a:ln>
            <a:noFill/>
          </a:ln>
        </p:spPr>
      </p:pic>
      <p:sp>
        <p:nvSpPr>
          <p:cNvPr id="219" name="Google Shape;21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Rockwell"/>
              <a:buNone/>
            </a:pPr>
            <a:fld id="{00000000-1234-1234-1234-123412341234}" type="slidenum">
              <a:rPr b="1" i="0" lang="en-IN" sz="1400" u="none" cap="none" strike="noStrike">
                <a:solidFill>
                  <a:srgbClr val="FFFFFF"/>
                </a:solidFill>
                <a:latin typeface="Rockwell"/>
                <a:ea typeface="Rockwell"/>
                <a:cs typeface="Rockwell"/>
                <a:sym typeface="Rockwell"/>
              </a:rPr>
              <a:t>‹#›</a:t>
            </a:fld>
            <a:endParaRPr b="1" i="0" sz="1400" u="none" cap="none" strike="noStrike">
              <a:solidFill>
                <a:srgbClr val="FFFFFF"/>
              </a:solidFill>
              <a:latin typeface="Rockwell"/>
              <a:ea typeface="Rockwell"/>
              <a:cs typeface="Rockwell"/>
              <a:sym typeface="Rockwell"/>
            </a:endParaRPr>
          </a:p>
        </p:txBody>
      </p:sp>
      <p:pic>
        <p:nvPicPr>
          <p:cNvPr id="220" name="Google Shape;220;p5"/>
          <p:cNvPicPr preferRelativeResize="0"/>
          <p:nvPr/>
        </p:nvPicPr>
        <p:blipFill rotWithShape="1">
          <a:blip r:embed="rId4">
            <a:alphaModFix/>
          </a:blip>
          <a:srcRect b="0" l="0" r="0" t="0"/>
          <a:stretch/>
        </p:blipFill>
        <p:spPr>
          <a:xfrm>
            <a:off x="7915275" y="0"/>
            <a:ext cx="4035933" cy="3427109"/>
          </a:xfrm>
          <a:prstGeom prst="rect">
            <a:avLst/>
          </a:prstGeom>
          <a:noFill/>
          <a:ln>
            <a:noFill/>
          </a:ln>
        </p:spPr>
      </p:pic>
      <p:sp>
        <p:nvSpPr>
          <p:cNvPr id="221" name="Google Shape;221;p5"/>
          <p:cNvSpPr/>
          <p:nvPr/>
        </p:nvSpPr>
        <p:spPr>
          <a:xfrm>
            <a:off x="236167" y="170158"/>
            <a:ext cx="673293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0" i="0" lang="en-IN" sz="2800" u="none" cap="none" strike="noStrike">
                <a:solidFill>
                  <a:srgbClr val="FF0000"/>
                </a:solidFill>
                <a:latin typeface="Aharoni"/>
                <a:ea typeface="Aharoni"/>
                <a:cs typeface="Aharoni"/>
                <a:sym typeface="Aharoni"/>
              </a:rPr>
              <a:t>POLAR CYLINDRICAL CONFIGURATION</a:t>
            </a:r>
            <a:endParaRPr b="0" i="0" sz="2800" u="none" cap="none" strike="noStrike">
              <a:latin typeface="Rockwell"/>
              <a:ea typeface="Rockwell"/>
              <a:cs typeface="Rockwell"/>
              <a:sym typeface="Rockwell"/>
            </a:endParaRPr>
          </a:p>
        </p:txBody>
      </p:sp>
      <p:sp>
        <p:nvSpPr>
          <p:cNvPr id="222" name="Google Shape;222;p5"/>
          <p:cNvSpPr/>
          <p:nvPr/>
        </p:nvSpPr>
        <p:spPr>
          <a:xfrm>
            <a:off x="236167" y="761181"/>
            <a:ext cx="7093321" cy="160043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Times New Roman"/>
                <a:ea typeface="Times New Roman"/>
                <a:cs typeface="Times New Roman"/>
                <a:sym typeface="Times New Roman"/>
              </a:rPr>
              <a:t>The robots will process in a cylindrical work space by means of this one rotary and two linear movements. Here, the slide is capable of moving in up &amp; down motion with the help of the column</a:t>
            </a:r>
            <a:r>
              <a:rPr b="0" i="0" lang="en-IN" sz="2600" u="none" cap="none" strike="noStrike">
                <a:solidFill>
                  <a:srgbClr val="000000"/>
                </a:solidFill>
                <a:latin typeface="Times New Roman"/>
                <a:ea typeface="Times New Roman"/>
                <a:cs typeface="Times New Roman"/>
                <a:sym typeface="Times New Roman"/>
              </a:rPr>
              <a:t>. </a:t>
            </a:r>
            <a:endParaRPr/>
          </a:p>
        </p:txBody>
      </p:sp>
      <p:sp>
        <p:nvSpPr>
          <p:cNvPr id="223" name="Google Shape;223;p5"/>
          <p:cNvSpPr/>
          <p:nvPr/>
        </p:nvSpPr>
        <p:spPr>
          <a:xfrm>
            <a:off x="236167" y="2493038"/>
            <a:ext cx="6096000"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Advantages:</a:t>
            </a:r>
            <a:endParaRPr/>
          </a:p>
          <a:p>
            <a:pPr indent="-457200" lvl="0" marL="457200" marR="0" rtl="0" algn="just">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Increased rigidity, and</a:t>
            </a:r>
            <a:endParaRPr/>
          </a:p>
          <a:p>
            <a:pPr indent="-457200" lvl="0" marL="457200" marR="0" rtl="0" algn="just">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Capacity of carrying high payloads.</a:t>
            </a:r>
            <a:endParaRPr/>
          </a:p>
          <a:p>
            <a:pPr indent="0" lvl="0" marL="0" marR="0" rtl="0" algn="just">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Disadvantages:</a:t>
            </a:r>
            <a:endParaRPr/>
          </a:p>
          <a:p>
            <a:pPr indent="-457200" lvl="0" marL="457200" marR="0" rtl="0" algn="just">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Floor space required is more, and</a:t>
            </a:r>
            <a:endParaRPr/>
          </a:p>
          <a:p>
            <a:pPr indent="-457200" lvl="0" marL="457200" marR="0" rtl="0" algn="just">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Less work volume</a:t>
            </a:r>
            <a:endParaRPr/>
          </a:p>
          <a:p>
            <a:pPr indent="0" lvl="0" marL="0" marR="0" rtl="0" algn="just">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Applications:</a:t>
            </a:r>
            <a:endParaRPr/>
          </a:p>
          <a:p>
            <a:pPr indent="-342900" lvl="0" marL="342900" marR="0" rtl="0" algn="l">
              <a:lnSpc>
                <a:spcPct val="100000"/>
              </a:lnSpc>
              <a:spcBef>
                <a:spcPts val="0"/>
              </a:spcBef>
              <a:spcAft>
                <a:spcPts val="0"/>
              </a:spcAft>
              <a:buClr>
                <a:srgbClr val="000000"/>
              </a:buClr>
              <a:buSzPts val="2760"/>
              <a:buFont typeface="Arial"/>
              <a:buChar char="•"/>
            </a:pPr>
            <a:r>
              <a:rPr b="0" i="0" lang="en-IN" sz="2400" u="none" cap="none" strike="noStrike">
                <a:solidFill>
                  <a:srgbClr val="000000"/>
                </a:solidFill>
                <a:latin typeface="Times New Roman"/>
                <a:ea typeface="Times New Roman"/>
                <a:cs typeface="Times New Roman"/>
                <a:sym typeface="Times New Roman"/>
              </a:rPr>
              <a:t>Handling at die-casting machines</a:t>
            </a:r>
            <a:endParaRPr/>
          </a:p>
          <a:p>
            <a:pPr indent="-342900" lvl="0" marL="342900" marR="0" rtl="0" algn="l">
              <a:lnSpc>
                <a:spcPct val="100000"/>
              </a:lnSpc>
              <a:spcBef>
                <a:spcPts val="0"/>
              </a:spcBef>
              <a:spcAft>
                <a:spcPts val="0"/>
              </a:spcAft>
              <a:buClr>
                <a:srgbClr val="000000"/>
              </a:buClr>
              <a:buSzPts val="2760"/>
              <a:buFont typeface="Arial"/>
              <a:buChar char="•"/>
            </a:pPr>
            <a:r>
              <a:rPr b="0" i="0" lang="en-IN" sz="2400" u="none" cap="none" strike="noStrike">
                <a:solidFill>
                  <a:srgbClr val="000000"/>
                </a:solidFill>
                <a:latin typeface="Times New Roman"/>
                <a:ea typeface="Times New Roman"/>
                <a:cs typeface="Times New Roman"/>
                <a:sym typeface="Times New Roman"/>
              </a:rPr>
              <a:t>Assembly operations</a:t>
            </a:r>
            <a:endParaRPr/>
          </a:p>
          <a:p>
            <a:pPr indent="-342900" lvl="0" marL="342900" marR="0" rtl="0" algn="l">
              <a:lnSpc>
                <a:spcPct val="100000"/>
              </a:lnSpc>
              <a:spcBef>
                <a:spcPts val="0"/>
              </a:spcBef>
              <a:spcAft>
                <a:spcPts val="0"/>
              </a:spcAft>
              <a:buClr>
                <a:srgbClr val="000000"/>
              </a:buClr>
              <a:buSzPts val="2760"/>
              <a:buFont typeface="Arial"/>
              <a:buChar char="•"/>
            </a:pPr>
            <a:r>
              <a:rPr b="0" i="0" lang="en-IN" sz="2400" u="none" cap="none" strike="noStrike">
                <a:solidFill>
                  <a:srgbClr val="000000"/>
                </a:solidFill>
                <a:latin typeface="Times New Roman"/>
                <a:ea typeface="Times New Roman"/>
                <a:cs typeface="Times New Roman"/>
                <a:sym typeface="Times New Roman"/>
              </a:rPr>
              <a:t>Handling machine tools</a:t>
            </a:r>
            <a:endParaRPr/>
          </a:p>
          <a:p>
            <a:pPr indent="-342900" lvl="0" marL="342900" marR="0" rtl="0" algn="l">
              <a:lnSpc>
                <a:spcPct val="100000"/>
              </a:lnSpc>
              <a:spcBef>
                <a:spcPts val="0"/>
              </a:spcBef>
              <a:spcAft>
                <a:spcPts val="0"/>
              </a:spcAft>
              <a:buClr>
                <a:srgbClr val="000000"/>
              </a:buClr>
              <a:buSzPts val="2760"/>
              <a:buFont typeface="Arial"/>
              <a:buChar char="•"/>
            </a:pPr>
            <a:r>
              <a:rPr b="0" i="0" lang="en-IN" sz="2400" u="none" cap="none" strike="noStrike">
                <a:solidFill>
                  <a:srgbClr val="000000"/>
                </a:solidFill>
                <a:latin typeface="Times New Roman"/>
                <a:ea typeface="Times New Roman"/>
                <a:cs typeface="Times New Roman"/>
                <a:sym typeface="Times New Roman"/>
              </a:rPr>
              <a:t>Spot welding</a:t>
            </a:r>
            <a:endParaRPr/>
          </a:p>
          <a:p>
            <a:pPr indent="0" lvl="0" marL="0" marR="0" rtl="0" algn="just">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24" name="Google Shape;224;p5"/>
          <p:cNvSpPr txBox="1"/>
          <p:nvPr/>
        </p:nvSpPr>
        <p:spPr>
          <a:xfrm>
            <a:off x="7622095" y="3462534"/>
            <a:ext cx="456990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Rockwell"/>
                <a:ea typeface="Rockwell"/>
                <a:cs typeface="Rockwell"/>
                <a:sym typeface="Rockwell"/>
              </a:rPr>
              <a:t>Figure: Cylindrical Coordinate Geometry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Rockwell"/>
              <a:buNone/>
            </a:pPr>
            <a:fld id="{00000000-1234-1234-1234-123412341234}" type="slidenum">
              <a:rPr b="1" i="0" lang="en-IN" sz="1400" u="none" cap="none" strike="noStrike">
                <a:solidFill>
                  <a:srgbClr val="FFFFFF"/>
                </a:solidFill>
                <a:latin typeface="Rockwell"/>
                <a:ea typeface="Rockwell"/>
                <a:cs typeface="Rockwell"/>
                <a:sym typeface="Rockwell"/>
              </a:rPr>
              <a:t>‹#›</a:t>
            </a:fld>
            <a:endParaRPr b="1" i="0" sz="1400" u="none" cap="none" strike="noStrike">
              <a:solidFill>
                <a:srgbClr val="FFFFFF"/>
              </a:solidFill>
              <a:latin typeface="Rockwell"/>
              <a:ea typeface="Rockwell"/>
              <a:cs typeface="Rockwell"/>
              <a:sym typeface="Rockwell"/>
            </a:endParaRPr>
          </a:p>
        </p:txBody>
      </p:sp>
      <p:pic>
        <p:nvPicPr>
          <p:cNvPr id="230" name="Google Shape;230;p6"/>
          <p:cNvPicPr preferRelativeResize="0"/>
          <p:nvPr/>
        </p:nvPicPr>
        <p:blipFill rotWithShape="1">
          <a:blip r:embed="rId3">
            <a:alphaModFix/>
          </a:blip>
          <a:srcRect b="0" l="0" r="0" t="0"/>
          <a:stretch/>
        </p:blipFill>
        <p:spPr>
          <a:xfrm>
            <a:off x="8258175" y="28797"/>
            <a:ext cx="3693033" cy="3474013"/>
          </a:xfrm>
          <a:prstGeom prst="rect">
            <a:avLst/>
          </a:prstGeom>
          <a:noFill/>
          <a:ln>
            <a:noFill/>
          </a:ln>
        </p:spPr>
      </p:pic>
      <p:sp>
        <p:nvSpPr>
          <p:cNvPr id="231" name="Google Shape;231;p6"/>
          <p:cNvSpPr/>
          <p:nvPr/>
        </p:nvSpPr>
        <p:spPr>
          <a:xfrm>
            <a:off x="290926" y="209421"/>
            <a:ext cx="509947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0" i="0" lang="en-IN" sz="2800" u="none" cap="none" strike="noStrike">
                <a:solidFill>
                  <a:srgbClr val="FF0000"/>
                </a:solidFill>
                <a:latin typeface="Aharoni"/>
                <a:ea typeface="Aharoni"/>
                <a:cs typeface="Aharoni"/>
                <a:sym typeface="Aharoni"/>
              </a:rPr>
              <a:t>SPHERICAL</a:t>
            </a:r>
            <a:r>
              <a:rPr b="0" i="0" lang="en-IN" sz="2800" u="none" cap="none" strike="noStrike">
                <a:latin typeface="Rockwell"/>
                <a:ea typeface="Rockwell"/>
                <a:cs typeface="Rockwell"/>
                <a:sym typeface="Rockwell"/>
              </a:rPr>
              <a:t> </a:t>
            </a:r>
            <a:r>
              <a:rPr b="0" i="0" lang="en-IN" sz="2800" u="none" cap="none" strike="noStrike">
                <a:solidFill>
                  <a:srgbClr val="FF0000"/>
                </a:solidFill>
                <a:latin typeface="Aharoni"/>
                <a:ea typeface="Aharoni"/>
                <a:cs typeface="Aharoni"/>
                <a:sym typeface="Aharoni"/>
              </a:rPr>
              <a:t>CONFIGURATION</a:t>
            </a:r>
            <a:endParaRPr b="0" i="0" sz="2800" u="none" cap="none" strike="noStrike">
              <a:latin typeface="Rockwell"/>
              <a:ea typeface="Rockwell"/>
              <a:cs typeface="Rockwell"/>
              <a:sym typeface="Rockwell"/>
            </a:endParaRPr>
          </a:p>
        </p:txBody>
      </p:sp>
      <p:sp>
        <p:nvSpPr>
          <p:cNvPr id="232" name="Google Shape;232;p6"/>
          <p:cNvSpPr/>
          <p:nvPr/>
        </p:nvSpPr>
        <p:spPr>
          <a:xfrm>
            <a:off x="240792" y="805799"/>
            <a:ext cx="7093321" cy="169277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600"/>
              <a:buFont typeface="Arial"/>
              <a:buNone/>
            </a:pPr>
            <a:r>
              <a:rPr b="0" i="0" lang="en-IN" sz="2600" u="none" cap="none" strike="noStrike">
                <a:solidFill>
                  <a:srgbClr val="000000"/>
                </a:solidFill>
                <a:latin typeface="Times New Roman"/>
                <a:ea typeface="Times New Roman"/>
                <a:cs typeface="Times New Roman"/>
                <a:sym typeface="Times New Roman"/>
              </a:rPr>
              <a:t>The robots will process in a cylindrical work space by means of this two rotary and one linear movements. Here, the slide is capable of moving in up &amp; down motion with the help of the column. </a:t>
            </a:r>
            <a:endParaRPr/>
          </a:p>
        </p:txBody>
      </p:sp>
      <p:sp>
        <p:nvSpPr>
          <p:cNvPr id="233" name="Google Shape;233;p6"/>
          <p:cNvSpPr/>
          <p:nvPr/>
        </p:nvSpPr>
        <p:spPr>
          <a:xfrm>
            <a:off x="214884" y="2616148"/>
            <a:ext cx="7145136" cy="455509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2600" u="none" cap="none" strike="noStrike">
                <a:solidFill>
                  <a:srgbClr val="000000"/>
                </a:solidFill>
                <a:latin typeface="Times New Roman"/>
                <a:ea typeface="Times New Roman"/>
                <a:cs typeface="Times New Roman"/>
                <a:sym typeface="Times New Roman"/>
              </a:rPr>
              <a:t>Advantages:</a:t>
            </a:r>
            <a:endParaRPr/>
          </a:p>
          <a:p>
            <a:pPr indent="-457200" lvl="0" marL="457200" marR="0" rtl="0" algn="just">
              <a:lnSpc>
                <a:spcPct val="100000"/>
              </a:lnSpc>
              <a:spcBef>
                <a:spcPts val="0"/>
              </a:spcBef>
              <a:spcAft>
                <a:spcPts val="0"/>
              </a:spcAft>
              <a:buClr>
                <a:srgbClr val="000000"/>
              </a:buClr>
              <a:buSzPts val="2600"/>
              <a:buFont typeface="Arial"/>
              <a:buChar char="•"/>
            </a:pPr>
            <a:r>
              <a:rPr b="0" i="0" lang="en-IN" sz="2600" u="none" cap="none" strike="noStrike">
                <a:solidFill>
                  <a:srgbClr val="000000"/>
                </a:solidFill>
                <a:latin typeface="Times New Roman"/>
                <a:ea typeface="Times New Roman"/>
                <a:cs typeface="Times New Roman"/>
                <a:sym typeface="Times New Roman"/>
              </a:rPr>
              <a:t>Long reach capability in the horizontal position.</a:t>
            </a:r>
            <a:endParaRPr/>
          </a:p>
          <a:p>
            <a:pPr indent="0" lvl="0" marL="0" marR="0" rtl="0" algn="just">
              <a:lnSpc>
                <a:spcPct val="100000"/>
              </a:lnSpc>
              <a:spcBef>
                <a:spcPts val="0"/>
              </a:spcBef>
              <a:spcAft>
                <a:spcPts val="0"/>
              </a:spcAft>
              <a:buNone/>
            </a:pPr>
            <a:r>
              <a:rPr b="1" i="0" lang="en-IN" sz="2600" u="none" cap="none" strike="noStrike">
                <a:solidFill>
                  <a:srgbClr val="000000"/>
                </a:solidFill>
                <a:latin typeface="Times New Roman"/>
                <a:ea typeface="Times New Roman"/>
                <a:cs typeface="Times New Roman"/>
                <a:sym typeface="Times New Roman"/>
              </a:rPr>
              <a:t>Disadvantages:</a:t>
            </a:r>
            <a:endParaRPr/>
          </a:p>
          <a:p>
            <a:pPr indent="-457200" lvl="0" marL="457200" marR="0" rtl="0" algn="just">
              <a:lnSpc>
                <a:spcPct val="100000"/>
              </a:lnSpc>
              <a:spcBef>
                <a:spcPts val="0"/>
              </a:spcBef>
              <a:spcAft>
                <a:spcPts val="0"/>
              </a:spcAft>
              <a:buClr>
                <a:srgbClr val="000000"/>
              </a:buClr>
              <a:buSzPts val="2600"/>
              <a:buFont typeface="Arial"/>
              <a:buChar char="•"/>
            </a:pPr>
            <a:r>
              <a:rPr b="0" i="0" lang="en-IN" sz="2600" u="none" cap="none" strike="noStrike">
                <a:solidFill>
                  <a:srgbClr val="000000"/>
                </a:solidFill>
                <a:latin typeface="Times New Roman"/>
                <a:ea typeface="Times New Roman"/>
                <a:cs typeface="Times New Roman"/>
                <a:sym typeface="Times New Roman"/>
              </a:rPr>
              <a:t>Vertical reach is low</a:t>
            </a:r>
            <a:endParaRPr/>
          </a:p>
          <a:p>
            <a:pPr indent="0" lvl="0" marL="0" marR="0" rtl="0" algn="just">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Applications:</a:t>
            </a:r>
            <a:endParaRPr/>
          </a:p>
          <a:p>
            <a:pPr indent="-457200" lvl="0" marL="457200" marR="0" rtl="0" algn="l">
              <a:lnSpc>
                <a:spcPct val="100000"/>
              </a:lnSpc>
              <a:spcBef>
                <a:spcPts val="0"/>
              </a:spcBef>
              <a:spcAft>
                <a:spcPts val="0"/>
              </a:spcAft>
              <a:buClr>
                <a:srgbClr val="000000"/>
              </a:buClr>
              <a:buSzPts val="2626"/>
              <a:buFont typeface="Arial"/>
              <a:buChar char="•"/>
            </a:pPr>
            <a:r>
              <a:rPr b="0" i="0" lang="en-IN" sz="2600" u="none" cap="none" strike="noStrike">
                <a:solidFill>
                  <a:srgbClr val="000000"/>
                </a:solidFill>
                <a:latin typeface="Times New Roman"/>
                <a:ea typeface="Times New Roman"/>
                <a:cs typeface="Times New Roman"/>
                <a:sym typeface="Times New Roman"/>
              </a:rPr>
              <a:t>Handling at die casting </a:t>
            </a:r>
            <a:endParaRPr/>
          </a:p>
          <a:p>
            <a:pPr indent="-457200" lvl="0" marL="457200" marR="0" rtl="0" algn="l">
              <a:lnSpc>
                <a:spcPct val="100000"/>
              </a:lnSpc>
              <a:spcBef>
                <a:spcPts val="0"/>
              </a:spcBef>
              <a:spcAft>
                <a:spcPts val="0"/>
              </a:spcAft>
              <a:buClr>
                <a:srgbClr val="000000"/>
              </a:buClr>
              <a:buSzPts val="2626"/>
              <a:buFont typeface="Arial"/>
              <a:buChar char="•"/>
            </a:pPr>
            <a:r>
              <a:rPr b="0" i="0" lang="en-IN" sz="2600" u="none" cap="none" strike="noStrike">
                <a:solidFill>
                  <a:srgbClr val="000000"/>
                </a:solidFill>
                <a:latin typeface="Times New Roman"/>
                <a:ea typeface="Times New Roman"/>
                <a:cs typeface="Times New Roman"/>
                <a:sym typeface="Times New Roman"/>
              </a:rPr>
              <a:t>Handling machine tools</a:t>
            </a:r>
            <a:endParaRPr/>
          </a:p>
          <a:p>
            <a:pPr indent="-457200" lvl="0" marL="457200" marR="0" rtl="0" algn="l">
              <a:lnSpc>
                <a:spcPct val="100000"/>
              </a:lnSpc>
              <a:spcBef>
                <a:spcPts val="0"/>
              </a:spcBef>
              <a:spcAft>
                <a:spcPts val="0"/>
              </a:spcAft>
              <a:buClr>
                <a:srgbClr val="000000"/>
              </a:buClr>
              <a:buSzPts val="2626"/>
              <a:buFont typeface="Arial"/>
              <a:buChar char="•"/>
            </a:pPr>
            <a:r>
              <a:rPr b="0" i="0" lang="en-IN" sz="2600" u="none" cap="none" strike="noStrike">
                <a:solidFill>
                  <a:srgbClr val="000000"/>
                </a:solidFill>
                <a:latin typeface="Times New Roman"/>
                <a:ea typeface="Times New Roman"/>
                <a:cs typeface="Times New Roman"/>
                <a:sym typeface="Times New Roman"/>
              </a:rPr>
              <a:t>Arc/Spot welding</a:t>
            </a:r>
            <a:endParaRPr/>
          </a:p>
          <a:p>
            <a:pPr indent="0" lvl="0" marL="0" marR="0" rtl="0" algn="just">
              <a:lnSpc>
                <a:spcPct val="100000"/>
              </a:lnSpc>
              <a:spcBef>
                <a:spcPts val="0"/>
              </a:spcBef>
              <a:spcAft>
                <a:spcPts val="0"/>
              </a:spcAft>
              <a:buNone/>
            </a:pPr>
            <a:r>
              <a:t/>
            </a:r>
            <a:endParaRPr b="1" i="0" sz="2800" u="none" cap="none" strike="noStrike">
              <a:solidFill>
                <a:srgbClr val="000000"/>
              </a:solidFill>
              <a:latin typeface="Times New Roman"/>
              <a:ea typeface="Times New Roman"/>
              <a:cs typeface="Times New Roman"/>
              <a:sym typeface="Times New Roman"/>
            </a:endParaRPr>
          </a:p>
          <a:p>
            <a:pPr indent="-292100" lvl="0" marL="457200" marR="0" rtl="0" algn="just">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a:p>
            <a:pPr indent="-292100" lvl="0" marL="457200" marR="0" rtl="0" algn="just">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p:txBody>
      </p:sp>
      <p:sp>
        <p:nvSpPr>
          <p:cNvPr id="234" name="Google Shape;234;p6"/>
          <p:cNvSpPr txBox="1"/>
          <p:nvPr/>
        </p:nvSpPr>
        <p:spPr>
          <a:xfrm>
            <a:off x="7622095" y="3462534"/>
            <a:ext cx="456990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Rockwell"/>
                <a:ea typeface="Rockwell"/>
                <a:cs typeface="Rockwell"/>
                <a:sym typeface="Rockwell"/>
              </a:rPr>
              <a:t>Figure: Spherical Coordinate Geometry</a:t>
            </a:r>
            <a:endParaRPr/>
          </a:p>
        </p:txBody>
      </p:sp>
      <p:pic>
        <p:nvPicPr>
          <p:cNvPr id="235" name="Google Shape;235;p6"/>
          <p:cNvPicPr preferRelativeResize="0"/>
          <p:nvPr/>
        </p:nvPicPr>
        <p:blipFill rotWithShape="1">
          <a:blip r:embed="rId4">
            <a:alphaModFix/>
          </a:blip>
          <a:srcRect b="0" l="0" r="0" t="0"/>
          <a:stretch/>
        </p:blipFill>
        <p:spPr>
          <a:xfrm>
            <a:off x="7622095" y="3874730"/>
            <a:ext cx="4329113" cy="28060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Rockwell"/>
              <a:buNone/>
            </a:pPr>
            <a:fld id="{00000000-1234-1234-1234-123412341234}" type="slidenum">
              <a:rPr b="1" i="0" lang="en-IN" sz="1400" u="none" cap="none" strike="noStrike">
                <a:solidFill>
                  <a:srgbClr val="FFFFFF"/>
                </a:solidFill>
                <a:latin typeface="Rockwell"/>
                <a:ea typeface="Rockwell"/>
                <a:cs typeface="Rockwell"/>
                <a:sym typeface="Rockwell"/>
              </a:rPr>
              <a:t>‹#›</a:t>
            </a:fld>
            <a:endParaRPr b="1" i="0" sz="1400" u="none" cap="none" strike="noStrike">
              <a:solidFill>
                <a:srgbClr val="FFFFFF"/>
              </a:solidFill>
              <a:latin typeface="Rockwell"/>
              <a:ea typeface="Rockwell"/>
              <a:cs typeface="Rockwell"/>
              <a:sym typeface="Rockwell"/>
            </a:endParaRPr>
          </a:p>
        </p:txBody>
      </p:sp>
      <p:sp>
        <p:nvSpPr>
          <p:cNvPr id="241" name="Google Shape;241;p77"/>
          <p:cNvSpPr/>
          <p:nvPr/>
        </p:nvSpPr>
        <p:spPr>
          <a:xfrm>
            <a:off x="290926" y="209421"/>
            <a:ext cx="494879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0" i="0" lang="en-IN" sz="2800" u="none" cap="none" strike="noStrike">
                <a:solidFill>
                  <a:srgbClr val="FF0000"/>
                </a:solidFill>
                <a:latin typeface="Aharoni"/>
                <a:ea typeface="Aharoni"/>
                <a:cs typeface="Aharoni"/>
                <a:sym typeface="Aharoni"/>
              </a:rPr>
              <a:t>AUTOMATION IN INDUSTRY</a:t>
            </a:r>
            <a:endParaRPr b="0" i="0" sz="2800" u="none" cap="none" strike="noStrike">
              <a:latin typeface="Rockwell"/>
              <a:ea typeface="Rockwell"/>
              <a:cs typeface="Rockwell"/>
              <a:sym typeface="Rockwell"/>
            </a:endParaRPr>
          </a:p>
        </p:txBody>
      </p:sp>
      <p:sp>
        <p:nvSpPr>
          <p:cNvPr id="242" name="Google Shape;242;p77"/>
          <p:cNvSpPr/>
          <p:nvPr/>
        </p:nvSpPr>
        <p:spPr>
          <a:xfrm>
            <a:off x="240792" y="805799"/>
            <a:ext cx="11542713" cy="15696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Automation means: Auto = Self &amp; mation = motion </a:t>
            </a:r>
            <a:endParaRPr/>
          </a:p>
          <a:p>
            <a:pPr indent="0" lvl="0" marL="0" marR="0" rtl="0" algn="just">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Times New Roman"/>
                <a:ea typeface="Times New Roman"/>
                <a:cs typeface="Times New Roman"/>
                <a:sym typeface="Times New Roman"/>
              </a:rPr>
              <a:t>Self + Motion = Automation. Automation solutions are required right from Agriculture to Space Technology. Automation is the necessity for manufacturing industry to survive in today's globally competitive market.</a:t>
            </a:r>
            <a:endParaRPr/>
          </a:p>
        </p:txBody>
      </p:sp>
      <p:sp>
        <p:nvSpPr>
          <p:cNvPr id="243" name="Google Shape;243;p77"/>
          <p:cNvSpPr txBox="1"/>
          <p:nvPr/>
        </p:nvSpPr>
        <p:spPr>
          <a:xfrm>
            <a:off x="240792" y="2416771"/>
            <a:ext cx="11168406"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600" u="none" cap="none" strike="noStrike">
                <a:solidFill>
                  <a:srgbClr val="000000"/>
                </a:solidFill>
                <a:latin typeface="Times New Roman"/>
                <a:ea typeface="Times New Roman"/>
                <a:cs typeface="Times New Roman"/>
                <a:sym typeface="Times New Roman"/>
              </a:rPr>
              <a:t>Definition:</a:t>
            </a:r>
            <a:endParaRPr/>
          </a:p>
          <a:p>
            <a:pPr indent="0" lvl="0" marL="0" marR="0" rtl="0" algn="just">
              <a:lnSpc>
                <a:spcPct val="10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Automation is a set of technologies that results in operation of machines and systems without using significant human intervention and achieves performance superior to manual operation.</a:t>
            </a:r>
            <a:endParaRPr/>
          </a:p>
        </p:txBody>
      </p:sp>
      <p:sp>
        <p:nvSpPr>
          <p:cNvPr id="244" name="Google Shape;244;p77"/>
          <p:cNvSpPr txBox="1"/>
          <p:nvPr/>
        </p:nvSpPr>
        <p:spPr>
          <a:xfrm>
            <a:off x="240792" y="4058521"/>
            <a:ext cx="6094428"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600" u="none" cap="none" strike="noStrike">
                <a:solidFill>
                  <a:srgbClr val="000000"/>
                </a:solidFill>
                <a:latin typeface="Times New Roman"/>
                <a:ea typeface="Times New Roman"/>
                <a:cs typeface="Times New Roman"/>
                <a:sym typeface="Times New Roman"/>
              </a:rPr>
              <a:t>Need of Automation:</a:t>
            </a:r>
            <a:endParaRPr/>
          </a:p>
        </p:txBody>
      </p:sp>
      <p:sp>
        <p:nvSpPr>
          <p:cNvPr id="245" name="Google Shape;245;p77"/>
          <p:cNvSpPr txBox="1"/>
          <p:nvPr/>
        </p:nvSpPr>
        <p:spPr>
          <a:xfrm>
            <a:off x="240792" y="4592276"/>
            <a:ext cx="11168406" cy="15696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1. </a:t>
            </a:r>
            <a:r>
              <a:rPr b="0" i="0" lang="en-IN" sz="2400" u="none" cap="none" strike="noStrike">
                <a:solidFill>
                  <a:srgbClr val="000000"/>
                </a:solidFill>
                <a:latin typeface="Times New Roman"/>
                <a:ea typeface="Times New Roman"/>
                <a:cs typeface="Times New Roman"/>
                <a:sym typeface="Times New Roman"/>
              </a:rPr>
              <a:t>Improved quality &amp; accuracy </a:t>
            </a:r>
            <a:r>
              <a:rPr b="1" i="0" lang="en-IN" sz="2400" u="none" cap="none" strike="noStrike">
                <a:solidFill>
                  <a:srgbClr val="000000"/>
                </a:solidFill>
                <a:latin typeface="Times New Roman"/>
                <a:ea typeface="Times New Roman"/>
                <a:cs typeface="Times New Roman"/>
                <a:sym typeface="Times New Roman"/>
              </a:rPr>
              <a:t>2. </a:t>
            </a:r>
            <a:r>
              <a:rPr b="0" i="0" lang="en-IN" sz="2400" u="none" cap="none" strike="noStrike">
                <a:solidFill>
                  <a:srgbClr val="000000"/>
                </a:solidFill>
                <a:latin typeface="Times New Roman"/>
                <a:ea typeface="Times New Roman"/>
                <a:cs typeface="Times New Roman"/>
                <a:sym typeface="Times New Roman"/>
              </a:rPr>
              <a:t>Increased productivity </a:t>
            </a:r>
            <a:r>
              <a:rPr b="1" i="0" lang="en-IN" sz="2400" u="none" cap="none" strike="noStrike">
                <a:solidFill>
                  <a:srgbClr val="000000"/>
                </a:solidFill>
                <a:latin typeface="Times New Roman"/>
                <a:ea typeface="Times New Roman"/>
                <a:cs typeface="Times New Roman"/>
                <a:sym typeface="Times New Roman"/>
              </a:rPr>
              <a:t>3. </a:t>
            </a:r>
            <a:r>
              <a:rPr b="0" i="0" lang="en-IN" sz="2400" u="none" cap="none" strike="noStrike">
                <a:solidFill>
                  <a:srgbClr val="000000"/>
                </a:solidFill>
                <a:latin typeface="Times New Roman"/>
                <a:ea typeface="Times New Roman"/>
                <a:cs typeface="Times New Roman"/>
                <a:sym typeface="Times New Roman"/>
              </a:rPr>
              <a:t>Greater product variety </a:t>
            </a:r>
            <a:endParaRPr/>
          </a:p>
          <a:p>
            <a:pPr indent="0" lvl="0" marL="0" marR="0" rtl="0" algn="just">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4. </a:t>
            </a:r>
            <a:r>
              <a:rPr b="0" i="0" lang="en-IN" sz="2400" u="none" cap="none" strike="noStrike">
                <a:solidFill>
                  <a:srgbClr val="000000"/>
                </a:solidFill>
                <a:latin typeface="Times New Roman"/>
                <a:ea typeface="Times New Roman"/>
                <a:cs typeface="Times New Roman"/>
                <a:sym typeface="Times New Roman"/>
              </a:rPr>
              <a:t>Complete gain control of manufacturing process</a:t>
            </a:r>
            <a:r>
              <a:rPr b="1" i="0" lang="en-IN" sz="2400" u="none" cap="none" strike="noStrike">
                <a:solidFill>
                  <a:srgbClr val="000000"/>
                </a:solidFill>
                <a:latin typeface="Times New Roman"/>
                <a:ea typeface="Times New Roman"/>
                <a:cs typeface="Times New Roman"/>
                <a:sym typeface="Times New Roman"/>
              </a:rPr>
              <a:t> 5. </a:t>
            </a:r>
            <a:r>
              <a:rPr b="0" i="0" lang="en-IN" sz="2400" u="none" cap="none" strike="noStrike">
                <a:solidFill>
                  <a:srgbClr val="000000"/>
                </a:solidFill>
                <a:latin typeface="Times New Roman"/>
                <a:ea typeface="Times New Roman"/>
                <a:cs typeface="Times New Roman"/>
                <a:sym typeface="Times New Roman"/>
              </a:rPr>
              <a:t>Consistency in manufacturing </a:t>
            </a:r>
            <a:endParaRPr/>
          </a:p>
          <a:p>
            <a:pPr indent="0" lvl="0" marL="0" marR="0" rtl="0" algn="just">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6. </a:t>
            </a:r>
            <a:r>
              <a:rPr b="0" i="0" lang="en-IN" sz="2400" u="none" cap="none" strike="noStrike">
                <a:solidFill>
                  <a:srgbClr val="000000"/>
                </a:solidFill>
                <a:latin typeface="Times New Roman"/>
                <a:ea typeface="Times New Roman"/>
                <a:cs typeface="Times New Roman"/>
                <a:sym typeface="Times New Roman"/>
              </a:rPr>
              <a:t>Working in difficult &amp; hazardous environment </a:t>
            </a:r>
            <a:r>
              <a:rPr b="1" i="0" lang="en-IN" sz="2400" u="none" cap="none" strike="noStrike">
                <a:solidFill>
                  <a:srgbClr val="000000"/>
                </a:solidFill>
                <a:latin typeface="Times New Roman"/>
                <a:ea typeface="Times New Roman"/>
                <a:cs typeface="Times New Roman"/>
                <a:sym typeface="Times New Roman"/>
              </a:rPr>
              <a:t>7. </a:t>
            </a:r>
            <a:r>
              <a:rPr b="0" i="0" lang="en-IN" sz="2400" u="none" cap="none" strike="noStrike">
                <a:solidFill>
                  <a:srgbClr val="000000"/>
                </a:solidFill>
                <a:latin typeface="Times New Roman"/>
                <a:ea typeface="Times New Roman"/>
                <a:cs typeface="Times New Roman"/>
                <a:sym typeface="Times New Roman"/>
              </a:rPr>
              <a:t>Quick change over from one product to another </a:t>
            </a:r>
            <a:r>
              <a:rPr b="1" i="0" lang="en-IN" sz="2400" u="none" cap="none" strike="noStrike">
                <a:solidFill>
                  <a:srgbClr val="000000"/>
                </a:solidFill>
                <a:latin typeface="Times New Roman"/>
                <a:ea typeface="Times New Roman"/>
                <a:cs typeface="Times New Roman"/>
                <a:sym typeface="Times New Roman"/>
              </a:rPr>
              <a:t>8. </a:t>
            </a:r>
            <a:r>
              <a:rPr b="0" i="0" lang="en-IN" sz="2400" u="none" cap="none" strike="noStrike">
                <a:solidFill>
                  <a:srgbClr val="000000"/>
                </a:solidFill>
                <a:latin typeface="Times New Roman"/>
                <a:ea typeface="Times New Roman"/>
                <a:cs typeface="Times New Roman"/>
                <a:sym typeface="Times New Roman"/>
              </a:rPr>
              <a:t>Reduced cost of quality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Rockwell"/>
              <a:buNone/>
            </a:pPr>
            <a:fld id="{00000000-1234-1234-1234-123412341234}" type="slidenum">
              <a:rPr b="1" i="0" lang="en-IN" sz="1400" u="none" cap="none" strike="noStrike">
                <a:solidFill>
                  <a:srgbClr val="FFFFFF"/>
                </a:solidFill>
                <a:latin typeface="Rockwell"/>
                <a:ea typeface="Rockwell"/>
                <a:cs typeface="Rockwell"/>
                <a:sym typeface="Rockwell"/>
              </a:rPr>
              <a:t>‹#›</a:t>
            </a:fld>
            <a:endParaRPr b="1" i="0" sz="1400" u="none" cap="none" strike="noStrike">
              <a:solidFill>
                <a:srgbClr val="FFFFFF"/>
              </a:solidFill>
              <a:latin typeface="Rockwell"/>
              <a:ea typeface="Rockwell"/>
              <a:cs typeface="Rockwell"/>
              <a:sym typeface="Rockwell"/>
            </a:endParaRPr>
          </a:p>
        </p:txBody>
      </p:sp>
      <p:sp>
        <p:nvSpPr>
          <p:cNvPr id="251" name="Google Shape;251;p78"/>
          <p:cNvSpPr/>
          <p:nvPr/>
        </p:nvSpPr>
        <p:spPr>
          <a:xfrm>
            <a:off x="290926" y="209421"/>
            <a:ext cx="427232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0" i="0" lang="en-IN" sz="2800" u="none" cap="none" strike="noStrike">
                <a:solidFill>
                  <a:srgbClr val="FF0000"/>
                </a:solidFill>
                <a:latin typeface="Aharoni"/>
                <a:ea typeface="Aharoni"/>
                <a:cs typeface="Aharoni"/>
                <a:sym typeface="Aharoni"/>
              </a:rPr>
              <a:t>TYPES OF AUTOMATION</a:t>
            </a:r>
            <a:endParaRPr b="0" i="0" sz="2800" u="none" cap="none" strike="noStrike">
              <a:latin typeface="Rockwell"/>
              <a:ea typeface="Rockwell"/>
              <a:cs typeface="Rockwell"/>
              <a:sym typeface="Rockwell"/>
            </a:endParaRPr>
          </a:p>
        </p:txBody>
      </p:sp>
      <p:sp>
        <p:nvSpPr>
          <p:cNvPr id="252" name="Google Shape;252;p78"/>
          <p:cNvSpPr/>
          <p:nvPr/>
        </p:nvSpPr>
        <p:spPr>
          <a:xfrm>
            <a:off x="240792" y="805799"/>
            <a:ext cx="11542713" cy="2062103"/>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400"/>
              <a:buFont typeface="Arial"/>
              <a:buAutoNum type="arabicPeriod"/>
            </a:pPr>
            <a:r>
              <a:rPr b="1" i="0" lang="en-IN" sz="2400" u="none" cap="none" strike="noStrike">
                <a:solidFill>
                  <a:srgbClr val="000000"/>
                </a:solidFill>
                <a:latin typeface="Times New Roman"/>
                <a:ea typeface="Times New Roman"/>
                <a:cs typeface="Times New Roman"/>
                <a:sym typeface="Times New Roman"/>
              </a:rPr>
              <a:t>Fixed Automation System:</a:t>
            </a:r>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Times New Roman"/>
                <a:ea typeface="Times New Roman"/>
                <a:cs typeface="Times New Roman"/>
                <a:sym typeface="Times New Roman"/>
              </a:rPr>
              <a:t>It is used in high volume production with dedicated equipment, which has a fixed set of operation and designed to be efficient for this set. Continuous flow and Discrete Mass Production systems use this automation. e.g. Distillation Process, Conveyors, Paint Shops, Transfer lines etc. A process using mechanized machinery to perform fixed and repetitive operations in order to produce a high volume of similar parts.</a:t>
            </a:r>
            <a:endParaRPr/>
          </a:p>
        </p:txBody>
      </p:sp>
      <p:sp>
        <p:nvSpPr>
          <p:cNvPr id="253" name="Google Shape;253;p78"/>
          <p:cNvSpPr txBox="1"/>
          <p:nvPr/>
        </p:nvSpPr>
        <p:spPr>
          <a:xfrm>
            <a:off x="290926" y="3277468"/>
            <a:ext cx="7052554" cy="33855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Advantages:</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High levels of production</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Consistent quality in production</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Low cost per unit produced</a:t>
            </a:r>
            <a:endParaRPr/>
          </a:p>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Disadvantages:</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High initial cost</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Difficult to accommodate changes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This type of automation is best suited for: </a:t>
            </a:r>
            <a:endParaRPr/>
          </a:p>
          <a:p>
            <a:pPr indent="0" lvl="0" marL="0" marR="0" rtl="0" algn="l">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High demand and generic products that require no change.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Rockwell"/>
              <a:buNone/>
            </a:pPr>
            <a:fld id="{00000000-1234-1234-1234-123412341234}" type="slidenum">
              <a:rPr b="1" i="0" lang="en-IN" sz="1400" u="none" cap="none" strike="noStrike">
                <a:solidFill>
                  <a:srgbClr val="FFFFFF"/>
                </a:solidFill>
                <a:latin typeface="Rockwell"/>
                <a:ea typeface="Rockwell"/>
                <a:cs typeface="Rockwell"/>
                <a:sym typeface="Rockwell"/>
              </a:rPr>
              <a:t>‹#›</a:t>
            </a:fld>
            <a:endParaRPr b="1" i="0" sz="1400" u="none" cap="none" strike="noStrike">
              <a:solidFill>
                <a:srgbClr val="FFFFFF"/>
              </a:solidFill>
              <a:latin typeface="Rockwell"/>
              <a:ea typeface="Rockwell"/>
              <a:cs typeface="Rockwell"/>
              <a:sym typeface="Rockwell"/>
            </a:endParaRPr>
          </a:p>
        </p:txBody>
      </p:sp>
      <p:sp>
        <p:nvSpPr>
          <p:cNvPr id="259" name="Google Shape;259;p79"/>
          <p:cNvSpPr/>
          <p:nvPr/>
        </p:nvSpPr>
        <p:spPr>
          <a:xfrm>
            <a:off x="290926" y="209421"/>
            <a:ext cx="427232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0" i="0" lang="en-IN" sz="2800" u="none" cap="none" strike="noStrike">
                <a:solidFill>
                  <a:srgbClr val="FF0000"/>
                </a:solidFill>
                <a:latin typeface="Aharoni"/>
                <a:ea typeface="Aharoni"/>
                <a:cs typeface="Aharoni"/>
                <a:sym typeface="Aharoni"/>
              </a:rPr>
              <a:t>TYPES OF AUTOMATION</a:t>
            </a:r>
            <a:endParaRPr b="0" i="0" sz="2800" u="none" cap="none" strike="noStrike">
              <a:latin typeface="Rockwell"/>
              <a:ea typeface="Rockwell"/>
              <a:cs typeface="Rockwell"/>
              <a:sym typeface="Rockwell"/>
            </a:endParaRPr>
          </a:p>
        </p:txBody>
      </p:sp>
      <p:sp>
        <p:nvSpPr>
          <p:cNvPr id="260" name="Google Shape;260;p79"/>
          <p:cNvSpPr/>
          <p:nvPr/>
        </p:nvSpPr>
        <p:spPr>
          <a:xfrm>
            <a:off x="240792" y="805799"/>
            <a:ext cx="11542713" cy="23698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2. Programmable Automation System:</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Times New Roman"/>
                <a:ea typeface="Times New Roman"/>
                <a:cs typeface="Times New Roman"/>
                <a:sym typeface="Times New Roman"/>
              </a:rPr>
              <a:t>It is used for a changeable sequence of operation and configuration of the machines using electronic controls. However, non-trivial programming effort may be needed to reprogram the machine or sequence of operations. Investment on programmable equipment is less, as production process is not changed frequently. It is typically used in Batch process where job variety is low and product volume is medium to high, and sometimes in mass production also. e.g. in Steel Rolling Mills, Paper Mills etc.</a:t>
            </a:r>
            <a:endParaRPr/>
          </a:p>
        </p:txBody>
      </p:sp>
      <p:sp>
        <p:nvSpPr>
          <p:cNvPr id="261" name="Google Shape;261;p79"/>
          <p:cNvSpPr txBox="1"/>
          <p:nvPr/>
        </p:nvSpPr>
        <p:spPr>
          <a:xfrm>
            <a:off x="240791" y="3556613"/>
            <a:ext cx="6244850"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Advantages:</a:t>
            </a:r>
            <a:endParaRPr/>
          </a:p>
          <a:p>
            <a:pPr indent="-12700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Flexibility to change products if needed</a:t>
            </a:r>
            <a:endParaRPr/>
          </a:p>
          <a:p>
            <a:pPr indent="-12700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Suitable if batch production is required</a:t>
            </a:r>
            <a:endParaRPr/>
          </a:p>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Disadvantages:</a:t>
            </a:r>
            <a:endParaRPr/>
          </a:p>
          <a:p>
            <a:pPr indent="-12700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Expensive for equipment</a:t>
            </a:r>
            <a:endParaRPr/>
          </a:p>
          <a:p>
            <a:pPr indent="-12700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Lower production levels</a:t>
            </a:r>
            <a:endParaRPr/>
          </a:p>
          <a:p>
            <a:pPr indent="-12700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Often time-consuming to change products</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This type of automation is well suited for: </a:t>
            </a:r>
            <a:endParaRPr/>
          </a:p>
          <a:p>
            <a:pPr indent="0" lvl="0" marL="0" marR="0" rtl="0" algn="l">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Low/Medium demand and occasional changes in products.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Rockwell"/>
              <a:buNone/>
            </a:pPr>
            <a:fld id="{00000000-1234-1234-1234-123412341234}" type="slidenum">
              <a:rPr b="1" i="0" lang="en-IN" sz="1400" u="none" cap="none" strike="noStrike">
                <a:solidFill>
                  <a:srgbClr val="FFFFFF"/>
                </a:solidFill>
                <a:latin typeface="Rockwell"/>
                <a:ea typeface="Rockwell"/>
                <a:cs typeface="Rockwell"/>
                <a:sym typeface="Rockwell"/>
              </a:rPr>
              <a:t>‹#›</a:t>
            </a:fld>
            <a:endParaRPr b="1" i="0" sz="1400" u="none" cap="none" strike="noStrike">
              <a:solidFill>
                <a:srgbClr val="FFFFFF"/>
              </a:solidFill>
              <a:latin typeface="Rockwell"/>
              <a:ea typeface="Rockwell"/>
              <a:cs typeface="Rockwell"/>
              <a:sym typeface="Rockwell"/>
            </a:endParaRPr>
          </a:p>
        </p:txBody>
      </p:sp>
      <p:sp>
        <p:nvSpPr>
          <p:cNvPr id="267" name="Google Shape;267;p80"/>
          <p:cNvSpPr/>
          <p:nvPr/>
        </p:nvSpPr>
        <p:spPr>
          <a:xfrm>
            <a:off x="290926" y="209421"/>
            <a:ext cx="427232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0" i="0" lang="en-IN" sz="2800" u="none" cap="none" strike="noStrike">
                <a:solidFill>
                  <a:srgbClr val="FF0000"/>
                </a:solidFill>
                <a:latin typeface="Aharoni"/>
                <a:ea typeface="Aharoni"/>
                <a:cs typeface="Aharoni"/>
                <a:sym typeface="Aharoni"/>
              </a:rPr>
              <a:t>TYPES OF AUTOMATION</a:t>
            </a:r>
            <a:endParaRPr b="0" i="0" sz="2800" u="none" cap="none" strike="noStrike">
              <a:latin typeface="Rockwell"/>
              <a:ea typeface="Rockwell"/>
              <a:cs typeface="Rockwell"/>
              <a:sym typeface="Rockwell"/>
            </a:endParaRPr>
          </a:p>
        </p:txBody>
      </p:sp>
      <p:sp>
        <p:nvSpPr>
          <p:cNvPr id="268" name="Google Shape;268;p80"/>
          <p:cNvSpPr/>
          <p:nvPr/>
        </p:nvSpPr>
        <p:spPr>
          <a:xfrm>
            <a:off x="240792" y="805799"/>
            <a:ext cx="11542713" cy="23698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3. Flexible Automation System:</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Times New Roman"/>
                <a:ea typeface="Times New Roman"/>
                <a:cs typeface="Times New Roman"/>
                <a:sym typeface="Times New Roman"/>
              </a:rPr>
              <a:t>It is used in Flexible Manufacturing Systems (FMS) which is invariably computer controlled. Human operators give high-level commands in the form of codes entered into computer identifying product and its location in the sequence and the lower level changes are done automatically. Each production machine receives settings/instructions from computer. These automatically loads/unloads required tools and carries out their processing instructions. After processing, products are automatically transferred to next machine. </a:t>
            </a:r>
            <a:endParaRPr/>
          </a:p>
        </p:txBody>
      </p:sp>
      <p:sp>
        <p:nvSpPr>
          <p:cNvPr id="269" name="Google Shape;269;p80"/>
          <p:cNvSpPr txBox="1"/>
          <p:nvPr/>
        </p:nvSpPr>
        <p:spPr>
          <a:xfrm>
            <a:off x="407710" y="3690966"/>
            <a:ext cx="6813222"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Advantages:</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Flexibility of products</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No time lost with new changes to production</a:t>
            </a:r>
            <a:endParaRPr/>
          </a:p>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Disadvantages:</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High custom machinery/automation cost</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Higher cost per unit</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This type of automation is best suited for: </a:t>
            </a:r>
            <a:endParaRPr/>
          </a:p>
          <a:p>
            <a:pPr indent="0" lvl="0" marL="0" marR="0" rtl="0" algn="l">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Medium demand and constant changes/large variety in products.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81"/>
          <p:cNvPicPr preferRelativeResize="0"/>
          <p:nvPr/>
        </p:nvPicPr>
        <p:blipFill rotWithShape="1">
          <a:blip r:embed="rId3">
            <a:alphaModFix/>
          </a:blip>
          <a:srcRect b="0" l="0" r="0" t="0"/>
          <a:stretch/>
        </p:blipFill>
        <p:spPr>
          <a:xfrm>
            <a:off x="2171080" y="1062037"/>
            <a:ext cx="7807666" cy="52350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82"/>
          <p:cNvSpPr/>
          <p:nvPr/>
        </p:nvSpPr>
        <p:spPr>
          <a:xfrm>
            <a:off x="301658" y="113123"/>
            <a:ext cx="11378152" cy="62478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4000" u="none" cap="none" strike="noStrike">
                <a:solidFill>
                  <a:srgbClr val="FF0000"/>
                </a:solidFill>
                <a:latin typeface="Aharoni"/>
                <a:ea typeface="Aharoni"/>
                <a:cs typeface="Aharoni"/>
                <a:sym typeface="Aharoni"/>
              </a:rPr>
              <a:t>INTERNET OF THINGS (IOT)</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The Internet of Things (IoT) describes the network of physical objects—“things”—that are embedded with sensors, software, and other technologies for the purpose of connecting and exchanging data with other devices and systems over the internet.</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rgbClr val="000000"/>
              </a:buClr>
              <a:buSzPts val="2000"/>
              <a:buFont typeface="Noto Sans Symbols"/>
              <a:buChar char="⮚"/>
            </a:pPr>
            <a:r>
              <a:rPr b="0" i="0" lang="en-IN" sz="2000" u="none" cap="none" strike="noStrike">
                <a:solidFill>
                  <a:srgbClr val="000000"/>
                </a:solidFill>
                <a:latin typeface="Times New Roman"/>
                <a:ea typeface="Times New Roman"/>
                <a:cs typeface="Times New Roman"/>
                <a:sym typeface="Times New Roman"/>
              </a:rPr>
              <a:t>This technology allows for the collection and sharing of data from a vast network of devices, creating opportunities for more efficient and automated systems. The IoT devices include wireless sensors, software, actuators, computer devices. </a:t>
            </a:r>
            <a:endParaRPr/>
          </a:p>
          <a:p>
            <a:pPr indent="0" lvl="0" marL="0" marR="0" rtl="0" algn="just">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rgbClr val="000000"/>
              </a:buClr>
              <a:buSzPts val="2000"/>
              <a:buFont typeface="Noto Sans Symbols"/>
              <a:buChar char="⮚"/>
            </a:pPr>
            <a:r>
              <a:rPr b="0" i="0" lang="en-IN" sz="2000" u="none" cap="none" strike="noStrike">
                <a:solidFill>
                  <a:srgbClr val="000000"/>
                </a:solidFill>
                <a:latin typeface="Times New Roman"/>
                <a:ea typeface="Times New Roman"/>
                <a:cs typeface="Times New Roman"/>
                <a:sym typeface="Times New Roman"/>
              </a:rPr>
              <a:t>All complete IoT systems are the same in that they represent the integration of four distinct components: sensors/devices, connectivity, data processing, and a user interface.</a:t>
            </a:r>
            <a:endParaRPr b="0" i="0" sz="2000" u="none" cap="none" strike="noStrike">
              <a:solidFill>
                <a:srgbClr val="FF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2000" u="none" cap="none" strike="noStrike">
                <a:solidFill>
                  <a:srgbClr val="FF0000"/>
                </a:solidFill>
                <a:latin typeface="Times New Roman"/>
                <a:ea typeface="Times New Roman"/>
                <a:cs typeface="Times New Roman"/>
                <a:sym typeface="Times New Roman"/>
              </a:rPr>
              <a:t>Examples: </a:t>
            </a:r>
            <a:r>
              <a:rPr b="0" i="0" lang="en-IN" sz="2000" u="none" cap="none" strike="noStrike">
                <a:solidFill>
                  <a:schemeClr val="dk1"/>
                </a:solidFill>
                <a:latin typeface="Times New Roman"/>
                <a:ea typeface="Times New Roman"/>
                <a:cs typeface="Times New Roman"/>
                <a:sym typeface="Times New Roman"/>
              </a:rPr>
              <a:t>s</a:t>
            </a:r>
            <a:r>
              <a:rPr b="0" i="0" lang="en-IN" sz="2000" u="none" cap="none" strike="noStrike">
                <a:solidFill>
                  <a:srgbClr val="000000"/>
                </a:solidFill>
                <a:latin typeface="Times New Roman"/>
                <a:ea typeface="Times New Roman"/>
                <a:cs typeface="Times New Roman"/>
                <a:sym typeface="Times New Roman"/>
              </a:rPr>
              <a:t>mart mobiles, smart refrigerators, smart watches, smart fire alarms, smart door locks, smart bicycles, medical sensors, fitness trackers, smart security system.</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2000" u="none" cap="none" strike="noStrike">
                <a:solidFill>
                  <a:srgbClr val="FF0000"/>
                </a:solidFill>
                <a:latin typeface="Times New Roman"/>
                <a:ea typeface="Times New Roman"/>
                <a:cs typeface="Times New Roman"/>
                <a:sym typeface="Times New Roman"/>
              </a:rPr>
              <a:t>Applications of IoT:</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 1) Home 2) Cities 3) Environment 4) Energy 5) Retail 6) Logistics 7) Agriculture  8) Health &amp; Life Style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55"/>
          <p:cNvPicPr preferRelativeResize="0"/>
          <p:nvPr/>
        </p:nvPicPr>
        <p:blipFill rotWithShape="1">
          <a:blip r:embed="rId3">
            <a:alphaModFix/>
          </a:blip>
          <a:srcRect b="0" l="0" r="0" t="0"/>
          <a:stretch/>
        </p:blipFill>
        <p:spPr>
          <a:xfrm>
            <a:off x="294591" y="366091"/>
            <a:ext cx="923735" cy="593937"/>
          </a:xfrm>
          <a:prstGeom prst="rect">
            <a:avLst/>
          </a:prstGeom>
          <a:noFill/>
          <a:ln>
            <a:noFill/>
          </a:ln>
        </p:spPr>
      </p:pic>
      <p:sp>
        <p:nvSpPr>
          <p:cNvPr id="91" name="Google Shape;91;p55"/>
          <p:cNvSpPr txBox="1"/>
          <p:nvPr/>
        </p:nvSpPr>
        <p:spPr>
          <a:xfrm>
            <a:off x="9007523" y="6364273"/>
            <a:ext cx="24649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lt1"/>
                </a:solidFill>
                <a:latin typeface="Times New Roman"/>
                <a:ea typeface="Times New Roman"/>
                <a:cs typeface="Times New Roman"/>
                <a:sym typeface="Times New Roman"/>
              </a:rPr>
              <a:t>www.cambridge.edu.in</a:t>
            </a:r>
            <a:endParaRPr b="0" i="0" sz="1400" u="none" cap="none" strike="noStrike">
              <a:solidFill>
                <a:srgbClr val="000000"/>
              </a:solidFill>
              <a:latin typeface="Arial"/>
              <a:ea typeface="Arial"/>
              <a:cs typeface="Arial"/>
              <a:sym typeface="Arial"/>
            </a:endParaRPr>
          </a:p>
        </p:txBody>
      </p:sp>
      <p:sp>
        <p:nvSpPr>
          <p:cNvPr id="92" name="Google Shape;92;p55"/>
          <p:cNvSpPr txBox="1"/>
          <p:nvPr/>
        </p:nvSpPr>
        <p:spPr>
          <a:xfrm>
            <a:off x="502023" y="6457194"/>
            <a:ext cx="6308707" cy="2764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Times New Roman"/>
              <a:buNone/>
            </a:pPr>
            <a:r>
              <a:rPr b="1" i="0" lang="en-IN" sz="1800" u="none" cap="none" strike="noStrike">
                <a:solidFill>
                  <a:schemeClr val="lt1"/>
                </a:solidFill>
                <a:latin typeface="Times New Roman"/>
                <a:ea typeface="Times New Roman"/>
                <a:cs typeface="Times New Roman"/>
                <a:sym typeface="Times New Roman"/>
              </a:rPr>
              <a:t>Department of Mechanical Engineering</a:t>
            </a:r>
            <a:endParaRPr b="1" i="0" sz="1800" u="none" cap="none" strike="noStrike">
              <a:solidFill>
                <a:schemeClr val="lt1"/>
              </a:solidFill>
              <a:latin typeface="Times New Roman"/>
              <a:ea typeface="Times New Roman"/>
              <a:cs typeface="Times New Roman"/>
              <a:sym typeface="Times New Roman"/>
            </a:endParaRPr>
          </a:p>
        </p:txBody>
      </p:sp>
      <p:sp>
        <p:nvSpPr>
          <p:cNvPr id="93" name="Google Shape;93;p55"/>
          <p:cNvSpPr txBox="1"/>
          <p:nvPr/>
        </p:nvSpPr>
        <p:spPr>
          <a:xfrm>
            <a:off x="294591" y="168275"/>
            <a:ext cx="8952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FF0000"/>
                </a:solidFill>
                <a:latin typeface="Aharoni"/>
                <a:ea typeface="Aharoni"/>
                <a:cs typeface="Aharoni"/>
                <a:sym typeface="Aharoni"/>
              </a:rPr>
              <a:t>MECHATRONICS</a:t>
            </a:r>
            <a:endParaRPr b="0" i="0" sz="3600" u="none" cap="none" strike="noStrike">
              <a:solidFill>
                <a:srgbClr val="FF0000"/>
              </a:solidFill>
              <a:latin typeface="Aharoni"/>
              <a:ea typeface="Aharoni"/>
              <a:cs typeface="Aharoni"/>
              <a:sym typeface="Aharoni"/>
            </a:endParaRPr>
          </a:p>
        </p:txBody>
      </p:sp>
      <p:sp>
        <p:nvSpPr>
          <p:cNvPr descr="https://i.gifer.com/9hGm.gif" id="94" name="Google Shape;94;p5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95" name="Google Shape;95;p55"/>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96" name="Google Shape;96;p55"/>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55"/>
          <p:cNvSpPr txBox="1"/>
          <p:nvPr/>
        </p:nvSpPr>
        <p:spPr>
          <a:xfrm>
            <a:off x="187597" y="846816"/>
            <a:ext cx="11816806" cy="364711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Mechatronics is the integration of electronics with mechanical system for the precise control of the actuators of the mechanical system. Mechatronics systems mostly have </a:t>
            </a:r>
            <a:endParaRPr/>
          </a:p>
          <a:p>
            <a:pPr indent="-342900" lvl="0" marL="342900" marR="0" rtl="0" algn="just">
              <a:lnSpc>
                <a:spcPct val="150000"/>
              </a:lnSpc>
              <a:spcBef>
                <a:spcPts val="0"/>
              </a:spcBef>
              <a:spcAft>
                <a:spcPts val="0"/>
              </a:spcAft>
              <a:buClr>
                <a:schemeClr val="dk1"/>
              </a:buClr>
              <a:buSzPts val="2400"/>
              <a:buFont typeface="Arial"/>
              <a:buChar char="•"/>
            </a:pPr>
            <a:r>
              <a:rPr b="0" i="0" lang="en-IN" sz="2000" u="none" cap="none" strike="noStrike">
                <a:solidFill>
                  <a:schemeClr val="dk1"/>
                </a:solidFill>
                <a:latin typeface="Times New Roman"/>
                <a:ea typeface="Times New Roman"/>
                <a:cs typeface="Times New Roman"/>
                <a:sym typeface="Times New Roman"/>
              </a:rPr>
              <a:t> Microcomputers</a:t>
            </a:r>
            <a:endParaRPr/>
          </a:p>
          <a:p>
            <a:pPr indent="-342900" lvl="0" marL="342900" marR="0" rtl="0" algn="just">
              <a:lnSpc>
                <a:spcPct val="150000"/>
              </a:lnSpc>
              <a:spcBef>
                <a:spcPts val="0"/>
              </a:spcBef>
              <a:spcAft>
                <a:spcPts val="0"/>
              </a:spcAft>
              <a:buClr>
                <a:schemeClr val="dk1"/>
              </a:buClr>
              <a:buSzPts val="2400"/>
              <a:buFont typeface="Arial"/>
              <a:buChar char="•"/>
            </a:pPr>
            <a:r>
              <a:rPr b="0" i="0" lang="en-IN" sz="2000" u="none" cap="none" strike="noStrike">
                <a:solidFill>
                  <a:schemeClr val="dk1"/>
                </a:solidFill>
                <a:latin typeface="Times New Roman"/>
                <a:ea typeface="Times New Roman"/>
                <a:cs typeface="Times New Roman"/>
                <a:sym typeface="Times New Roman"/>
              </a:rPr>
              <a:t> Sensors</a:t>
            </a:r>
            <a:endParaRPr/>
          </a:p>
          <a:p>
            <a:pPr indent="-342900" lvl="0" marL="342900" marR="0" rtl="0" algn="just">
              <a:lnSpc>
                <a:spcPct val="150000"/>
              </a:lnSpc>
              <a:spcBef>
                <a:spcPts val="0"/>
              </a:spcBef>
              <a:spcAft>
                <a:spcPts val="0"/>
              </a:spcAft>
              <a:buClr>
                <a:schemeClr val="dk1"/>
              </a:buClr>
              <a:buSzPts val="2400"/>
              <a:buFont typeface="Arial"/>
              <a:buChar char="•"/>
            </a:pPr>
            <a:r>
              <a:rPr b="0" i="0" lang="en-IN" sz="2000" u="none" cap="none" strike="noStrike">
                <a:solidFill>
                  <a:schemeClr val="dk1"/>
                </a:solidFill>
                <a:latin typeface="Times New Roman"/>
                <a:ea typeface="Times New Roman"/>
                <a:cs typeface="Times New Roman"/>
                <a:sym typeface="Times New Roman"/>
              </a:rPr>
              <a:t> Control System</a:t>
            </a:r>
            <a:endParaRPr/>
          </a:p>
          <a:p>
            <a:pPr indent="-342900" lvl="0" marL="342900" marR="0" rtl="0" algn="just">
              <a:lnSpc>
                <a:spcPct val="150000"/>
              </a:lnSpc>
              <a:spcBef>
                <a:spcPts val="0"/>
              </a:spcBef>
              <a:spcAft>
                <a:spcPts val="0"/>
              </a:spcAft>
              <a:buClr>
                <a:schemeClr val="dk1"/>
              </a:buClr>
              <a:buSzPts val="2400"/>
              <a:buFont typeface="Arial"/>
              <a:buChar char="•"/>
            </a:pPr>
            <a:r>
              <a:rPr b="0" i="0" lang="en-IN" sz="2000" u="none" cap="none" strike="noStrike">
                <a:solidFill>
                  <a:schemeClr val="dk1"/>
                </a:solidFill>
                <a:latin typeface="Times New Roman"/>
                <a:ea typeface="Times New Roman"/>
                <a:cs typeface="Times New Roman"/>
                <a:sym typeface="Times New Roman"/>
              </a:rPr>
              <a:t> Mechanical System</a:t>
            </a:r>
            <a:endParaRPr/>
          </a:p>
          <a:p>
            <a:pPr indent="-342900" lvl="0" marL="342900" marR="0" rtl="0" algn="just">
              <a:lnSpc>
                <a:spcPct val="150000"/>
              </a:lnSpc>
              <a:spcBef>
                <a:spcPts val="0"/>
              </a:spcBef>
              <a:spcAft>
                <a:spcPts val="0"/>
              </a:spcAft>
              <a:buClr>
                <a:schemeClr val="dk1"/>
              </a:buClr>
              <a:buSzPts val="2400"/>
              <a:buFont typeface="Arial"/>
              <a:buChar char="•"/>
            </a:pPr>
            <a:r>
              <a:rPr b="0" i="0" lang="en-IN" sz="2000" u="none" cap="none" strike="noStrike">
                <a:solidFill>
                  <a:schemeClr val="dk1"/>
                </a:solidFill>
                <a:latin typeface="Times New Roman"/>
                <a:ea typeface="Times New Roman"/>
                <a:cs typeface="Times New Roman"/>
                <a:sym typeface="Times New Roman"/>
              </a:rPr>
              <a:t> Electronics System</a:t>
            </a:r>
            <a:endParaRPr b="0" i="0" sz="2000" u="none" cap="none" strike="noStrike">
              <a:solidFill>
                <a:schemeClr val="dk1"/>
              </a:solidFill>
              <a:latin typeface="Times New Roman"/>
              <a:ea typeface="Times New Roman"/>
              <a:cs typeface="Times New Roman"/>
              <a:sym typeface="Times New Roman"/>
            </a:endParaRPr>
          </a:p>
          <a:p>
            <a:pPr indent="-190500" lvl="0" marL="342900" marR="0" rtl="0" algn="just">
              <a:lnSpc>
                <a:spcPct val="150000"/>
              </a:lnSpc>
              <a:spcBef>
                <a:spcPts val="0"/>
              </a:spcBef>
              <a:spcAft>
                <a:spcPts val="0"/>
              </a:spcAft>
              <a:buClr>
                <a:schemeClr val="dk1"/>
              </a:buClr>
              <a:buSzPts val="2400"/>
              <a:buFont typeface="Noto Sans Symbols"/>
              <a:buNone/>
            </a:pPr>
            <a:r>
              <a:t/>
            </a:r>
            <a:endParaRPr b="0" i="0" sz="1400" u="none" cap="none" strike="noStrike">
              <a:solidFill>
                <a:srgbClr val="000000"/>
              </a:solidFill>
              <a:latin typeface="Arial"/>
              <a:ea typeface="Arial"/>
              <a:cs typeface="Arial"/>
              <a:sym typeface="Arial"/>
            </a:endParaRPr>
          </a:p>
        </p:txBody>
      </p:sp>
      <p:pic>
        <p:nvPicPr>
          <p:cNvPr id="98" name="Google Shape;98;p55"/>
          <p:cNvPicPr preferRelativeResize="0"/>
          <p:nvPr/>
        </p:nvPicPr>
        <p:blipFill rotWithShape="1">
          <a:blip r:embed="rId4">
            <a:alphaModFix/>
          </a:blip>
          <a:srcRect b="0" l="0" r="0" t="0"/>
          <a:stretch/>
        </p:blipFill>
        <p:spPr>
          <a:xfrm>
            <a:off x="6096000" y="1832627"/>
            <a:ext cx="5529693" cy="2572089"/>
          </a:xfrm>
          <a:prstGeom prst="rect">
            <a:avLst/>
          </a:prstGeom>
          <a:noFill/>
          <a:ln>
            <a:noFill/>
          </a:ln>
        </p:spPr>
      </p:pic>
      <p:sp>
        <p:nvSpPr>
          <p:cNvPr id="99" name="Google Shape;99;p55"/>
          <p:cNvSpPr txBox="1"/>
          <p:nvPr/>
        </p:nvSpPr>
        <p:spPr>
          <a:xfrm>
            <a:off x="187597" y="5256318"/>
            <a:ext cx="11816806" cy="101562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A system is one which has an input and an output. A system may be defined as an orderly combination or arrangement of elements, devices, components etc into the single unit to carry out certain well defined function</a:t>
            </a:r>
            <a:endParaRPr/>
          </a:p>
        </p:txBody>
      </p:sp>
      <p:sp>
        <p:nvSpPr>
          <p:cNvPr id="100" name="Google Shape;100;p55"/>
          <p:cNvSpPr txBox="1"/>
          <p:nvPr/>
        </p:nvSpPr>
        <p:spPr>
          <a:xfrm>
            <a:off x="460375" y="4682285"/>
            <a:ext cx="199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FF0000"/>
                </a:solidFill>
                <a:latin typeface="Aharoni"/>
                <a:ea typeface="Aharoni"/>
                <a:cs typeface="Aharoni"/>
                <a:sym typeface="Aharoni"/>
              </a:rPr>
              <a:t>SYSTEM</a:t>
            </a:r>
            <a:endParaRPr b="0" i="0" sz="3200" u="none" cap="none" strike="noStrike">
              <a:solidFill>
                <a:srgbClr val="FF0000"/>
              </a:solidFill>
              <a:latin typeface="Aharoni"/>
              <a:ea typeface="Aharoni"/>
              <a:cs typeface="Aharoni"/>
              <a:sym typeface="Aharoni"/>
            </a:endParaRPr>
          </a:p>
        </p:txBody>
      </p:sp>
      <p:pic>
        <p:nvPicPr>
          <p:cNvPr id="101" name="Google Shape;101;p55"/>
          <p:cNvPicPr preferRelativeResize="0"/>
          <p:nvPr/>
        </p:nvPicPr>
        <p:blipFill rotWithShape="1">
          <a:blip r:embed="rId5">
            <a:alphaModFix/>
          </a:blip>
          <a:srcRect b="0" l="0" r="0" t="0"/>
          <a:stretch/>
        </p:blipFill>
        <p:spPr>
          <a:xfrm>
            <a:off x="2495230" y="4414548"/>
            <a:ext cx="6822830" cy="8670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83"/>
          <p:cNvSpPr/>
          <p:nvPr/>
        </p:nvSpPr>
        <p:spPr>
          <a:xfrm>
            <a:off x="320513" y="152510"/>
            <a:ext cx="6495068"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800" u="none" cap="none" strike="noStrike">
                <a:solidFill>
                  <a:srgbClr val="FF0000"/>
                </a:solidFill>
                <a:latin typeface="Aharoni"/>
                <a:ea typeface="Aharoni"/>
                <a:cs typeface="Aharoni"/>
                <a:sym typeface="Aharoni"/>
              </a:rPr>
              <a:t>CHARACTERISTICS:</a:t>
            </a:r>
            <a:endParaRPr/>
          </a:p>
          <a:p>
            <a:pPr indent="0" lvl="0" marL="0" marR="0" rtl="0" algn="l">
              <a:lnSpc>
                <a:spcPct val="100000"/>
              </a:lnSpc>
              <a:spcBef>
                <a:spcPts val="0"/>
              </a:spcBef>
              <a:spcAft>
                <a:spcPts val="0"/>
              </a:spcAft>
              <a:buNone/>
            </a:pPr>
            <a:r>
              <a:t/>
            </a:r>
            <a:endParaRPr b="0" i="0" sz="2800" u="none" cap="none" strike="noStrike">
              <a:solidFill>
                <a:srgbClr val="FF0000"/>
              </a:solidFill>
              <a:latin typeface="Aharoni"/>
              <a:ea typeface="Aharoni"/>
              <a:cs typeface="Aharoni"/>
              <a:sym typeface="Aharoni"/>
            </a:endParaRPr>
          </a:p>
          <a:p>
            <a:pPr indent="0" lvl="0" marL="0" marR="0" rtl="0" algn="just">
              <a:lnSpc>
                <a:spcPct val="100000"/>
              </a:lnSpc>
              <a:spcBef>
                <a:spcPts val="0"/>
              </a:spcBef>
              <a:spcAft>
                <a:spcPts val="0"/>
              </a:spcAft>
              <a:buNone/>
            </a:pPr>
            <a:r>
              <a:rPr b="0" i="0" lang="en-IN" sz="2000" u="none" cap="none" strike="noStrike">
                <a:solidFill>
                  <a:srgbClr val="FF0000"/>
                </a:solidFill>
                <a:latin typeface="Times New Roman"/>
                <a:ea typeface="Times New Roman"/>
                <a:cs typeface="Times New Roman"/>
                <a:sym typeface="Times New Roman"/>
              </a:rPr>
              <a:t> </a:t>
            </a:r>
            <a:r>
              <a:rPr b="0" i="0" lang="en-IN" sz="2400" u="none" cap="none" strike="noStrike">
                <a:solidFill>
                  <a:srgbClr val="FF0000"/>
                </a:solidFill>
                <a:latin typeface="Times New Roman"/>
                <a:ea typeface="Times New Roman"/>
                <a:cs typeface="Times New Roman"/>
                <a:sym typeface="Times New Roman"/>
              </a:rPr>
              <a:t>1) Dynamic and Self-Adapting:- </a:t>
            </a:r>
            <a:r>
              <a:rPr b="0" i="0" lang="en-IN" sz="2400" u="none" cap="none" strike="noStrike">
                <a:solidFill>
                  <a:schemeClr val="dk1"/>
                </a:solidFill>
                <a:latin typeface="Times New Roman"/>
                <a:ea typeface="Times New Roman"/>
                <a:cs typeface="Times New Roman"/>
                <a:sym typeface="Times New Roman"/>
              </a:rPr>
              <a:t>IoT devices and system have the capability to change dynamically depending upon the system and operating conditions or sensed environment. </a:t>
            </a:r>
            <a:endParaRPr/>
          </a:p>
          <a:p>
            <a:pPr indent="0" lvl="0" marL="0" marR="0" rtl="0" algn="just">
              <a:lnSpc>
                <a:spcPct val="100000"/>
              </a:lnSpc>
              <a:spcBef>
                <a:spcPts val="0"/>
              </a:spcBef>
              <a:spcAft>
                <a:spcPts val="0"/>
              </a:spcAft>
              <a:buNone/>
            </a:pPr>
            <a:r>
              <a:rPr b="0" i="0" lang="en-IN" sz="2400" u="none" cap="none" strike="noStrike">
                <a:solidFill>
                  <a:schemeClr val="dk1"/>
                </a:solidFill>
                <a:latin typeface="Times New Roman"/>
                <a:ea typeface="Times New Roman"/>
                <a:cs typeface="Times New Roman"/>
                <a:sym typeface="Times New Roman"/>
              </a:rPr>
              <a:t>For example, the surveillance cameras can change their modes based on day or night, sleeping and waking up</a:t>
            </a:r>
            <a:endParaRPr/>
          </a:p>
        </p:txBody>
      </p:sp>
      <p:pic>
        <p:nvPicPr>
          <p:cNvPr id="285" name="Google Shape;285;p83"/>
          <p:cNvPicPr preferRelativeResize="0"/>
          <p:nvPr/>
        </p:nvPicPr>
        <p:blipFill rotWithShape="1">
          <a:blip r:embed="rId3">
            <a:alphaModFix/>
          </a:blip>
          <a:srcRect b="0" l="0" r="0" t="0"/>
          <a:stretch/>
        </p:blipFill>
        <p:spPr>
          <a:xfrm>
            <a:off x="6906950" y="152510"/>
            <a:ext cx="5116091" cy="3871347"/>
          </a:xfrm>
          <a:prstGeom prst="rect">
            <a:avLst/>
          </a:prstGeom>
          <a:noFill/>
          <a:ln>
            <a:noFill/>
          </a:ln>
        </p:spPr>
      </p:pic>
      <p:sp>
        <p:nvSpPr>
          <p:cNvPr id="286" name="Google Shape;286;p83"/>
          <p:cNvSpPr txBox="1"/>
          <p:nvPr/>
        </p:nvSpPr>
        <p:spPr>
          <a:xfrm>
            <a:off x="320513" y="4023857"/>
            <a:ext cx="11415961" cy="273921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2400" u="none" cap="none" strike="noStrike">
                <a:solidFill>
                  <a:srgbClr val="FF0000"/>
                </a:solidFill>
                <a:latin typeface="Times New Roman"/>
                <a:ea typeface="Times New Roman"/>
                <a:cs typeface="Times New Roman"/>
                <a:sym typeface="Times New Roman"/>
              </a:rPr>
              <a:t>2) Self-configuring:- </a:t>
            </a:r>
            <a:r>
              <a:rPr b="0" i="0" lang="en-IN" sz="2400" u="none" cap="none" strike="noStrike">
                <a:solidFill>
                  <a:schemeClr val="dk1"/>
                </a:solidFill>
                <a:latin typeface="Times New Roman"/>
                <a:ea typeface="Times New Roman"/>
                <a:cs typeface="Times New Roman"/>
                <a:sym typeface="Times New Roman"/>
              </a:rPr>
              <a:t>IoT devices have self-configuring capability which allows large number of devices to work  together to provide certain functionality they can change their networking and update the software automatically</a:t>
            </a:r>
            <a:r>
              <a:rPr b="0" i="0" lang="en-IN" sz="1400" u="none" cap="none" strike="noStrik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2400" u="none" cap="none" strike="noStrike">
                <a:solidFill>
                  <a:srgbClr val="FF0000"/>
                </a:solidFill>
                <a:latin typeface="Times New Roman"/>
                <a:ea typeface="Times New Roman"/>
                <a:cs typeface="Times New Roman"/>
                <a:sym typeface="Times New Roman"/>
              </a:rPr>
              <a:t>3) Interoperable Communication Protocol: - </a:t>
            </a:r>
            <a:r>
              <a:rPr b="0" i="0" lang="en-IN" sz="2400" u="none" cap="none" strike="noStrike">
                <a:solidFill>
                  <a:schemeClr val="dk1"/>
                </a:solidFill>
                <a:latin typeface="Times New Roman"/>
                <a:ea typeface="Times New Roman"/>
                <a:cs typeface="Times New Roman"/>
                <a:sym typeface="Times New Roman"/>
              </a:rPr>
              <a:t>IoT devices can communicate with number of interoperable communication protocols. </a:t>
            </a:r>
            <a:endParaRPr/>
          </a:p>
          <a:p>
            <a:pPr indent="0" lvl="0" marL="0" marR="0" rtl="0" algn="just">
              <a:lnSpc>
                <a:spcPct val="100000"/>
              </a:lnSpc>
              <a:spcBef>
                <a:spcPts val="0"/>
              </a:spcBef>
              <a:spcAft>
                <a:spcPts val="0"/>
              </a:spcAft>
              <a:buNone/>
            </a:pPr>
            <a:r>
              <a:rPr b="0" i="0" lang="en-IN" sz="2400" u="none" cap="none" strike="noStrike">
                <a:solidFill>
                  <a:schemeClr val="dk1"/>
                </a:solidFill>
                <a:latin typeface="Times New Roman"/>
                <a:ea typeface="Times New Roman"/>
                <a:cs typeface="Times New Roman"/>
                <a:sym typeface="Times New Roman"/>
              </a:rPr>
              <a:t>Unique ID: - IoT devices have a unique identity differentiated with unique IP address.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84"/>
          <p:cNvSpPr/>
          <p:nvPr/>
        </p:nvSpPr>
        <p:spPr>
          <a:xfrm>
            <a:off x="252412" y="433735"/>
            <a:ext cx="11687175" cy="526297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IN" sz="2400" u="none" cap="none" strike="noStrike">
                <a:solidFill>
                  <a:srgbClr val="FF0000"/>
                </a:solidFill>
                <a:latin typeface="Times New Roman"/>
                <a:ea typeface="Times New Roman"/>
                <a:cs typeface="Times New Roman"/>
                <a:sym typeface="Times New Roman"/>
              </a:rPr>
              <a:t>4) Integrated into Information Network: - </a:t>
            </a:r>
            <a:r>
              <a:rPr b="0" i="0" lang="en-IN" sz="2400" u="none" cap="none" strike="noStrike">
                <a:solidFill>
                  <a:srgbClr val="000000"/>
                </a:solidFill>
                <a:latin typeface="Times New Roman"/>
                <a:ea typeface="Times New Roman"/>
                <a:cs typeface="Times New Roman"/>
                <a:sym typeface="Times New Roman"/>
              </a:rPr>
              <a:t>IoT devices are integrated into the information network that allows them to communicate and exchange data with other devices and system.</a:t>
            </a:r>
            <a:endParaRPr/>
          </a:p>
          <a:p>
            <a:pPr indent="0" lvl="0" marL="0" marR="0" rtl="0" algn="just">
              <a:lnSpc>
                <a:spcPct val="100000"/>
              </a:lnSpc>
              <a:spcBef>
                <a:spcPts val="0"/>
              </a:spcBef>
              <a:spcAft>
                <a:spcPts val="0"/>
              </a:spcAft>
              <a:buNone/>
            </a:pPr>
            <a:r>
              <a:t/>
            </a:r>
            <a:endParaRPr b="0" i="0" sz="2400" u="none" cap="none" strike="noStrike">
              <a:solidFill>
                <a:srgbClr val="FF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2400" u="none" cap="none" strike="noStrike">
                <a:solidFill>
                  <a:srgbClr val="FF0000"/>
                </a:solidFill>
                <a:latin typeface="Times New Roman"/>
                <a:ea typeface="Times New Roman"/>
                <a:cs typeface="Times New Roman"/>
                <a:sym typeface="Times New Roman"/>
              </a:rPr>
              <a:t>5) Enormous scale: </a:t>
            </a:r>
            <a:r>
              <a:rPr b="0" i="0" lang="en-IN" sz="2400" u="none" cap="none" strike="noStrike">
                <a:solidFill>
                  <a:schemeClr val="dk1"/>
                </a:solidFill>
                <a:latin typeface="Times New Roman"/>
                <a:ea typeface="Times New Roman"/>
                <a:cs typeface="Times New Roman"/>
                <a:sym typeface="Times New Roman"/>
              </a:rPr>
              <a:t>The number of devices that need to be managed and that communicate with each other will be at least an order of magnitude larger than the devices connected to the current Internet.</a:t>
            </a:r>
            <a:endParaRPr/>
          </a:p>
          <a:p>
            <a:pPr indent="0" lvl="0" marL="0" marR="0" rtl="0" algn="just">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2400" u="none" cap="none" strike="noStrike">
                <a:solidFill>
                  <a:srgbClr val="FF0000"/>
                </a:solidFill>
                <a:latin typeface="Times New Roman"/>
                <a:ea typeface="Times New Roman"/>
                <a:cs typeface="Times New Roman"/>
                <a:sym typeface="Times New Roman"/>
              </a:rPr>
              <a:t>6) Safety: </a:t>
            </a:r>
            <a:r>
              <a:rPr b="0" i="0" lang="en-IN" sz="2400" u="none" cap="none" strike="noStrike">
                <a:solidFill>
                  <a:schemeClr val="dk1"/>
                </a:solidFill>
                <a:latin typeface="Times New Roman"/>
                <a:ea typeface="Times New Roman"/>
                <a:cs typeface="Times New Roman"/>
                <a:sym typeface="Times New Roman"/>
              </a:rPr>
              <a:t>This includes the safety of our personal data and the safety of our physical well-being. Securing the endpoints, the networks, and the data moving across all of it means creating a security paradigm that will scale.</a:t>
            </a:r>
            <a:endParaRPr/>
          </a:p>
          <a:p>
            <a:pPr indent="0" lvl="0" marL="0" marR="0" rtl="0" algn="just">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2400" u="none" cap="none" strike="noStrike">
                <a:solidFill>
                  <a:srgbClr val="FF0000"/>
                </a:solidFill>
                <a:latin typeface="Times New Roman"/>
                <a:ea typeface="Times New Roman"/>
                <a:cs typeface="Times New Roman"/>
                <a:sym typeface="Times New Roman"/>
              </a:rPr>
              <a:t>7) Interconnectivity: </a:t>
            </a:r>
            <a:r>
              <a:rPr b="0" i="0" lang="en-IN" sz="2400" u="none" cap="none" strike="noStrike">
                <a:solidFill>
                  <a:schemeClr val="dk1"/>
                </a:solidFill>
                <a:latin typeface="Times New Roman"/>
                <a:ea typeface="Times New Roman"/>
                <a:cs typeface="Times New Roman"/>
                <a:sym typeface="Times New Roman"/>
              </a:rPr>
              <a:t>With regard to the IoT, anything can be interconnected with the global information and communication infrastructure.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85"/>
          <p:cNvSpPr/>
          <p:nvPr/>
        </p:nvSpPr>
        <p:spPr>
          <a:xfrm>
            <a:off x="134921" y="129439"/>
            <a:ext cx="4748164"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2800" u="none" cap="none" strike="noStrike">
                <a:solidFill>
                  <a:srgbClr val="FF0000"/>
                </a:solidFill>
                <a:latin typeface="Aharoni"/>
                <a:ea typeface="Aharoni"/>
                <a:cs typeface="Aharoni"/>
                <a:sym typeface="Aharoni"/>
              </a:rPr>
              <a:t>PHYSICAL DESIGN OF IOT</a:t>
            </a:r>
            <a:endParaRPr b="0" i="0" sz="2800" u="none" cap="none" strike="noStrike">
              <a:solidFill>
                <a:srgbClr val="FF0000"/>
              </a:solidFill>
              <a:latin typeface="Aharoni"/>
              <a:ea typeface="Aharoni"/>
              <a:cs typeface="Aharoni"/>
              <a:sym typeface="Aharoni"/>
            </a:endParaRPr>
          </a:p>
        </p:txBody>
      </p:sp>
      <p:sp>
        <p:nvSpPr>
          <p:cNvPr id="297" name="Google Shape;297;p85"/>
          <p:cNvSpPr/>
          <p:nvPr/>
        </p:nvSpPr>
        <p:spPr>
          <a:xfrm>
            <a:off x="134921" y="855489"/>
            <a:ext cx="5827042" cy="31700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A physical design of an IoT system refers to the individual node devices and their protocols that are utilised to create a functional IoT ecosystem.</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These devices can exchange and communicate with each other. Each node device can perform tasks such as remote sensing, actuating, monitoring, etc., by relying on physically connected devices. It is also capable of transmitting information through different types of wireless or wired connections.</a:t>
            </a:r>
            <a:endParaRPr/>
          </a:p>
        </p:txBody>
      </p:sp>
      <p:pic>
        <p:nvPicPr>
          <p:cNvPr id="298" name="Google Shape;298;p85"/>
          <p:cNvPicPr preferRelativeResize="0"/>
          <p:nvPr/>
        </p:nvPicPr>
        <p:blipFill rotWithShape="1">
          <a:blip r:embed="rId3">
            <a:alphaModFix/>
          </a:blip>
          <a:srcRect b="0" l="0" r="0" t="0"/>
          <a:stretch/>
        </p:blipFill>
        <p:spPr>
          <a:xfrm>
            <a:off x="5961963" y="661307"/>
            <a:ext cx="5961079" cy="3468850"/>
          </a:xfrm>
          <a:prstGeom prst="rect">
            <a:avLst/>
          </a:prstGeom>
          <a:noFill/>
          <a:ln>
            <a:noFill/>
          </a:ln>
        </p:spPr>
      </p:pic>
      <p:sp>
        <p:nvSpPr>
          <p:cNvPr id="299" name="Google Shape;299;p85"/>
          <p:cNvSpPr txBox="1"/>
          <p:nvPr/>
        </p:nvSpPr>
        <p:spPr>
          <a:xfrm>
            <a:off x="134921" y="4234725"/>
            <a:ext cx="10869105" cy="153888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1. I/O interfaces for sensors (Building connections)</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2. Interfaces for internet connectivity (Providing graphical interfaces)</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3. Memory and storage (Providing storage)</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4. Audio and video interface (Providing graphical interfaces)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86"/>
          <p:cNvSpPr/>
          <p:nvPr/>
        </p:nvSpPr>
        <p:spPr>
          <a:xfrm>
            <a:off x="182056" y="84842"/>
            <a:ext cx="31079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2800" u="none" cap="none" strike="noStrike">
                <a:solidFill>
                  <a:srgbClr val="FF0000"/>
                </a:solidFill>
                <a:latin typeface="Aharoni"/>
                <a:ea typeface="Aharoni"/>
                <a:cs typeface="Aharoni"/>
                <a:sym typeface="Aharoni"/>
              </a:rPr>
              <a:t>IOT PROTOCOLS </a:t>
            </a:r>
            <a:endParaRPr/>
          </a:p>
        </p:txBody>
      </p:sp>
      <p:sp>
        <p:nvSpPr>
          <p:cNvPr id="305" name="Google Shape;305;p86"/>
          <p:cNvSpPr/>
          <p:nvPr/>
        </p:nvSpPr>
        <p:spPr>
          <a:xfrm>
            <a:off x="285750" y="528638"/>
            <a:ext cx="11592023" cy="63094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It is a set of rules that need to be followed by the communicating parties in order to have successful and reliable data communication. For example - Ethernet and HTTP</a:t>
            </a:r>
            <a:r>
              <a:rPr b="0" i="0" lang="en-IN" sz="2000" u="none" cap="none" strike="noStrike">
                <a:solidFill>
                  <a:srgbClr val="FF0000"/>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None/>
            </a:pPr>
            <a:r>
              <a:t/>
            </a:r>
            <a:endParaRPr b="0" i="0" sz="2000" u="none" cap="none" strike="noStrike">
              <a:solidFill>
                <a:srgbClr val="FF0000"/>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None/>
            </a:pPr>
            <a:r>
              <a:rPr b="0" i="0" lang="en-IN" sz="2000" u="none" cap="none" strike="noStrike">
                <a:solidFill>
                  <a:srgbClr val="FF0000"/>
                </a:solidFill>
                <a:latin typeface="Times New Roman"/>
                <a:ea typeface="Times New Roman"/>
                <a:cs typeface="Times New Roman"/>
                <a:sym typeface="Times New Roman"/>
              </a:rPr>
              <a:t>Protocols </a:t>
            </a:r>
            <a:r>
              <a:rPr b="0" i="0" lang="en-IN" sz="2000" u="none" cap="none" strike="noStrike">
                <a:solidFill>
                  <a:srgbClr val="000000"/>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1. IEEE 802.3--Ethernet (wired connection) </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2. 802.11 –Wi-Fi </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3. 802.16—WiMax </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4. 2G/3G/4G/5G—Mobile communication </a:t>
            </a:r>
            <a:endParaRPr/>
          </a:p>
          <a:p>
            <a:pPr indent="0" lvl="0" marL="0" marR="0" rtl="0" algn="just">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2000" u="none" cap="none" strike="noStrike">
                <a:solidFill>
                  <a:srgbClr val="FF0000"/>
                </a:solidFill>
                <a:latin typeface="Times New Roman"/>
                <a:ea typeface="Times New Roman"/>
                <a:cs typeface="Times New Roman"/>
                <a:sym typeface="Times New Roman"/>
              </a:rPr>
              <a:t>Network/Internet Layer  </a:t>
            </a:r>
            <a:r>
              <a:rPr b="0" i="0" lang="en-IN" sz="2000" u="none" cap="none" strike="noStrike">
                <a:solidFill>
                  <a:srgbClr val="000000"/>
                </a:solidFill>
                <a:latin typeface="Times New Roman"/>
                <a:ea typeface="Times New Roman"/>
                <a:cs typeface="Times New Roman"/>
                <a:sym typeface="Times New Roman"/>
              </a:rPr>
              <a:t>The network layers are responsible for sending of IP datagram’s from the source network to the destination  network. It performs host addressing and packet routing. The datagram’s consists of source and destination  addresses where host identifies using IP schemes as IPV4 and IPV6. </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2000" u="none" cap="none" strike="noStrike">
                <a:solidFill>
                  <a:srgbClr val="FF0000"/>
                </a:solidFill>
                <a:latin typeface="Times New Roman"/>
                <a:ea typeface="Times New Roman"/>
                <a:cs typeface="Times New Roman"/>
                <a:sym typeface="Times New Roman"/>
              </a:rPr>
              <a:t>Protocols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IPV4:- </a:t>
            </a:r>
            <a:r>
              <a:rPr b="0" i="0" lang="en-IN" sz="2000" u="none" cap="none" strike="noStrike">
                <a:solidFill>
                  <a:srgbClr val="000000"/>
                </a:solidFill>
                <a:latin typeface="Times New Roman"/>
                <a:ea typeface="Times New Roman"/>
                <a:cs typeface="Times New Roman"/>
                <a:sym typeface="Times New Roman"/>
              </a:rPr>
              <a:t>It is used to identify the devices on a network using hierarchical addressing scheme. It uses 32- bit address that allows total 2^32 or 4 billion devices 128 </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IPV6:- </a:t>
            </a:r>
            <a:r>
              <a:rPr b="0" i="0" lang="en-IN" sz="2000" u="none" cap="none" strike="noStrike">
                <a:solidFill>
                  <a:srgbClr val="000000"/>
                </a:solidFill>
                <a:latin typeface="Times New Roman"/>
                <a:ea typeface="Times New Roman"/>
                <a:cs typeface="Times New Roman"/>
                <a:sym typeface="Times New Roman"/>
              </a:rPr>
              <a:t>It is the new version of internet protocol which uses 128-bits address that allows 2^128 or 3 X 10^38 address.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87"/>
          <p:cNvSpPr/>
          <p:nvPr/>
        </p:nvSpPr>
        <p:spPr>
          <a:xfrm>
            <a:off x="190500" y="105431"/>
            <a:ext cx="4710457"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2800" u="none" cap="none" strike="noStrike">
                <a:solidFill>
                  <a:srgbClr val="FF0000"/>
                </a:solidFill>
                <a:latin typeface="Aharoni"/>
                <a:ea typeface="Aharoni"/>
                <a:cs typeface="Aharoni"/>
                <a:sym typeface="Aharoni"/>
              </a:rPr>
              <a:t>LOGICAL DESIGN OF IOT</a:t>
            </a:r>
            <a:endParaRPr/>
          </a:p>
        </p:txBody>
      </p:sp>
      <p:sp>
        <p:nvSpPr>
          <p:cNvPr id="311" name="Google Shape;311;p87"/>
          <p:cNvSpPr/>
          <p:nvPr/>
        </p:nvSpPr>
        <p:spPr>
          <a:xfrm>
            <a:off x="214313" y="671513"/>
            <a:ext cx="11758612"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312" name="Google Shape;312;p87"/>
          <p:cNvSpPr/>
          <p:nvPr/>
        </p:nvSpPr>
        <p:spPr>
          <a:xfrm>
            <a:off x="342900" y="628651"/>
            <a:ext cx="11658600" cy="5324535"/>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000"/>
              <a:buFont typeface="Arial"/>
              <a:buAutoNum type="arabicParenR"/>
            </a:pPr>
            <a:r>
              <a:rPr b="0" i="0" lang="en-IN" sz="2000" u="none" cap="none" strike="noStrike">
                <a:solidFill>
                  <a:srgbClr val="FF0000"/>
                </a:solidFill>
                <a:latin typeface="Times New Roman"/>
                <a:ea typeface="Times New Roman"/>
                <a:cs typeface="Times New Roman"/>
                <a:sym typeface="Times New Roman"/>
              </a:rPr>
              <a:t>IoT Functional Blocks: </a:t>
            </a:r>
            <a:r>
              <a:rPr b="0" i="0" lang="en-IN" sz="2000" u="none" cap="none" strike="noStrike">
                <a:solidFill>
                  <a:srgbClr val="000000"/>
                </a:solidFill>
                <a:latin typeface="Times New Roman"/>
                <a:ea typeface="Times New Roman"/>
                <a:cs typeface="Times New Roman"/>
                <a:sym typeface="Times New Roman"/>
              </a:rPr>
              <a:t>Provide the system the capabilities for identification, sensing, actuation, communication and management. The IoT system consists of different functional blocks which provide the system capabilities.  These blocks includes: </a:t>
            </a:r>
            <a:endParaRPr/>
          </a:p>
          <a:p>
            <a:pPr indent="-33020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rgbClr val="000000"/>
              </a:buClr>
              <a:buSzPts val="2000"/>
              <a:buFont typeface="Noto Sans Symbols"/>
              <a:buChar char="⮚"/>
            </a:pPr>
            <a:r>
              <a:rPr b="1" i="0" lang="en-IN" sz="2000" u="none" cap="none" strike="noStrike">
                <a:solidFill>
                  <a:srgbClr val="000000"/>
                </a:solidFill>
                <a:latin typeface="Times New Roman"/>
                <a:ea typeface="Times New Roman"/>
                <a:cs typeface="Times New Roman"/>
                <a:sym typeface="Times New Roman"/>
              </a:rPr>
              <a:t>Device: - </a:t>
            </a:r>
            <a:r>
              <a:rPr b="0" i="0" lang="en-IN" sz="2000" u="none" cap="none" strike="noStrike">
                <a:solidFill>
                  <a:srgbClr val="000000"/>
                </a:solidFill>
                <a:latin typeface="Times New Roman"/>
                <a:ea typeface="Times New Roman"/>
                <a:cs typeface="Times New Roman"/>
                <a:sym typeface="Times New Roman"/>
              </a:rPr>
              <a:t>This block deal with IoT device which provide sensing, monitoring and control functions. </a:t>
            </a:r>
            <a:endParaRPr/>
          </a:p>
          <a:p>
            <a:pPr indent="-127000" lvl="0" marL="0" marR="0" rtl="0" algn="just">
              <a:lnSpc>
                <a:spcPct val="100000"/>
              </a:lnSpc>
              <a:spcBef>
                <a:spcPts val="0"/>
              </a:spcBef>
              <a:spcAft>
                <a:spcPts val="0"/>
              </a:spcAft>
              <a:buClr>
                <a:srgbClr val="000000"/>
              </a:buClr>
              <a:buSzPts val="2000"/>
              <a:buFont typeface="Noto Sans Symbols"/>
              <a:buChar char="⮚"/>
            </a:pPr>
            <a:r>
              <a:rPr b="1" i="0" lang="en-IN" sz="2000" u="none" cap="none" strike="noStrike">
                <a:solidFill>
                  <a:srgbClr val="000000"/>
                </a:solidFill>
                <a:latin typeface="Times New Roman"/>
                <a:ea typeface="Times New Roman"/>
                <a:cs typeface="Times New Roman"/>
                <a:sym typeface="Times New Roman"/>
              </a:rPr>
              <a:t>Communication: - </a:t>
            </a:r>
            <a:r>
              <a:rPr b="0" i="0" lang="en-IN" sz="2000" u="none" cap="none" strike="noStrike">
                <a:solidFill>
                  <a:srgbClr val="000000"/>
                </a:solidFill>
                <a:latin typeface="Times New Roman"/>
                <a:ea typeface="Times New Roman"/>
                <a:cs typeface="Times New Roman"/>
                <a:sym typeface="Times New Roman"/>
              </a:rPr>
              <a:t>This block deals with IoT communication protocol. </a:t>
            </a:r>
            <a:endParaRPr/>
          </a:p>
          <a:p>
            <a:pPr indent="-127000" lvl="0" marL="0" marR="0" rtl="0" algn="just">
              <a:lnSpc>
                <a:spcPct val="100000"/>
              </a:lnSpc>
              <a:spcBef>
                <a:spcPts val="0"/>
              </a:spcBef>
              <a:spcAft>
                <a:spcPts val="0"/>
              </a:spcAft>
              <a:buClr>
                <a:srgbClr val="000000"/>
              </a:buClr>
              <a:buSzPts val="2000"/>
              <a:buFont typeface="Noto Sans Symbols"/>
              <a:buChar char="⮚"/>
            </a:pPr>
            <a:r>
              <a:rPr b="1" i="0" lang="en-IN" sz="2000" u="none" cap="none" strike="noStrike">
                <a:solidFill>
                  <a:srgbClr val="000000"/>
                </a:solidFill>
                <a:latin typeface="Times New Roman"/>
                <a:ea typeface="Times New Roman"/>
                <a:cs typeface="Times New Roman"/>
                <a:sym typeface="Times New Roman"/>
              </a:rPr>
              <a:t>Services: - </a:t>
            </a:r>
            <a:r>
              <a:rPr b="0" i="0" lang="en-IN" sz="2000" u="none" cap="none" strike="noStrike">
                <a:solidFill>
                  <a:srgbClr val="000000"/>
                </a:solidFill>
                <a:latin typeface="Times New Roman"/>
                <a:ea typeface="Times New Roman"/>
                <a:cs typeface="Times New Roman"/>
                <a:sym typeface="Times New Roman"/>
              </a:rPr>
              <a:t>This block deals with various types of IoT services such as device monitoring, device control services and device discovery. </a:t>
            </a:r>
            <a:endParaRPr/>
          </a:p>
          <a:p>
            <a:pPr indent="-127000" lvl="0" marL="0" marR="0" rtl="0" algn="just">
              <a:lnSpc>
                <a:spcPct val="100000"/>
              </a:lnSpc>
              <a:spcBef>
                <a:spcPts val="0"/>
              </a:spcBef>
              <a:spcAft>
                <a:spcPts val="0"/>
              </a:spcAft>
              <a:buClr>
                <a:srgbClr val="000000"/>
              </a:buClr>
              <a:buSzPts val="2000"/>
              <a:buFont typeface="Noto Sans Symbols"/>
              <a:buChar char="⮚"/>
            </a:pPr>
            <a:r>
              <a:rPr b="1" i="0" lang="en-IN" sz="2000" u="none" cap="none" strike="noStrike">
                <a:solidFill>
                  <a:srgbClr val="000000"/>
                </a:solidFill>
                <a:latin typeface="Times New Roman"/>
                <a:ea typeface="Times New Roman"/>
                <a:cs typeface="Times New Roman"/>
                <a:sym typeface="Times New Roman"/>
              </a:rPr>
              <a:t>Management: - </a:t>
            </a:r>
            <a:r>
              <a:rPr b="0" i="0" lang="en-IN" sz="2000" u="none" cap="none" strike="noStrike">
                <a:solidFill>
                  <a:srgbClr val="000000"/>
                </a:solidFill>
                <a:latin typeface="Times New Roman"/>
                <a:ea typeface="Times New Roman"/>
                <a:cs typeface="Times New Roman"/>
                <a:sym typeface="Times New Roman"/>
              </a:rPr>
              <a:t>This block used to monitor the </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 complete IoT system. </a:t>
            </a:r>
            <a:endParaRPr/>
          </a:p>
          <a:p>
            <a:pPr indent="-127000" lvl="0" marL="0" marR="0" rtl="0" algn="just">
              <a:lnSpc>
                <a:spcPct val="100000"/>
              </a:lnSpc>
              <a:spcBef>
                <a:spcPts val="0"/>
              </a:spcBef>
              <a:spcAft>
                <a:spcPts val="0"/>
              </a:spcAft>
              <a:buClr>
                <a:srgbClr val="000000"/>
              </a:buClr>
              <a:buSzPts val="2000"/>
              <a:buFont typeface="Noto Sans Symbols"/>
              <a:buChar char="⮚"/>
            </a:pPr>
            <a:r>
              <a:rPr b="1" i="0" lang="en-IN" sz="2000" u="none" cap="none" strike="noStrike">
                <a:solidFill>
                  <a:srgbClr val="000000"/>
                </a:solidFill>
                <a:latin typeface="Times New Roman"/>
                <a:ea typeface="Times New Roman"/>
                <a:cs typeface="Times New Roman"/>
                <a:sym typeface="Times New Roman"/>
              </a:rPr>
              <a:t>Security:- </a:t>
            </a:r>
            <a:r>
              <a:rPr b="0" i="0" lang="en-IN" sz="2000" u="none" cap="none" strike="noStrike">
                <a:solidFill>
                  <a:srgbClr val="000000"/>
                </a:solidFill>
                <a:latin typeface="Times New Roman"/>
                <a:ea typeface="Times New Roman"/>
                <a:cs typeface="Times New Roman"/>
                <a:sym typeface="Times New Roman"/>
              </a:rPr>
              <a:t>It provides the security by providing the</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 functions such as a authentication, authorization and </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data security. </a:t>
            </a:r>
            <a:endParaRPr/>
          </a:p>
          <a:p>
            <a:pPr indent="-127000" lvl="0" marL="0" marR="0" rtl="0" algn="just">
              <a:lnSpc>
                <a:spcPct val="100000"/>
              </a:lnSpc>
              <a:spcBef>
                <a:spcPts val="0"/>
              </a:spcBef>
              <a:spcAft>
                <a:spcPts val="0"/>
              </a:spcAft>
              <a:buClr>
                <a:srgbClr val="000000"/>
              </a:buClr>
              <a:buSzPts val="2000"/>
              <a:buFont typeface="Noto Sans Symbols"/>
              <a:buChar char="⮚"/>
            </a:pPr>
            <a:r>
              <a:rPr b="1" i="0" lang="en-IN" sz="2000" u="none" cap="none" strike="noStrike">
                <a:solidFill>
                  <a:srgbClr val="000000"/>
                </a:solidFill>
                <a:latin typeface="Times New Roman"/>
                <a:ea typeface="Times New Roman"/>
                <a:cs typeface="Times New Roman"/>
                <a:sym typeface="Times New Roman"/>
              </a:rPr>
              <a:t>Application:-</a:t>
            </a:r>
            <a:r>
              <a:rPr b="0" i="0" lang="en-IN" sz="2000" u="none" cap="none" strike="noStrike">
                <a:solidFill>
                  <a:srgbClr val="000000"/>
                </a:solidFill>
                <a:latin typeface="Times New Roman"/>
                <a:ea typeface="Times New Roman"/>
                <a:cs typeface="Times New Roman"/>
                <a:sym typeface="Times New Roman"/>
              </a:rPr>
              <a:t>IoT provides an user interfaces to</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 monitor various IoT system where user can view and</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 analyze the processing data.</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pic>
        <p:nvPicPr>
          <p:cNvPr id="313" name="Google Shape;313;p87"/>
          <p:cNvPicPr preferRelativeResize="0"/>
          <p:nvPr/>
        </p:nvPicPr>
        <p:blipFill rotWithShape="1">
          <a:blip r:embed="rId3">
            <a:alphaModFix/>
          </a:blip>
          <a:srcRect b="0" l="0" r="0" t="0"/>
          <a:stretch/>
        </p:blipFill>
        <p:spPr>
          <a:xfrm>
            <a:off x="6495055" y="3223968"/>
            <a:ext cx="5506445" cy="32763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88"/>
          <p:cNvSpPr/>
          <p:nvPr/>
        </p:nvSpPr>
        <p:spPr>
          <a:xfrm>
            <a:off x="214313" y="671513"/>
            <a:ext cx="11758612"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319" name="Google Shape;319;p88"/>
          <p:cNvSpPr/>
          <p:nvPr/>
        </p:nvSpPr>
        <p:spPr>
          <a:xfrm>
            <a:off x="214312" y="457200"/>
            <a:ext cx="11758613"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2000" u="none" cap="none" strike="noStrike">
                <a:solidFill>
                  <a:srgbClr val="FF0000"/>
                </a:solidFill>
                <a:latin typeface="Times New Roman"/>
                <a:ea typeface="Times New Roman"/>
                <a:cs typeface="Times New Roman"/>
                <a:sym typeface="Times New Roman"/>
              </a:rPr>
              <a:t>2) IoT Communication Models: </a:t>
            </a:r>
            <a:r>
              <a:rPr b="0" i="0" lang="en-IN" sz="2000" u="none" cap="none" strike="noStrike">
                <a:solidFill>
                  <a:schemeClr val="dk1"/>
                </a:solidFill>
                <a:latin typeface="Times New Roman"/>
                <a:ea typeface="Times New Roman"/>
                <a:cs typeface="Times New Roman"/>
                <a:sym typeface="Times New Roman"/>
              </a:rPr>
              <a:t>There are multiple kinds of models available in an Internet of Things system that is used for communicating between the system and server, such as:</a:t>
            </a:r>
            <a:endParaRPr/>
          </a:p>
          <a:p>
            <a:pPr indent="0" lvl="0" marL="0" marR="0" rtl="0" algn="just">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rgbClr val="000000"/>
              </a:buClr>
              <a:buSzPts val="2000"/>
              <a:buFont typeface="Arial"/>
              <a:buAutoNum type="arabicParenR"/>
            </a:pPr>
            <a:r>
              <a:rPr b="0" i="0" lang="en-IN" sz="2000" u="none" cap="none" strike="noStrike">
                <a:solidFill>
                  <a:schemeClr val="dk1"/>
                </a:solidFill>
                <a:latin typeface="Times New Roman"/>
                <a:ea typeface="Times New Roman"/>
                <a:cs typeface="Times New Roman"/>
                <a:sym typeface="Times New Roman"/>
              </a:rPr>
              <a:t>Request-Response 2) Publish-Subscribe </a:t>
            </a:r>
            <a:endParaRPr/>
          </a:p>
        </p:txBody>
      </p:sp>
      <p:sp>
        <p:nvSpPr>
          <p:cNvPr descr="C:\Users\Dell\Desktop\EME\model qp\EXTRA\rr-model.webp" id="320" name="Google Shape;320;p8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C:\Users\Dell\Desktop\EME\model qp\EXTRA\rr-model.webp" id="321" name="Google Shape;321;p8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C:\Users\Dell\Desktop\EME\model qp\EXTRA\rr-model.webp" id="322" name="Google Shape;322;p8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C:\Users\Dell\Desktop\EME\model qp\EXTRA\rr-model-1.webp" id="323" name="Google Shape;323;p8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24" name="Google Shape;324;p88"/>
          <p:cNvPicPr preferRelativeResize="0"/>
          <p:nvPr/>
        </p:nvPicPr>
        <p:blipFill rotWithShape="1">
          <a:blip r:embed="rId3">
            <a:alphaModFix/>
          </a:blip>
          <a:srcRect b="0" l="0" r="0" t="0"/>
          <a:stretch/>
        </p:blipFill>
        <p:spPr>
          <a:xfrm>
            <a:off x="6452741" y="1842195"/>
            <a:ext cx="5520184" cy="2913030"/>
          </a:xfrm>
          <a:prstGeom prst="rect">
            <a:avLst/>
          </a:prstGeom>
          <a:noFill/>
          <a:ln>
            <a:noFill/>
          </a:ln>
        </p:spPr>
      </p:pic>
      <p:sp>
        <p:nvSpPr>
          <p:cNvPr id="325" name="Google Shape;325;p88"/>
          <p:cNvSpPr/>
          <p:nvPr/>
        </p:nvSpPr>
        <p:spPr>
          <a:xfrm>
            <a:off x="214312" y="1952380"/>
            <a:ext cx="6143624" cy="3231654"/>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None/>
            </a:pPr>
            <a:r>
              <a:rPr b="1" i="0" lang="en-IN" sz="2000" u="none" cap="none" strike="noStrike">
                <a:solidFill>
                  <a:srgbClr val="FF0000"/>
                </a:solidFill>
                <a:latin typeface="Times New Roman"/>
                <a:ea typeface="Times New Roman"/>
                <a:cs typeface="Times New Roman"/>
                <a:sym typeface="Times New Roman"/>
              </a:rPr>
              <a:t>Request-Response Model: </a:t>
            </a:r>
            <a:r>
              <a:rPr b="0" i="0" lang="en-IN" sz="2000" u="none" cap="none" strike="noStrike">
                <a:solidFill>
                  <a:schemeClr val="dk1"/>
                </a:solidFill>
                <a:latin typeface="Times New Roman"/>
                <a:ea typeface="Times New Roman"/>
                <a:cs typeface="Times New Roman"/>
                <a:sym typeface="Times New Roman"/>
              </a:rPr>
              <a:t>This model follows a client </a:t>
            </a:r>
            <a:endParaRPr/>
          </a:p>
          <a:p>
            <a:pPr indent="-457200" lvl="0" marL="457200" marR="0" rtl="0" algn="just">
              <a:lnSpc>
                <a:spcPct val="10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server architecture. The client, when required, requests the </a:t>
            </a:r>
            <a:endParaRPr/>
          </a:p>
          <a:p>
            <a:pPr indent="-457200" lvl="0" marL="457200" marR="0" rtl="0" algn="just">
              <a:lnSpc>
                <a:spcPct val="10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information from the server. This request is usually in the </a:t>
            </a:r>
            <a:endParaRPr/>
          </a:p>
          <a:p>
            <a:pPr indent="-457200" lvl="0" marL="457200" marR="0" rtl="0" algn="just">
              <a:lnSpc>
                <a:spcPct val="10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encoded format.</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In </a:t>
            </a:r>
            <a:r>
              <a:rPr b="1" i="0" lang="en-IN" sz="2000" u="none" cap="none" strike="noStrike">
                <a:solidFill>
                  <a:srgbClr val="000000"/>
                </a:solidFill>
                <a:latin typeface="Times New Roman"/>
                <a:ea typeface="Times New Roman"/>
                <a:cs typeface="Times New Roman"/>
                <a:sym typeface="Times New Roman"/>
              </a:rPr>
              <a:t>Request-Response </a:t>
            </a:r>
            <a:r>
              <a:rPr b="0" i="0" lang="en-IN" sz="2000" u="none" cap="none" strike="noStrike">
                <a:solidFill>
                  <a:srgbClr val="000000"/>
                </a:solidFill>
                <a:latin typeface="Times New Roman"/>
                <a:ea typeface="Times New Roman"/>
                <a:cs typeface="Times New Roman"/>
                <a:sym typeface="Times New Roman"/>
              </a:rPr>
              <a:t>communication model client sends a request to the server and the server responds to the request. When the server receives the request it decides how to respond, fetches the data retrieves resources, and prepares the response, and sends it to the client.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89"/>
          <p:cNvSpPr/>
          <p:nvPr/>
        </p:nvSpPr>
        <p:spPr>
          <a:xfrm>
            <a:off x="214313" y="671513"/>
            <a:ext cx="11758612"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descr="C:\Users\Dell\Desktop\EME\model qp\EXTRA\rr-model.webp" id="331" name="Google Shape;331;p8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C:\Users\Dell\Desktop\EME\model qp\EXTRA\rr-model.webp" id="332" name="Google Shape;332;p8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C:\Users\Dell\Desktop\EME\model qp\EXTRA\rr-model.webp" id="333" name="Google Shape;333;p8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C:\Users\Dell\Desktop\EME\model qp\EXTRA\rr-model-1.webp" id="334" name="Google Shape;334;p8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5" name="Google Shape;335;p89"/>
          <p:cNvSpPr/>
          <p:nvPr/>
        </p:nvSpPr>
        <p:spPr>
          <a:xfrm>
            <a:off x="271462" y="258901"/>
            <a:ext cx="11644313" cy="31700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2000" u="none" cap="none" strike="noStrike">
                <a:solidFill>
                  <a:srgbClr val="FF0000"/>
                </a:solidFill>
                <a:latin typeface="Times New Roman"/>
                <a:ea typeface="Times New Roman"/>
                <a:cs typeface="Times New Roman"/>
                <a:sym typeface="Times New Roman"/>
              </a:rPr>
              <a:t>Publisher-Subscriber Model:  </a:t>
            </a:r>
            <a:r>
              <a:rPr b="0" i="0" lang="en-IN" sz="2000" u="none" cap="none" strike="noStrike">
                <a:solidFill>
                  <a:srgbClr val="000000"/>
                </a:solidFill>
                <a:latin typeface="Times New Roman"/>
                <a:ea typeface="Times New Roman"/>
                <a:cs typeface="Times New Roman"/>
                <a:sym typeface="Times New Roman"/>
              </a:rPr>
              <a:t>This model comprises three entities: Publishers, Brokers, and Consumers. </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Publishers</a:t>
            </a:r>
            <a:r>
              <a:rPr b="0" i="0" lang="en-IN" sz="2000" u="none" cap="none" strike="noStrike">
                <a:solidFill>
                  <a:srgbClr val="000000"/>
                </a:solidFill>
                <a:latin typeface="Times New Roman"/>
                <a:ea typeface="Times New Roman"/>
                <a:cs typeface="Times New Roman"/>
                <a:sym typeface="Times New Roman"/>
              </a:rPr>
              <a:t> are the source of data. It sends the data to the topic which are managed by the broker. They are not aware of consumers.</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Consumers</a:t>
            </a:r>
            <a:r>
              <a:rPr b="0" i="0" lang="en-IN" sz="2000" u="none" cap="none" strike="noStrike">
                <a:solidFill>
                  <a:srgbClr val="000000"/>
                </a:solidFill>
                <a:latin typeface="Times New Roman"/>
                <a:ea typeface="Times New Roman"/>
                <a:cs typeface="Times New Roman"/>
                <a:sym typeface="Times New Roman"/>
              </a:rPr>
              <a:t> subscribe to the topics which are managed by the broker.</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Hence, </a:t>
            </a:r>
            <a:r>
              <a:rPr b="1" i="0" lang="en-IN" sz="2000" u="none" cap="none" strike="noStrike">
                <a:solidFill>
                  <a:srgbClr val="000000"/>
                </a:solidFill>
                <a:latin typeface="Times New Roman"/>
                <a:ea typeface="Times New Roman"/>
                <a:cs typeface="Times New Roman"/>
                <a:sym typeface="Times New Roman"/>
              </a:rPr>
              <a:t>Brokers</a:t>
            </a:r>
            <a:r>
              <a:rPr b="0" i="0" lang="en-IN" sz="2000" u="none" cap="none" strike="noStrike">
                <a:solidFill>
                  <a:srgbClr val="000000"/>
                </a:solidFill>
                <a:latin typeface="Times New Roman"/>
                <a:ea typeface="Times New Roman"/>
                <a:cs typeface="Times New Roman"/>
                <a:sym typeface="Times New Roman"/>
              </a:rPr>
              <a:t> responsibility is to accept data from publishers and send it to the appropriate consumers. The broker only has the information regarding the consumer to which a particular topic belongs to which the publisher is unaware of.</a:t>
            </a:r>
            <a:endParaRPr/>
          </a:p>
        </p:txBody>
      </p:sp>
      <p:pic>
        <p:nvPicPr>
          <p:cNvPr id="336" name="Google Shape;336;p89"/>
          <p:cNvPicPr preferRelativeResize="0"/>
          <p:nvPr/>
        </p:nvPicPr>
        <p:blipFill rotWithShape="1">
          <a:blip r:embed="rId3">
            <a:alphaModFix/>
          </a:blip>
          <a:srcRect b="0" l="0" r="0" t="0"/>
          <a:stretch/>
        </p:blipFill>
        <p:spPr>
          <a:xfrm>
            <a:off x="3412502" y="3361410"/>
            <a:ext cx="8071260" cy="32376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70"/>
          <p:cNvPicPr preferRelativeResize="0"/>
          <p:nvPr/>
        </p:nvPicPr>
        <p:blipFill rotWithShape="1">
          <a:blip r:embed="rId3">
            <a:alphaModFix/>
          </a:blip>
          <a:srcRect b="0" l="0" r="0" t="0"/>
          <a:stretch/>
        </p:blipFill>
        <p:spPr>
          <a:xfrm>
            <a:off x="294591" y="366091"/>
            <a:ext cx="923735" cy="593937"/>
          </a:xfrm>
          <a:prstGeom prst="rect">
            <a:avLst/>
          </a:prstGeom>
          <a:noFill/>
          <a:ln>
            <a:noFill/>
          </a:ln>
        </p:spPr>
      </p:pic>
      <p:sp>
        <p:nvSpPr>
          <p:cNvPr id="107" name="Google Shape;107;p70"/>
          <p:cNvSpPr txBox="1"/>
          <p:nvPr/>
        </p:nvSpPr>
        <p:spPr>
          <a:xfrm>
            <a:off x="9007523" y="6364273"/>
            <a:ext cx="24649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lt1"/>
                </a:solidFill>
                <a:latin typeface="Times New Roman"/>
                <a:ea typeface="Times New Roman"/>
                <a:cs typeface="Times New Roman"/>
                <a:sym typeface="Times New Roman"/>
              </a:rPr>
              <a:t>www.cambridge.edu.in</a:t>
            </a:r>
            <a:endParaRPr b="0" i="0" sz="1400" u="none" cap="none" strike="noStrike">
              <a:solidFill>
                <a:srgbClr val="000000"/>
              </a:solidFill>
              <a:latin typeface="Arial"/>
              <a:ea typeface="Arial"/>
              <a:cs typeface="Arial"/>
              <a:sym typeface="Arial"/>
            </a:endParaRPr>
          </a:p>
        </p:txBody>
      </p:sp>
      <p:sp>
        <p:nvSpPr>
          <p:cNvPr id="108" name="Google Shape;108;p70"/>
          <p:cNvSpPr txBox="1"/>
          <p:nvPr/>
        </p:nvSpPr>
        <p:spPr>
          <a:xfrm>
            <a:off x="502023" y="6457194"/>
            <a:ext cx="6308707" cy="2764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Times New Roman"/>
              <a:buNone/>
            </a:pPr>
            <a:r>
              <a:rPr b="1" i="0" lang="en-IN" sz="1800" u="none" cap="none" strike="noStrike">
                <a:solidFill>
                  <a:schemeClr val="lt1"/>
                </a:solidFill>
                <a:latin typeface="Times New Roman"/>
                <a:ea typeface="Times New Roman"/>
                <a:cs typeface="Times New Roman"/>
                <a:sym typeface="Times New Roman"/>
              </a:rPr>
              <a:t>Department of Mechanical Engineering</a:t>
            </a:r>
            <a:endParaRPr b="1" i="0" sz="1800" u="none" cap="none" strike="noStrike">
              <a:solidFill>
                <a:schemeClr val="lt1"/>
              </a:solidFill>
              <a:latin typeface="Times New Roman"/>
              <a:ea typeface="Times New Roman"/>
              <a:cs typeface="Times New Roman"/>
              <a:sym typeface="Times New Roman"/>
            </a:endParaRPr>
          </a:p>
        </p:txBody>
      </p:sp>
      <p:sp>
        <p:nvSpPr>
          <p:cNvPr id="109" name="Google Shape;109;p70"/>
          <p:cNvSpPr txBox="1"/>
          <p:nvPr/>
        </p:nvSpPr>
        <p:spPr>
          <a:xfrm>
            <a:off x="215900" y="143292"/>
            <a:ext cx="504673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IN" sz="3600" u="none" cap="none" strike="noStrike">
                <a:solidFill>
                  <a:srgbClr val="FF0000"/>
                </a:solidFill>
                <a:latin typeface="Aharoni"/>
                <a:ea typeface="Aharoni"/>
                <a:cs typeface="Aharoni"/>
                <a:sym typeface="Aharoni"/>
              </a:rPr>
              <a:t>CONTROL SYSTEM</a:t>
            </a:r>
            <a:endParaRPr b="0" i="0" sz="3600" u="none" cap="none" strike="noStrike">
              <a:solidFill>
                <a:srgbClr val="FF0000"/>
              </a:solidFill>
              <a:latin typeface="Aharoni"/>
              <a:ea typeface="Aharoni"/>
              <a:cs typeface="Aharoni"/>
              <a:sym typeface="Aharoni"/>
            </a:endParaRPr>
          </a:p>
        </p:txBody>
      </p:sp>
      <p:sp>
        <p:nvSpPr>
          <p:cNvPr descr="https://i.gifer.com/9hGm.gif" id="110" name="Google Shape;110;p7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111" name="Google Shape;111;p70"/>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112" name="Google Shape;112;p70"/>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3" name="Google Shape;113;p70"/>
          <p:cNvPicPr preferRelativeResize="0"/>
          <p:nvPr/>
        </p:nvPicPr>
        <p:blipFill rotWithShape="1">
          <a:blip r:embed="rId4">
            <a:alphaModFix/>
          </a:blip>
          <a:srcRect b="0" l="0" r="0" t="0"/>
          <a:stretch/>
        </p:blipFill>
        <p:spPr>
          <a:xfrm>
            <a:off x="379828" y="1169094"/>
            <a:ext cx="11422966" cy="2277491"/>
          </a:xfrm>
          <a:prstGeom prst="rect">
            <a:avLst/>
          </a:prstGeom>
          <a:noFill/>
          <a:ln>
            <a:noFill/>
          </a:ln>
        </p:spPr>
      </p:pic>
      <p:sp>
        <p:nvSpPr>
          <p:cNvPr id="114" name="Google Shape;114;p70"/>
          <p:cNvSpPr txBox="1"/>
          <p:nvPr/>
        </p:nvSpPr>
        <p:spPr>
          <a:xfrm>
            <a:off x="233866" y="3584205"/>
            <a:ext cx="11606441" cy="323161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 This is used to control its output to some particular value or particular sequence of values</a:t>
            </a:r>
            <a:endParaRPr/>
          </a:p>
          <a:p>
            <a:pPr indent="0" lvl="0" marL="0" marR="0" rtl="0" algn="just">
              <a:lnSpc>
                <a:spcPct val="150000"/>
              </a:lnSpc>
              <a:spcBef>
                <a:spcPts val="0"/>
              </a:spcBef>
              <a:spcAft>
                <a:spcPts val="0"/>
              </a:spcAft>
              <a:buNone/>
            </a:pPr>
            <a:r>
              <a:rPr b="0" i="0" lang="en-IN" sz="2400" u="none" cap="none" strike="noStrike">
                <a:solidFill>
                  <a:schemeClr val="dk1"/>
                </a:solidFill>
                <a:latin typeface="Times New Roman"/>
                <a:ea typeface="Times New Roman"/>
                <a:cs typeface="Times New Roman"/>
                <a:sym typeface="Times New Roman"/>
              </a:rPr>
              <a:t>	Ex: Temperature Control Unit, Speed Control Unit, Sound Controller Unit etc</a:t>
            </a:r>
            <a:endParaRPr/>
          </a:p>
          <a:p>
            <a:pPr indent="-190500" lvl="0" marL="34290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 A group of devices which maintain the required output based on the quantity by controlling the parameters responsible for the output constitutes a control system</a:t>
            </a:r>
            <a:endParaRPr/>
          </a:p>
          <a:p>
            <a:pPr indent="0" lvl="0" marL="0" marR="0" rtl="0" algn="just">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71"/>
          <p:cNvPicPr preferRelativeResize="0"/>
          <p:nvPr/>
        </p:nvPicPr>
        <p:blipFill rotWithShape="1">
          <a:blip r:embed="rId3">
            <a:alphaModFix/>
          </a:blip>
          <a:srcRect b="0" l="0" r="0" t="0"/>
          <a:stretch/>
        </p:blipFill>
        <p:spPr>
          <a:xfrm>
            <a:off x="294591" y="366091"/>
            <a:ext cx="923735" cy="593937"/>
          </a:xfrm>
          <a:prstGeom prst="rect">
            <a:avLst/>
          </a:prstGeom>
          <a:noFill/>
          <a:ln>
            <a:noFill/>
          </a:ln>
        </p:spPr>
      </p:pic>
      <p:sp>
        <p:nvSpPr>
          <p:cNvPr id="120" name="Google Shape;120;p71"/>
          <p:cNvSpPr txBox="1"/>
          <p:nvPr/>
        </p:nvSpPr>
        <p:spPr>
          <a:xfrm>
            <a:off x="9007523" y="6364273"/>
            <a:ext cx="24649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lt1"/>
                </a:solidFill>
                <a:latin typeface="Times New Roman"/>
                <a:ea typeface="Times New Roman"/>
                <a:cs typeface="Times New Roman"/>
                <a:sym typeface="Times New Roman"/>
              </a:rPr>
              <a:t>www.cambridge.edu.in</a:t>
            </a:r>
            <a:endParaRPr b="0" i="0" sz="1400" u="none" cap="none" strike="noStrike">
              <a:solidFill>
                <a:srgbClr val="000000"/>
              </a:solidFill>
              <a:latin typeface="Arial"/>
              <a:ea typeface="Arial"/>
              <a:cs typeface="Arial"/>
              <a:sym typeface="Arial"/>
            </a:endParaRPr>
          </a:p>
        </p:txBody>
      </p:sp>
      <p:sp>
        <p:nvSpPr>
          <p:cNvPr id="121" name="Google Shape;121;p71"/>
          <p:cNvSpPr txBox="1"/>
          <p:nvPr/>
        </p:nvSpPr>
        <p:spPr>
          <a:xfrm>
            <a:off x="502023" y="6457194"/>
            <a:ext cx="6308707" cy="2764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Times New Roman"/>
              <a:buNone/>
            </a:pPr>
            <a:r>
              <a:rPr b="1" i="0" lang="en-IN" sz="1800" u="none" cap="none" strike="noStrike">
                <a:solidFill>
                  <a:schemeClr val="lt1"/>
                </a:solidFill>
                <a:latin typeface="Times New Roman"/>
                <a:ea typeface="Times New Roman"/>
                <a:cs typeface="Times New Roman"/>
                <a:sym typeface="Times New Roman"/>
              </a:rPr>
              <a:t>Department of Mechanical Engineering</a:t>
            </a:r>
            <a:endParaRPr b="1" i="0" sz="1800" u="none" cap="none" strike="noStrike">
              <a:solidFill>
                <a:schemeClr val="lt1"/>
              </a:solidFill>
              <a:latin typeface="Times New Roman"/>
              <a:ea typeface="Times New Roman"/>
              <a:cs typeface="Times New Roman"/>
              <a:sym typeface="Times New Roman"/>
            </a:endParaRPr>
          </a:p>
        </p:txBody>
      </p:sp>
      <p:sp>
        <p:nvSpPr>
          <p:cNvPr id="122" name="Google Shape;122;p71"/>
          <p:cNvSpPr txBox="1"/>
          <p:nvPr/>
        </p:nvSpPr>
        <p:spPr>
          <a:xfrm>
            <a:off x="63500" y="97762"/>
            <a:ext cx="7873869"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FF0000"/>
                </a:solidFill>
                <a:latin typeface="Aharoni"/>
                <a:ea typeface="Aharoni"/>
                <a:cs typeface="Aharoni"/>
                <a:sym typeface="Aharoni"/>
              </a:rPr>
              <a:t>CLASSIFICATION OF CONTROL SYSTEM</a:t>
            </a:r>
            <a:endParaRPr b="0" i="0" sz="3200" u="none" cap="none" strike="noStrike">
              <a:solidFill>
                <a:srgbClr val="FF0000"/>
              </a:solidFill>
              <a:latin typeface="Aharoni"/>
              <a:ea typeface="Aharoni"/>
              <a:cs typeface="Aharoni"/>
              <a:sym typeface="Aharoni"/>
            </a:endParaRPr>
          </a:p>
        </p:txBody>
      </p:sp>
      <p:sp>
        <p:nvSpPr>
          <p:cNvPr descr="https://i.gifer.com/9hGm.gif" id="123" name="Google Shape;123;p7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124" name="Google Shape;124;p71"/>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125" name="Google Shape;125;p71"/>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71"/>
          <p:cNvSpPr txBox="1"/>
          <p:nvPr/>
        </p:nvSpPr>
        <p:spPr>
          <a:xfrm>
            <a:off x="215900" y="744052"/>
            <a:ext cx="11606441" cy="147728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Control Systems are broadly classified into two types</a:t>
            </a:r>
            <a:endParaRPr/>
          </a:p>
          <a:p>
            <a:pPr indent="-457200" lvl="0" marL="457200" marR="0" rtl="0" algn="just">
              <a:lnSpc>
                <a:spcPct val="150000"/>
              </a:lnSpc>
              <a:spcBef>
                <a:spcPts val="0"/>
              </a:spcBef>
              <a:spcAft>
                <a:spcPts val="0"/>
              </a:spcAft>
              <a:buClr>
                <a:srgbClr val="000000"/>
              </a:buClr>
              <a:buSzPts val="2000"/>
              <a:buFont typeface="Arial"/>
              <a:buAutoNum type="arabicPeriod"/>
            </a:pPr>
            <a:r>
              <a:rPr b="0" i="0" lang="en-IN" sz="2000" u="none" cap="none" strike="noStrike">
                <a:solidFill>
                  <a:schemeClr val="dk1"/>
                </a:solidFill>
                <a:latin typeface="Times New Roman"/>
                <a:ea typeface="Times New Roman"/>
                <a:cs typeface="Times New Roman"/>
                <a:sym typeface="Times New Roman"/>
              </a:rPr>
              <a:t>Open-loop control system</a:t>
            </a:r>
            <a:endParaRPr/>
          </a:p>
          <a:p>
            <a:pPr indent="-457200" lvl="0" marL="457200" marR="0" rtl="0" algn="just">
              <a:lnSpc>
                <a:spcPct val="150000"/>
              </a:lnSpc>
              <a:spcBef>
                <a:spcPts val="0"/>
              </a:spcBef>
              <a:spcAft>
                <a:spcPts val="0"/>
              </a:spcAft>
              <a:buClr>
                <a:srgbClr val="000000"/>
              </a:buClr>
              <a:buSzPts val="2000"/>
              <a:buFont typeface="Arial"/>
              <a:buAutoNum type="arabicPeriod"/>
            </a:pPr>
            <a:r>
              <a:rPr b="0" i="0" lang="en-IN" sz="2000" u="none" cap="none" strike="noStrike">
                <a:solidFill>
                  <a:schemeClr val="dk1"/>
                </a:solidFill>
                <a:latin typeface="Times New Roman"/>
                <a:ea typeface="Times New Roman"/>
                <a:cs typeface="Times New Roman"/>
                <a:sym typeface="Times New Roman"/>
              </a:rPr>
              <a:t>Closed-loop control system (Feed back control system)</a:t>
            </a:r>
            <a:endParaRPr/>
          </a:p>
        </p:txBody>
      </p:sp>
      <p:sp>
        <p:nvSpPr>
          <p:cNvPr id="127" name="Google Shape;127;p71"/>
          <p:cNvSpPr txBox="1"/>
          <p:nvPr/>
        </p:nvSpPr>
        <p:spPr>
          <a:xfrm>
            <a:off x="0" y="2726641"/>
            <a:ext cx="6066285"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FF0000"/>
                </a:solidFill>
                <a:latin typeface="Arial Black"/>
                <a:ea typeface="Arial Black"/>
                <a:cs typeface="Arial Black"/>
                <a:sym typeface="Arial Black"/>
              </a:rPr>
              <a:t>1. OPEN-LOOP CONTROL SYSTEM</a:t>
            </a:r>
            <a:endParaRPr b="0" i="0" sz="2400" u="none" cap="none" strike="noStrike">
              <a:solidFill>
                <a:srgbClr val="FF0000"/>
              </a:solidFill>
              <a:latin typeface="Arial Black"/>
              <a:ea typeface="Arial Black"/>
              <a:cs typeface="Arial Black"/>
              <a:sym typeface="Arial Black"/>
            </a:endParaRPr>
          </a:p>
        </p:txBody>
      </p:sp>
      <p:pic>
        <p:nvPicPr>
          <p:cNvPr id="128" name="Google Shape;128;p71"/>
          <p:cNvPicPr preferRelativeResize="0"/>
          <p:nvPr/>
        </p:nvPicPr>
        <p:blipFill rotWithShape="1">
          <a:blip r:embed="rId4">
            <a:alphaModFix/>
          </a:blip>
          <a:srcRect b="0" l="0" r="0" t="0"/>
          <a:stretch/>
        </p:blipFill>
        <p:spPr>
          <a:xfrm>
            <a:off x="756458" y="3254260"/>
            <a:ext cx="8848578" cy="1270197"/>
          </a:xfrm>
          <a:prstGeom prst="rect">
            <a:avLst/>
          </a:prstGeom>
          <a:noFill/>
          <a:ln>
            <a:noFill/>
          </a:ln>
        </p:spPr>
      </p:pic>
      <p:sp>
        <p:nvSpPr>
          <p:cNvPr id="129" name="Google Shape;129;p71"/>
          <p:cNvSpPr txBox="1"/>
          <p:nvPr/>
        </p:nvSpPr>
        <p:spPr>
          <a:xfrm>
            <a:off x="368300" y="4656447"/>
            <a:ext cx="11606441" cy="193895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A Control system in which the output is dependent on input but input is independent of output is called an ‘Open-loop Control System’</a:t>
            </a:r>
            <a:endParaRPr/>
          </a:p>
          <a:p>
            <a:pPr indent="-342900" lvl="0" marL="342900" marR="0" rtl="0" algn="just">
              <a:lnSpc>
                <a:spcPct val="150000"/>
              </a:lnSpc>
              <a:spcBef>
                <a:spcPts val="0"/>
              </a:spcBef>
              <a:spcAft>
                <a:spcPts val="0"/>
              </a:spcAft>
              <a:buClr>
                <a:srgbClr val="000000"/>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On-off of an electric lamp</a:t>
            </a:r>
            <a:endParaRPr/>
          </a:p>
          <a:p>
            <a:pPr indent="-342900" lvl="0" marL="342900" marR="0" rtl="0" algn="just">
              <a:lnSpc>
                <a:spcPct val="150000"/>
              </a:lnSpc>
              <a:spcBef>
                <a:spcPts val="0"/>
              </a:spcBef>
              <a:spcAft>
                <a:spcPts val="0"/>
              </a:spcAft>
              <a:buClr>
                <a:srgbClr val="000000"/>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 Controlling the temperature of the room with a room heater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72"/>
          <p:cNvPicPr preferRelativeResize="0"/>
          <p:nvPr/>
        </p:nvPicPr>
        <p:blipFill rotWithShape="1">
          <a:blip r:embed="rId3">
            <a:alphaModFix/>
          </a:blip>
          <a:srcRect b="0" l="0" r="0" t="0"/>
          <a:stretch/>
        </p:blipFill>
        <p:spPr>
          <a:xfrm>
            <a:off x="294591" y="366091"/>
            <a:ext cx="923735" cy="593937"/>
          </a:xfrm>
          <a:prstGeom prst="rect">
            <a:avLst/>
          </a:prstGeom>
          <a:noFill/>
          <a:ln>
            <a:noFill/>
          </a:ln>
        </p:spPr>
      </p:pic>
      <p:sp>
        <p:nvSpPr>
          <p:cNvPr id="135" name="Google Shape;135;p72"/>
          <p:cNvSpPr txBox="1"/>
          <p:nvPr/>
        </p:nvSpPr>
        <p:spPr>
          <a:xfrm>
            <a:off x="9007523" y="6364273"/>
            <a:ext cx="24649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lt1"/>
                </a:solidFill>
                <a:latin typeface="Times New Roman"/>
                <a:ea typeface="Times New Roman"/>
                <a:cs typeface="Times New Roman"/>
                <a:sym typeface="Times New Roman"/>
              </a:rPr>
              <a:t>www.cambridge.edu.in</a:t>
            </a:r>
            <a:endParaRPr b="0" i="0" sz="1400" u="none" cap="none" strike="noStrike">
              <a:solidFill>
                <a:srgbClr val="000000"/>
              </a:solidFill>
              <a:latin typeface="Arial"/>
              <a:ea typeface="Arial"/>
              <a:cs typeface="Arial"/>
              <a:sym typeface="Arial"/>
            </a:endParaRPr>
          </a:p>
        </p:txBody>
      </p:sp>
      <p:sp>
        <p:nvSpPr>
          <p:cNvPr id="136" name="Google Shape;136;p72"/>
          <p:cNvSpPr txBox="1"/>
          <p:nvPr/>
        </p:nvSpPr>
        <p:spPr>
          <a:xfrm>
            <a:off x="502023" y="6457194"/>
            <a:ext cx="6308707" cy="2764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Times New Roman"/>
              <a:buNone/>
            </a:pPr>
            <a:r>
              <a:rPr b="1" i="0" lang="en-IN" sz="1800" u="none" cap="none" strike="noStrike">
                <a:solidFill>
                  <a:schemeClr val="lt1"/>
                </a:solidFill>
                <a:latin typeface="Times New Roman"/>
                <a:ea typeface="Times New Roman"/>
                <a:cs typeface="Times New Roman"/>
                <a:sym typeface="Times New Roman"/>
              </a:rPr>
              <a:t>Department of Mechanical Engineering</a:t>
            </a:r>
            <a:endParaRPr b="1" i="0" sz="1800" u="none" cap="none" strike="noStrike">
              <a:solidFill>
                <a:schemeClr val="lt1"/>
              </a:solidFill>
              <a:latin typeface="Times New Roman"/>
              <a:ea typeface="Times New Roman"/>
              <a:cs typeface="Times New Roman"/>
              <a:sym typeface="Times New Roman"/>
            </a:endParaRPr>
          </a:p>
        </p:txBody>
      </p:sp>
      <p:sp>
        <p:nvSpPr>
          <p:cNvPr id="137" name="Google Shape;137;p72"/>
          <p:cNvSpPr txBox="1"/>
          <p:nvPr/>
        </p:nvSpPr>
        <p:spPr>
          <a:xfrm>
            <a:off x="215900" y="259443"/>
            <a:ext cx="7783416"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FF0000"/>
                </a:solidFill>
                <a:latin typeface="Arial Black"/>
                <a:ea typeface="Arial Black"/>
                <a:cs typeface="Arial Black"/>
                <a:sym typeface="Arial Black"/>
              </a:rPr>
              <a:t>ON-OFF OF AN ELECTRIC LAMP</a:t>
            </a:r>
            <a:endParaRPr b="0" i="0" sz="2800" u="none" cap="none" strike="noStrike">
              <a:solidFill>
                <a:srgbClr val="FF0000"/>
              </a:solidFill>
              <a:latin typeface="Arial Black"/>
              <a:ea typeface="Arial Black"/>
              <a:cs typeface="Arial Black"/>
              <a:sym typeface="Arial Black"/>
            </a:endParaRPr>
          </a:p>
        </p:txBody>
      </p:sp>
      <p:sp>
        <p:nvSpPr>
          <p:cNvPr descr="https://i.gifer.com/9hGm.gif" id="138" name="Google Shape;138;p7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139" name="Google Shape;139;p72"/>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140" name="Google Shape;140;p72"/>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72"/>
          <p:cNvSpPr txBox="1"/>
          <p:nvPr/>
        </p:nvSpPr>
        <p:spPr>
          <a:xfrm>
            <a:off x="215900" y="2653208"/>
            <a:ext cx="11498317" cy="3046948"/>
          </a:xfrm>
          <a:prstGeom prst="rect">
            <a:avLst/>
          </a:prstGeom>
          <a:noFill/>
          <a:ln>
            <a:noFill/>
          </a:ln>
        </p:spPr>
        <p:txBody>
          <a:bodyPr anchorCtr="0" anchor="t" bIns="45700" lIns="91425" spcFirstLastPara="1" rIns="91425" wrap="square" tIns="45700">
            <a:spAutoFit/>
          </a:bodyPr>
          <a:lstStyle/>
          <a:p>
            <a:pPr indent="-152400" lvl="0" marL="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If the switch is ON, the light bulb will glow</a:t>
            </a:r>
            <a:endParaRPr/>
          </a:p>
          <a:p>
            <a:pPr indent="-152400" lvl="0" marL="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If the person operating the switch does not put OFF the switch, the light remains glowing immaterial of weather there is enough natural light or not in that area </a:t>
            </a:r>
            <a:endParaRPr/>
          </a:p>
          <a:p>
            <a:pPr indent="-152400" lvl="0" marL="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Similarly the light remains OFF, if it is kept switched OFF, in the absence of the operator, immaterial of weather there is enough light in that area or not</a:t>
            </a:r>
            <a:endParaRPr/>
          </a:p>
          <a:p>
            <a:pPr indent="-152400" lvl="0" marL="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In the above example the ON or OFF of the switch depends completely on the human observation and not on the amount of light in that area where the light bulb is provided</a:t>
            </a:r>
            <a:endParaRPr/>
          </a:p>
          <a:p>
            <a:pPr indent="0" lvl="0" marL="0" marR="0" rtl="0" algn="just">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42" name="Google Shape;142;p72"/>
          <p:cNvPicPr preferRelativeResize="0"/>
          <p:nvPr/>
        </p:nvPicPr>
        <p:blipFill rotWithShape="1">
          <a:blip r:embed="rId4">
            <a:alphaModFix/>
          </a:blip>
          <a:srcRect b="0" l="47641" r="0" t="0"/>
          <a:stretch/>
        </p:blipFill>
        <p:spPr>
          <a:xfrm>
            <a:off x="7326847" y="744052"/>
            <a:ext cx="4490301" cy="2084620"/>
          </a:xfrm>
          <a:prstGeom prst="rect">
            <a:avLst/>
          </a:prstGeom>
          <a:noFill/>
          <a:ln>
            <a:noFill/>
          </a:ln>
        </p:spPr>
      </p:pic>
      <p:sp>
        <p:nvSpPr>
          <p:cNvPr id="143" name="Google Shape;143;p72"/>
          <p:cNvSpPr txBox="1"/>
          <p:nvPr/>
        </p:nvSpPr>
        <p:spPr>
          <a:xfrm>
            <a:off x="215900" y="1157844"/>
            <a:ext cx="7239107" cy="1938952"/>
          </a:xfrm>
          <a:prstGeom prst="rect">
            <a:avLst/>
          </a:prstGeom>
          <a:noFill/>
          <a:ln>
            <a:noFill/>
          </a:ln>
        </p:spPr>
        <p:txBody>
          <a:bodyPr anchorCtr="0" anchor="t" bIns="45700" lIns="91425" spcFirstLastPara="1" rIns="91425" wrap="square" tIns="45700">
            <a:spAutoFit/>
          </a:bodyPr>
          <a:lstStyle/>
          <a:p>
            <a:pPr indent="-152400" lvl="0" marL="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Electric Lamps are used for lighting an area</a:t>
            </a:r>
            <a:endParaRPr/>
          </a:p>
          <a:p>
            <a:pPr indent="-152400" lvl="0" marL="0" marR="0" rtl="0" algn="just">
              <a:lnSpc>
                <a:spcPct val="100000"/>
              </a:lnSpc>
              <a:spcBef>
                <a:spcPts val="0"/>
              </a:spcBef>
              <a:spcAft>
                <a:spcPts val="0"/>
              </a:spcAft>
              <a:buClr>
                <a:srgbClr val="000000"/>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 ON-OFF control is carried out with the help of a switch and the switch is operated by a human being depending on the amount of light that exists in that area</a:t>
            </a:r>
            <a:endParaRPr/>
          </a:p>
          <a:p>
            <a:pPr indent="0" lvl="0" marL="0" marR="0" rtl="0" algn="just">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73"/>
          <p:cNvPicPr preferRelativeResize="0"/>
          <p:nvPr/>
        </p:nvPicPr>
        <p:blipFill rotWithShape="1">
          <a:blip r:embed="rId3">
            <a:alphaModFix/>
          </a:blip>
          <a:srcRect b="0" l="0" r="0" t="0"/>
          <a:stretch/>
        </p:blipFill>
        <p:spPr>
          <a:xfrm>
            <a:off x="294591" y="366091"/>
            <a:ext cx="923735" cy="593937"/>
          </a:xfrm>
          <a:prstGeom prst="rect">
            <a:avLst/>
          </a:prstGeom>
          <a:noFill/>
          <a:ln>
            <a:noFill/>
          </a:ln>
        </p:spPr>
      </p:pic>
      <p:sp>
        <p:nvSpPr>
          <p:cNvPr id="149" name="Google Shape;149;p73"/>
          <p:cNvSpPr txBox="1"/>
          <p:nvPr/>
        </p:nvSpPr>
        <p:spPr>
          <a:xfrm>
            <a:off x="9007523" y="6364273"/>
            <a:ext cx="24649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lt1"/>
                </a:solidFill>
                <a:latin typeface="Times New Roman"/>
                <a:ea typeface="Times New Roman"/>
                <a:cs typeface="Times New Roman"/>
                <a:sym typeface="Times New Roman"/>
              </a:rPr>
              <a:t>www.cambridge.edu.in</a:t>
            </a:r>
            <a:endParaRPr b="0" i="0" sz="1400" u="none" cap="none" strike="noStrike">
              <a:solidFill>
                <a:srgbClr val="000000"/>
              </a:solidFill>
              <a:latin typeface="Arial"/>
              <a:ea typeface="Arial"/>
              <a:cs typeface="Arial"/>
              <a:sym typeface="Arial"/>
            </a:endParaRPr>
          </a:p>
        </p:txBody>
      </p:sp>
      <p:sp>
        <p:nvSpPr>
          <p:cNvPr id="150" name="Google Shape;150;p73"/>
          <p:cNvSpPr txBox="1"/>
          <p:nvPr/>
        </p:nvSpPr>
        <p:spPr>
          <a:xfrm>
            <a:off x="502023" y="6457194"/>
            <a:ext cx="6308707" cy="2764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Times New Roman"/>
              <a:buNone/>
            </a:pPr>
            <a:r>
              <a:rPr b="1" i="0" lang="en-IN" sz="1800" u="none" cap="none" strike="noStrike">
                <a:solidFill>
                  <a:schemeClr val="lt1"/>
                </a:solidFill>
                <a:latin typeface="Times New Roman"/>
                <a:ea typeface="Times New Roman"/>
                <a:cs typeface="Times New Roman"/>
                <a:sym typeface="Times New Roman"/>
              </a:rPr>
              <a:t>Department of Mechanical Engineering</a:t>
            </a:r>
            <a:endParaRPr b="1" i="0" sz="1800" u="none" cap="none" strike="noStrike">
              <a:solidFill>
                <a:schemeClr val="lt1"/>
              </a:solidFill>
              <a:latin typeface="Times New Roman"/>
              <a:ea typeface="Times New Roman"/>
              <a:cs typeface="Times New Roman"/>
              <a:sym typeface="Times New Roman"/>
            </a:endParaRPr>
          </a:p>
        </p:txBody>
      </p:sp>
      <p:sp>
        <p:nvSpPr>
          <p:cNvPr id="151" name="Google Shape;151;p73"/>
          <p:cNvSpPr txBox="1"/>
          <p:nvPr/>
        </p:nvSpPr>
        <p:spPr>
          <a:xfrm>
            <a:off x="177592" y="168275"/>
            <a:ext cx="6364610"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FF0000"/>
                </a:solidFill>
                <a:latin typeface="Arial Black"/>
                <a:ea typeface="Arial Black"/>
                <a:cs typeface="Arial Black"/>
                <a:sym typeface="Arial Black"/>
              </a:rPr>
              <a:t>2. CLOSED-LOOP CONTROL SYSTEM</a:t>
            </a:r>
            <a:endParaRPr b="0" i="0" sz="2400" u="none" cap="none" strike="noStrike">
              <a:solidFill>
                <a:srgbClr val="FF0000"/>
              </a:solidFill>
              <a:latin typeface="Arial Black"/>
              <a:ea typeface="Arial Black"/>
              <a:cs typeface="Arial Black"/>
              <a:sym typeface="Arial Black"/>
            </a:endParaRPr>
          </a:p>
        </p:txBody>
      </p:sp>
      <p:sp>
        <p:nvSpPr>
          <p:cNvPr descr="https://i.gifer.com/9hGm.gif" id="152" name="Google Shape;152;p7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153" name="Google Shape;153;p73"/>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154" name="Google Shape;154;p73"/>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73"/>
          <p:cNvSpPr txBox="1"/>
          <p:nvPr/>
        </p:nvSpPr>
        <p:spPr>
          <a:xfrm>
            <a:off x="155575" y="748866"/>
            <a:ext cx="11808082" cy="24006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 A control system in which the input is dependent on the output, i.e. Variation in the output influences the input by some means of controlling on the input is called closed loop control system</a:t>
            </a:r>
            <a:endParaRPr/>
          </a:p>
          <a:p>
            <a:pPr indent="-342900" lvl="0" marL="342900" marR="0" rtl="0" algn="just">
              <a:lnSpc>
                <a:spcPct val="150000"/>
              </a:lnSpc>
              <a:spcBef>
                <a:spcPts val="0"/>
              </a:spcBef>
              <a:spcAft>
                <a:spcPts val="0"/>
              </a:spcAft>
              <a:buClr>
                <a:srgbClr val="000000"/>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 A closed loop control system  consists of a feedback unit</a:t>
            </a:r>
            <a:endParaRPr/>
          </a:p>
          <a:p>
            <a:pPr indent="-342900" lvl="0" marL="342900" marR="0" rtl="0" algn="just">
              <a:lnSpc>
                <a:spcPct val="150000"/>
              </a:lnSpc>
              <a:spcBef>
                <a:spcPts val="0"/>
              </a:spcBef>
              <a:spcAft>
                <a:spcPts val="0"/>
              </a:spcAft>
              <a:buClr>
                <a:srgbClr val="000000"/>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 Feedback unit compares the reference input with the output of the system</a:t>
            </a:r>
            <a:endParaRPr/>
          </a:p>
          <a:p>
            <a:pPr indent="-342900" lvl="0" marL="342900" marR="0" rtl="0" algn="just">
              <a:lnSpc>
                <a:spcPct val="150000"/>
              </a:lnSpc>
              <a:spcBef>
                <a:spcPts val="0"/>
              </a:spcBef>
              <a:spcAft>
                <a:spcPts val="0"/>
              </a:spcAft>
              <a:buClr>
                <a:srgbClr val="000000"/>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 The difference between the actual value of the variable with the desired value of that variable is called Error</a:t>
            </a:r>
            <a:endParaRPr/>
          </a:p>
        </p:txBody>
      </p:sp>
      <p:pic>
        <p:nvPicPr>
          <p:cNvPr id="156" name="Google Shape;156;p73"/>
          <p:cNvPicPr preferRelativeResize="0"/>
          <p:nvPr/>
        </p:nvPicPr>
        <p:blipFill rotWithShape="1">
          <a:blip r:embed="rId4">
            <a:alphaModFix/>
          </a:blip>
          <a:srcRect b="0" l="0" r="0" t="0"/>
          <a:stretch/>
        </p:blipFill>
        <p:spPr>
          <a:xfrm>
            <a:off x="756458" y="3232634"/>
            <a:ext cx="10369483" cy="33627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74"/>
          <p:cNvPicPr preferRelativeResize="0"/>
          <p:nvPr/>
        </p:nvPicPr>
        <p:blipFill rotWithShape="1">
          <a:blip r:embed="rId3">
            <a:alphaModFix/>
          </a:blip>
          <a:srcRect b="0" l="0" r="0" t="0"/>
          <a:stretch/>
        </p:blipFill>
        <p:spPr>
          <a:xfrm>
            <a:off x="294591" y="366091"/>
            <a:ext cx="923735" cy="593937"/>
          </a:xfrm>
          <a:prstGeom prst="rect">
            <a:avLst/>
          </a:prstGeom>
          <a:noFill/>
          <a:ln>
            <a:noFill/>
          </a:ln>
        </p:spPr>
      </p:pic>
      <p:sp>
        <p:nvSpPr>
          <p:cNvPr id="162" name="Google Shape;162;p74"/>
          <p:cNvSpPr txBox="1"/>
          <p:nvPr/>
        </p:nvSpPr>
        <p:spPr>
          <a:xfrm>
            <a:off x="9007523" y="6364273"/>
            <a:ext cx="24649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lt1"/>
                </a:solidFill>
                <a:latin typeface="Times New Roman"/>
                <a:ea typeface="Times New Roman"/>
                <a:cs typeface="Times New Roman"/>
                <a:sym typeface="Times New Roman"/>
              </a:rPr>
              <a:t>www.cambridge.edu.in</a:t>
            </a:r>
            <a:endParaRPr b="0" i="0" sz="1400" u="none" cap="none" strike="noStrike">
              <a:solidFill>
                <a:srgbClr val="000000"/>
              </a:solidFill>
              <a:latin typeface="Arial"/>
              <a:ea typeface="Arial"/>
              <a:cs typeface="Arial"/>
              <a:sym typeface="Arial"/>
            </a:endParaRPr>
          </a:p>
        </p:txBody>
      </p:sp>
      <p:sp>
        <p:nvSpPr>
          <p:cNvPr id="163" name="Google Shape;163;p74"/>
          <p:cNvSpPr txBox="1"/>
          <p:nvPr/>
        </p:nvSpPr>
        <p:spPr>
          <a:xfrm>
            <a:off x="502023" y="6457194"/>
            <a:ext cx="6308707" cy="2764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Times New Roman"/>
              <a:buNone/>
            </a:pPr>
            <a:r>
              <a:rPr b="1" i="0" lang="en-IN" sz="1800" u="none" cap="none" strike="noStrike">
                <a:solidFill>
                  <a:schemeClr val="lt1"/>
                </a:solidFill>
                <a:latin typeface="Times New Roman"/>
                <a:ea typeface="Times New Roman"/>
                <a:cs typeface="Times New Roman"/>
                <a:sym typeface="Times New Roman"/>
              </a:rPr>
              <a:t>Department of Mechanical Engineering</a:t>
            </a:r>
            <a:endParaRPr b="1" i="0" sz="1800" u="none" cap="none" strike="noStrike">
              <a:solidFill>
                <a:schemeClr val="lt1"/>
              </a:solidFill>
              <a:latin typeface="Times New Roman"/>
              <a:ea typeface="Times New Roman"/>
              <a:cs typeface="Times New Roman"/>
              <a:sym typeface="Times New Roman"/>
            </a:endParaRPr>
          </a:p>
        </p:txBody>
      </p:sp>
      <p:sp>
        <p:nvSpPr>
          <p:cNvPr descr="https://i.gifer.com/9hGm.gif" id="164" name="Google Shape;164;p7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165" name="Google Shape;165;p74"/>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166" name="Google Shape;166;p74"/>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74"/>
          <p:cNvSpPr txBox="1"/>
          <p:nvPr/>
        </p:nvSpPr>
        <p:spPr>
          <a:xfrm>
            <a:off x="215900" y="152803"/>
            <a:ext cx="11529109" cy="6093936"/>
          </a:xfrm>
          <a:prstGeom prst="rect">
            <a:avLst/>
          </a:prstGeom>
          <a:noFill/>
          <a:ln>
            <a:noFill/>
          </a:ln>
        </p:spPr>
        <p:txBody>
          <a:bodyPr anchorCtr="0" anchor="t" bIns="45700" lIns="91425" spcFirstLastPara="1" rIns="91425" wrap="square" tIns="45700">
            <a:spAutoFit/>
          </a:bodyPr>
          <a:lstStyle/>
          <a:p>
            <a:pPr indent="-127000" lvl="0" marL="0" marR="0" rtl="0" algn="just">
              <a:lnSpc>
                <a:spcPct val="150000"/>
              </a:lnSpc>
              <a:spcBef>
                <a:spcPts val="0"/>
              </a:spcBef>
              <a:spcAft>
                <a:spcPts val="0"/>
              </a:spcAft>
              <a:buClr>
                <a:srgbClr val="000000"/>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 </a:t>
            </a:r>
            <a:r>
              <a:rPr b="1" i="0" lang="en-IN" sz="2000" u="none" cap="none" strike="noStrike">
                <a:solidFill>
                  <a:schemeClr val="dk1"/>
                </a:solidFill>
                <a:latin typeface="Times New Roman"/>
                <a:ea typeface="Times New Roman"/>
                <a:cs typeface="Times New Roman"/>
                <a:sym typeface="Times New Roman"/>
              </a:rPr>
              <a:t>Comparison Element:- </a:t>
            </a:r>
            <a:r>
              <a:rPr b="0" i="0" lang="en-IN" sz="2000" u="none" cap="none" strike="noStrike">
                <a:solidFill>
                  <a:schemeClr val="dk1"/>
                </a:solidFill>
                <a:latin typeface="Times New Roman"/>
                <a:ea typeface="Times New Roman"/>
                <a:cs typeface="Times New Roman"/>
                <a:sym typeface="Times New Roman"/>
              </a:rPr>
              <a:t>This unit compares the reference or set value with that of the measured value or feedback signal and produces an error signal. Error Signal = [Reference Value – Measured Value]</a:t>
            </a:r>
            <a:endParaRPr/>
          </a:p>
          <a:p>
            <a:pPr indent="-127000" lvl="0" marL="0" marR="0" rtl="0" algn="just">
              <a:lnSpc>
                <a:spcPct val="150000"/>
              </a:lnSpc>
              <a:spcBef>
                <a:spcPts val="0"/>
              </a:spcBef>
              <a:spcAft>
                <a:spcPts val="0"/>
              </a:spcAft>
              <a:buClr>
                <a:srgbClr val="000000"/>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 </a:t>
            </a:r>
            <a:r>
              <a:rPr b="1" i="0" lang="en-IN" sz="2000" u="none" cap="none" strike="noStrike">
                <a:solidFill>
                  <a:schemeClr val="dk1"/>
                </a:solidFill>
                <a:latin typeface="Times New Roman"/>
                <a:ea typeface="Times New Roman"/>
                <a:cs typeface="Times New Roman"/>
                <a:sym typeface="Times New Roman"/>
              </a:rPr>
              <a:t>Control Unit:- </a:t>
            </a:r>
            <a:r>
              <a:rPr b="0" i="0" lang="en-IN" sz="2000" u="none" cap="none" strike="noStrike">
                <a:solidFill>
                  <a:schemeClr val="dk1"/>
                </a:solidFill>
                <a:latin typeface="Times New Roman"/>
                <a:ea typeface="Times New Roman"/>
                <a:cs typeface="Times New Roman"/>
                <a:sym typeface="Times New Roman"/>
              </a:rPr>
              <a:t>Control unit analyses the error signal and decides what action is to be initiated and takes the necessary action. Then this unit produces a signal, which may be to operate a switch or a valve or perhaps a signal to open or close a valve</a:t>
            </a:r>
            <a:endParaRPr/>
          </a:p>
          <a:p>
            <a:pPr indent="-127000" lvl="0" marL="0" marR="0" rtl="0" algn="just">
              <a:lnSpc>
                <a:spcPct val="150000"/>
              </a:lnSpc>
              <a:spcBef>
                <a:spcPts val="0"/>
              </a:spcBef>
              <a:spcAft>
                <a:spcPts val="0"/>
              </a:spcAft>
              <a:buClr>
                <a:srgbClr val="000000"/>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 </a:t>
            </a:r>
            <a:r>
              <a:rPr b="1" i="0" lang="en-IN" sz="2000" u="none" cap="none" strike="noStrike">
                <a:solidFill>
                  <a:schemeClr val="dk1"/>
                </a:solidFill>
                <a:latin typeface="Times New Roman"/>
                <a:ea typeface="Times New Roman"/>
                <a:cs typeface="Times New Roman"/>
                <a:sym typeface="Times New Roman"/>
              </a:rPr>
              <a:t>Correction Unit:- </a:t>
            </a:r>
            <a:r>
              <a:rPr b="0" i="0" lang="en-IN" sz="2000" u="none" cap="none" strike="noStrike">
                <a:solidFill>
                  <a:schemeClr val="dk1"/>
                </a:solidFill>
                <a:latin typeface="Times New Roman"/>
                <a:ea typeface="Times New Roman"/>
                <a:cs typeface="Times New Roman"/>
                <a:sym typeface="Times New Roman"/>
              </a:rPr>
              <a:t>The modified signal from the control unit will be received by the correction unit which produces a change in the process to correct or change the controlled condition</a:t>
            </a:r>
            <a:endParaRPr/>
          </a:p>
          <a:p>
            <a:pPr indent="-127000" lvl="0" marL="0" marR="0" rtl="0" algn="just">
              <a:lnSpc>
                <a:spcPct val="150000"/>
              </a:lnSpc>
              <a:spcBef>
                <a:spcPts val="0"/>
              </a:spcBef>
              <a:spcAft>
                <a:spcPts val="0"/>
              </a:spcAft>
              <a:buClr>
                <a:srgbClr val="000000"/>
              </a:buClr>
              <a:buSzPts val="2000"/>
              <a:buFont typeface="Noto Sans Symbols"/>
              <a:buChar char="⮚"/>
            </a:pPr>
            <a:r>
              <a:rPr b="1" i="0" lang="en-IN" sz="2000" u="none" cap="none" strike="noStrike">
                <a:solidFill>
                  <a:schemeClr val="dk1"/>
                </a:solidFill>
                <a:latin typeface="Times New Roman"/>
                <a:ea typeface="Times New Roman"/>
                <a:cs typeface="Times New Roman"/>
                <a:sym typeface="Times New Roman"/>
              </a:rPr>
              <a:t>Process Unit:- </a:t>
            </a:r>
            <a:r>
              <a:rPr b="0" i="0" lang="en-IN" sz="2000" u="none" cap="none" strike="noStrike">
                <a:solidFill>
                  <a:schemeClr val="dk1"/>
                </a:solidFill>
                <a:latin typeface="Times New Roman"/>
                <a:ea typeface="Times New Roman"/>
                <a:cs typeface="Times New Roman"/>
                <a:sym typeface="Times New Roman"/>
              </a:rPr>
              <a:t>It is the one which is being controlled. It could be the speed of a motor, speed of a vehicle, air conditioner</a:t>
            </a:r>
            <a:endParaRPr/>
          </a:p>
          <a:p>
            <a:pPr indent="0" lvl="0" marL="0" marR="0" rtl="0" algn="just">
              <a:lnSpc>
                <a:spcPct val="15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1" i="0" lang="en-IN" sz="2000" u="none" cap="none" strike="noStrike">
                <a:solidFill>
                  <a:schemeClr val="dk1"/>
                </a:solidFill>
                <a:latin typeface="Times New Roman"/>
                <a:ea typeface="Times New Roman"/>
                <a:cs typeface="Times New Roman"/>
                <a:sym typeface="Times New Roman"/>
              </a:rPr>
              <a:t>Examples of closed-loop control system are</a:t>
            </a:r>
            <a:endParaRPr/>
          </a:p>
          <a:p>
            <a:pPr indent="0" lvl="0" marL="0" marR="0" rtl="0" algn="just">
              <a:lnSpc>
                <a:spcPct val="15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1. Hand reaching an object  2. Speed control of an automobile 3. Water level control of overhead tanks</a:t>
            </a:r>
            <a:endParaRPr/>
          </a:p>
          <a:p>
            <a:pPr indent="0" lvl="0" marL="0" marR="0" rtl="0" algn="just">
              <a:lnSpc>
                <a:spcPct val="15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4. Automatic piloting of aircrafts 5. Room temperature controller 6. Temperature control in a refrigerator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75"/>
          <p:cNvPicPr preferRelativeResize="0"/>
          <p:nvPr/>
        </p:nvPicPr>
        <p:blipFill rotWithShape="1">
          <a:blip r:embed="rId3">
            <a:alphaModFix/>
          </a:blip>
          <a:srcRect b="0" l="0" r="0" t="0"/>
          <a:stretch/>
        </p:blipFill>
        <p:spPr>
          <a:xfrm>
            <a:off x="294591" y="366091"/>
            <a:ext cx="923735" cy="593937"/>
          </a:xfrm>
          <a:prstGeom prst="rect">
            <a:avLst/>
          </a:prstGeom>
          <a:noFill/>
          <a:ln>
            <a:noFill/>
          </a:ln>
        </p:spPr>
      </p:pic>
      <p:sp>
        <p:nvSpPr>
          <p:cNvPr id="173" name="Google Shape;173;p75"/>
          <p:cNvSpPr txBox="1"/>
          <p:nvPr/>
        </p:nvSpPr>
        <p:spPr>
          <a:xfrm>
            <a:off x="9007523" y="6364273"/>
            <a:ext cx="24649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lt1"/>
                </a:solidFill>
                <a:latin typeface="Times New Roman"/>
                <a:ea typeface="Times New Roman"/>
                <a:cs typeface="Times New Roman"/>
                <a:sym typeface="Times New Roman"/>
              </a:rPr>
              <a:t>www.cambridge.edu.in</a:t>
            </a:r>
            <a:endParaRPr b="0" i="0" sz="1400" u="none" cap="none" strike="noStrike">
              <a:solidFill>
                <a:srgbClr val="000000"/>
              </a:solidFill>
              <a:latin typeface="Arial"/>
              <a:ea typeface="Arial"/>
              <a:cs typeface="Arial"/>
              <a:sym typeface="Arial"/>
            </a:endParaRPr>
          </a:p>
        </p:txBody>
      </p:sp>
      <p:sp>
        <p:nvSpPr>
          <p:cNvPr id="174" name="Google Shape;174;p75"/>
          <p:cNvSpPr txBox="1"/>
          <p:nvPr/>
        </p:nvSpPr>
        <p:spPr>
          <a:xfrm>
            <a:off x="502023" y="6457194"/>
            <a:ext cx="6308707" cy="2764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Times New Roman"/>
              <a:buNone/>
            </a:pPr>
            <a:r>
              <a:rPr b="1" i="0" lang="en-IN" sz="1800" u="none" cap="none" strike="noStrike">
                <a:solidFill>
                  <a:schemeClr val="lt1"/>
                </a:solidFill>
                <a:latin typeface="Times New Roman"/>
                <a:ea typeface="Times New Roman"/>
                <a:cs typeface="Times New Roman"/>
                <a:sym typeface="Times New Roman"/>
              </a:rPr>
              <a:t>Department of Mechanical Engineering</a:t>
            </a:r>
            <a:endParaRPr b="1" i="0" sz="1800" u="none" cap="none" strike="noStrike">
              <a:solidFill>
                <a:schemeClr val="lt1"/>
              </a:solidFill>
              <a:latin typeface="Times New Roman"/>
              <a:ea typeface="Times New Roman"/>
              <a:cs typeface="Times New Roman"/>
              <a:sym typeface="Times New Roman"/>
            </a:endParaRPr>
          </a:p>
        </p:txBody>
      </p:sp>
      <p:sp>
        <p:nvSpPr>
          <p:cNvPr id="175" name="Google Shape;175;p75"/>
          <p:cNvSpPr txBox="1"/>
          <p:nvPr/>
        </p:nvSpPr>
        <p:spPr>
          <a:xfrm>
            <a:off x="172902" y="160338"/>
            <a:ext cx="7110920"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FF0000"/>
                </a:solidFill>
                <a:latin typeface="Aharoni"/>
                <a:ea typeface="Aharoni"/>
                <a:cs typeface="Aharoni"/>
                <a:sym typeface="Aharoni"/>
              </a:rPr>
              <a:t>SPEED CONTROL OF AN AUTOMOBILE </a:t>
            </a:r>
            <a:endParaRPr b="0" i="0" sz="2800" u="none" cap="none" strike="noStrike">
              <a:solidFill>
                <a:srgbClr val="FF0000"/>
              </a:solidFill>
              <a:latin typeface="Aharoni"/>
              <a:ea typeface="Aharoni"/>
              <a:cs typeface="Aharoni"/>
              <a:sym typeface="Aharoni"/>
            </a:endParaRPr>
          </a:p>
        </p:txBody>
      </p:sp>
      <p:sp>
        <p:nvSpPr>
          <p:cNvPr descr="https://i.gifer.com/9hGm.gif" id="176" name="Google Shape;176;p7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177" name="Google Shape;177;p75"/>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Yogish\Desktop\clip_image00225.gif" id="178" name="Google Shape;178;p75"/>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75"/>
          <p:cNvSpPr txBox="1"/>
          <p:nvPr/>
        </p:nvSpPr>
        <p:spPr>
          <a:xfrm>
            <a:off x="172902" y="2450386"/>
            <a:ext cx="11808082" cy="4247276"/>
          </a:xfrm>
          <a:prstGeom prst="rect">
            <a:avLst/>
          </a:prstGeom>
          <a:noFill/>
          <a:ln>
            <a:noFill/>
          </a:ln>
        </p:spPr>
        <p:txBody>
          <a:bodyPr anchorCtr="0" anchor="t" bIns="45700" lIns="91425" spcFirstLastPara="1" rIns="91425" wrap="square" tIns="45700">
            <a:spAutoFit/>
          </a:bodyPr>
          <a:lstStyle/>
          <a:p>
            <a:pPr indent="-127000" lvl="0" marL="0" marR="0" rtl="0" algn="just">
              <a:lnSpc>
                <a:spcPct val="150000"/>
              </a:lnSpc>
              <a:spcBef>
                <a:spcPts val="0"/>
              </a:spcBef>
              <a:spcAft>
                <a:spcPts val="0"/>
              </a:spcAft>
              <a:buClr>
                <a:srgbClr val="000000"/>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The driver observes the speedometer and based on the speed shown by the speedometer he decides whether the accelerator should be increased or decreased or gear change is to be made</a:t>
            </a:r>
            <a:endParaRPr/>
          </a:p>
          <a:p>
            <a:pPr indent="-127000" lvl="0" marL="0" marR="0" rtl="0" algn="just">
              <a:lnSpc>
                <a:spcPct val="150000"/>
              </a:lnSpc>
              <a:spcBef>
                <a:spcPts val="0"/>
              </a:spcBef>
              <a:spcAft>
                <a:spcPts val="0"/>
              </a:spcAft>
              <a:buClr>
                <a:srgbClr val="000000"/>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 Memory of the person stores the speed at which the vehicle is to be driven. The speed shown on the speedometer is feedback</a:t>
            </a:r>
            <a:endParaRPr/>
          </a:p>
          <a:p>
            <a:pPr indent="-127000" lvl="0" marL="0" marR="0" rtl="0" algn="just">
              <a:lnSpc>
                <a:spcPct val="150000"/>
              </a:lnSpc>
              <a:spcBef>
                <a:spcPts val="0"/>
              </a:spcBef>
              <a:spcAft>
                <a:spcPts val="0"/>
              </a:spcAft>
              <a:buClr>
                <a:srgbClr val="000000"/>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Feedback signals from the eyes compares the desired speed in the memory of the driver, error signals are given to brain</a:t>
            </a:r>
            <a:endParaRPr/>
          </a:p>
          <a:p>
            <a:pPr indent="-127000" lvl="0" marL="0" marR="0" rtl="0" algn="just">
              <a:lnSpc>
                <a:spcPct val="150000"/>
              </a:lnSpc>
              <a:spcBef>
                <a:spcPts val="0"/>
              </a:spcBef>
              <a:spcAft>
                <a:spcPts val="0"/>
              </a:spcAft>
              <a:buClr>
                <a:srgbClr val="000000"/>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Brain manipulates the error and gives signals to the hands and legs. The hand changes the gear and in the process applies the clutch from the leg and increases the fuel supply if the speed is less than the desired speed, otherwise decreases the fuel supply</a:t>
            </a:r>
            <a:endParaRPr/>
          </a:p>
        </p:txBody>
      </p:sp>
      <p:pic>
        <p:nvPicPr>
          <p:cNvPr id="180" name="Google Shape;180;p75"/>
          <p:cNvPicPr preferRelativeResize="0"/>
          <p:nvPr/>
        </p:nvPicPr>
        <p:blipFill rotWithShape="1">
          <a:blip r:embed="rId4">
            <a:alphaModFix/>
          </a:blip>
          <a:srcRect b="0" l="0" r="0" t="0"/>
          <a:stretch/>
        </p:blipFill>
        <p:spPr>
          <a:xfrm>
            <a:off x="1340015" y="776975"/>
            <a:ext cx="9293420" cy="183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Rockwell"/>
              <a:buNone/>
            </a:pPr>
            <a:fld id="{00000000-1234-1234-1234-123412341234}" type="slidenum">
              <a:rPr b="1" i="0" lang="en-IN" sz="1400" u="none" cap="none" strike="noStrike">
                <a:solidFill>
                  <a:srgbClr val="FFFFFF"/>
                </a:solidFill>
                <a:latin typeface="Rockwell"/>
                <a:ea typeface="Rockwell"/>
                <a:cs typeface="Rockwell"/>
                <a:sym typeface="Rockwell"/>
              </a:rPr>
              <a:t>‹#›</a:t>
            </a:fld>
            <a:endParaRPr b="1" i="0" sz="1400" u="none" cap="none" strike="noStrike">
              <a:solidFill>
                <a:srgbClr val="FFFFFF"/>
              </a:solidFill>
              <a:latin typeface="Rockwell"/>
              <a:ea typeface="Rockwell"/>
              <a:cs typeface="Rockwell"/>
              <a:sym typeface="Rockwell"/>
            </a:endParaRPr>
          </a:p>
        </p:txBody>
      </p:sp>
      <p:sp>
        <p:nvSpPr>
          <p:cNvPr id="186" name="Google Shape;186;p2"/>
          <p:cNvSpPr txBox="1"/>
          <p:nvPr>
            <p:ph type="title"/>
          </p:nvPr>
        </p:nvSpPr>
        <p:spPr>
          <a:xfrm>
            <a:off x="241172" y="198882"/>
            <a:ext cx="7498233" cy="6583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IN" sz="3600">
                <a:solidFill>
                  <a:srgbClr val="FF0000"/>
                </a:solidFill>
                <a:latin typeface="Aharoni"/>
                <a:ea typeface="Aharoni"/>
                <a:cs typeface="Aharoni"/>
                <a:sym typeface="Aharoni"/>
              </a:rPr>
              <a:t>INTRODUCTION TO ROBOTICS</a:t>
            </a:r>
            <a:endParaRPr/>
          </a:p>
        </p:txBody>
      </p:sp>
      <p:sp>
        <p:nvSpPr>
          <p:cNvPr id="187" name="Google Shape;187;p2"/>
          <p:cNvSpPr/>
          <p:nvPr/>
        </p:nvSpPr>
        <p:spPr>
          <a:xfrm>
            <a:off x="241173" y="857250"/>
            <a:ext cx="8369427"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Definition: </a:t>
            </a:r>
            <a:r>
              <a:rPr b="0" i="0" lang="en-IN" sz="2000" u="none" cap="none" strike="noStrike">
                <a:solidFill>
                  <a:srgbClr val="000000"/>
                </a:solidFill>
                <a:latin typeface="Times New Roman"/>
                <a:ea typeface="Times New Roman"/>
                <a:cs typeface="Times New Roman"/>
                <a:sym typeface="Times New Roman"/>
              </a:rPr>
              <a:t>An industrial robot is a programmable, multi-functional manipulator designed to move materials, parts, tools, or special devices through variable programmed motions for the performance of a variety of tasks</a:t>
            </a:r>
            <a:endParaRPr/>
          </a:p>
        </p:txBody>
      </p:sp>
      <p:sp>
        <p:nvSpPr>
          <p:cNvPr id="188" name="Google Shape;188;p2"/>
          <p:cNvSpPr/>
          <p:nvPr/>
        </p:nvSpPr>
        <p:spPr>
          <a:xfrm>
            <a:off x="241172" y="2197894"/>
            <a:ext cx="8176963" cy="123110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FF0000"/>
              </a:buClr>
              <a:buSzPts val="2800"/>
              <a:buFont typeface="Arial"/>
              <a:buNone/>
            </a:pPr>
            <a:r>
              <a:rPr b="0" i="0" lang="en-IN" sz="2800" u="none" cap="none" strike="noStrike">
                <a:solidFill>
                  <a:srgbClr val="FF0000"/>
                </a:solidFill>
                <a:latin typeface="Aharoni"/>
                <a:ea typeface="Aharoni"/>
                <a:cs typeface="Aharoni"/>
                <a:sym typeface="Aharoni"/>
              </a:rPr>
              <a:t>ROBOT ANATOMY:</a:t>
            </a:r>
            <a:endParaRPr/>
          </a:p>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The anatomy of industrial robots deals with the assembling of outer components of a robot such as waist, shoulder, elbow, wrist and end effector</a:t>
            </a:r>
            <a:r>
              <a:rPr b="0" i="0" lang="en-IN" sz="2600" u="none" cap="none" strike="noStrike">
                <a:solidFill>
                  <a:srgbClr val="000000"/>
                </a:solidFill>
                <a:latin typeface="Times New Roman"/>
                <a:ea typeface="Times New Roman"/>
                <a:cs typeface="Times New Roman"/>
                <a:sym typeface="Times New Roman"/>
              </a:rPr>
              <a:t>. </a:t>
            </a:r>
            <a:endParaRPr/>
          </a:p>
        </p:txBody>
      </p:sp>
      <p:pic>
        <p:nvPicPr>
          <p:cNvPr descr="Robot Anatomy" id="189" name="Google Shape;189;p2"/>
          <p:cNvPicPr preferRelativeResize="0"/>
          <p:nvPr/>
        </p:nvPicPr>
        <p:blipFill rotWithShape="1">
          <a:blip r:embed="rId3">
            <a:alphaModFix/>
          </a:blip>
          <a:srcRect b="0" l="0" r="0" t="0"/>
          <a:stretch/>
        </p:blipFill>
        <p:spPr>
          <a:xfrm>
            <a:off x="8418135" y="136525"/>
            <a:ext cx="3532691" cy="3356365"/>
          </a:xfrm>
          <a:prstGeom prst="rect">
            <a:avLst/>
          </a:prstGeom>
          <a:noFill/>
          <a:ln>
            <a:noFill/>
          </a:ln>
        </p:spPr>
      </p:pic>
      <p:pic>
        <p:nvPicPr>
          <p:cNvPr descr="Basics: How Do I Choose a Robotic A | RobotShop Community" id="190" name="Google Shape;190;p2"/>
          <p:cNvPicPr preferRelativeResize="0"/>
          <p:nvPr/>
        </p:nvPicPr>
        <p:blipFill rotWithShape="1">
          <a:blip r:embed="rId4">
            <a:alphaModFix/>
          </a:blip>
          <a:srcRect b="0" l="0" r="0" t="0"/>
          <a:stretch/>
        </p:blipFill>
        <p:spPr>
          <a:xfrm>
            <a:off x="8415383" y="3347285"/>
            <a:ext cx="3632463" cy="3275606"/>
          </a:xfrm>
          <a:prstGeom prst="rect">
            <a:avLst/>
          </a:prstGeom>
          <a:noFill/>
          <a:ln>
            <a:noFill/>
          </a:ln>
        </p:spPr>
      </p:pic>
      <p:sp>
        <p:nvSpPr>
          <p:cNvPr id="191" name="Google Shape;191;p2"/>
          <p:cNvSpPr/>
          <p:nvPr/>
        </p:nvSpPr>
        <p:spPr>
          <a:xfrm>
            <a:off x="241172" y="3801102"/>
            <a:ext cx="7535323"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Link 0:</a:t>
            </a:r>
            <a:r>
              <a:rPr b="0" i="0" lang="en-IN" sz="2000" u="none" cap="none" strike="noStrike">
                <a:solidFill>
                  <a:srgbClr val="000000"/>
                </a:solidFill>
                <a:latin typeface="Times New Roman"/>
                <a:ea typeface="Times New Roman"/>
                <a:cs typeface="Times New Roman"/>
                <a:sym typeface="Times New Roman"/>
              </a:rPr>
              <a:t> The robotic base and its connection to the joint 1 is called as link-0. Link-0 is the input link for joint-1, while the output link from joint-1 is link-1 which leads to joint-2</a:t>
            </a:r>
            <a:endParaRPr/>
          </a:p>
          <a:p>
            <a:pPr indent="0" lvl="0" marL="0" marR="0" rtl="0" algn="just">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Link 1:</a:t>
            </a:r>
            <a:r>
              <a:rPr b="0" i="0" lang="en-IN" sz="2000" u="none" cap="none" strike="noStrike">
                <a:solidFill>
                  <a:srgbClr val="000000"/>
                </a:solidFill>
                <a:latin typeface="Times New Roman"/>
                <a:ea typeface="Times New Roman"/>
                <a:cs typeface="Times New Roman"/>
                <a:sym typeface="Times New Roman"/>
              </a:rPr>
              <a:t>  is the output link for joint-1 and the input link for joint-2. This joint-link-numbering scheme is further followed for all joints and links in the robotic systems.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2019-06-01T04:36:06Z</dcterms:created>
  <dc:creator>CCD</dc:creator>
</cp:coreProperties>
</file>