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73" r:id="rId10"/>
    <p:sldId id="264" r:id="rId11"/>
    <p:sldId id="265" r:id="rId12"/>
    <p:sldId id="266" r:id="rId13"/>
    <p:sldId id="269" r:id="rId14"/>
    <p:sldId id="271"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3" d="100"/>
          <a:sy n="73" d="100"/>
        </p:scale>
        <p:origin x="-192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E107C12-38B6-47A5-B117-E2E825853027}" type="datetimeFigureOut">
              <a:rPr lang="en-US" smtClean="0"/>
              <a:pPr/>
              <a:t>11/21/2015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DD60C9-D83C-4D52-BBBF-1C4A82BC3A0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107C12-38B6-47A5-B117-E2E825853027}"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D60C9-D83C-4D52-BBBF-1C4A82BC3A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107C12-38B6-47A5-B117-E2E825853027}"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D60C9-D83C-4D52-BBBF-1C4A82BC3A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E107C12-38B6-47A5-B117-E2E825853027}" type="datetimeFigureOut">
              <a:rPr lang="en-US" smtClean="0"/>
              <a:pPr/>
              <a:t>11/21/2015</a:t>
            </a:fld>
            <a:endParaRPr lang="en-US"/>
          </a:p>
        </p:txBody>
      </p:sp>
      <p:sp>
        <p:nvSpPr>
          <p:cNvPr id="9" name="Slide Number Placeholder 8"/>
          <p:cNvSpPr>
            <a:spLocks noGrp="1"/>
          </p:cNvSpPr>
          <p:nvPr>
            <p:ph type="sldNum" sz="quarter" idx="15"/>
          </p:nvPr>
        </p:nvSpPr>
        <p:spPr/>
        <p:txBody>
          <a:bodyPr rtlCol="0"/>
          <a:lstStyle/>
          <a:p>
            <a:fld id="{0BDD60C9-D83C-4D52-BBBF-1C4A82BC3A0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E107C12-38B6-47A5-B117-E2E825853027}" type="datetimeFigureOut">
              <a:rPr lang="en-US" smtClean="0"/>
              <a:pPr/>
              <a:t>11/21/2015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DD60C9-D83C-4D52-BBBF-1C4A82BC3A0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E107C12-38B6-47A5-B117-E2E825853027}" type="datetimeFigureOut">
              <a:rPr lang="en-US" smtClean="0"/>
              <a:pPr/>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D60C9-D83C-4D52-BBBF-1C4A82BC3A0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E107C12-38B6-47A5-B117-E2E825853027}" type="datetimeFigureOut">
              <a:rPr lang="en-US" smtClean="0"/>
              <a:pPr/>
              <a:t>11/21/2015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D60C9-D83C-4D52-BBBF-1C4A82BC3A0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E107C12-38B6-47A5-B117-E2E825853027}" type="datetimeFigureOut">
              <a:rPr lang="en-US" smtClean="0"/>
              <a:pPr/>
              <a:t>11/21/2015</a:t>
            </a:fld>
            <a:endParaRPr lang="en-US"/>
          </a:p>
        </p:txBody>
      </p:sp>
      <p:sp>
        <p:nvSpPr>
          <p:cNvPr id="7" name="Slide Number Placeholder 6"/>
          <p:cNvSpPr>
            <a:spLocks noGrp="1"/>
          </p:cNvSpPr>
          <p:nvPr>
            <p:ph type="sldNum" sz="quarter" idx="11"/>
          </p:nvPr>
        </p:nvSpPr>
        <p:spPr/>
        <p:txBody>
          <a:bodyPr rtlCol="0"/>
          <a:lstStyle/>
          <a:p>
            <a:fld id="{0BDD60C9-D83C-4D52-BBBF-1C4A82BC3A0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07C12-38B6-47A5-B117-E2E825853027}" type="datetimeFigureOut">
              <a:rPr lang="en-US" smtClean="0"/>
              <a:pPr/>
              <a:t>11/21/2015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D60C9-D83C-4D52-BBBF-1C4A82BC3A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E107C12-38B6-47A5-B117-E2E825853027}" type="datetimeFigureOut">
              <a:rPr lang="en-US" smtClean="0"/>
              <a:pPr/>
              <a:t>11/21/2015</a:t>
            </a:fld>
            <a:endParaRPr lang="en-US"/>
          </a:p>
        </p:txBody>
      </p:sp>
      <p:sp>
        <p:nvSpPr>
          <p:cNvPr id="22" name="Slide Number Placeholder 21"/>
          <p:cNvSpPr>
            <a:spLocks noGrp="1"/>
          </p:cNvSpPr>
          <p:nvPr>
            <p:ph type="sldNum" sz="quarter" idx="15"/>
          </p:nvPr>
        </p:nvSpPr>
        <p:spPr/>
        <p:txBody>
          <a:bodyPr rtlCol="0"/>
          <a:lstStyle/>
          <a:p>
            <a:fld id="{0BDD60C9-D83C-4D52-BBBF-1C4A82BC3A0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E107C12-38B6-47A5-B117-E2E825853027}" type="datetimeFigureOut">
              <a:rPr lang="en-US" smtClean="0"/>
              <a:pPr/>
              <a:t>11/21/2015</a:t>
            </a:fld>
            <a:endParaRPr lang="en-US"/>
          </a:p>
        </p:txBody>
      </p:sp>
      <p:sp>
        <p:nvSpPr>
          <p:cNvPr id="18" name="Slide Number Placeholder 17"/>
          <p:cNvSpPr>
            <a:spLocks noGrp="1"/>
          </p:cNvSpPr>
          <p:nvPr>
            <p:ph type="sldNum" sz="quarter" idx="11"/>
          </p:nvPr>
        </p:nvSpPr>
        <p:spPr/>
        <p:txBody>
          <a:bodyPr rtlCol="0"/>
          <a:lstStyle/>
          <a:p>
            <a:fld id="{0BDD60C9-D83C-4D52-BBBF-1C4A82BC3A0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E107C12-38B6-47A5-B117-E2E825853027}" type="datetimeFigureOut">
              <a:rPr lang="en-US" smtClean="0"/>
              <a:pPr/>
              <a:t>11/21/2015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DD60C9-D83C-4D52-BBBF-1C4A82BC3A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1628800"/>
            <a:ext cx="6334472" cy="1944216"/>
          </a:xfrm>
        </p:spPr>
        <p:txBody>
          <a:bodyPr>
            <a:normAutofit/>
          </a:bodyPr>
          <a:lstStyle/>
          <a:p>
            <a:pPr algn="ctr"/>
            <a:r>
              <a:rPr lang="en-IN" sz="2800" dirty="0" smtClean="0"/>
              <a:t>CS 542 – Computer Networks – I</a:t>
            </a:r>
            <a:br>
              <a:rPr lang="en-IN" sz="2800" dirty="0" smtClean="0"/>
            </a:br>
            <a:r>
              <a:rPr lang="en-IN" sz="2800" dirty="0" smtClean="0"/>
              <a:t/>
            </a:r>
            <a:br>
              <a:rPr lang="en-IN" sz="2800" dirty="0" smtClean="0"/>
            </a:br>
            <a:r>
              <a:rPr lang="en-IN" sz="2800" dirty="0" smtClean="0"/>
              <a:t>Final Project</a:t>
            </a:r>
            <a:endParaRPr lang="en-US" sz="2800" dirty="0"/>
          </a:p>
        </p:txBody>
      </p:sp>
      <p:sp>
        <p:nvSpPr>
          <p:cNvPr id="3" name="Subtitle 2"/>
          <p:cNvSpPr>
            <a:spLocks noGrp="1"/>
          </p:cNvSpPr>
          <p:nvPr>
            <p:ph type="subTitle" idx="1"/>
          </p:nvPr>
        </p:nvSpPr>
        <p:spPr>
          <a:xfrm>
            <a:off x="2286000" y="4581128"/>
            <a:ext cx="6172200" cy="1793794"/>
          </a:xfrm>
        </p:spPr>
        <p:txBody>
          <a:bodyPr/>
          <a:lstStyle/>
          <a:p>
            <a:r>
              <a:rPr lang="en-IN" dirty="0" smtClean="0"/>
              <a:t>Submitted by:</a:t>
            </a:r>
          </a:p>
          <a:p>
            <a:r>
              <a:rPr lang="en-IN" dirty="0" smtClean="0"/>
              <a:t>		Guru Prasad </a:t>
            </a:r>
            <a:r>
              <a:rPr lang="en-IN" dirty="0" err="1" smtClean="0"/>
              <a:t>Natarajan</a:t>
            </a:r>
            <a:endParaRPr lang="en-IN" dirty="0" smtClean="0"/>
          </a:p>
          <a:p>
            <a:r>
              <a:rPr lang="en-IN" dirty="0" smtClean="0"/>
              <a:t>                             A20344932</a:t>
            </a:r>
          </a:p>
          <a:p>
            <a:r>
              <a:rPr lang="en-IN" dirty="0" smtClean="0"/>
              <a:t>		Section -03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IN" dirty="0" smtClean="0"/>
              <a:t>Exiting the program</a:t>
            </a:r>
            <a:endParaRPr lang="en-US" dirty="0"/>
          </a:p>
        </p:txBody>
      </p:sp>
      <p:sp>
        <p:nvSpPr>
          <p:cNvPr id="5" name="TextBox 4"/>
          <p:cNvSpPr txBox="1"/>
          <p:nvPr/>
        </p:nvSpPr>
        <p:spPr>
          <a:xfrm>
            <a:off x="611560" y="4221088"/>
            <a:ext cx="7848872" cy="369332"/>
          </a:xfrm>
          <a:prstGeom prst="rect">
            <a:avLst/>
          </a:prstGeom>
          <a:noFill/>
        </p:spPr>
        <p:txBody>
          <a:bodyPr wrap="square" rtlCol="0">
            <a:spAutoFit/>
          </a:bodyPr>
          <a:lstStyle/>
          <a:p>
            <a:r>
              <a:rPr lang="en-IN" dirty="0" smtClean="0"/>
              <a:t>- When the user selects option ‘4’, the program is terminated. </a:t>
            </a:r>
            <a:endParaRPr lang="en-US" dirty="0"/>
          </a:p>
        </p:txBody>
      </p:sp>
      <p:sp>
        <p:nvSpPr>
          <p:cNvPr id="7" name="Content Placeholder 6"/>
          <p:cNvSpPr>
            <a:spLocks noGrp="1"/>
          </p:cNvSpPr>
          <p:nvPr>
            <p:ph sz="quarter" idx="1"/>
          </p:nvPr>
        </p:nvSpPr>
        <p:spPr>
          <a:xfrm>
            <a:off x="457200" y="4941168"/>
            <a:ext cx="7467600" cy="1532784"/>
          </a:xfrm>
        </p:spPr>
        <p:txBody>
          <a:bodyPr/>
          <a:lstStyle/>
          <a:p>
            <a:pPr>
              <a:buNone/>
            </a:pP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683568" y="1628800"/>
            <a:ext cx="5328592" cy="144016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Alternate workflow - screenshots</a:t>
            </a:r>
            <a:endParaRPr lang="en-US" dirty="0"/>
          </a:p>
        </p:txBody>
      </p:sp>
      <p:sp>
        <p:nvSpPr>
          <p:cNvPr id="3" name="Content Placeholder 2"/>
          <p:cNvSpPr>
            <a:spLocks noGrp="1"/>
          </p:cNvSpPr>
          <p:nvPr>
            <p:ph sz="quarter" idx="1"/>
          </p:nvPr>
        </p:nvSpPr>
        <p:spPr>
          <a:xfrm>
            <a:off x="457200" y="1600200"/>
            <a:ext cx="7467600" cy="1324744"/>
          </a:xfrm>
        </p:spPr>
        <p:txBody>
          <a:bodyPr>
            <a:normAutofit fontScale="77500" lnSpcReduction="20000"/>
          </a:bodyPr>
          <a:lstStyle/>
          <a:p>
            <a:pPr>
              <a:buNone/>
            </a:pPr>
            <a:r>
              <a:rPr lang="en-IN" dirty="0" smtClean="0"/>
              <a:t>-Error Handling: If the user does not provide or provides invalid input file to create topology, error message will be prompted.</a:t>
            </a:r>
          </a:p>
          <a:p>
            <a:pPr>
              <a:buNone/>
            </a:pPr>
            <a:endParaRPr lang="en-IN" dirty="0" smtClean="0"/>
          </a:p>
          <a:p>
            <a:pPr>
              <a:buNone/>
            </a:pPr>
            <a:r>
              <a:rPr lang="en-IN" dirty="0" smtClean="0"/>
              <a:t> </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971600" y="3068960"/>
            <a:ext cx="6264696" cy="1656184"/>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lstStyle/>
          <a:p>
            <a:r>
              <a:rPr lang="en-IN" dirty="0" smtClean="0"/>
              <a:t>Alternate workflow - continued</a:t>
            </a:r>
            <a:endParaRPr lang="en-US" dirty="0"/>
          </a:p>
        </p:txBody>
      </p:sp>
      <p:sp>
        <p:nvSpPr>
          <p:cNvPr id="3" name="Content Placeholder 2"/>
          <p:cNvSpPr>
            <a:spLocks noGrp="1"/>
          </p:cNvSpPr>
          <p:nvPr>
            <p:ph sz="quarter" idx="1"/>
          </p:nvPr>
        </p:nvSpPr>
        <p:spPr>
          <a:xfrm>
            <a:off x="457200" y="1196752"/>
            <a:ext cx="7467600" cy="1368152"/>
          </a:xfrm>
        </p:spPr>
        <p:txBody>
          <a:bodyPr/>
          <a:lstStyle/>
          <a:p>
            <a:pPr>
              <a:buNone/>
            </a:pPr>
            <a:r>
              <a:rPr lang="en-IN" dirty="0" smtClean="0"/>
              <a:t>-If the user selects option ‘2’  before option ‘1’ (i.e.,) even before the topology matrix could be created</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683568" y="2636912"/>
            <a:ext cx="6851650" cy="211613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IN" dirty="0" smtClean="0"/>
              <a:t>Alternate workflow - continued</a:t>
            </a:r>
            <a:endParaRPr lang="en-US" dirty="0"/>
          </a:p>
        </p:txBody>
      </p:sp>
      <p:sp>
        <p:nvSpPr>
          <p:cNvPr id="3" name="Content Placeholder 2"/>
          <p:cNvSpPr>
            <a:spLocks noGrp="1"/>
          </p:cNvSpPr>
          <p:nvPr>
            <p:ph sz="quarter" idx="1"/>
          </p:nvPr>
        </p:nvSpPr>
        <p:spPr>
          <a:xfrm>
            <a:off x="457200" y="1124744"/>
            <a:ext cx="7467600" cy="1296144"/>
          </a:xfrm>
        </p:spPr>
        <p:txBody>
          <a:bodyPr/>
          <a:lstStyle/>
          <a:p>
            <a:pPr>
              <a:buNone/>
            </a:pPr>
            <a:r>
              <a:rPr lang="en-IN" dirty="0" smtClean="0"/>
              <a:t>-If the user enters a number more than the number of existing routers, an error message is thrown back.</a:t>
            </a:r>
          </a:p>
          <a:p>
            <a:pPr>
              <a:buNone/>
            </a:pPr>
            <a:endParaRPr lang="en-IN" dirty="0" smtClean="0"/>
          </a:p>
          <a:p>
            <a:pPr>
              <a:buNone/>
            </a:pP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467544" y="2924944"/>
            <a:ext cx="7737475" cy="232568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lstStyle/>
          <a:p>
            <a:r>
              <a:rPr lang="en-IN" dirty="0" smtClean="0"/>
              <a:t>Enhancements for extra credit</a:t>
            </a:r>
            <a:endParaRPr lang="en-US" dirty="0"/>
          </a:p>
        </p:txBody>
      </p:sp>
      <p:sp>
        <p:nvSpPr>
          <p:cNvPr id="3" name="Content Placeholder 2"/>
          <p:cNvSpPr>
            <a:spLocks noGrp="1"/>
          </p:cNvSpPr>
          <p:nvPr>
            <p:ph sz="quarter" idx="1"/>
          </p:nvPr>
        </p:nvSpPr>
        <p:spPr>
          <a:xfrm>
            <a:off x="457200" y="1196752"/>
            <a:ext cx="7467600" cy="1512168"/>
          </a:xfrm>
        </p:spPr>
        <p:txBody>
          <a:bodyPr>
            <a:normAutofit lnSpcReduction="10000"/>
          </a:bodyPr>
          <a:lstStyle/>
          <a:p>
            <a:pPr>
              <a:buNone/>
            </a:pPr>
            <a:r>
              <a:rPr lang="en-IN" dirty="0" smtClean="0"/>
              <a:t>-Enhancement 2 : Minimum initial number of nodes = 8.</a:t>
            </a:r>
          </a:p>
          <a:p>
            <a:pPr>
              <a:buNone/>
            </a:pPr>
            <a:r>
              <a:rPr lang="en-IN" dirty="0" smtClean="0"/>
              <a:t>-Enhancement 3: Create a connection table of each node as default and display all.</a:t>
            </a:r>
          </a:p>
          <a:p>
            <a:pPr>
              <a:buNone/>
            </a:pPr>
            <a:endParaRPr lang="en-IN" dirty="0" smtClean="0"/>
          </a:p>
          <a:p>
            <a:pPr>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79513" y="3140968"/>
            <a:ext cx="3456383" cy="3344862"/>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4355976" y="3068960"/>
            <a:ext cx="3168352" cy="378904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sz="quarter" idx="1"/>
          </p:nvPr>
        </p:nvSpPr>
        <p:spPr/>
        <p:txBody>
          <a:bodyPr/>
          <a:lstStyle/>
          <a:p>
            <a:r>
              <a:rPr lang="en-IN" dirty="0" smtClean="0"/>
              <a:t>From the experiments, the implemented Link State Routing Simulator worked well with the supplied input, finding the shortest distance between the given source and the destination.</a:t>
            </a:r>
          </a:p>
          <a:p>
            <a:endParaRPr lang="en-IN" dirty="0" smtClean="0"/>
          </a:p>
          <a:p>
            <a:r>
              <a:rPr lang="en-IN" dirty="0" smtClean="0"/>
              <a:t>The simulator would work well with any number of routers in an [n x n] matrix form.</a:t>
            </a:r>
          </a:p>
          <a:p>
            <a:endParaRPr lang="en-IN" dirty="0" smtClean="0"/>
          </a:p>
          <a:p>
            <a:r>
              <a:rPr lang="en-IN" dirty="0" smtClean="0"/>
              <a:t>All the error scenarios are handled properly with appropriate error messages to guide </a:t>
            </a:r>
            <a:r>
              <a:rPr lang="en-IN" smtClean="0"/>
              <a:t>the user.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US" dirty="0"/>
          </a:p>
        </p:txBody>
      </p:sp>
      <p:sp>
        <p:nvSpPr>
          <p:cNvPr id="3" name="Content Placeholder 2"/>
          <p:cNvSpPr>
            <a:spLocks noGrp="1"/>
          </p:cNvSpPr>
          <p:nvPr>
            <p:ph sz="quarter" idx="1"/>
          </p:nvPr>
        </p:nvSpPr>
        <p:spPr/>
        <p:txBody>
          <a:bodyPr>
            <a:normAutofit/>
          </a:bodyPr>
          <a:lstStyle/>
          <a:p>
            <a:r>
              <a:rPr lang="en-IN" dirty="0" smtClean="0"/>
              <a:t>Link State Routing – An Introduction</a:t>
            </a:r>
          </a:p>
          <a:p>
            <a:pPr>
              <a:buNone/>
            </a:pPr>
            <a:endParaRPr lang="en-IN" dirty="0" smtClean="0"/>
          </a:p>
          <a:p>
            <a:r>
              <a:rPr lang="en-IN" dirty="0" smtClean="0"/>
              <a:t>Screenshots of workflow</a:t>
            </a:r>
          </a:p>
          <a:p>
            <a:endParaRPr lang="en-IN" dirty="0" smtClean="0"/>
          </a:p>
          <a:p>
            <a:r>
              <a:rPr lang="en-IN" dirty="0" smtClean="0"/>
              <a:t>Alternate flow screenshots</a:t>
            </a:r>
          </a:p>
          <a:p>
            <a:endParaRPr lang="en-IN" dirty="0" smtClean="0"/>
          </a:p>
          <a:p>
            <a:r>
              <a:rPr lang="en-IN" dirty="0" smtClean="0"/>
              <a:t>Enhancements for Extra Credit</a:t>
            </a:r>
          </a:p>
          <a:p>
            <a:pPr>
              <a:buNone/>
            </a:pPr>
            <a:endParaRPr lang="en-IN" dirty="0" smtClean="0"/>
          </a:p>
          <a:p>
            <a:r>
              <a:rPr lang="en-IN" dirty="0" smtClean="0"/>
              <a:t>Conclusion</a:t>
            </a:r>
          </a:p>
          <a:p>
            <a:pPr>
              <a:buNone/>
            </a:pPr>
            <a:endParaRPr lang="en-IN" dirty="0" smtClean="0"/>
          </a:p>
          <a:p>
            <a:endParaRPr lang="en-IN" dirty="0" smtClean="0"/>
          </a:p>
          <a:p>
            <a:endParaRPr lang="en-IN"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 State routing – An introduction</a:t>
            </a:r>
            <a:endParaRPr lang="en-US" dirty="0"/>
          </a:p>
        </p:txBody>
      </p:sp>
      <p:sp>
        <p:nvSpPr>
          <p:cNvPr id="3" name="Content Placeholder 2"/>
          <p:cNvSpPr>
            <a:spLocks noGrp="1"/>
          </p:cNvSpPr>
          <p:nvPr>
            <p:ph sz="quarter" idx="1"/>
          </p:nvPr>
        </p:nvSpPr>
        <p:spPr/>
        <p:txBody>
          <a:bodyPr>
            <a:normAutofit/>
          </a:bodyPr>
          <a:lstStyle/>
          <a:p>
            <a:r>
              <a:rPr lang="en-IN" sz="2000" dirty="0" smtClean="0"/>
              <a:t>Link state routing is a complex routing technique in which each router shares information with other routers about the </a:t>
            </a:r>
            <a:r>
              <a:rPr lang="en-IN" sz="2000" dirty="0" err="1" smtClean="0"/>
              <a:t>reachability</a:t>
            </a:r>
            <a:r>
              <a:rPr lang="en-IN" sz="2000" dirty="0" smtClean="0"/>
              <a:t> of other networks and the metric to reach the other networks in order to determine the best path.</a:t>
            </a:r>
          </a:p>
          <a:p>
            <a:endParaRPr lang="en-IN" sz="2000" dirty="0" smtClean="0"/>
          </a:p>
          <a:p>
            <a:endParaRPr lang="en-IN" sz="2000" dirty="0" smtClean="0"/>
          </a:p>
          <a:p>
            <a:pPr>
              <a:buNone/>
            </a:pPr>
            <a:endParaRPr lang="en-IN" sz="2000" dirty="0" smtClean="0"/>
          </a:p>
          <a:p>
            <a:r>
              <a:rPr lang="en-IN" sz="2000" dirty="0" smtClean="0"/>
              <a:t>The metric is based on number of hops, link speeds, traffic congestion and other factors as determined by the network designers. A hop is the trip that a packet takes from one router to another as it traverses a network on the way to its destination.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r>
              <a:rPr lang="en-IN" dirty="0" smtClean="0"/>
              <a:t>LSR - Continued</a:t>
            </a:r>
            <a:endParaRPr lang="en-US" dirty="0"/>
          </a:p>
        </p:txBody>
      </p:sp>
      <p:sp>
        <p:nvSpPr>
          <p:cNvPr id="3" name="Content Placeholder 2"/>
          <p:cNvSpPr>
            <a:spLocks noGrp="1"/>
          </p:cNvSpPr>
          <p:nvPr>
            <p:ph sz="quarter" idx="1"/>
          </p:nvPr>
        </p:nvSpPr>
        <p:spPr>
          <a:xfrm>
            <a:off x="457200" y="1052736"/>
            <a:ext cx="7467600" cy="5421216"/>
          </a:xfrm>
        </p:spPr>
        <p:txBody>
          <a:bodyPr>
            <a:normAutofit/>
          </a:bodyPr>
          <a:lstStyle/>
          <a:p>
            <a:r>
              <a:rPr lang="en-IN" sz="2000" dirty="0" smtClean="0"/>
              <a:t>In link state routing, every router on the network receives a map of the connectivity of the network in the form of a graph showing which nodes (i.e., routers, switches, computers and other network devices) are connected to which other nodes.</a:t>
            </a:r>
          </a:p>
          <a:p>
            <a:endParaRPr lang="en-IN" sz="2000" dirty="0" smtClean="0"/>
          </a:p>
          <a:p>
            <a:r>
              <a:rPr lang="en-IN" sz="2000" dirty="0" smtClean="0"/>
              <a:t>Each router then independently calculates the best next hop for every possible destination in the network using only its local copy of the map and without communicating with any other node. The collection of best next hops forms the routing table for the router.</a:t>
            </a:r>
          </a:p>
          <a:p>
            <a:endParaRPr lang="en-IN" sz="2000" dirty="0" smtClean="0"/>
          </a:p>
          <a:p>
            <a:r>
              <a:rPr lang="en-IN" sz="2000" dirty="0" smtClean="0"/>
              <a:t>Link state routers use </a:t>
            </a:r>
            <a:r>
              <a:rPr lang="en-IN" sz="2000" dirty="0" err="1" smtClean="0"/>
              <a:t>Dijkstra's</a:t>
            </a:r>
            <a:r>
              <a:rPr lang="en-IN" sz="2000" dirty="0" smtClean="0"/>
              <a:t> algorithm to calculate the lowest cost paths, and normally update other routers with which they are connected only when their own routing tables change.</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IN" dirty="0" smtClean="0"/>
              <a:t>Screenshots of workflow</a:t>
            </a:r>
            <a:endParaRPr lang="en-US" dirty="0"/>
          </a:p>
        </p:txBody>
      </p:sp>
      <p:sp>
        <p:nvSpPr>
          <p:cNvPr id="6" name="TextBox 5"/>
          <p:cNvSpPr txBox="1"/>
          <p:nvPr/>
        </p:nvSpPr>
        <p:spPr>
          <a:xfrm>
            <a:off x="395536" y="3356993"/>
            <a:ext cx="8280920" cy="3693319"/>
          </a:xfrm>
          <a:prstGeom prst="rect">
            <a:avLst/>
          </a:prstGeom>
          <a:noFill/>
        </p:spPr>
        <p:txBody>
          <a:bodyPr wrap="square" rtlCol="0" anchor="t">
            <a:spAutoFit/>
          </a:bodyPr>
          <a:lstStyle/>
          <a:p>
            <a:endParaRPr lang="en-IN" dirty="0" smtClean="0"/>
          </a:p>
          <a:p>
            <a:r>
              <a:rPr lang="en-IN" dirty="0" smtClean="0"/>
              <a:t>-Main Menu Displaying all the available options to the user.</a:t>
            </a:r>
          </a:p>
          <a:p>
            <a:endParaRPr lang="en-IN" dirty="0" smtClean="0"/>
          </a:p>
          <a:p>
            <a:r>
              <a:rPr lang="en-IN" u="sng" dirty="0" smtClean="0"/>
              <a:t>Executing Instructions:</a:t>
            </a:r>
          </a:p>
          <a:p>
            <a:pPr>
              <a:buFontTx/>
              <a:buChar char="-"/>
            </a:pPr>
            <a:r>
              <a:rPr lang="en-IN" dirty="0" smtClean="0"/>
              <a:t>Use the following command to run the program.</a:t>
            </a:r>
          </a:p>
          <a:p>
            <a:pPr>
              <a:buFontTx/>
              <a:buChar char="-"/>
            </a:pPr>
            <a:r>
              <a:rPr lang="en-IN" dirty="0"/>
              <a:t> </a:t>
            </a:r>
            <a:r>
              <a:rPr lang="en-IN" dirty="0" smtClean="0"/>
              <a:t>python LSRSimulator.py</a:t>
            </a:r>
          </a:p>
          <a:p>
            <a:endParaRPr lang="en-IN" u="sng" dirty="0"/>
          </a:p>
          <a:p>
            <a:endParaRPr lang="en-IN" u="sng" dirty="0" smtClean="0"/>
          </a:p>
          <a:p>
            <a:endParaRPr lang="en-IN" dirty="0"/>
          </a:p>
          <a:p>
            <a:r>
              <a:rPr lang="en-IN" dirty="0" smtClean="0"/>
              <a:t> </a:t>
            </a:r>
          </a:p>
          <a:p>
            <a:endParaRPr lang="en-IN" dirty="0"/>
          </a:p>
          <a:p>
            <a:endParaRPr lang="en-IN" dirty="0" smtClean="0"/>
          </a:p>
          <a:p>
            <a:endParaRPr lang="en-US" dirty="0"/>
          </a:p>
        </p:txBody>
      </p:sp>
      <p:sp>
        <p:nvSpPr>
          <p:cNvPr id="5" name="Content Placeholder 4"/>
          <p:cNvSpPr>
            <a:spLocks noGrp="1"/>
          </p:cNvSpPr>
          <p:nvPr>
            <p:ph sz="quarter" idx="1"/>
          </p:nvPr>
        </p:nvSpPr>
        <p:spPr>
          <a:xfrm>
            <a:off x="457200" y="3212976"/>
            <a:ext cx="7467600" cy="3260976"/>
          </a:xfrm>
        </p:spPr>
        <p:txBody>
          <a:bodyPr/>
          <a:lstStyle/>
          <a:p>
            <a:pPr>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67544" y="1412776"/>
            <a:ext cx="7613650" cy="1343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 File to print topology data</a:t>
            </a:r>
            <a:endParaRPr lang="en-US" dirty="0"/>
          </a:p>
        </p:txBody>
      </p:sp>
      <p:sp>
        <p:nvSpPr>
          <p:cNvPr id="5" name="TextBox 4"/>
          <p:cNvSpPr txBox="1"/>
          <p:nvPr/>
        </p:nvSpPr>
        <p:spPr>
          <a:xfrm>
            <a:off x="467544" y="4941168"/>
            <a:ext cx="7704856" cy="1200329"/>
          </a:xfrm>
          <a:prstGeom prst="rect">
            <a:avLst/>
          </a:prstGeom>
          <a:noFill/>
        </p:spPr>
        <p:txBody>
          <a:bodyPr wrap="square" rtlCol="0">
            <a:spAutoFit/>
          </a:bodyPr>
          <a:lstStyle/>
          <a:p>
            <a:pPr>
              <a:buFontTx/>
              <a:buChar char="-"/>
            </a:pPr>
            <a:r>
              <a:rPr lang="en-IN" dirty="0" smtClean="0"/>
              <a:t>When the user selects ‘1’ as the option. The program would prompt the user to supply the input file.</a:t>
            </a:r>
          </a:p>
          <a:p>
            <a:pPr>
              <a:buFontTx/>
              <a:buChar char="-"/>
            </a:pPr>
            <a:r>
              <a:rPr lang="en-IN" dirty="0"/>
              <a:t> </a:t>
            </a:r>
            <a:r>
              <a:rPr lang="en-IN" dirty="0" smtClean="0"/>
              <a:t>If the file is valid, topology data is displays as above and displays the menu to the user to make his/her next option.</a:t>
            </a:r>
            <a:endParaRPr lang="en-US" dirty="0"/>
          </a:p>
        </p:txBody>
      </p:sp>
      <p:sp>
        <p:nvSpPr>
          <p:cNvPr id="6" name="Content Placeholder 5"/>
          <p:cNvSpPr>
            <a:spLocks noGrp="1"/>
          </p:cNvSpPr>
          <p:nvPr>
            <p:ph sz="quarter" idx="1"/>
          </p:nvPr>
        </p:nvSpPr>
        <p:spPr>
          <a:xfrm>
            <a:off x="457200" y="4653136"/>
            <a:ext cx="7467600" cy="1820816"/>
          </a:xfrm>
        </p:spPr>
        <p:txBody>
          <a:bodyPr/>
          <a:lstStyle/>
          <a:p>
            <a:pPr>
              <a:buNone/>
            </a:pP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467544" y="1484785"/>
            <a:ext cx="7451725" cy="27363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lstStyle/>
          <a:p>
            <a:r>
              <a:rPr lang="en-IN" dirty="0" smtClean="0"/>
              <a:t>Build connection table</a:t>
            </a:r>
            <a:endParaRPr lang="en-US" dirty="0"/>
          </a:p>
        </p:txBody>
      </p:sp>
      <p:sp>
        <p:nvSpPr>
          <p:cNvPr id="5" name="TextBox 4"/>
          <p:cNvSpPr txBox="1"/>
          <p:nvPr/>
        </p:nvSpPr>
        <p:spPr>
          <a:xfrm>
            <a:off x="539552" y="4581128"/>
            <a:ext cx="7920880" cy="1200329"/>
          </a:xfrm>
          <a:prstGeom prst="rect">
            <a:avLst/>
          </a:prstGeom>
          <a:noFill/>
        </p:spPr>
        <p:txBody>
          <a:bodyPr wrap="square" rtlCol="0">
            <a:spAutoFit/>
          </a:bodyPr>
          <a:lstStyle/>
          <a:p>
            <a:pPr>
              <a:buFontTx/>
              <a:buChar char="-"/>
            </a:pPr>
            <a:r>
              <a:rPr lang="en-IN" dirty="0" smtClean="0"/>
              <a:t>When the user selects option ‘2’, program would prompt the user to supply source router.</a:t>
            </a:r>
          </a:p>
          <a:p>
            <a:pPr>
              <a:buFontTx/>
              <a:buChar char="-"/>
            </a:pPr>
            <a:r>
              <a:rPr lang="en-IN" dirty="0" smtClean="0"/>
              <a:t>Connection table is built if the router is valid and displays the menu items to the user.</a:t>
            </a:r>
            <a:endParaRPr lang="en-US" dirty="0"/>
          </a:p>
        </p:txBody>
      </p:sp>
      <p:pic>
        <p:nvPicPr>
          <p:cNvPr id="3" name="Content Placeholder 2"/>
          <p:cNvPicPr>
            <a:picLocks noGrp="1" noChangeAspect="1" noChangeArrowheads="1"/>
          </p:cNvPicPr>
          <p:nvPr>
            <p:ph sz="quarter" idx="1"/>
          </p:nvPr>
        </p:nvPicPr>
        <p:blipFill>
          <a:blip r:embed="rId2" cstate="print"/>
          <a:srcRect/>
          <a:stretch>
            <a:fillRect/>
          </a:stretch>
        </p:blipFill>
        <p:spPr bwMode="auto">
          <a:xfrm>
            <a:off x="1547664" y="1700808"/>
            <a:ext cx="5544616" cy="2304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r>
              <a:rPr lang="en-IN" dirty="0" smtClean="0"/>
              <a:t>Shortest distance calculation</a:t>
            </a:r>
            <a:endParaRPr lang="en-US" dirty="0"/>
          </a:p>
        </p:txBody>
      </p:sp>
      <p:sp>
        <p:nvSpPr>
          <p:cNvPr id="5" name="TextBox 4"/>
          <p:cNvSpPr txBox="1"/>
          <p:nvPr/>
        </p:nvSpPr>
        <p:spPr>
          <a:xfrm>
            <a:off x="683568" y="4365104"/>
            <a:ext cx="7920880" cy="1754326"/>
          </a:xfrm>
          <a:prstGeom prst="rect">
            <a:avLst/>
          </a:prstGeom>
          <a:noFill/>
        </p:spPr>
        <p:txBody>
          <a:bodyPr wrap="square" rtlCol="0">
            <a:spAutoFit/>
          </a:bodyPr>
          <a:lstStyle/>
          <a:p>
            <a:pPr>
              <a:buFontTx/>
              <a:buChar char="-"/>
            </a:pPr>
            <a:r>
              <a:rPr lang="en-IN" dirty="0" smtClean="0"/>
              <a:t>Option ‘3’ prompts the user for the destination router. If the destination router is valid, it provides the shortest distance between the supplied source and the destination and the path to reach it.</a:t>
            </a:r>
          </a:p>
          <a:p>
            <a:pPr>
              <a:buFontTx/>
              <a:buChar char="-"/>
            </a:pPr>
            <a:endParaRPr lang="en-IN" dirty="0"/>
          </a:p>
          <a:p>
            <a:pPr>
              <a:buFontTx/>
              <a:buChar char="-"/>
            </a:pPr>
            <a:r>
              <a:rPr lang="en-IN" dirty="0" smtClean="0"/>
              <a:t> Menu is automatically shown to the user to proceed with the next steps.</a:t>
            </a:r>
            <a:endParaRPr lang="en-US" dirty="0"/>
          </a:p>
        </p:txBody>
      </p:sp>
      <p:pic>
        <p:nvPicPr>
          <p:cNvPr id="3" name="Content Placeholder 2"/>
          <p:cNvPicPr>
            <a:picLocks noGrp="1" noChangeAspect="1" noChangeArrowheads="1"/>
          </p:cNvPicPr>
          <p:nvPr>
            <p:ph sz="quarter" idx="1"/>
          </p:nvPr>
        </p:nvPicPr>
        <p:blipFill>
          <a:blip r:embed="rId2" cstate="print"/>
          <a:srcRect/>
          <a:stretch>
            <a:fillRect/>
          </a:stretch>
        </p:blipFill>
        <p:spPr bwMode="auto">
          <a:xfrm>
            <a:off x="1259632" y="2276872"/>
            <a:ext cx="5832648" cy="1728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Modify topology</a:t>
            </a:r>
            <a:endParaRPr lang="en-US" dirty="0"/>
          </a:p>
        </p:txBody>
      </p:sp>
      <p:sp>
        <p:nvSpPr>
          <p:cNvPr id="3" name="Content Placeholder 2"/>
          <p:cNvSpPr>
            <a:spLocks noGrp="1"/>
          </p:cNvSpPr>
          <p:nvPr>
            <p:ph sz="quarter" idx="1"/>
          </p:nvPr>
        </p:nvSpPr>
        <p:spPr>
          <a:xfrm>
            <a:off x="457200" y="4653136"/>
            <a:ext cx="7467600" cy="1820816"/>
          </a:xfrm>
        </p:spPr>
        <p:txBody>
          <a:bodyPr/>
          <a:lstStyle/>
          <a:p>
            <a:pPr>
              <a:buNone/>
            </a:pPr>
            <a:r>
              <a:rPr lang="en-IN" dirty="0" smtClean="0"/>
              <a:t>-This option is used to remove a node from the network.</a:t>
            </a:r>
          </a:p>
          <a:p>
            <a:pPr>
              <a:buNone/>
            </a:pPr>
            <a:r>
              <a:rPr lang="en-IN" dirty="0" smtClean="0"/>
              <a:t>-A new connection table and shortest path is established skipping the removed node.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331640" y="1628801"/>
            <a:ext cx="5256584" cy="2952328"/>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1494</TotalTime>
  <Words>577</Words>
  <Application>Microsoft Office PowerPoint</Application>
  <PresentationFormat>On-screen Show (4:3)</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CS 542 – Computer Networks – I  Final Project</vt:lpstr>
      <vt:lpstr>Overview</vt:lpstr>
      <vt:lpstr>Link State routing – An introduction</vt:lpstr>
      <vt:lpstr>LSR - Continued</vt:lpstr>
      <vt:lpstr>Screenshots of workflow</vt:lpstr>
      <vt:lpstr>Input File to print topology data</vt:lpstr>
      <vt:lpstr>Build connection table</vt:lpstr>
      <vt:lpstr>Shortest distance calculation</vt:lpstr>
      <vt:lpstr>Modify topology</vt:lpstr>
      <vt:lpstr>Exiting the program</vt:lpstr>
      <vt:lpstr>Alternate workflow - screenshots</vt:lpstr>
      <vt:lpstr>Alternate workflow - continued</vt:lpstr>
      <vt:lpstr>Alternate workflow - continued</vt:lpstr>
      <vt:lpstr>Enhancements for extra credit</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542 – Computer Networks – I  Final Project</dc:title>
  <dc:creator>GURU</dc:creator>
  <cp:lastModifiedBy>GURU</cp:lastModifiedBy>
  <cp:revision>32</cp:revision>
  <dcterms:created xsi:type="dcterms:W3CDTF">2015-11-16T05:42:49Z</dcterms:created>
  <dcterms:modified xsi:type="dcterms:W3CDTF">2015-11-21T07:52:01Z</dcterms:modified>
</cp:coreProperties>
</file>