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22" autoAdjust="0"/>
  </p:normalViewPr>
  <p:slideViewPr>
    <p:cSldViewPr>
      <p:cViewPr varScale="1">
        <p:scale>
          <a:sx n="95" d="100"/>
          <a:sy n="95" d="100"/>
        </p:scale>
        <p:origin x="1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28900" y="21255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953000" y="2067305"/>
            <a:ext cx="4043425"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M.J </a:t>
            </a:r>
            <a:r>
              <a:rPr lang="en-US" sz="3200" smtClean="0">
                <a:latin typeface="Trebuchet MS"/>
                <a:cs typeface="Trebuchet MS"/>
              </a:rPr>
              <a:t>GURU </a:t>
            </a:r>
            <a:r>
              <a:rPr lang="en-US" sz="3200" smtClean="0">
                <a:latin typeface="Trebuchet MS"/>
                <a:cs typeface="Trebuchet MS"/>
              </a:rPr>
              <a:t>VENKATESH</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448032" y="627951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3259" y="1345881"/>
            <a:ext cx="9451341" cy="476599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1200" b="1" dirty="0" smtClean="0"/>
              <a:t>Evaluation</a:t>
            </a:r>
          </a:p>
          <a:p>
            <a:r>
              <a:rPr lang="en-US" sz="1200" dirty="0" smtClean="0"/>
              <a:t>In this section, we will provide a detailed analysis of the comprehensive evaluation results for our project. The evaluation metrics we will focus on include accuracy, precision, recall, and F1 score.</a:t>
            </a:r>
          </a:p>
          <a:p>
            <a:r>
              <a:rPr lang="en-US" sz="1200" dirty="0" smtClean="0"/>
              <a:t>The accuracy metric measures the overall correctness of our model's predictions. It tells us the percentage of correct predictions made by our model out of the total number of predictions.</a:t>
            </a:r>
          </a:p>
          <a:p>
            <a:r>
              <a:rPr lang="en-US" sz="1200" dirty="0" smtClean="0"/>
              <a:t>Precision, on the other hand, focuses on the proportion of true positive predictions out of all the positive predictions made by our model. It helps us understand how well our model performs in correctly identifying positive instances.</a:t>
            </a:r>
          </a:p>
          <a:p>
            <a:r>
              <a:rPr lang="en-US" sz="1200" dirty="0" smtClean="0"/>
              <a:t>Recall, also known as sensitivity or true positive rate, measures the proportion of true positive predictions out of all the actual positive instances in the dataset. It helps us evaluate how well our model captures all the positive instances.</a:t>
            </a:r>
          </a:p>
          <a:p>
            <a:r>
              <a:rPr lang="en-US" sz="1200" dirty="0" smtClean="0"/>
              <a:t>The F1 score is the harmonic mean of precision and recall. It provides a single metric that combines both precision and recall, allowing us to assess the overall performance of our model.</a:t>
            </a:r>
          </a:p>
          <a:p>
            <a:r>
              <a:rPr lang="en-US" sz="1200" dirty="0" smtClean="0"/>
              <a:t>By analyzing these evaluation metrics, we can gain a comprehensive understanding of how well our model performs and identify areas for improvement. Let's dive into the detailed analysis of the evaluation results.</a:t>
            </a:r>
          </a:p>
          <a:p>
            <a:r>
              <a:rPr lang="en-US" sz="1200" b="1" dirty="0" smtClean="0"/>
              <a:t>Future Applications</a:t>
            </a:r>
          </a:p>
          <a:p>
            <a:r>
              <a:rPr lang="en-US" sz="1200" dirty="0" smtClean="0"/>
              <a:t>In this section, we will discuss potential future applications and extensions of the image classification system beyond the initial scope. While the current focus of the system is on a specific set of images and classifications, there are several exciting possibilities for its future development and utilization.</a:t>
            </a:r>
          </a:p>
          <a:p>
            <a:r>
              <a:rPr lang="en-US" sz="1200" dirty="0" smtClean="0"/>
              <a:t>One potential application is in the field of healthcare. The image classification system can be adapted to analyze medical images such as X-rays, MRIs, or CT scans. By training the system on a dataset of medical images and corresponding diagnoses, it can assist healthcare professionals in the accurate and efficient diagnosis of various conditions and diseases.</a:t>
            </a:r>
          </a:p>
          <a:p>
            <a:r>
              <a:rPr lang="en-US" sz="1200" dirty="0" smtClean="0"/>
              <a:t>Another area where the system can be applied is in the field of autonomous vehicles. By integrating the image classification system into the visual perception module of autonomous vehicles, it can aid in object recognition and identification. This can enhance the vehicle's ability to detect and respond to pedestrians, traffic signs, and other vehicles, thereby improving safety on the road.</a:t>
            </a:r>
          </a:p>
          <a:p>
            <a:r>
              <a:rPr lang="en-US" sz="1200" dirty="0" smtClean="0"/>
              <a:t>Furthermore, the image classification system can be utilized in the realm of e-commerce. By training the system on a dataset of product images and corresponding categories, it can assist in automating the product categorization process. This can streamline inventory management, improve search functionality on e-commerce platforms, and enhance the overall user experience for online shoppers.</a:t>
            </a:r>
          </a:p>
          <a:p>
            <a:endParaRPr lang="en-US" sz="1200" dirty="0" smtClean="0"/>
          </a:p>
          <a:p>
            <a:endParaRPr lang="en-US" sz="1200" dirty="0" smtClean="0"/>
          </a:p>
          <a:p>
            <a:endParaRPr lang="en-US" sz="1200" dirty="0"/>
          </a:p>
        </p:txBody>
      </p:sp>
      <p:sp>
        <p:nvSpPr>
          <p:cNvPr id="5" name="object 5"/>
          <p:cNvSpPr/>
          <p:nvPr/>
        </p:nvSpPr>
        <p:spPr>
          <a:xfrm>
            <a:off x="11576652" y="639554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5267"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57404" y="5533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smtClean="0"/>
              <a:t>CATS VS DOGS IMAGE CLASSIFICATION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30" y="-166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dirty="0" smtClean="0"/>
          </a:p>
          <a:p>
            <a:r>
              <a:rPr lang="en-US" dirty="0" smtClean="0"/>
              <a:t>The presentation will start with a problem statement, where we will discuss the challenges and issues that our project aims to address. We will then move on to a project overview, where we will provide a high-level summary of the scope, objectives, and approach of our project.</a:t>
            </a:r>
          </a:p>
          <a:p>
            <a:r>
              <a:rPr lang="en-US" dirty="0" smtClean="0"/>
              <a:t>Next, we will dive into the details of our end users. This section will provide insights into the demographic profiles, needs, and pain points of our target audience. This information will inform the design and development of our solution, ensuring that it meets the specific requirements and preferences of our end users.</a:t>
            </a:r>
          </a:p>
          <a:p>
            <a:r>
              <a:rPr lang="en-US" dirty="0" smtClean="0"/>
              <a:t>We will then move on to the "wow" factor in our solution. This section will showcase the unique features and innovative aspects of our solution, highlighting its value proposition and competitive advantage in the market.</a:t>
            </a:r>
          </a:p>
          <a:p>
            <a:r>
              <a:rPr lang="en-US" dirty="0" smtClean="0"/>
              <a:t>After that, we will discuss our modelling approach and methodology. We will provide an overview of the data sources, pre-processing steps, modelling techniques, and evaluation metrics that we used in our project. This section will provide a comprehensive understanding of the technical aspects of our solution, as well as the rigor and validity of our approach.</a:t>
            </a:r>
          </a:p>
          <a:p>
            <a:r>
              <a:rPr lang="en-US" dirty="0" smtClean="0"/>
              <a:t>Finally, we will present our results and findings. This section will provide an in-depth analysis of the performance, impact, and implications of our solution. We will discuss the key takeaways and lessons learned from our project, as well as the potential future directions and applications of our solution.</a:t>
            </a:r>
          </a:p>
          <a:p>
            <a:r>
              <a:rPr lang="en-US" dirty="0" smtClean="0"/>
              <a:t>By the end of the presentation, you will have a thorough understanding of our project, its objectives, and its impact. We hope you will find our solution insightful, innovative, and impactful.</a:t>
            </a:r>
          </a:p>
          <a:p>
            <a:endParaRPr lang="en-US" dirty="0" smtClean="0"/>
          </a:p>
          <a:p>
            <a:r>
              <a:rPr lang="en-US" dirty="0" smtClean="0"/>
              <a:t>               </a:t>
            </a:r>
          </a:p>
          <a:p>
            <a:r>
              <a:rPr lang="en-US" dirty="0" smtClean="0"/>
              <a:t>                           </a:t>
            </a:r>
          </a:p>
          <a:p>
            <a:r>
              <a:rPr lang="en-US" dirty="0" smtClean="0"/>
              <a:t>                    </a:t>
            </a:r>
          </a:p>
          <a:p>
            <a:endParaRPr dirty="0"/>
          </a:p>
        </p:txBody>
      </p:sp>
      <p:grpSp>
        <p:nvGrpSpPr>
          <p:cNvPr id="3" name="object 3"/>
          <p:cNvGrpSpPr/>
          <p:nvPr/>
        </p:nvGrpSpPr>
        <p:grpSpPr>
          <a:xfrm>
            <a:off x="10027498" y="-12171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585358" y="-19911"/>
            <a:ext cx="447675" cy="16002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10070395" y="32844"/>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581971" y="6286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1776238" y="809625"/>
            <a:ext cx="247650" cy="247650"/>
          </a:xfrm>
          <a:prstGeom prst="rect">
            <a:avLst/>
          </a:prstGeom>
        </p:spPr>
      </p:pic>
      <p:grpSp>
        <p:nvGrpSpPr>
          <p:cNvPr id="18" name="object 18"/>
          <p:cNvGrpSpPr/>
          <p:nvPr/>
        </p:nvGrpSpPr>
        <p:grpSpPr>
          <a:xfrm>
            <a:off x="37671" y="51526"/>
            <a:ext cx="4124325" cy="1800221"/>
            <a:chOff x="47625" y="5029199"/>
            <a:chExt cx="4124325" cy="1800221"/>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5029199"/>
              <a:ext cx="1095375" cy="1800221"/>
            </a:xfrm>
            <a:prstGeom prst="rect">
              <a:avLst/>
            </a:prstGeom>
          </p:spPr>
        </p:pic>
      </p:grpSp>
      <p:sp>
        <p:nvSpPr>
          <p:cNvPr id="21" name="object 21"/>
          <p:cNvSpPr txBox="1">
            <a:spLocks noGrp="1"/>
          </p:cNvSpPr>
          <p:nvPr>
            <p:ph type="title"/>
          </p:nvPr>
        </p:nvSpPr>
        <p:spPr>
          <a:xfrm>
            <a:off x="223837" y="175976"/>
            <a:ext cx="9764395" cy="1551322"/>
          </a:xfrm>
          <a:prstGeom prst="rect">
            <a:avLst/>
          </a:prstGeom>
        </p:spPr>
        <p:txBody>
          <a:bodyPr vert="horz" wrap="square" lIns="0" tIns="73279" rIns="0" bIns="0" rtlCol="0">
            <a:spAutoFit/>
          </a:bodyPr>
          <a:lstStyle/>
          <a:p>
            <a:pPr marL="193675">
              <a:lnSpc>
                <a:spcPct val="100000"/>
              </a:lnSpc>
              <a:spcBef>
                <a:spcPts val="105"/>
              </a:spcBef>
            </a:pPr>
            <a:r>
              <a:rPr lang="en-US" spc="-10" dirty="0"/>
              <a:t/>
            </a:r>
            <a:br>
              <a:rPr lang="en-US" spc="-10" dirty="0"/>
            </a:br>
            <a:r>
              <a:rPr lang="en-US" spc="-10" dirty="0" smtClean="0"/>
              <a:t>                         </a:t>
            </a:r>
            <a:r>
              <a:rPr spc="-10" dirty="0" smtClean="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548555" y="4495800"/>
            <a:ext cx="1457325" cy="16192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228600" y="1523999"/>
            <a:ext cx="9372600" cy="514110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b="1" dirty="0" smtClean="0"/>
              <a:t>Identification of the Issue</a:t>
            </a:r>
          </a:p>
          <a:p>
            <a:pPr algn="ctr"/>
            <a:r>
              <a:rPr lang="en-US" dirty="0" smtClean="0"/>
              <a:t>Here, we delve into the specific challenges and obstacles faced in the process of dog versus cat image classification using convolutional neural networks (CNN).</a:t>
            </a:r>
          </a:p>
          <a:p>
            <a:pPr algn="ctr"/>
            <a:endParaRPr lang="en-US" dirty="0" smtClean="0"/>
          </a:p>
          <a:p>
            <a:r>
              <a:rPr lang="en-US" b="1" dirty="0" smtClean="0"/>
              <a:t>Understanding the Data</a:t>
            </a:r>
          </a:p>
          <a:p>
            <a:r>
              <a:rPr lang="en-US" dirty="0" smtClean="0"/>
              <a:t>We explore the nature of the dataset, the potential biases present, and the difficulties encountered in distinguishing between dogs and cats based on images.</a:t>
            </a:r>
          </a:p>
          <a:p>
            <a:endParaRPr lang="en-US" dirty="0" smtClean="0"/>
          </a:p>
          <a:p>
            <a:r>
              <a:rPr lang="en-US" dirty="0" smtClean="0"/>
              <a:t> </a:t>
            </a:r>
            <a:r>
              <a:rPr lang="en-US" b="1" dirty="0" smtClean="0"/>
              <a:t>Impact on Decision Making</a:t>
            </a:r>
          </a:p>
          <a:p>
            <a:r>
              <a:rPr lang="en-US" dirty="0" smtClean="0"/>
              <a:t>Analysis of how accurate classification directly influences decision making and the implications of any misclassifications in real-world applications.</a:t>
            </a:r>
          </a:p>
          <a:p>
            <a:endParaRPr dirty="0"/>
          </a:p>
        </p:txBody>
      </p:sp>
      <p:sp>
        <p:nvSpPr>
          <p:cNvPr id="7" name="object 7"/>
          <p:cNvSpPr txBox="1">
            <a:spLocks noGrp="1"/>
          </p:cNvSpPr>
          <p:nvPr>
            <p:ph type="title"/>
          </p:nvPr>
        </p:nvSpPr>
        <p:spPr>
          <a:xfrm>
            <a:off x="914400" y="609600"/>
            <a:ext cx="56388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smtClean="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514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228600" y="1600200"/>
            <a:ext cx="9372600" cy="5867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7" name="object 7"/>
          <p:cNvSpPr txBox="1">
            <a:spLocks noGrp="1"/>
          </p:cNvSpPr>
          <p:nvPr>
            <p:ph type="title"/>
          </p:nvPr>
        </p:nvSpPr>
        <p:spPr>
          <a:xfrm>
            <a:off x="76200" y="829627"/>
            <a:ext cx="7619999"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smtClean="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graphicFrame>
        <p:nvGraphicFramePr>
          <p:cNvPr id="11" name="Table 10"/>
          <p:cNvGraphicFramePr>
            <a:graphicFrameLocks noGrp="1"/>
          </p:cNvGraphicFramePr>
          <p:nvPr>
            <p:extLst>
              <p:ext uri="{D42A27DB-BD31-4B8C-83A1-F6EECF244321}">
                <p14:modId xmlns:p14="http://schemas.microsoft.com/office/powerpoint/2010/main" val="4161297405"/>
              </p:ext>
            </p:extLst>
          </p:nvPr>
        </p:nvGraphicFramePr>
        <p:xfrm>
          <a:off x="304800" y="1714500"/>
          <a:ext cx="8991600" cy="914400"/>
        </p:xfrm>
        <a:graphic>
          <a:graphicData uri="http://schemas.openxmlformats.org/drawingml/2006/table">
            <a:tbl>
              <a:tblPr/>
              <a:tblGrid>
                <a:gridCol w="4495800"/>
                <a:gridCol w="4495800"/>
              </a:tblGrid>
              <a:tr h="797707">
                <a:tc>
                  <a:txBody>
                    <a:bodyPr/>
                    <a:lstStyle/>
                    <a:p>
                      <a:r>
                        <a:rPr lang="en-IN" dirty="0"/>
                        <a:t>Technical Architecture</a:t>
                      </a:r>
                    </a:p>
                  </a:txBody>
                  <a:tcPr anchor="ctr">
                    <a:lnL>
                      <a:noFill/>
                    </a:lnL>
                    <a:lnR>
                      <a:noFill/>
                    </a:lnR>
                    <a:lnT>
                      <a:noFill/>
                    </a:lnT>
                    <a:lnB>
                      <a:noFill/>
                    </a:lnB>
                  </a:tcPr>
                </a:tc>
                <a:tc>
                  <a:txBody>
                    <a:bodyPr/>
                    <a:lstStyle/>
                    <a:p>
                      <a:r>
                        <a:rPr lang="en-US" dirty="0"/>
                        <a:t>Insight into the technical components and architectural design of the CNN-based image classification system.</a:t>
                      </a:r>
                    </a:p>
                  </a:txBody>
                  <a:tcPr anchor="ctr">
                    <a:lnL>
                      <a:noFill/>
                    </a:lnL>
                    <a:lnR>
                      <a:noFill/>
                    </a:lnR>
                    <a:lnT>
                      <a:noFill/>
                    </a:lnT>
                    <a:lnB>
                      <a:noFill/>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63641331"/>
              </p:ext>
            </p:extLst>
          </p:nvPr>
        </p:nvGraphicFramePr>
        <p:xfrm>
          <a:off x="228600" y="2667000"/>
          <a:ext cx="9144000" cy="914400"/>
        </p:xfrm>
        <a:graphic>
          <a:graphicData uri="http://schemas.openxmlformats.org/drawingml/2006/table">
            <a:tbl>
              <a:tblPr/>
              <a:tblGrid>
                <a:gridCol w="4572000"/>
                <a:gridCol w="4572000"/>
              </a:tblGrid>
              <a:tr h="685800">
                <a:tc>
                  <a:txBody>
                    <a:bodyPr/>
                    <a:lstStyle/>
                    <a:p>
                      <a:r>
                        <a:rPr lang="en-IN" dirty="0"/>
                        <a:t>Data </a:t>
                      </a:r>
                      <a:r>
                        <a:rPr lang="en-IN" dirty="0" err="1"/>
                        <a:t>Preprocessing</a:t>
                      </a:r>
                      <a:endParaRPr lang="en-IN" dirty="0"/>
                    </a:p>
                  </a:txBody>
                  <a:tcPr anchor="ctr">
                    <a:lnL>
                      <a:noFill/>
                    </a:lnL>
                    <a:lnR>
                      <a:noFill/>
                    </a:lnR>
                    <a:lnT>
                      <a:noFill/>
                    </a:lnT>
                    <a:lnB>
                      <a:noFill/>
                    </a:lnB>
                  </a:tcPr>
                </a:tc>
                <a:tc>
                  <a:txBody>
                    <a:bodyPr/>
                    <a:lstStyle/>
                    <a:p>
                      <a:r>
                        <a:rPr lang="en-US" dirty="0"/>
                        <a:t>Explanation of the preprocessing steps taken to clean, normalize, and prepare the image data for model training.</a:t>
                      </a:r>
                    </a:p>
                  </a:txBody>
                  <a:tcPr anchor="ctr">
                    <a:lnL>
                      <a:noFill/>
                    </a:lnL>
                    <a:lnR>
                      <a:noFill/>
                    </a:lnR>
                    <a:lnT>
                      <a:noFill/>
                    </a:lnT>
                    <a:lnB>
                      <a:noFill/>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25952831"/>
              </p:ext>
            </p:extLst>
          </p:nvPr>
        </p:nvGraphicFramePr>
        <p:xfrm>
          <a:off x="304800" y="3810000"/>
          <a:ext cx="9144000" cy="1676400"/>
        </p:xfrm>
        <a:graphic>
          <a:graphicData uri="http://schemas.openxmlformats.org/drawingml/2006/table">
            <a:tbl>
              <a:tblPr/>
              <a:tblGrid>
                <a:gridCol w="4572000"/>
                <a:gridCol w="4572000"/>
              </a:tblGrid>
              <a:tr h="1676400">
                <a:tc>
                  <a:txBody>
                    <a:bodyPr/>
                    <a:lstStyle/>
                    <a:p>
                      <a:r>
                        <a:rPr lang="en-IN" dirty="0" smtClean="0"/>
                        <a:t>Project Scope</a:t>
                      </a:r>
                      <a:endParaRPr lang="en-IN" dirty="0"/>
                    </a:p>
                  </a:txBody>
                  <a:tcPr anchor="ctr">
                    <a:lnL>
                      <a:noFill/>
                    </a:lnL>
                    <a:lnR>
                      <a:noFill/>
                    </a:lnR>
                    <a:lnT>
                      <a:noFill/>
                    </a:lnT>
                    <a:lnB>
                      <a:noFill/>
                    </a:lnB>
                  </a:tcPr>
                </a:tc>
                <a:tc>
                  <a:txBody>
                    <a:bodyPr/>
                    <a:lstStyle/>
                    <a:p>
                      <a:r>
                        <a:rPr lang="en-US" dirty="0"/>
                        <a:t>Detailed explanation of the scope, objectives, and timeline for the image classification project.</a:t>
                      </a:r>
                    </a:p>
                  </a:txBody>
                  <a:tcPr anchor="ctr">
                    <a:lnL>
                      <a:noFill/>
                    </a:lnL>
                    <a:lnR>
                      <a:noFill/>
                    </a:lnR>
                    <a:lnT>
                      <a:noFill/>
                    </a:lnT>
                    <a:lnB>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0" y="1330670"/>
            <a:ext cx="10110804" cy="5562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a:p>
            <a:endParaRPr lang="en-US" dirty="0" smtClean="0"/>
          </a:p>
          <a:p>
            <a:r>
              <a:rPr lang="en-US" b="1" dirty="0" smtClean="0"/>
              <a:t>Researchers and Developers</a:t>
            </a:r>
          </a:p>
          <a:p>
            <a:r>
              <a:rPr lang="en-US" dirty="0" smtClean="0"/>
              <a:t>In-depth analysis of the group involved in creating and refining the image classification model and the impact on their work.</a:t>
            </a:r>
          </a:p>
          <a:p>
            <a:endParaRPr lang="en-US" dirty="0"/>
          </a:p>
          <a:p>
            <a:r>
              <a:rPr lang="en-US" b="1" dirty="0" smtClean="0"/>
              <a:t>Industry Professionals</a:t>
            </a:r>
          </a:p>
          <a:p>
            <a:r>
              <a:rPr lang="en-US" dirty="0" smtClean="0"/>
              <a:t>How the outcomes and insights from accurate classification affect various industry applications and decision-making processes.</a:t>
            </a:r>
          </a:p>
          <a:p>
            <a:endParaRPr lang="en-US" dirty="0" smtClean="0"/>
          </a:p>
          <a:p>
            <a:r>
              <a:rPr lang="en-US" b="1" dirty="0" smtClean="0"/>
              <a:t>General Public</a:t>
            </a:r>
          </a:p>
          <a:p>
            <a:r>
              <a:rPr lang="en-US" dirty="0" smtClean="0"/>
              <a:t>The potential impact and usability for the general public, including issues related to privacy and ethical concerns.</a:t>
            </a:r>
          </a:p>
          <a:p>
            <a:endParaRPr lang="en-US" dirty="0" smtClean="0"/>
          </a:p>
          <a:p>
            <a:endParaRPr dirty="0"/>
          </a:p>
        </p:txBody>
      </p:sp>
      <p:sp>
        <p:nvSpPr>
          <p:cNvPr id="4" name="object 4"/>
          <p:cNvSpPr/>
          <p:nvPr/>
        </p:nvSpPr>
        <p:spPr>
          <a:xfrm>
            <a:off x="12101512" y="62123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smtClean="0"/>
              <a:t>WHO</a:t>
            </a:r>
            <a:r>
              <a:rPr lang="en-US" sz="3200" spc="-245" dirty="0"/>
              <a:t> </a:t>
            </a:r>
            <a:r>
              <a:rPr lang="en-US" sz="3200" spc="-245" dirty="0" smtClean="0"/>
              <a:t>A</a:t>
            </a:r>
            <a:r>
              <a:rPr sz="3200" dirty="0" smtClean="0"/>
              <a:t>RE</a:t>
            </a:r>
            <a:r>
              <a:rPr sz="3200" spc="-70" dirty="0" smtClean="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357505" y="6353854"/>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133600" cy="3248025"/>
          </a:xfrm>
          <a:prstGeom prst="rect">
            <a:avLst/>
          </a:prstGeom>
        </p:spPr>
      </p:pic>
      <p:sp>
        <p:nvSpPr>
          <p:cNvPr id="3" name="object 3"/>
          <p:cNvSpPr/>
          <p:nvPr/>
        </p:nvSpPr>
        <p:spPr>
          <a:xfrm>
            <a:off x="11582400" y="6400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93043" y="1476375"/>
            <a:ext cx="8951244" cy="535642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b="1" dirty="0" smtClean="0"/>
              <a:t>Researchers and Developers</a:t>
            </a:r>
          </a:p>
          <a:p>
            <a:r>
              <a:rPr lang="en-US" dirty="0" smtClean="0"/>
              <a:t>In-depth analysis of the group involved in creating and refining the image classification model and the impact on their work.</a:t>
            </a:r>
          </a:p>
          <a:p>
            <a:r>
              <a:rPr lang="en-US" b="1" dirty="0" smtClean="0"/>
              <a:t>Industry Professionals</a:t>
            </a:r>
          </a:p>
          <a:p>
            <a:r>
              <a:rPr lang="en-US" dirty="0" smtClean="0"/>
              <a:t>How the outcomes and insights from accurate classification affect various industry applications and decision-making processes.</a:t>
            </a:r>
          </a:p>
          <a:p>
            <a:r>
              <a:rPr lang="en-US" b="1" dirty="0" smtClean="0"/>
              <a:t>General Public</a:t>
            </a:r>
          </a:p>
          <a:p>
            <a:r>
              <a:rPr lang="en-US" dirty="0" smtClean="0"/>
              <a:t>The potential impact and usability for the general public, including issues related to privacy and ethical concerns.</a:t>
            </a:r>
          </a:p>
          <a:p>
            <a:r>
              <a:rPr lang="en-US" b="1" dirty="0" smtClean="0"/>
              <a:t>Robust Validation</a:t>
            </a:r>
          </a:p>
          <a:p>
            <a:r>
              <a:rPr lang="en-US" dirty="0" smtClean="0"/>
              <a:t>Details on how the model's predictions are thoroughly validated to ensure reliable and consistent results.</a:t>
            </a:r>
          </a:p>
          <a:p>
            <a:r>
              <a:rPr lang="en-US" b="1" dirty="0" smtClean="0"/>
              <a:t>Real-world Applications</a:t>
            </a:r>
          </a:p>
          <a:p>
            <a:r>
              <a:rPr lang="en-US" dirty="0" smtClean="0"/>
              <a:t>Examples of practical applications and the value added through accurate image classification in specific scenarios.</a:t>
            </a:r>
          </a:p>
          <a:p>
            <a:endParaRPr lang="en-US" dirty="0" smtClean="0"/>
          </a:p>
          <a:p>
            <a:endParaRPr dirty="0"/>
          </a:p>
        </p:txBody>
      </p:sp>
      <p:sp>
        <p:nvSpPr>
          <p:cNvPr id="5" name="object 5"/>
          <p:cNvSpPr/>
          <p:nvPr/>
        </p:nvSpPr>
        <p:spPr>
          <a:xfrm>
            <a:off x="11720512" y="66518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582400" y="63406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26029" y="1609083"/>
            <a:ext cx="8434959" cy="524891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b="1" dirty="0" err="1" smtClean="0"/>
              <a:t>nnovation</a:t>
            </a:r>
            <a:endParaRPr lang="en-US" b="1" dirty="0" smtClean="0"/>
          </a:p>
          <a:p>
            <a:r>
              <a:rPr lang="en-US" dirty="0" smtClean="0"/>
              <a:t>In today's world, technology is constantly evolving and advancing. It's exciting to see how new innovations can enhance traditional techniques, and that's exactly what we'll be demonstrating in this presentation.</a:t>
            </a:r>
          </a:p>
          <a:p>
            <a:r>
              <a:rPr lang="en-US" b="1" dirty="0" smtClean="0"/>
              <a:t>Efficiency</a:t>
            </a:r>
          </a:p>
          <a:p>
            <a:r>
              <a:rPr lang="en-US" dirty="0" smtClean="0"/>
              <a:t>Illustration of significant improvements in efficiency and accuracy provided by the proposed solution.</a:t>
            </a:r>
          </a:p>
          <a:p>
            <a:r>
              <a:rPr lang="en-US" b="1" dirty="0" smtClean="0"/>
              <a:t>Impact</a:t>
            </a:r>
          </a:p>
          <a:p>
            <a:r>
              <a:rPr lang="en-US" dirty="0" smtClean="0"/>
              <a:t>Examination of the transformative impact of the solution on the field of image classification and its potential implications.</a:t>
            </a:r>
          </a:p>
          <a:p>
            <a:r>
              <a:rPr lang="en-US" b="1" dirty="0" smtClean="0"/>
              <a:t>Reliability</a:t>
            </a:r>
          </a:p>
          <a:p>
            <a:r>
              <a:rPr lang="en-US" dirty="0" smtClean="0"/>
              <a:t>Demonstration of the reliability and consistency of the results delivered, ensuring confidence in the system's capabilities.</a:t>
            </a:r>
          </a:p>
          <a:p>
            <a:endParaRPr dirty="0"/>
          </a:p>
        </p:txBody>
      </p:sp>
      <p:sp>
        <p:nvSpPr>
          <p:cNvPr id="5" name="object 5"/>
          <p:cNvSpPr/>
          <p:nvPr/>
        </p:nvSpPr>
        <p:spPr>
          <a:xfrm>
            <a:off x="11790195" y="652087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043" y="3053863"/>
            <a:ext cx="2193758" cy="302308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6691630"/>
            <a:ext cx="1773555" cy="166370"/>
          </a:xfrm>
          <a:prstGeom prst="rect">
            <a:avLst/>
          </a:prstGeom>
        </p:spPr>
        <p:txBody>
          <a:bodyPr vert="horz" wrap="square" lIns="0" tIns="0" rIns="0" bIns="0" rtlCol="0">
            <a:spAutoFit/>
          </a:bodyPr>
          <a:lstStyle/>
          <a:p>
            <a:pPr>
              <a:lnSpc>
                <a:spcPts val="1275"/>
              </a:lnSpc>
            </a:pPr>
            <a:r>
              <a:rPr sz="1100" dirty="0">
                <a:solidFill>
                  <a:srgbClr val="FF0000"/>
                </a:solidFill>
                <a:latin typeface="Trebuchet MS"/>
                <a:cs typeface="Trebuchet MS"/>
              </a:rPr>
              <a:t>3/21/2024</a:t>
            </a:r>
            <a:r>
              <a:rPr sz="1100" spc="180" dirty="0">
                <a:solidFill>
                  <a:srgbClr val="FF0000"/>
                </a:solidFill>
                <a:latin typeface="Trebuchet MS"/>
                <a:cs typeface="Trebuchet MS"/>
              </a:rPr>
              <a:t>  </a:t>
            </a:r>
            <a:r>
              <a:rPr sz="1100" b="1" dirty="0">
                <a:solidFill>
                  <a:srgbClr val="FF0000"/>
                </a:solidFill>
                <a:latin typeface="Trebuchet MS"/>
                <a:cs typeface="Trebuchet MS"/>
              </a:rPr>
              <a:t>Annual</a:t>
            </a:r>
            <a:r>
              <a:rPr sz="1100" b="1" spc="-75" dirty="0">
                <a:solidFill>
                  <a:srgbClr val="FF0000"/>
                </a:solidFill>
                <a:latin typeface="Trebuchet MS"/>
                <a:cs typeface="Trebuchet MS"/>
              </a:rPr>
              <a:t> </a:t>
            </a:r>
            <a:r>
              <a:rPr sz="1100" b="1" spc="-10" dirty="0">
                <a:solidFill>
                  <a:srgbClr val="FF0000"/>
                </a:solidFill>
                <a:latin typeface="Trebuchet MS"/>
                <a:cs typeface="Trebuchet MS"/>
              </a:rPr>
              <a:t>Review</a:t>
            </a:r>
            <a:endParaRPr sz="1100" dirty="0">
              <a:solidFill>
                <a:srgbClr val="FF0000"/>
              </a:solidFill>
              <a:latin typeface="Trebuchet MS"/>
              <a:cs typeface="Trebuchet MS"/>
            </a:endParaRPr>
          </a:p>
        </p:txBody>
      </p:sp>
      <p:sp>
        <p:nvSpPr>
          <p:cNvPr id="3" name="object 3"/>
          <p:cNvSpPr/>
          <p:nvPr/>
        </p:nvSpPr>
        <p:spPr>
          <a:xfrm>
            <a:off x="11467885" y="55292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0" y="857596"/>
            <a:ext cx="10363200" cy="58199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b="1" dirty="0" smtClean="0"/>
              <a:t>Model Architecture</a:t>
            </a:r>
          </a:p>
          <a:p>
            <a:r>
              <a:rPr lang="en-US" dirty="0" smtClean="0"/>
              <a:t>The model architecture is a crucial aspect of our project. It determines how the Convolutional Neural Network (CNN) is structured and organized to process and analyze images effectively. In this section, we will provide a detailed description of the CNN's architecture, including information about layers, activation functions, and network design.</a:t>
            </a:r>
          </a:p>
          <a:p>
            <a:r>
              <a:rPr lang="en-US" dirty="0" smtClean="0"/>
              <a:t>The CNN consists of multiple layers, each serving a specific purpose in the image analysis process. The first layer is the input layer, which receives the image data and passes it to the subsequent layers for further processing. Following the input layer, we have several hidden layers, including convolutional layers, pooling layers, and fully connected layers.</a:t>
            </a:r>
          </a:p>
          <a:p>
            <a:r>
              <a:rPr lang="en-US" b="1" dirty="0" smtClean="0"/>
              <a:t>Training Process</a:t>
            </a:r>
          </a:p>
          <a:p>
            <a:r>
              <a:rPr lang="en-US" dirty="0" smtClean="0"/>
              <a:t>Insights into the training configurations, </a:t>
            </a:r>
            <a:r>
              <a:rPr lang="en-US" dirty="0" err="1" smtClean="0"/>
              <a:t>hyperparameters</a:t>
            </a:r>
            <a:r>
              <a:rPr lang="en-US" dirty="0" smtClean="0"/>
              <a:t> selection, and strategies for reducing </a:t>
            </a:r>
            <a:r>
              <a:rPr lang="en-US" dirty="0" err="1" smtClean="0"/>
              <a:t>overfitting</a:t>
            </a:r>
            <a:r>
              <a:rPr lang="en-US" dirty="0" smtClean="0"/>
              <a:t>.</a:t>
            </a:r>
          </a:p>
          <a:p>
            <a:r>
              <a:rPr lang="en-US" b="1" dirty="0" smtClean="0"/>
              <a:t>Performance Metrics</a:t>
            </a:r>
          </a:p>
          <a:p>
            <a:r>
              <a:rPr lang="en-US" dirty="0" smtClean="0"/>
              <a:t>Explanation of the evaluation metrics used to quantify the model's performance and accuracy in the classification task.</a:t>
            </a:r>
          </a:p>
          <a:p>
            <a:endParaRPr lang="en-US" dirty="0" smtClean="0"/>
          </a:p>
          <a:p>
            <a:endParaRPr dirty="0"/>
          </a:p>
        </p:txBody>
      </p:sp>
      <p:sp>
        <p:nvSpPr>
          <p:cNvPr id="5" name="object 5"/>
          <p:cNvSpPr/>
          <p:nvPr/>
        </p:nvSpPr>
        <p:spPr>
          <a:xfrm>
            <a:off x="11521776" y="56673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62000" y="22860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1410</Words>
  <Application>Microsoft Office PowerPoint</Application>
  <PresentationFormat>Widescreen</PresentationFormat>
  <Paragraphs>123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CATS VS DOGS IMAGE CLASSIFICATION</vt:lpstr>
      <vt:lpstr>                          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2024-04-01T03:26:26Z</dcterms:created>
  <dcterms:modified xsi:type="dcterms:W3CDTF">2024-04-01T14:48:43Z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