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0" r:id="rId10"/>
    <p:sldId id="261" r:id="rId11"/>
    <p:sldId id="262" r:id="rId12"/>
    <p:sldId id="263"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uwrfkaggler/ravdess-emotional-speech-audio" TargetMode="External"/><Relationship Id="rId2" Type="http://schemas.openxmlformats.org/officeDocument/2006/relationships/hyperlink" Target="https://github.com/Chanakya05/Code_Unnati/tree/main"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611312"/>
            <a:ext cx="9144000" cy="1817688"/>
          </a:xfrm>
        </p:spPr>
        <p:txBody>
          <a:bodyPr/>
          <a:lstStyle/>
          <a:p>
            <a:r>
              <a:rPr lang="en-IN" dirty="0">
                <a:latin typeface="Arial" panose="020B0604020202020204" pitchFamily="34" charset="0"/>
                <a:cs typeface="Arial" panose="020B0604020202020204" pitchFamily="34" charset="0"/>
              </a:rPr>
              <a:t>Speech Emotion Recognisation</a:t>
            </a:r>
            <a:endParaRPr lang="en-IN"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3509963"/>
            <a:ext cx="9144000" cy="1655762"/>
          </a:xfrm>
        </p:spPr>
        <p:txBody>
          <a:bodyPr/>
          <a:lstStyle/>
          <a:p>
            <a:r>
              <a:rPr lang="en-IN" dirty="0"/>
              <a:t>Team_4019</a:t>
            </a:r>
          </a:p>
          <a:p>
            <a:r>
              <a:rPr lang="en-IN" dirty="0"/>
              <a:t>Parul Institute of Engineering and Technology</a:t>
            </a:r>
          </a:p>
          <a:p>
            <a:r>
              <a:rPr lang="en-IN" dirty="0"/>
              <a:t>J. Chanakya</a:t>
            </a:r>
          </a:p>
          <a:p>
            <a:r>
              <a:rPr lang="en-IN" dirty="0"/>
              <a:t>P. Lokesh</a:t>
            </a:r>
          </a:p>
          <a:p>
            <a:r>
              <a:rPr lang="en-IN" dirty="0"/>
              <a:t>B. Venkata Siva Rama Krishna</a:t>
            </a:r>
          </a:p>
          <a:p>
            <a:r>
              <a:rPr lang="en-IN" dirty="0"/>
              <a:t>K. Taraka Satya Bala Ujwal</a:t>
            </a:r>
          </a:p>
          <a:p>
            <a:r>
              <a:rPr lang="en-IN" dirty="0"/>
              <a:t>K. Guru Vishnu</a:t>
            </a: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3019297" y="6226155"/>
            <a:ext cx="2139696" cy="344312"/>
          </a:xfrm>
        </p:spPr>
        <p:txBody>
          <a:bodyPr/>
          <a:lstStyle/>
          <a:p>
            <a:r>
              <a:rPr lang="en-IN" dirty="0">
                <a:solidFill>
                  <a:schemeClr val="tx1"/>
                </a:solidFill>
              </a:rPr>
              <a:t> K. T. S. B. Ujwal </a:t>
            </a:r>
          </a:p>
        </p:txBody>
      </p:sp>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a:xfrm>
            <a:off x="5280564" y="3759345"/>
            <a:ext cx="1097312" cy="338817"/>
          </a:xfrm>
        </p:spPr>
        <p:txBody>
          <a:bodyPr/>
          <a:lstStyle/>
          <a:p>
            <a:r>
              <a:rPr lang="en-IN" dirty="0">
                <a:solidFill>
                  <a:schemeClr val="tx1"/>
                </a:solidFill>
              </a:rPr>
              <a:t>P. Lokesh</a:t>
            </a:r>
          </a:p>
        </p:txBody>
      </p:sp>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a:xfrm>
            <a:off x="7909976" y="3789880"/>
            <a:ext cx="2383023" cy="308282"/>
          </a:xfrm>
        </p:spPr>
        <p:txBody>
          <a:bodyPr/>
          <a:lstStyle/>
          <a:p>
            <a:r>
              <a:rPr lang="en-IN" dirty="0">
                <a:solidFill>
                  <a:schemeClr val="tx1"/>
                </a:solidFill>
              </a:rPr>
              <a:t>B. V. S. Rama Krishna</a:t>
            </a:r>
          </a:p>
        </p:txBody>
      </p:sp>
      <p:pic>
        <p:nvPicPr>
          <p:cNvPr id="37" name="Picture Placeholder 36">
            <a:extLst>
              <a:ext uri="{FF2B5EF4-FFF2-40B4-BE49-F238E27FC236}">
                <a16:creationId xmlns:a16="http://schemas.microsoft.com/office/drawing/2014/main" id="{A0DE665C-8817-EA01-E0E8-1C1F5917E0F5}"/>
              </a:ext>
            </a:extLst>
          </p:cNvPr>
          <p:cNvPicPr>
            <a:picLocks noGrp="1" noChangeAspect="1"/>
          </p:cNvPicPr>
          <p:nvPr>
            <p:ph type="pic" sz="quarter" idx="24"/>
          </p:nvPr>
        </p:nvPicPr>
        <p:blipFill rotWithShape="1">
          <a:blip r:embed="rId2">
            <a:extLst>
              <a:ext uri="{28A0092B-C50C-407E-A947-70E740481C1C}">
                <a14:useLocalDpi xmlns:a14="http://schemas.microsoft.com/office/drawing/2010/main" val="0"/>
              </a:ext>
            </a:extLst>
          </a:blip>
          <a:srcRect l="15" t="712" r="-15" b="33530"/>
          <a:stretch/>
        </p:blipFill>
        <p:spPr>
          <a:xfrm>
            <a:off x="7910513" y="1830388"/>
            <a:ext cx="2382837" cy="1916112"/>
          </a:xfrm>
        </p:spPr>
      </p:pic>
      <p:pic>
        <p:nvPicPr>
          <p:cNvPr id="8" name="Picture Placeholder 7">
            <a:extLst>
              <a:ext uri="{FF2B5EF4-FFF2-40B4-BE49-F238E27FC236}">
                <a16:creationId xmlns:a16="http://schemas.microsoft.com/office/drawing/2014/main" id="{46926D90-E259-7FC2-B3E7-2F6D69C58AEB}"/>
              </a:ext>
            </a:extLst>
          </p:cNvPr>
          <p:cNvPicPr>
            <a:picLocks noGrp="1" noChangeAspect="1"/>
          </p:cNvPicPr>
          <p:nvPr>
            <p:ph type="pic" sz="quarter" idx="26"/>
          </p:nvPr>
        </p:nvPicPr>
        <p:blipFill rotWithShape="1">
          <a:blip r:embed="rId3">
            <a:extLst>
              <a:ext uri="{28A0092B-C50C-407E-A947-70E740481C1C}">
                <a14:useLocalDpi xmlns:a14="http://schemas.microsoft.com/office/drawing/2010/main" val="0"/>
              </a:ext>
            </a:extLst>
          </a:blip>
          <a:srcRect l="5" t="8131" r="-5" b="31559"/>
          <a:stretch/>
        </p:blipFill>
        <p:spPr>
          <a:xfrm>
            <a:off x="6302375" y="4291013"/>
            <a:ext cx="2382838" cy="1916112"/>
          </a:xfrm>
        </p:spPr>
      </p:pic>
      <p:pic>
        <p:nvPicPr>
          <p:cNvPr id="19" name="Picture 18">
            <a:extLst>
              <a:ext uri="{FF2B5EF4-FFF2-40B4-BE49-F238E27FC236}">
                <a16:creationId xmlns:a16="http://schemas.microsoft.com/office/drawing/2014/main" id="{095697C3-03B3-DC9C-78B8-CC1EFBB03C84}"/>
              </a:ext>
            </a:extLst>
          </p:cNvPr>
          <p:cNvPicPr>
            <a:picLocks noChangeAspect="1"/>
          </p:cNvPicPr>
          <p:nvPr/>
        </p:nvPicPr>
        <p:blipFill>
          <a:blip r:embed="rId4"/>
          <a:stretch>
            <a:fillRect/>
          </a:stretch>
        </p:blipFill>
        <p:spPr>
          <a:xfrm>
            <a:off x="1295856" y="1832340"/>
            <a:ext cx="2383743" cy="1914310"/>
          </a:xfrm>
          <a:prstGeom prst="rect">
            <a:avLst/>
          </a:prstGeom>
        </p:spPr>
      </p:pic>
      <p:pic>
        <p:nvPicPr>
          <p:cNvPr id="4" name="Picture Placeholder 3">
            <a:extLst>
              <a:ext uri="{FF2B5EF4-FFF2-40B4-BE49-F238E27FC236}">
                <a16:creationId xmlns:a16="http://schemas.microsoft.com/office/drawing/2014/main" id="{11C0FD41-84C7-566C-784E-08CC55DBB279}"/>
              </a:ext>
            </a:extLst>
          </p:cNvPr>
          <p:cNvPicPr>
            <a:picLocks noGrp="1" noChangeAspect="1"/>
          </p:cNvPicPr>
          <p:nvPr>
            <p:ph type="pic" sz="quarter" idx="20"/>
          </p:nvPr>
        </p:nvPicPr>
        <p:blipFill rotWithShape="1">
          <a:blip r:embed="rId5">
            <a:extLst>
              <a:ext uri="{28A0092B-C50C-407E-A947-70E740481C1C}">
                <a14:useLocalDpi xmlns:a14="http://schemas.microsoft.com/office/drawing/2010/main" val="0"/>
              </a:ext>
            </a:extLst>
          </a:blip>
          <a:srcRect l="32935" t="11425" r="32951" b="47462"/>
          <a:stretch/>
        </p:blipFill>
        <p:spPr>
          <a:xfrm>
            <a:off x="2897727" y="4304642"/>
            <a:ext cx="2382837" cy="1914525"/>
          </a:xfrm>
        </p:spPr>
      </p:pic>
      <p:sp>
        <p:nvSpPr>
          <p:cNvPr id="23" name="TextBox 22">
            <a:extLst>
              <a:ext uri="{FF2B5EF4-FFF2-40B4-BE49-F238E27FC236}">
                <a16:creationId xmlns:a16="http://schemas.microsoft.com/office/drawing/2014/main" id="{5E5A56EC-70E7-1C3E-768A-502ABF1E2954}"/>
              </a:ext>
            </a:extLst>
          </p:cNvPr>
          <p:cNvSpPr txBox="1"/>
          <p:nvPr/>
        </p:nvSpPr>
        <p:spPr>
          <a:xfrm>
            <a:off x="1832057" y="3728830"/>
            <a:ext cx="1552906" cy="369332"/>
          </a:xfrm>
          <a:prstGeom prst="rect">
            <a:avLst/>
          </a:prstGeom>
          <a:noFill/>
        </p:spPr>
        <p:txBody>
          <a:bodyPr wrap="square">
            <a:spAutoFit/>
          </a:bodyPr>
          <a:lstStyle/>
          <a:p>
            <a:r>
              <a:rPr lang="en-IN" dirty="0"/>
              <a:t>J. Chanakya</a:t>
            </a:r>
          </a:p>
        </p:txBody>
      </p:sp>
      <p:sp>
        <p:nvSpPr>
          <p:cNvPr id="25" name="Text Placeholder 24">
            <a:extLst>
              <a:ext uri="{FF2B5EF4-FFF2-40B4-BE49-F238E27FC236}">
                <a16:creationId xmlns:a16="http://schemas.microsoft.com/office/drawing/2014/main" id="{46FE172D-1AC2-AC13-430C-5603E436011C}"/>
              </a:ext>
            </a:extLst>
          </p:cNvPr>
          <p:cNvSpPr>
            <a:spLocks noGrp="1"/>
          </p:cNvSpPr>
          <p:nvPr>
            <p:ph type="body" sz="quarter" idx="13"/>
          </p:nvPr>
        </p:nvSpPr>
        <p:spPr>
          <a:xfrm>
            <a:off x="6423828" y="6219167"/>
            <a:ext cx="2139696" cy="344312"/>
          </a:xfrm>
        </p:spPr>
        <p:txBody>
          <a:bodyPr/>
          <a:lstStyle/>
          <a:p>
            <a:r>
              <a:rPr lang="en-IN" dirty="0">
                <a:solidFill>
                  <a:schemeClr val="tx1"/>
                </a:solidFill>
              </a:rPr>
              <a:t>K. Guru Vishnu</a:t>
            </a:r>
          </a:p>
        </p:txBody>
      </p:sp>
      <p:pic>
        <p:nvPicPr>
          <p:cNvPr id="35" name="Picture Placeholder 34">
            <a:extLst>
              <a:ext uri="{FF2B5EF4-FFF2-40B4-BE49-F238E27FC236}">
                <a16:creationId xmlns:a16="http://schemas.microsoft.com/office/drawing/2014/main" id="{A1BB7D41-43F3-6554-22F5-83B2ADDB8338}"/>
              </a:ext>
            </a:extLst>
          </p:cNvPr>
          <p:cNvPicPr>
            <a:picLocks noGrp="1" noChangeAspect="1"/>
          </p:cNvPicPr>
          <p:nvPr>
            <p:ph type="pic" sz="quarter" idx="22"/>
          </p:nvPr>
        </p:nvPicPr>
        <p:blipFill rotWithShape="1">
          <a:blip r:embed="rId6">
            <a:extLst>
              <a:ext uri="{28A0092B-C50C-407E-A947-70E740481C1C}">
                <a14:useLocalDpi xmlns:a14="http://schemas.microsoft.com/office/drawing/2010/main" val="0"/>
              </a:ext>
            </a:extLst>
          </a:blip>
          <a:srcRect l="24536" t="873" r="21280" b="60048"/>
          <a:stretch/>
        </p:blipFill>
        <p:spPr>
          <a:xfrm>
            <a:off x="4591049" y="1809647"/>
            <a:ext cx="2383023" cy="1949554"/>
          </a:xfrm>
        </p:spPr>
      </p:pic>
    </p:spTree>
    <p:extLst>
      <p:ext uri="{BB962C8B-B14F-4D97-AF65-F5344CB8AC3E}">
        <p14:creationId xmlns:p14="http://schemas.microsoft.com/office/powerpoint/2010/main" val="32371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EC77-58AB-A4ED-6296-DE0A81C91C50}"/>
              </a:ext>
            </a:extLst>
          </p:cNvPr>
          <p:cNvSpPr>
            <a:spLocks noGrp="1"/>
          </p:cNvSpPr>
          <p:nvPr>
            <p:ph type="title"/>
          </p:nvPr>
        </p:nvSpPr>
        <p:spPr>
          <a:xfrm>
            <a:off x="838200" y="1059291"/>
            <a:ext cx="10515600" cy="657301"/>
          </a:xfrm>
        </p:spPr>
        <p:txBody>
          <a:bodyPr/>
          <a:lstStyle/>
          <a:p>
            <a:r>
              <a:rPr lang="en-IN" dirty="0"/>
              <a:t>References</a:t>
            </a:r>
          </a:p>
        </p:txBody>
      </p:sp>
      <p:sp>
        <p:nvSpPr>
          <p:cNvPr id="3" name="Text Placeholder 2">
            <a:extLst>
              <a:ext uri="{FF2B5EF4-FFF2-40B4-BE49-F238E27FC236}">
                <a16:creationId xmlns:a16="http://schemas.microsoft.com/office/drawing/2014/main" id="{AA2C7FFE-0808-F79F-1D09-100E90DCCC49}"/>
              </a:ext>
            </a:extLst>
          </p:cNvPr>
          <p:cNvSpPr>
            <a:spLocks noGrp="1"/>
          </p:cNvSpPr>
          <p:nvPr>
            <p:ph type="body" sz="quarter" idx="13"/>
          </p:nvPr>
        </p:nvSpPr>
        <p:spPr>
          <a:xfrm>
            <a:off x="838201" y="1948070"/>
            <a:ext cx="10582758" cy="3705307"/>
          </a:xfrm>
        </p:spPr>
        <p:txBody>
          <a:bodyPr/>
          <a:lstStyle/>
          <a:p>
            <a:pPr algn="just"/>
            <a:r>
              <a:rPr lang="en-IN" dirty="0">
                <a:solidFill>
                  <a:schemeClr val="tx1"/>
                </a:solidFill>
              </a:rPr>
              <a:t>The Source code is available at the </a:t>
            </a:r>
            <a:r>
              <a:rPr lang="en-IN" dirty="0" err="1">
                <a:solidFill>
                  <a:schemeClr val="tx1"/>
                </a:solidFill>
              </a:rPr>
              <a:t>github</a:t>
            </a:r>
            <a:r>
              <a:rPr lang="en-IN" dirty="0">
                <a:solidFill>
                  <a:schemeClr val="tx1"/>
                </a:solidFill>
              </a:rPr>
              <a:t> link: </a:t>
            </a:r>
            <a:r>
              <a:rPr lang="en-US" dirty="0" err="1">
                <a:solidFill>
                  <a:schemeClr val="tx1"/>
                </a:solidFill>
              </a:rPr>
              <a:t>Github</a:t>
            </a:r>
            <a:r>
              <a:rPr lang="en-US" dirty="0">
                <a:solidFill>
                  <a:schemeClr val="tx1"/>
                </a:solidFill>
              </a:rPr>
              <a:t> Link :</a:t>
            </a:r>
          </a:p>
          <a:p>
            <a:pPr algn="just"/>
            <a:r>
              <a:rPr lang="en-US" dirty="0">
                <a:solidFill>
                  <a:schemeClr val="tx1"/>
                </a:solidFill>
                <a:hlinkClick r:id="rId2"/>
              </a:rPr>
              <a:t>https://github.com/Chanakya05/Code_Unnati/tree/main</a:t>
            </a:r>
            <a:endParaRPr lang="en-US" dirty="0">
              <a:solidFill>
                <a:schemeClr val="tx1"/>
              </a:solidFill>
            </a:endParaRPr>
          </a:p>
          <a:p>
            <a:pPr algn="just"/>
            <a:r>
              <a:rPr lang="en-US" dirty="0">
                <a:solidFill>
                  <a:schemeClr val="tx1"/>
                </a:solidFill>
              </a:rPr>
              <a:t>The dataset we used is </a:t>
            </a:r>
            <a:r>
              <a:rPr lang="en-US" dirty="0" err="1">
                <a:solidFill>
                  <a:schemeClr val="tx1"/>
                </a:solidFill>
              </a:rPr>
              <a:t>speech_emotion_Recognisation</a:t>
            </a:r>
            <a:r>
              <a:rPr lang="en-US" dirty="0">
                <a:solidFill>
                  <a:schemeClr val="tx1"/>
                </a:solidFill>
              </a:rPr>
              <a:t> is RAVDESS dataset.</a:t>
            </a:r>
          </a:p>
          <a:p>
            <a:pPr algn="just"/>
            <a:r>
              <a:rPr lang="en-US" dirty="0">
                <a:solidFill>
                  <a:schemeClr val="tx1"/>
                </a:solidFill>
              </a:rPr>
              <a:t>Dataset Link: </a:t>
            </a:r>
            <a:r>
              <a:rPr lang="en-US" dirty="0">
                <a:solidFill>
                  <a:schemeClr val="tx1"/>
                </a:solidFill>
                <a:hlinkClick r:id="rId3"/>
              </a:rPr>
              <a:t>https://www.kaggle.com/datasets/uwrfkaggler/ravdess-emotional-speech-audio</a:t>
            </a:r>
            <a:endParaRPr lang="en-US" dirty="0">
              <a:solidFill>
                <a:schemeClr val="tx1"/>
              </a:solidFill>
            </a:endParaRPr>
          </a:p>
          <a:p>
            <a:pPr algn="just"/>
            <a:endParaRPr lang="en-IN" dirty="0">
              <a:solidFill>
                <a:schemeClr val="tx1"/>
              </a:solidFill>
            </a:endParaRPr>
          </a:p>
        </p:txBody>
      </p:sp>
    </p:spTree>
    <p:extLst>
      <p:ext uri="{BB962C8B-B14F-4D97-AF65-F5344CB8AC3E}">
        <p14:creationId xmlns:p14="http://schemas.microsoft.com/office/powerpoint/2010/main" val="5503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latin typeface="Arial" panose="020B0604020202020204" pitchFamily="34" charset="0"/>
                <a:cs typeface="Arial" panose="020B0604020202020204" pitchFamily="34" charset="0"/>
              </a:rPr>
              <a:t>Finding the emotion of the speaker?</a:t>
            </a:r>
          </a:p>
          <a:p>
            <a:r>
              <a:rPr lang="en-IN" sz="2400" dirty="0">
                <a:latin typeface="Arial" panose="020B0604020202020204" pitchFamily="34" charset="0"/>
                <a:cs typeface="Arial" panose="020B0604020202020204" pitchFamily="34" charset="0"/>
              </a:rPr>
              <a:t>Using the datasets for recognising the emotions.</a:t>
            </a:r>
          </a:p>
          <a:p>
            <a:pPr marL="0" indent="0">
              <a:buNone/>
            </a:pPr>
            <a:endParaRPr lang="en-IN"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r>
              <a:rPr lang="en-US" sz="2000" dirty="0"/>
              <a:t>The goal of this project is to develop an accurate and efficient system for automatically detecting and classifying human emotions from speech signals. </a:t>
            </a:r>
          </a:p>
          <a:p>
            <a:r>
              <a:rPr lang="en-US" sz="2000" dirty="0"/>
              <a:t>Emotions are an essential part of human communication and can convey important information about a speaker's mental state, intention, and attitude.</a:t>
            </a:r>
          </a:p>
          <a:p>
            <a:r>
              <a:rPr lang="en-US" sz="2000" dirty="0"/>
              <a:t>The primary objective of this project is to design a machine learning or deep learning-based model that can classify emotions accurately, such as anger, happiness, sadness, fear, and neutral, from speech signals.</a:t>
            </a:r>
          </a:p>
          <a:p>
            <a:pPr marL="0" indent="0">
              <a:buNone/>
            </a:pPr>
            <a:endParaRPr lang="en-IN" sz="2000"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763325" y="1825625"/>
            <a:ext cx="10590475" cy="4567224"/>
          </a:xfrm>
        </p:spPr>
        <p:txBody>
          <a:bodyPr/>
          <a:lstStyle/>
          <a:p>
            <a:r>
              <a:rPr lang="en-US" sz="2000" dirty="0"/>
              <a:t>The goal of a SER system is to accurately classify an audio sample into one or more emotional categories, such as happy, sad, angry, or neutral. </a:t>
            </a:r>
          </a:p>
          <a:p>
            <a:r>
              <a:rPr lang="en-US" sz="2000" dirty="0"/>
              <a:t>SER is an important area of research because it has many practical applications, such as improving human-computer interaction, developing personalized healthcare applications, and enhancing speech-based emotion analysis in fields such as psychology, sociology, and linguistics. </a:t>
            </a:r>
          </a:p>
          <a:p>
            <a:r>
              <a:rPr lang="en-US" sz="2000" dirty="0"/>
              <a:t>A typical SER project involves collecting and preprocessing audio data, extracting relevant features from the audio signal, and training a machine learning model to classify emotions based on these features. </a:t>
            </a:r>
          </a:p>
          <a:p>
            <a:r>
              <a:rPr lang="en-US" sz="2000" dirty="0"/>
              <a:t>Some of the commonly used audio features for SER include Mel-frequency cepstral coefficients (MFCCs), pitch, energy, and spectral centroid. </a:t>
            </a:r>
          </a:p>
          <a:p>
            <a:r>
              <a:rPr lang="en-US" sz="2000" dirty="0"/>
              <a:t>To train a machine learning model, researchers use a labeled dataset containing audio samples and their corresponding emotional labels. </a:t>
            </a:r>
          </a:p>
          <a:p>
            <a:r>
              <a:rPr lang="en-US" sz="2000" dirty="0"/>
              <a:t>The dataset is divided into training, validation, and testing sets, and the model is trained on the training set, validated on the validation set, and evaluated on the testing set. </a:t>
            </a:r>
            <a:endParaRPr lang="en-IN" sz="2000" dirty="0"/>
          </a:p>
        </p:txBody>
      </p:sp>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0" indent="0" algn="just">
              <a:buNone/>
            </a:pPr>
            <a:r>
              <a:rPr lang="en-US" sz="2000" b="0" i="0" dirty="0">
                <a:effectLst/>
                <a:latin typeface="Söhne"/>
              </a:rPr>
              <a:t>The end users of a speech emotion recognition project can vary depending on the specific application and context in which it is used. Here are a few examples of potential end users:</a:t>
            </a:r>
          </a:p>
          <a:p>
            <a:pPr algn="just"/>
            <a:r>
              <a:rPr lang="en-US" sz="2000" dirty="0">
                <a:latin typeface="Söhne"/>
              </a:rPr>
              <a:t>Researchers</a:t>
            </a:r>
          </a:p>
          <a:p>
            <a:pPr algn="just"/>
            <a:r>
              <a:rPr lang="en-US" sz="2000" dirty="0">
                <a:latin typeface="Söhne"/>
              </a:rPr>
              <a:t>Speech therapists</a:t>
            </a:r>
          </a:p>
          <a:p>
            <a:pPr algn="just"/>
            <a:r>
              <a:rPr lang="en-US" sz="2000" dirty="0">
                <a:latin typeface="Söhne"/>
              </a:rPr>
              <a:t>Call center representatives</a:t>
            </a:r>
          </a:p>
          <a:p>
            <a:pPr algn="just"/>
            <a:r>
              <a:rPr lang="en-US" sz="2000" dirty="0">
                <a:latin typeface="Söhne"/>
              </a:rPr>
              <a:t>Law enforcement agencies</a:t>
            </a:r>
          </a:p>
          <a:p>
            <a:pPr algn="just"/>
            <a:r>
              <a:rPr lang="en-US" sz="2000" dirty="0">
                <a:latin typeface="Söhne"/>
              </a:rPr>
              <a:t>Entertainment industry</a:t>
            </a:r>
            <a:endParaRPr lang="en-IN" sz="2000" dirty="0"/>
          </a:p>
        </p:txBody>
      </p:sp>
    </p:spTree>
    <p:extLst>
      <p:ext uri="{BB962C8B-B14F-4D97-AF65-F5344CB8AC3E}">
        <p14:creationId xmlns:p14="http://schemas.microsoft.com/office/powerpoint/2010/main" val="86745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2000" b="1" dirty="0"/>
              <a:t>Accuracy: </a:t>
            </a:r>
            <a:r>
              <a:rPr lang="en-US" sz="2000" dirty="0"/>
              <a:t>The ability of the speech recognition system to accurately recognize emotions in speech is a key measure of its effectiveness. If the project is able to achieve a high degree of accuracy in recognizing emotions in speech using TESS, that could be considered a "wow factor."</a:t>
            </a:r>
          </a:p>
          <a:p>
            <a:r>
              <a:rPr lang="en-US" sz="2000" b="1" dirty="0"/>
              <a:t>Speed: </a:t>
            </a:r>
            <a:r>
              <a:rPr lang="en-US" sz="2000" dirty="0"/>
              <a:t>Another possible "wow factor" could be the speed with which the speech recognition system is able to recognize emotions in speech. If the system can recognize emotions in real time, for example, that could be a significant achievement.</a:t>
            </a:r>
          </a:p>
          <a:p>
            <a:r>
              <a:rPr lang="en-US" sz="2000" b="1" dirty="0"/>
              <a:t>Novelty: </a:t>
            </a:r>
            <a:r>
              <a:rPr lang="en-US" sz="2000" dirty="0"/>
              <a:t>The use of TESS to train a speech recognition system to recognize emotions in speech is itself a relatively novel approach, and could be considered a "wow factor" if the project is able to achieve good results using this method.</a:t>
            </a:r>
          </a:p>
          <a:p>
            <a:r>
              <a:rPr lang="en-US" sz="2000" b="1" dirty="0"/>
              <a:t>Applications: </a:t>
            </a:r>
            <a:r>
              <a:rPr lang="en-US" sz="2000" dirty="0"/>
              <a:t>Finally, the "wow factor" of a speech recognition system project using TESS could also depend on the potential applications of the technology. For example, if the system is able to recognize emotions in speech in a way that could be used to improve mental health treatment, customer service, or other areas, that could be a significant achievement with broad implications.</a:t>
            </a:r>
            <a:endParaRPr lang="en-IN" sz="2000" dirty="0"/>
          </a:p>
        </p:txBody>
      </p:sp>
    </p:spTree>
    <p:extLst>
      <p:ext uri="{BB962C8B-B14F-4D97-AF65-F5344CB8AC3E}">
        <p14:creationId xmlns:p14="http://schemas.microsoft.com/office/powerpoint/2010/main" val="336593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MODELLING</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5C280902-D363-47EF-DE41-27DEE419ED44}"/>
              </a:ext>
            </a:extLst>
          </p:cNvPr>
          <p:cNvSpPr/>
          <p:nvPr/>
        </p:nvSpPr>
        <p:spPr>
          <a:xfrm>
            <a:off x="1288110" y="2291615"/>
            <a:ext cx="1677726" cy="12980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F0D27B-E22B-C05D-50E2-0CE722296429}"/>
              </a:ext>
            </a:extLst>
          </p:cNvPr>
          <p:cNvSpPr/>
          <p:nvPr/>
        </p:nvSpPr>
        <p:spPr>
          <a:xfrm>
            <a:off x="3538330" y="2303594"/>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DD95000-E42B-227E-8F15-65E952F5297A}"/>
              </a:ext>
            </a:extLst>
          </p:cNvPr>
          <p:cNvSpPr/>
          <p:nvPr/>
        </p:nvSpPr>
        <p:spPr>
          <a:xfrm>
            <a:off x="5788549" y="2303594"/>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5D9A12B-034F-2F98-E310-CA8EBBD5186D}"/>
              </a:ext>
            </a:extLst>
          </p:cNvPr>
          <p:cNvSpPr/>
          <p:nvPr/>
        </p:nvSpPr>
        <p:spPr>
          <a:xfrm>
            <a:off x="8038768" y="2303594"/>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90721C5-FBDA-39D8-931D-64964618C726}"/>
              </a:ext>
            </a:extLst>
          </p:cNvPr>
          <p:cNvSpPr/>
          <p:nvPr/>
        </p:nvSpPr>
        <p:spPr>
          <a:xfrm>
            <a:off x="3538330" y="4240278"/>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65ACB2D-93CD-E6D0-1749-B40C1600E904}"/>
              </a:ext>
            </a:extLst>
          </p:cNvPr>
          <p:cNvSpPr/>
          <p:nvPr/>
        </p:nvSpPr>
        <p:spPr>
          <a:xfrm>
            <a:off x="5788549" y="4240278"/>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A289E52-0359-9F97-E40A-6E5EA337E0D4}"/>
              </a:ext>
            </a:extLst>
          </p:cNvPr>
          <p:cNvSpPr/>
          <p:nvPr/>
        </p:nvSpPr>
        <p:spPr>
          <a:xfrm>
            <a:off x="8038768" y="4240278"/>
            <a:ext cx="1677726" cy="1298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ontent Placeholder 2">
            <a:extLst>
              <a:ext uri="{FF2B5EF4-FFF2-40B4-BE49-F238E27FC236}">
                <a16:creationId xmlns:a16="http://schemas.microsoft.com/office/drawing/2014/main" id="{4DC47513-AB2F-0394-7774-2F9606C42862}"/>
              </a:ext>
            </a:extLst>
          </p:cNvPr>
          <p:cNvSpPr txBox="1">
            <a:spLocks/>
          </p:cNvSpPr>
          <p:nvPr/>
        </p:nvSpPr>
        <p:spPr>
          <a:xfrm>
            <a:off x="838200" y="376230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17" name="Rectangle 16">
            <a:extLst>
              <a:ext uri="{FF2B5EF4-FFF2-40B4-BE49-F238E27FC236}">
                <a16:creationId xmlns:a16="http://schemas.microsoft.com/office/drawing/2014/main" id="{2928A7FE-689B-436B-21F5-2F1B61BC290A}"/>
              </a:ext>
            </a:extLst>
          </p:cNvPr>
          <p:cNvSpPr/>
          <p:nvPr/>
        </p:nvSpPr>
        <p:spPr>
          <a:xfrm>
            <a:off x="1288111" y="4240278"/>
            <a:ext cx="1677726" cy="129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4D3C724B-4700-CA06-5C19-409A626B0042}"/>
              </a:ext>
            </a:extLst>
          </p:cNvPr>
          <p:cNvSpPr/>
          <p:nvPr/>
        </p:nvSpPr>
        <p:spPr>
          <a:xfrm>
            <a:off x="2965837" y="2854518"/>
            <a:ext cx="572493"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FF5BB08B-9E06-9862-D91F-B359CCFE7B47}"/>
              </a:ext>
            </a:extLst>
          </p:cNvPr>
          <p:cNvSpPr/>
          <p:nvPr/>
        </p:nvSpPr>
        <p:spPr>
          <a:xfrm>
            <a:off x="5216056" y="2861179"/>
            <a:ext cx="572493"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2E98D65D-D662-D2A5-6492-CE4358112482}"/>
              </a:ext>
            </a:extLst>
          </p:cNvPr>
          <p:cNvSpPr/>
          <p:nvPr/>
        </p:nvSpPr>
        <p:spPr>
          <a:xfrm>
            <a:off x="7466275" y="2854518"/>
            <a:ext cx="572493"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75D51E73-1772-A97B-8196-79F86CC2BCE6}"/>
              </a:ext>
            </a:extLst>
          </p:cNvPr>
          <p:cNvSpPr/>
          <p:nvPr/>
        </p:nvSpPr>
        <p:spPr>
          <a:xfrm>
            <a:off x="8798118" y="3601643"/>
            <a:ext cx="159026" cy="63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 21">
            <a:extLst>
              <a:ext uri="{FF2B5EF4-FFF2-40B4-BE49-F238E27FC236}">
                <a16:creationId xmlns:a16="http://schemas.microsoft.com/office/drawing/2014/main" id="{F400BFBB-D67E-AC7B-5BFD-4AADDA65A25F}"/>
              </a:ext>
            </a:extLst>
          </p:cNvPr>
          <p:cNvSpPr/>
          <p:nvPr/>
        </p:nvSpPr>
        <p:spPr>
          <a:xfrm>
            <a:off x="7466274" y="4825693"/>
            <a:ext cx="572493" cy="127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Left 22">
            <a:extLst>
              <a:ext uri="{FF2B5EF4-FFF2-40B4-BE49-F238E27FC236}">
                <a16:creationId xmlns:a16="http://schemas.microsoft.com/office/drawing/2014/main" id="{493968A8-6B41-BA22-BBE8-470A37C71E00}"/>
              </a:ext>
            </a:extLst>
          </p:cNvPr>
          <p:cNvSpPr/>
          <p:nvPr/>
        </p:nvSpPr>
        <p:spPr>
          <a:xfrm>
            <a:off x="5175969" y="4824944"/>
            <a:ext cx="572493" cy="127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Left 23">
            <a:extLst>
              <a:ext uri="{FF2B5EF4-FFF2-40B4-BE49-F238E27FC236}">
                <a16:creationId xmlns:a16="http://schemas.microsoft.com/office/drawing/2014/main" id="{D2AD7977-24BC-20D5-12D7-D5092B06EBC1}"/>
              </a:ext>
            </a:extLst>
          </p:cNvPr>
          <p:cNvSpPr/>
          <p:nvPr/>
        </p:nvSpPr>
        <p:spPr>
          <a:xfrm>
            <a:off x="2965836" y="4829461"/>
            <a:ext cx="572493" cy="127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C18839D-ECA8-5D5D-533B-5B6F04900E13}"/>
              </a:ext>
            </a:extLst>
          </p:cNvPr>
          <p:cNvSpPr txBox="1"/>
          <p:nvPr/>
        </p:nvSpPr>
        <p:spPr>
          <a:xfrm>
            <a:off x="1544540" y="2617474"/>
            <a:ext cx="1164868" cy="646331"/>
          </a:xfrm>
          <a:prstGeom prst="rect">
            <a:avLst/>
          </a:prstGeom>
          <a:noFill/>
        </p:spPr>
        <p:txBody>
          <a:bodyPr wrap="square" rtlCol="0">
            <a:spAutoFit/>
          </a:bodyPr>
          <a:lstStyle/>
          <a:p>
            <a:r>
              <a:rPr lang="en-US" dirty="0"/>
              <a:t>     Data    Collection</a:t>
            </a:r>
            <a:endParaRPr lang="en-IN" dirty="0"/>
          </a:p>
        </p:txBody>
      </p:sp>
      <p:sp>
        <p:nvSpPr>
          <p:cNvPr id="31" name="TextBox 30">
            <a:extLst>
              <a:ext uri="{FF2B5EF4-FFF2-40B4-BE49-F238E27FC236}">
                <a16:creationId xmlns:a16="http://schemas.microsoft.com/office/drawing/2014/main" id="{3AA2BF7A-BBC8-86B5-302F-E2A5B2270094}"/>
              </a:ext>
            </a:extLst>
          </p:cNvPr>
          <p:cNvSpPr txBox="1"/>
          <p:nvPr/>
        </p:nvSpPr>
        <p:spPr>
          <a:xfrm>
            <a:off x="3772276" y="2617474"/>
            <a:ext cx="1292087" cy="646331"/>
          </a:xfrm>
          <a:prstGeom prst="rect">
            <a:avLst/>
          </a:prstGeom>
          <a:noFill/>
        </p:spPr>
        <p:txBody>
          <a:bodyPr wrap="square" rtlCol="0">
            <a:spAutoFit/>
          </a:bodyPr>
          <a:lstStyle/>
          <a:p>
            <a:r>
              <a:rPr lang="en-US" dirty="0"/>
              <a:t>   Feature </a:t>
            </a:r>
          </a:p>
          <a:p>
            <a:r>
              <a:rPr lang="en-US" dirty="0"/>
              <a:t> Extraction</a:t>
            </a:r>
            <a:endParaRPr lang="en-IN" dirty="0"/>
          </a:p>
        </p:txBody>
      </p:sp>
      <p:sp>
        <p:nvSpPr>
          <p:cNvPr id="33" name="TextBox 32">
            <a:extLst>
              <a:ext uri="{FF2B5EF4-FFF2-40B4-BE49-F238E27FC236}">
                <a16:creationId xmlns:a16="http://schemas.microsoft.com/office/drawing/2014/main" id="{82D6F567-26BC-F60B-CFF4-76A1E82C96EF}"/>
              </a:ext>
            </a:extLst>
          </p:cNvPr>
          <p:cNvSpPr txBox="1"/>
          <p:nvPr/>
        </p:nvSpPr>
        <p:spPr>
          <a:xfrm>
            <a:off x="5788548" y="2629453"/>
            <a:ext cx="1677726" cy="646331"/>
          </a:xfrm>
          <a:prstGeom prst="rect">
            <a:avLst/>
          </a:prstGeom>
          <a:noFill/>
        </p:spPr>
        <p:txBody>
          <a:bodyPr wrap="square" rtlCol="0">
            <a:spAutoFit/>
          </a:bodyPr>
          <a:lstStyle/>
          <a:p>
            <a:r>
              <a:rPr lang="en-US" dirty="0"/>
              <a:t>       Feature</a:t>
            </a:r>
          </a:p>
          <a:p>
            <a:r>
              <a:rPr lang="en-US" dirty="0"/>
              <a:t>  Normalization</a:t>
            </a:r>
            <a:endParaRPr lang="en-IN" dirty="0"/>
          </a:p>
        </p:txBody>
      </p:sp>
      <p:sp>
        <p:nvSpPr>
          <p:cNvPr id="34" name="TextBox 33">
            <a:extLst>
              <a:ext uri="{FF2B5EF4-FFF2-40B4-BE49-F238E27FC236}">
                <a16:creationId xmlns:a16="http://schemas.microsoft.com/office/drawing/2014/main" id="{28B1A70B-B611-E487-CD9C-D39125CDC6A5}"/>
              </a:ext>
            </a:extLst>
          </p:cNvPr>
          <p:cNvSpPr txBox="1"/>
          <p:nvPr/>
        </p:nvSpPr>
        <p:spPr>
          <a:xfrm>
            <a:off x="8284927" y="2617474"/>
            <a:ext cx="1234630" cy="646331"/>
          </a:xfrm>
          <a:prstGeom prst="rect">
            <a:avLst/>
          </a:prstGeom>
          <a:noFill/>
        </p:spPr>
        <p:txBody>
          <a:bodyPr wrap="square" rtlCol="0">
            <a:spAutoFit/>
          </a:bodyPr>
          <a:lstStyle/>
          <a:p>
            <a:r>
              <a:rPr lang="en-US" dirty="0"/>
              <a:t>    Model</a:t>
            </a:r>
          </a:p>
          <a:p>
            <a:r>
              <a:rPr lang="en-US" dirty="0"/>
              <a:t>  Selection</a:t>
            </a:r>
            <a:endParaRPr lang="en-IN" dirty="0"/>
          </a:p>
        </p:txBody>
      </p:sp>
      <p:sp>
        <p:nvSpPr>
          <p:cNvPr id="36" name="TextBox 35">
            <a:extLst>
              <a:ext uri="{FF2B5EF4-FFF2-40B4-BE49-F238E27FC236}">
                <a16:creationId xmlns:a16="http://schemas.microsoft.com/office/drawing/2014/main" id="{5047C37B-C0A0-E6C7-A418-68B1CF8E6E2D}"/>
              </a:ext>
            </a:extLst>
          </p:cNvPr>
          <p:cNvSpPr txBox="1"/>
          <p:nvPr/>
        </p:nvSpPr>
        <p:spPr>
          <a:xfrm>
            <a:off x="8287562" y="4547381"/>
            <a:ext cx="1164868" cy="646331"/>
          </a:xfrm>
          <a:prstGeom prst="rect">
            <a:avLst/>
          </a:prstGeom>
          <a:noFill/>
        </p:spPr>
        <p:txBody>
          <a:bodyPr wrap="square" rtlCol="0">
            <a:spAutoFit/>
          </a:bodyPr>
          <a:lstStyle/>
          <a:p>
            <a:r>
              <a:rPr lang="en-US" dirty="0"/>
              <a:t>  Training the model</a:t>
            </a:r>
            <a:endParaRPr lang="en-IN" dirty="0"/>
          </a:p>
        </p:txBody>
      </p:sp>
      <p:sp>
        <p:nvSpPr>
          <p:cNvPr id="37" name="TextBox 36">
            <a:extLst>
              <a:ext uri="{FF2B5EF4-FFF2-40B4-BE49-F238E27FC236}">
                <a16:creationId xmlns:a16="http://schemas.microsoft.com/office/drawing/2014/main" id="{77258544-39F1-EA5D-7E28-AD92196B52F2}"/>
              </a:ext>
            </a:extLst>
          </p:cNvPr>
          <p:cNvSpPr txBox="1"/>
          <p:nvPr/>
        </p:nvSpPr>
        <p:spPr>
          <a:xfrm>
            <a:off x="5997256" y="4565388"/>
            <a:ext cx="1292087" cy="646331"/>
          </a:xfrm>
          <a:prstGeom prst="rect">
            <a:avLst/>
          </a:prstGeom>
          <a:noFill/>
        </p:spPr>
        <p:txBody>
          <a:bodyPr wrap="square" rtlCol="0">
            <a:spAutoFit/>
          </a:bodyPr>
          <a:lstStyle/>
          <a:p>
            <a:r>
              <a:rPr lang="en-US" dirty="0"/>
              <a:t>    Model</a:t>
            </a:r>
          </a:p>
          <a:p>
            <a:r>
              <a:rPr lang="en-US" dirty="0"/>
              <a:t> Evaluation</a:t>
            </a:r>
            <a:endParaRPr lang="en-IN" dirty="0"/>
          </a:p>
        </p:txBody>
      </p:sp>
      <p:sp>
        <p:nvSpPr>
          <p:cNvPr id="38" name="TextBox 37">
            <a:extLst>
              <a:ext uri="{FF2B5EF4-FFF2-40B4-BE49-F238E27FC236}">
                <a16:creationId xmlns:a16="http://schemas.microsoft.com/office/drawing/2014/main" id="{B603DE2D-1007-C9F2-FF81-CC9EAF9E986B}"/>
              </a:ext>
            </a:extLst>
          </p:cNvPr>
          <p:cNvSpPr txBox="1"/>
          <p:nvPr/>
        </p:nvSpPr>
        <p:spPr>
          <a:xfrm>
            <a:off x="3655934" y="4565388"/>
            <a:ext cx="1442518" cy="646331"/>
          </a:xfrm>
          <a:prstGeom prst="rect">
            <a:avLst/>
          </a:prstGeom>
          <a:noFill/>
        </p:spPr>
        <p:txBody>
          <a:bodyPr wrap="square" rtlCol="0">
            <a:spAutoFit/>
          </a:bodyPr>
          <a:lstStyle/>
          <a:p>
            <a:r>
              <a:rPr lang="en-US" dirty="0"/>
              <a:t>       Model</a:t>
            </a:r>
          </a:p>
          <a:p>
            <a:r>
              <a:rPr lang="en-US" dirty="0"/>
              <a:t> Optimization</a:t>
            </a:r>
            <a:endParaRPr lang="en-IN" dirty="0"/>
          </a:p>
        </p:txBody>
      </p:sp>
      <p:sp>
        <p:nvSpPr>
          <p:cNvPr id="39" name="TextBox 38">
            <a:extLst>
              <a:ext uri="{FF2B5EF4-FFF2-40B4-BE49-F238E27FC236}">
                <a16:creationId xmlns:a16="http://schemas.microsoft.com/office/drawing/2014/main" id="{96EDA49F-1CE8-96F5-3B33-97EEC964D8BE}"/>
              </a:ext>
            </a:extLst>
          </p:cNvPr>
          <p:cNvSpPr txBox="1"/>
          <p:nvPr/>
        </p:nvSpPr>
        <p:spPr>
          <a:xfrm>
            <a:off x="1411022" y="4501776"/>
            <a:ext cx="1431567" cy="646331"/>
          </a:xfrm>
          <a:prstGeom prst="rect">
            <a:avLst/>
          </a:prstGeom>
          <a:noFill/>
        </p:spPr>
        <p:txBody>
          <a:bodyPr wrap="square" rtlCol="0">
            <a:spAutoFit/>
          </a:bodyPr>
          <a:lstStyle/>
          <a:p>
            <a:endParaRPr lang="en-US" dirty="0"/>
          </a:p>
          <a:p>
            <a:r>
              <a:rPr lang="en-US" dirty="0"/>
              <a:t>Deployment</a:t>
            </a:r>
            <a:endParaRPr lang="en-IN" dirty="0"/>
          </a:p>
        </p:txBody>
      </p:sp>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sp>
        <p:nvSpPr>
          <p:cNvPr id="5" name="TextBox 4">
            <a:extLst>
              <a:ext uri="{FF2B5EF4-FFF2-40B4-BE49-F238E27FC236}">
                <a16:creationId xmlns:a16="http://schemas.microsoft.com/office/drawing/2014/main" id="{A52D614D-E4D5-473E-8C78-37E798FD52D6}"/>
              </a:ext>
            </a:extLst>
          </p:cNvPr>
          <p:cNvSpPr txBox="1"/>
          <p:nvPr/>
        </p:nvSpPr>
        <p:spPr>
          <a:xfrm>
            <a:off x="838200" y="5737796"/>
            <a:ext cx="10595777" cy="584775"/>
          </a:xfrm>
          <a:prstGeom prst="rect">
            <a:avLst/>
          </a:prstGeom>
          <a:noFill/>
        </p:spPr>
        <p:txBody>
          <a:bodyPr wrap="square" rtlCol="0">
            <a:spAutoFit/>
          </a:bodyPr>
          <a:lstStyle/>
          <a:p>
            <a:r>
              <a:rPr lang="en-US" sz="3200" dirty="0"/>
              <a:t>Demo/</a:t>
            </a:r>
            <a:r>
              <a:rPr lang="en-US" sz="3200" dirty="0" err="1"/>
              <a:t>Github</a:t>
            </a:r>
            <a:r>
              <a:rPr lang="en-US" sz="3200" dirty="0"/>
              <a:t> Link :</a:t>
            </a:r>
            <a:r>
              <a:rPr lang="en-US" sz="2400" dirty="0"/>
              <a:t>https://github.com/Chanakya05/</a:t>
            </a:r>
            <a:r>
              <a:rPr lang="en-US" sz="2400" dirty="0" err="1"/>
              <a:t>Code_Unnati</a:t>
            </a:r>
            <a:r>
              <a:rPr lang="en-US" sz="2400" dirty="0"/>
              <a:t>/tree/main</a:t>
            </a:r>
            <a:endParaRPr lang="en-IN" sz="2400" dirty="0"/>
          </a:p>
        </p:txBody>
      </p:sp>
      <p:sp>
        <p:nvSpPr>
          <p:cNvPr id="8" name="Content Placeholder 7">
            <a:extLst>
              <a:ext uri="{FF2B5EF4-FFF2-40B4-BE49-F238E27FC236}">
                <a16:creationId xmlns:a16="http://schemas.microsoft.com/office/drawing/2014/main" id="{BB2E62F7-325C-250C-66E6-306A3834BF4F}"/>
              </a:ext>
            </a:extLst>
          </p:cNvPr>
          <p:cNvSpPr>
            <a:spLocks noGrp="1"/>
          </p:cNvSpPr>
          <p:nvPr>
            <p:ph idx="1"/>
          </p:nvPr>
        </p:nvSpPr>
        <p:spPr>
          <a:xfrm>
            <a:off x="838200" y="1839461"/>
            <a:ext cx="10515600" cy="4351338"/>
          </a:xfrm>
        </p:spPr>
        <p:txBody>
          <a:bodyPr/>
          <a:lstStyle/>
          <a:p>
            <a:r>
              <a:rPr lang="en-IN" sz="2000" dirty="0"/>
              <a:t>If we give input(audio file) it will predict the emotion.</a:t>
            </a:r>
          </a:p>
          <a:p>
            <a:endParaRPr lang="en-IN" sz="2000" dirty="0"/>
          </a:p>
        </p:txBody>
      </p:sp>
      <p:pic>
        <p:nvPicPr>
          <p:cNvPr id="10" name="Picture 9">
            <a:extLst>
              <a:ext uri="{FF2B5EF4-FFF2-40B4-BE49-F238E27FC236}">
                <a16:creationId xmlns:a16="http://schemas.microsoft.com/office/drawing/2014/main" id="{305CC0E5-7F9D-F5B8-E91E-FF21CA519D7C}"/>
              </a:ext>
            </a:extLst>
          </p:cNvPr>
          <p:cNvPicPr>
            <a:picLocks noChangeAspect="1"/>
          </p:cNvPicPr>
          <p:nvPr/>
        </p:nvPicPr>
        <p:blipFill>
          <a:blip r:embed="rId2"/>
          <a:stretch>
            <a:fillRect/>
          </a:stretch>
        </p:blipFill>
        <p:spPr>
          <a:xfrm>
            <a:off x="1261452" y="2189986"/>
            <a:ext cx="9239725" cy="3225966"/>
          </a:xfrm>
          <a:prstGeom prst="rect">
            <a:avLst/>
          </a:prstGeom>
        </p:spPr>
      </p:pic>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US" sz="2000" dirty="0"/>
              <a:t>Speech Emotion Recognition (SER) is a rapidly growing field of research and development, which focuses on identifying and analyzing human emotions from speech signals. </a:t>
            </a:r>
          </a:p>
          <a:p>
            <a:r>
              <a:rPr lang="en-US" sz="2000" dirty="0"/>
              <a:t>With the increasing use of voice-activated personal assistants, virtual agents, and other speech-based applications, the demand for SER technology is growing rapidly.</a:t>
            </a:r>
          </a:p>
          <a:p>
            <a:r>
              <a:rPr lang="en-US" sz="2000" dirty="0"/>
              <a:t>Recent advancements in machine learning and deep learning techniques have enabled the development of accurate and robust SER models.</a:t>
            </a:r>
          </a:p>
          <a:p>
            <a:r>
              <a:rPr lang="en-US" sz="2000" dirty="0"/>
              <a:t>Overall, Speech Emotion Recognition has immense potential in a wide range of applications, including healthcare, customer service, and human-robot interaction. </a:t>
            </a:r>
          </a:p>
          <a:p>
            <a:r>
              <a:rPr lang="en-US" sz="2000" dirty="0"/>
              <a:t>As the technology continues to evolve, we can expect to see more sophisticated and accurate SER models in the future.</a:t>
            </a:r>
            <a:endParaRPr lang="en-IN" sz="2000" dirty="0"/>
          </a:p>
        </p:txBody>
      </p:sp>
    </p:spTree>
    <p:extLst>
      <p:ext uri="{BB962C8B-B14F-4D97-AF65-F5344CB8AC3E}">
        <p14:creationId xmlns:p14="http://schemas.microsoft.com/office/powerpoint/2010/main" val="4040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Presentation1</Template>
  <TotalTime>152</TotalTime>
  <Words>876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Söhne</vt:lpstr>
      <vt:lpstr>Office Theme</vt:lpstr>
      <vt:lpstr>1_Office Theme</vt:lpstr>
      <vt:lpstr>Speech Emotion Recognisation</vt:lpstr>
      <vt:lpstr>AGENDA</vt:lpstr>
      <vt:lpstr>PROBLEM  STATEMENT</vt:lpstr>
      <vt:lpstr>PROJECT  OVERVIEW</vt:lpstr>
      <vt:lpstr>WHO ARE THE END USERS?</vt:lpstr>
      <vt:lpstr>THE WOW FACTOR IN OUR SOLUTION</vt:lpstr>
      <vt:lpstr>MODELLING</vt:lpstr>
      <vt:lpstr>RESULTS </vt:lpstr>
      <vt:lpstr>CONCLUSION</vt:lpstr>
      <vt:lpstr>MEET OUR TEAM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Jallepalli Chanakya</cp:lastModifiedBy>
  <cp:revision>23</cp:revision>
  <dcterms:created xsi:type="dcterms:W3CDTF">2022-06-06T03:52:37Z</dcterms:created>
  <dcterms:modified xsi:type="dcterms:W3CDTF">2023-03-13T10:46:16Z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