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bb+S+TEt9moevD2dBTVCiZzkvY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oy shpring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C6C7C0-03AA-4A9D-8FA7-548CC37A7EBE}">
  <a:tblStyle styleId="{B4C6C7C0-03AA-4A9D-8FA7-548CC37A7E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17T15:25:06.605">
    <p:pos x="767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-YFfd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c3d0092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c3d0092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7c3d0092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7c3d0092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7c3d0092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d7c3d0092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7c3d0092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7c3d0092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7c3d0092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7c3d0092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7c3d0092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d7c3d00922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654260"/>
            <a:ext cx="9144000" cy="1182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4400"/>
            </a:br>
            <a:br>
              <a:rPr lang="en-US" sz="4400"/>
            </a:br>
            <a:br>
              <a:rPr lang="en-US" sz="4400"/>
            </a:br>
            <a:br>
              <a:rPr lang="en-US" sz="4400"/>
            </a:br>
            <a:r>
              <a:rPr lang="en-US" sz="4400"/>
              <a:t>Board game recommendation system</a:t>
            </a:r>
            <a:endParaRPr sz="4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66441" y="289718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Roy Shpringer-Yair Eshel-Orel Mishael 	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029" y="3429000"/>
            <a:ext cx="2617941" cy="2251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838200" y="87333"/>
            <a:ext cx="10515600" cy="699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Matrix Factorization  using PyTorch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0" y="787078"/>
            <a:ext cx="11353800" cy="6070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Matrix factorization </a:t>
            </a:r>
            <a:r>
              <a:rPr lang="en-US"/>
              <a:t>- a key method for creating recommendation systems. We use decomposition to break-down the users-games-rating pivot table into two small games and users tables where the columns are unknown latent features (factors ).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goal is to find the features by first embedding each user or game as a tensor and then modulate each vector’s weight with gradient descent optimizer.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rating in the original table is a Dot-Product of the rows and columns of the     new tables: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* Model’s Advantages : fast , and no need for information other than rating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תמונה שמכילה שולחן&#10;&#10;התיאור נוצר באופן אוטומטי"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233" y="3385654"/>
            <a:ext cx="7301334" cy="2685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242887" y="0"/>
            <a:ext cx="10515600" cy="699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5567"/>
              <a:buFont typeface="Calibri"/>
              <a:buNone/>
            </a:pPr>
            <a:br>
              <a:rPr lang="en-US"/>
            </a:br>
            <a:r>
              <a:rPr b="1" lang="en-US"/>
              <a:t>Matrix factorization evaluation results</a:t>
            </a:r>
            <a:r>
              <a:rPr lang="en-US"/>
              <a:t>: </a:t>
            </a:r>
            <a:br>
              <a:rPr lang="en-US"/>
            </a:br>
            <a:r>
              <a:rPr lang="en-US" sz="2700"/>
              <a:t>rmse = 1.68 (model input 1 million records)</a:t>
            </a:r>
            <a:br>
              <a:rPr lang="en-US" sz="2700"/>
            </a:br>
            <a:endParaRPr sz="2700"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93012" y="1211644"/>
            <a:ext cx="7858125" cy="531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We can use cosine similarity to plot the games in a category-clusters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picture containing table&#10;&#10;Description automatically generated"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376" y="605586"/>
            <a:ext cx="4078624" cy="5709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12" y="1009881"/>
            <a:ext cx="8084367" cy="494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 with medium confidence"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4" y="1153334"/>
            <a:ext cx="11830051" cy="5219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68" name="Google Shape;1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9119" y="1584175"/>
            <a:ext cx="1691392" cy="1001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69" name="Google Shape;16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3503" y="3508159"/>
            <a:ext cx="3307775" cy="11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1138237" y="264759"/>
            <a:ext cx="108727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use the cosine distance to find similar games, like in this case below: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838200" y="17827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Preparation of large files for machine learning model.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incremental learning.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subject of recommendation systems.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matrix factorization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838200" y="436227"/>
            <a:ext cx="1244157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things we learned during project preparation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913701" y="325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purpose and general background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913701" y="9866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The purpose of the project-</a:t>
            </a:r>
            <a:r>
              <a:rPr lang="en-US" sz="2000"/>
              <a:t>is to establish a </a:t>
            </a:r>
            <a:r>
              <a:rPr b="1" lang="en-US" sz="2000"/>
              <a:t>recommendation system </a:t>
            </a:r>
            <a:r>
              <a:rPr lang="en-US" sz="2000"/>
              <a:t>for a store that sells </a:t>
            </a:r>
            <a:r>
              <a:rPr b="1" lang="en-US" sz="2000"/>
              <a:t>board games. </a:t>
            </a:r>
            <a:r>
              <a:rPr lang="en-US" sz="2000"/>
              <a:t>By predicting the score that a specific user will give to a new game we can understand Should it be recommended to the user or not.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Source of information</a:t>
            </a:r>
            <a:r>
              <a:rPr lang="en-US" sz="2000"/>
              <a:t> - The data set originates in Kaggle and contains the comments of buyers from the “Board Game Geek” website for board games. 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 structure </a:t>
            </a:r>
            <a:r>
              <a:rPr lang="en-US" sz="2000"/>
              <a:t>- The data set contains two files: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1. 15 million reviews of board game buyers. When there are 300,000 unique users in the file.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2. Technical details of all the board games on the site when there are 20k unique games in the file.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01" y="4093466"/>
            <a:ext cx="4701243" cy="2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51"/>
            <a:ext cx="12192000" cy="684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c3d0092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Simplified game example</a:t>
            </a:r>
            <a:endParaRPr/>
          </a:p>
        </p:txBody>
      </p:sp>
      <p:sp>
        <p:nvSpPr>
          <p:cNvPr id="110" name="Google Shape;110;gd7c3d00922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title: </a:t>
            </a:r>
            <a:r>
              <a:rPr lang="en-US"/>
              <a:t>Five tribes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yearpublished</a:t>
            </a:r>
            <a:r>
              <a:rPr lang="en-US"/>
              <a:t>: 2014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minplayers</a:t>
            </a:r>
            <a:r>
              <a:rPr lang="en-US"/>
              <a:t>: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maxplayers</a:t>
            </a:r>
            <a:r>
              <a:rPr lang="en-US"/>
              <a:t>: 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boardgamecategory</a:t>
            </a:r>
            <a:r>
              <a:rPr lang="en-US"/>
              <a:t>: ['Animals', 'Arabian', 'Fantasy', 'Mythology']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boardgamemechanic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 ['Auction/Bidding', 'End Game Bonuses']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averageweight</a:t>
            </a:r>
            <a:r>
              <a:rPr lang="en-US"/>
              <a:t>: 2.8516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Game Description: </a:t>
            </a:r>
            <a:r>
              <a:rPr lang="en-US"/>
              <a:t>Crossing into the Land of 1001 Nights, your caravan arrives at the fabled Sultanate of Naqala. The old sultan just died</a:t>
            </a:r>
            <a:r>
              <a:rPr lang="en-US"/>
              <a:t>...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7c3d00922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Processed game example</a:t>
            </a:r>
            <a:endParaRPr/>
          </a:p>
        </p:txBody>
      </p:sp>
      <p:graphicFrame>
        <p:nvGraphicFramePr>
          <p:cNvPr id="117" name="Google Shape;117;gd7c3d00922_0_8"/>
          <p:cNvGraphicFramePr/>
          <p:nvPr/>
        </p:nvGraphicFramePr>
        <p:xfrm>
          <a:off x="193350" y="15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{B4C6C7C0-03AA-4A9D-8FA7-548CC37A7EBE}</a:tableStyleId>
              </a:tblPr>
              <a:tblGrid>
                <a:gridCol w="6767050"/>
                <a:gridCol w="5065450"/>
              </a:tblGrid>
              <a:tr h="27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game__review__mean_plus_std: 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9.068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game__review__mean_minus_std: 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6.50</a:t>
                      </a:r>
                      <a:endParaRPr b="1"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700"/>
                        <a:t>game__weight__2.01-2.5</a:t>
                      </a:r>
                      <a:r>
                        <a:rPr lang="en-US" sz="2700"/>
                        <a:t>: 0.0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700"/>
                        <a:t>game__weight__2.51-3.0</a:t>
                      </a:r>
                      <a:r>
                        <a:rPr lang="en-US" sz="2700"/>
                        <a:t>: 1.0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game__category__card_game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: 0.0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game__category__fantasy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:  1.0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game__players__couples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: 1.0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chemeClr val="dk1"/>
                          </a:solidFill>
                        </a:rPr>
                        <a:t>game__players__multiplayers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: 1.0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game__players__party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: 0.0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700"/>
                        <a:t>game__desc_nlp__five</a:t>
                      </a:r>
                      <a:r>
                        <a:rPr lang="en-US" sz="2700"/>
                        <a:t>: 0.46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700"/>
                        <a:t>game__desc_nlp__win</a:t>
                      </a:r>
                      <a:r>
                        <a:rPr lang="en-US" sz="2700"/>
                        <a:t>: 0.11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700"/>
                        <a:t>game__desc_nlp__dice</a:t>
                      </a:r>
                      <a:r>
                        <a:rPr lang="en-US" sz="2700"/>
                        <a:t>: 0.0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700"/>
                        <a:t>game_years_2010-2015</a:t>
                      </a:r>
                      <a:r>
                        <a:rPr lang="en-US" sz="2700"/>
                        <a:t>: 1.0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7c3d00922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Simplified User example	</a:t>
            </a:r>
            <a:endParaRPr/>
          </a:p>
        </p:txBody>
      </p:sp>
      <p:graphicFrame>
        <p:nvGraphicFramePr>
          <p:cNvPr id="124" name="Google Shape;124;gd7c3d00922_0_25"/>
          <p:cNvGraphicFramePr/>
          <p:nvPr/>
        </p:nvGraphicFramePr>
        <p:xfrm>
          <a:off x="952500" y="15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{B4C6C7C0-03AA-4A9D-8FA7-548CC37A7EBE}</a:tableStyleId>
              </a:tblPr>
              <a:tblGrid>
                <a:gridCol w="2057400"/>
                <a:gridCol w="2315225"/>
                <a:gridCol w="1180800"/>
                <a:gridCol w="2676175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2600"/>
                        <a:t>506155</a:t>
                      </a:r>
                      <a:endParaRPr b="1"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1000salmons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157354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Five Tribes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8.0</a:t>
                      </a:r>
                      <a:endParaRPr sz="2600"/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2600"/>
                        <a:t>1048906</a:t>
                      </a:r>
                      <a:endParaRPr b="1"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1000salmons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128882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The Resistance: Avalon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7.5</a:t>
                      </a:r>
                      <a:endParaRPr sz="2600"/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2600"/>
                        <a:t>4433087</a:t>
                      </a:r>
                      <a:endParaRPr b="1"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1000salmons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2407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Sorry!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4.5</a:t>
                      </a:r>
                      <a:endParaRPr sz="2600"/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2600"/>
                        <a:t>5143551</a:t>
                      </a:r>
                      <a:endParaRPr b="1"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1000salmons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178900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Codenames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8.0</a:t>
                      </a:r>
                      <a:endParaRPr sz="2600"/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2600"/>
                        <a:t>5295373</a:t>
                      </a:r>
                      <a:endParaRPr b="1"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1000salmons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1294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Clue</a:t>
                      </a:r>
                      <a:endParaRPr sz="26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2600"/>
                        <a:t>5.0</a:t>
                      </a:r>
                      <a:endParaRPr sz="2600"/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  <p:sp>
        <p:nvSpPr>
          <p:cNvPr id="125" name="Google Shape;125;gd7c3d00922_0_25"/>
          <p:cNvSpPr txBox="1"/>
          <p:nvPr/>
        </p:nvSpPr>
        <p:spPr>
          <a:xfrm>
            <a:off x="2629750" y="5430825"/>
            <a:ext cx="685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7c3d00922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Processed User example</a:t>
            </a:r>
            <a:endParaRPr/>
          </a:p>
        </p:txBody>
      </p:sp>
      <p:graphicFrame>
        <p:nvGraphicFramePr>
          <p:cNvPr id="132" name="Google Shape;132;gd7c3d00922_0_37"/>
          <p:cNvGraphicFramePr/>
          <p:nvPr/>
        </p:nvGraphicFramePr>
        <p:xfrm>
          <a:off x="193350" y="15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{B4C6C7C0-03AA-4A9D-8FA7-548CC37A7EBE}</a:tableStyleId>
              </a:tblPr>
              <a:tblGrid>
                <a:gridCol w="6199875"/>
                <a:gridCol w="5632625"/>
              </a:tblGrid>
              <a:tr h="27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user_reviews__mean_plus_std: 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9.2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user_reviews__minus_plus_std: 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6.2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count</a:t>
                      </a: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__weight__2.01-2.5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: 4</a:t>
                      </a:r>
                      <a:endParaRPr b="1"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mean</a:t>
                      </a:r>
                      <a:r>
                        <a:rPr b="1" lang="en-US" sz="2700"/>
                        <a:t>__weight__2.01-2.5</a:t>
                      </a:r>
                      <a:r>
                        <a:rPr lang="en-US" sz="2700"/>
                        <a:t>: 8.5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count__weight__2.51-3.0</a:t>
                      </a:r>
                      <a:r>
                        <a:rPr lang="en-US" sz="2700">
                          <a:solidFill>
                            <a:schemeClr val="dk1"/>
                          </a:solidFill>
                        </a:rPr>
                        <a:t>: 10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mean</a:t>
                      </a:r>
                      <a:r>
                        <a:rPr b="1" lang="en-US" sz="2700"/>
                        <a:t>__weight__2.51-3.0</a:t>
                      </a:r>
                      <a:r>
                        <a:rPr lang="en-US" sz="2700"/>
                        <a:t>: 6.4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...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mean</a:t>
                      </a:r>
                      <a:r>
                        <a:rPr b="1" lang="en-US" sz="2700"/>
                        <a:t>__category__fantasy</a:t>
                      </a:r>
                      <a:r>
                        <a:rPr lang="en-US" sz="2700"/>
                        <a:t>:  8.0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mean</a:t>
                      </a:r>
                      <a:r>
                        <a:rPr b="1" lang="en-US" sz="2700"/>
                        <a:t>__desc_nlp__five</a:t>
                      </a:r>
                      <a:r>
                        <a:rPr lang="en-US" sz="2700"/>
                        <a:t>: 3.7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mean</a:t>
                      </a:r>
                      <a:r>
                        <a:rPr b="1" lang="en-US" sz="2700"/>
                        <a:t>__desc_nlp__win</a:t>
                      </a:r>
                      <a:r>
                        <a:rPr lang="en-US" sz="2700"/>
                        <a:t>: 1.9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mean</a:t>
                      </a:r>
                      <a:r>
                        <a:rPr b="1" lang="en-US" sz="2700"/>
                        <a:t>__desc_nlp__dice</a:t>
                      </a:r>
                      <a:r>
                        <a:rPr lang="en-US" sz="2700"/>
                        <a:t>: -1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mean</a:t>
                      </a:r>
                      <a:r>
                        <a:rPr b="1" lang="en-US" sz="2700"/>
                        <a:t>_years_2010-2015</a:t>
                      </a:r>
                      <a:r>
                        <a:rPr lang="en-US" sz="2700"/>
                        <a:t>: 6.3</a:t>
                      </a:r>
                      <a:endParaRPr sz="2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838200" y="13208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Technical Challenges- </a:t>
            </a:r>
            <a:r>
              <a:rPr lang="en-US" sz="1800"/>
              <a:t>Because our base file contains 15 million rows and joins from other tables should produce 400 new columns, a standard computer could not do this and so it was necessary to use </a:t>
            </a:r>
            <a:r>
              <a:rPr b="1" lang="en-US" sz="1800"/>
              <a:t>aws virtual machines.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Batch division </a:t>
            </a:r>
            <a:r>
              <a:rPr lang="en-US" sz="1800"/>
              <a:t>- even the virtual machine can not do the join operation at once and therefore it is necessary to divide the test and validation and the train into several parts.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 learning </a:t>
            </a:r>
            <a:r>
              <a:rPr lang="en-US" sz="1800"/>
              <a:t>- xgboost booster is enabled on every batch of data. When using incremental learning each run of the model learns from previous runs and The score of the model improves.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sample weight- </a:t>
            </a:r>
            <a:r>
              <a:rPr lang="en-US" sz="1800"/>
              <a:t>Each user received a weight according to the number of his reviews, the reason being that from a small number of reviews it is difficult to deduce a user's preferences.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3F3F3F"/>
                </a:solidFill>
              </a:rPr>
              <a:t>In the original planning, we wanted to include over 2000 image processing features produced from the ResNet network. But due to the size of the information, this was not possible.</a:t>
            </a:r>
            <a:endParaRPr sz="1800">
              <a:solidFill>
                <a:srgbClr val="3F3F3F"/>
              </a:solidFill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838200" y="46005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Main model evaluation results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928318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rmse = 1.24 (model input 15 million records)  </a:t>
            </a:r>
            <a:br>
              <a:rPr lang="en-US"/>
            </a:br>
            <a:endParaRPr/>
          </a:p>
        </p:txBody>
      </p:sp>
      <p:pic>
        <p:nvPicPr>
          <p:cNvPr descr="תמונה שמכילה שולחן&#10;&#10;התיאור נוצר באופן אוטומטי"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16" y="1642667"/>
            <a:ext cx="5347918" cy="538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7475" y="1690688"/>
            <a:ext cx="5386027" cy="538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2021-04-14T08:13:48Z</dcterms:created>
  <dc:creator>OfficeUser9643</dc:creator>
</cp:coreProperties>
</file>