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1"/>
  </p:sldMasterIdLst>
  <p:sldIdLst>
    <p:sldId id="256" r:id="rId2"/>
    <p:sldId id="257" r:id="rId3"/>
    <p:sldId id="258" r:id="rId4"/>
    <p:sldId id="263" r:id="rId5"/>
    <p:sldId id="259" r:id="rId6"/>
    <p:sldId id="261" r:id="rId7"/>
    <p:sldId id="266" r:id="rId8"/>
    <p:sldId id="260" r:id="rId9"/>
    <p:sldId id="264" r:id="rId10"/>
    <p:sldId id="262" r:id="rId11"/>
    <p:sldId id="265" r:id="rId12"/>
  </p:sldIdLst>
  <p:sldSz cx="18288000" cy="10287000"/>
  <p:notesSz cx="6858000" cy="9144000"/>
  <p:embeddedFontLst>
    <p:embeddedFont>
      <p:font typeface="ADLaM Display" panose="02010000000000000000" pitchFamily="2" charset="0"/>
      <p:regular r:id="rId13"/>
    </p:embeddedFont>
    <p:embeddedFont>
      <p:font typeface="Archivo Black" panose="020B0604020202020204" charset="0"/>
      <p:regular r:id="rId14"/>
    </p:embeddedFont>
    <p:embeddedFont>
      <p:font typeface="Garet" panose="020B0604020202020204" charset="0"/>
      <p:regular r:id="rId15"/>
    </p:embeddedFont>
    <p:embeddedFont>
      <p:font typeface="Garet Bold" panose="020B0604020202020204" charset="0"/>
      <p:regular r:id="rId16"/>
    </p:embeddedFont>
    <p:embeddedFont>
      <p:font typeface="Gill Sans MT" panose="020B0502020104020203" pitchFamily="34" charset="0"/>
      <p:regular r:id="rId17"/>
      <p:bold r:id="rId18"/>
      <p:italic r:id="rId19"/>
      <p:boldItalic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0E64A4-F816-4574-9275-6722A3B19B27}" v="34" dt="2025-04-17T20:14:53.568"/>
    <p1510:client id="{FEEE7FE3-80CF-40CE-B878-F67A9DA1BDE5}" v="12" dt="2025-04-17T21:00:18.0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2688" autoAdjust="0"/>
  </p:normalViewPr>
  <p:slideViewPr>
    <p:cSldViewPr>
      <p:cViewPr varScale="1">
        <p:scale>
          <a:sx n="51" d="100"/>
          <a:sy n="51" d="100"/>
        </p:scale>
        <p:origin x="89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626669" y="1203448"/>
            <a:ext cx="12955610" cy="3812147"/>
          </a:xfrm>
        </p:spPr>
        <p:txBody>
          <a:bodyPr bIns="0" anchor="b">
            <a:normAutofit/>
          </a:bodyPr>
          <a:lstStyle>
            <a:lvl1pPr algn="l">
              <a:defRPr sz="9900"/>
            </a:lvl1pPr>
          </a:lstStyle>
          <a:p>
            <a:r>
              <a:rPr lang="en-US"/>
              <a:t>Click to edit Master title style</a:t>
            </a:r>
            <a:endParaRPr lang="en-US" dirty="0"/>
          </a:p>
        </p:txBody>
      </p:sp>
      <p:sp>
        <p:nvSpPr>
          <p:cNvPr id="3" name="Subtitle 2"/>
          <p:cNvSpPr>
            <a:spLocks noGrp="1"/>
          </p:cNvSpPr>
          <p:nvPr>
            <p:ph type="subTitle" idx="1"/>
          </p:nvPr>
        </p:nvSpPr>
        <p:spPr>
          <a:xfrm>
            <a:off x="3626670" y="5296807"/>
            <a:ext cx="12955608" cy="1466432"/>
          </a:xfrm>
        </p:spPr>
        <p:txBody>
          <a:bodyPr tIns="91440" bIns="91440">
            <a:normAutofit/>
          </a:bodyPr>
          <a:lstStyle>
            <a:lvl1pPr marL="0" indent="0" algn="l">
              <a:buNone/>
              <a:defRPr sz="2700" b="0" cap="all" baseline="0">
                <a:solidFill>
                  <a:schemeClr val="tx1"/>
                </a:solidFill>
              </a:defRPr>
            </a:lvl1pPr>
            <a:lvl2pPr marL="685800" indent="0" algn="ctr">
              <a:buNone/>
              <a:defRPr sz="27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4/18/2025</a:t>
            </a:fld>
            <a:endParaRPr lang="en-US"/>
          </a:p>
        </p:txBody>
      </p:sp>
      <p:sp>
        <p:nvSpPr>
          <p:cNvPr id="5" name="Footer Placeholder 4"/>
          <p:cNvSpPr>
            <a:spLocks noGrp="1"/>
          </p:cNvSpPr>
          <p:nvPr>
            <p:ph type="ftr" sz="quarter" idx="11"/>
          </p:nvPr>
        </p:nvSpPr>
        <p:spPr>
          <a:xfrm>
            <a:off x="3624751" y="493961"/>
            <a:ext cx="7460873" cy="463802"/>
          </a:xfrm>
        </p:spPr>
        <p:txBody>
          <a:bodyPr/>
          <a:lstStyle/>
          <a:p>
            <a:endParaRPr lang="en-US"/>
          </a:p>
        </p:txBody>
      </p:sp>
      <p:sp>
        <p:nvSpPr>
          <p:cNvPr id="6" name="Slide Number Placeholder 5"/>
          <p:cNvSpPr>
            <a:spLocks noGrp="1"/>
          </p:cNvSpPr>
          <p:nvPr>
            <p:ph type="sldNum" sz="quarter" idx="12"/>
          </p:nvPr>
        </p:nvSpPr>
        <p:spPr>
          <a:xfrm>
            <a:off x="2156497" y="1198460"/>
            <a:ext cx="1216529" cy="755367"/>
          </a:xfrm>
        </p:spPr>
        <p:txBody>
          <a:bodyPr/>
          <a:lstStyle/>
          <a:p>
            <a:fld id="{B6F15528-21DE-4FAA-801E-634DDDAF4B2B}" type="slidenum">
              <a:rPr lang="en-US" smtClean="0"/>
              <a:pPr/>
              <a:t>‹#›</a:t>
            </a:fld>
            <a:endParaRPr lang="en-US"/>
          </a:p>
        </p:txBody>
      </p:sp>
      <p:cxnSp>
        <p:nvCxnSpPr>
          <p:cNvPr id="15" name="Straight Connector 14"/>
          <p:cNvCxnSpPr/>
          <p:nvPr/>
        </p:nvCxnSpPr>
        <p:spPr>
          <a:xfrm>
            <a:off x="3626670" y="5292813"/>
            <a:ext cx="1295560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8597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26" name="Straight Connector 25"/>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788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158667" y="1198460"/>
            <a:ext cx="2423613" cy="6989834"/>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167008" y="1198460"/>
            <a:ext cx="11743245" cy="69898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4158667" y="1198460"/>
            <a:ext cx="0" cy="6989834"/>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9329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6605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81359" y="2634195"/>
            <a:ext cx="12964731" cy="2831925"/>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2181359" y="5709293"/>
            <a:ext cx="12945669" cy="1519394"/>
          </a:xfrm>
        </p:spPr>
        <p:txBody>
          <a:bodyPr tIns="91440">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2181359" y="5707478"/>
            <a:ext cx="1294566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8108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73826" y="1207334"/>
            <a:ext cx="14408453" cy="158895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170997" y="3016318"/>
            <a:ext cx="6967728" cy="51728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0657" y="3026015"/>
            <a:ext cx="6967728" cy="5162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5" name="Straight Connector 34"/>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7312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0787" y="1206245"/>
            <a:ext cx="14411492" cy="15844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170787" y="3029324"/>
            <a:ext cx="6967728" cy="1202915"/>
          </a:xfrm>
        </p:spPr>
        <p:txBody>
          <a:bodyPr anchor="b">
            <a:normAutofit/>
          </a:bodyPr>
          <a:lstStyle>
            <a:lvl1pPr marL="0" indent="0">
              <a:lnSpc>
                <a:spcPct val="100000"/>
              </a:lnSpc>
              <a:buNone/>
              <a:defRPr sz="3300" b="0" cap="all" baseline="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2170787" y="4236404"/>
            <a:ext cx="6967728" cy="39666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18543" y="3034505"/>
            <a:ext cx="6967728" cy="1203356"/>
          </a:xfrm>
        </p:spPr>
        <p:txBody>
          <a:bodyPr anchor="b">
            <a:normAutofit/>
          </a:bodyPr>
          <a:lstStyle>
            <a:lvl1pPr marL="0" indent="0">
              <a:lnSpc>
                <a:spcPct val="100000"/>
              </a:lnSpc>
              <a:buNone/>
              <a:defRPr sz="3300" b="0" cap="all" baseline="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618543" y="4232237"/>
            <a:ext cx="6967728" cy="39560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29" name="Straight Connector 28"/>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1752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25" name="Straight Connector 24"/>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8595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62680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7007" y="1198460"/>
            <a:ext cx="4909649" cy="3370676"/>
          </a:xfrm>
        </p:spPr>
        <p:txBody>
          <a:bodyPr anchor="b">
            <a:normAutofit/>
          </a:bodyPr>
          <a:lstStyle>
            <a:lvl1pPr algn="l">
              <a:defRPr sz="3600"/>
            </a:lvl1pPr>
          </a:lstStyle>
          <a:p>
            <a:r>
              <a:rPr lang="en-US"/>
              <a:t>Click to edit Master title style</a:t>
            </a:r>
            <a:endParaRPr lang="en-US" dirty="0"/>
          </a:p>
        </p:txBody>
      </p:sp>
      <p:sp>
        <p:nvSpPr>
          <p:cNvPr id="3" name="Content Placeholder 2"/>
          <p:cNvSpPr>
            <a:spLocks noGrp="1"/>
          </p:cNvSpPr>
          <p:nvPr>
            <p:ph idx="1"/>
          </p:nvPr>
        </p:nvSpPr>
        <p:spPr>
          <a:xfrm>
            <a:off x="7565571" y="1198461"/>
            <a:ext cx="9018705" cy="698823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167007" y="4808237"/>
            <a:ext cx="4912520" cy="3372272"/>
          </a:xfrm>
        </p:spPr>
        <p:txBody>
          <a:bodyPr/>
          <a:lstStyle>
            <a:lvl1pPr marL="0" indent="0" algn="l">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7" name="Straight Connector 16"/>
          <p:cNvCxnSpPr/>
          <p:nvPr/>
        </p:nvCxnSpPr>
        <p:spPr>
          <a:xfrm>
            <a:off x="2172420" y="4808237"/>
            <a:ext cx="49042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228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1216081" y="723256"/>
            <a:ext cx="6111800" cy="7723652"/>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2176809" y="1694270"/>
            <a:ext cx="8298492" cy="2745876"/>
          </a:xfrm>
        </p:spPr>
        <p:txBody>
          <a:bodyPr anchor="b">
            <a:normAutofit/>
          </a:bodyPr>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186584" y="1683814"/>
            <a:ext cx="4186757" cy="5799491"/>
          </a:xfrm>
          <a:solidFill>
            <a:schemeClr val="bg1">
              <a:lumMod val="85000"/>
            </a:schemeClr>
          </a:solidFill>
          <a:ln w="9525" cap="sq">
            <a:noFill/>
            <a:miter lim="800000"/>
          </a:ln>
          <a:effectLst/>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2175494" y="4718988"/>
            <a:ext cx="8286606" cy="3005613"/>
          </a:xfrm>
        </p:spPr>
        <p:txBody>
          <a:bodyPr>
            <a:normAutofit/>
          </a:bodyPr>
          <a:lstStyle>
            <a:lvl1pPr marL="0" indent="0" algn="l">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a:xfrm>
            <a:off x="2171074" y="8204785"/>
            <a:ext cx="8291027" cy="480185"/>
          </a:xfrm>
        </p:spPr>
        <p:txBody>
          <a:bodyPr/>
          <a:lstStyle>
            <a:lvl1pPr algn="l">
              <a:defRPr/>
            </a:lvl1pPr>
          </a:lstStyle>
          <a:p>
            <a:fld id="{1D8BD707-D9CF-40AE-B4C6-C98DA3205C09}" type="datetimeFigureOut">
              <a:rPr lang="en-US" smtClean="0"/>
              <a:pPr/>
              <a:t>4/18/2025</a:t>
            </a:fld>
            <a:endParaRPr lang="en-US"/>
          </a:p>
        </p:txBody>
      </p:sp>
      <p:sp>
        <p:nvSpPr>
          <p:cNvPr id="6" name="Footer Placeholder 5"/>
          <p:cNvSpPr>
            <a:spLocks noGrp="1"/>
          </p:cNvSpPr>
          <p:nvPr>
            <p:ph type="ftr" sz="quarter" idx="11"/>
          </p:nvPr>
        </p:nvSpPr>
        <p:spPr>
          <a:xfrm>
            <a:off x="2171073" y="477961"/>
            <a:ext cx="8311506" cy="481397"/>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2171074" y="4715408"/>
            <a:ext cx="829102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1665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3029215"/>
            <a:ext cx="18288000" cy="6158912"/>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9189720"/>
            <a:ext cx="18288000" cy="1114425"/>
          </a:xfrm>
          <a:prstGeom prst="rect">
            <a:avLst/>
          </a:prstGeom>
        </p:spPr>
      </p:pic>
      <p:sp>
        <p:nvSpPr>
          <p:cNvPr id="2" name="Title Placeholder 1"/>
          <p:cNvSpPr>
            <a:spLocks noGrp="1"/>
          </p:cNvSpPr>
          <p:nvPr>
            <p:ph type="title"/>
          </p:nvPr>
        </p:nvSpPr>
        <p:spPr>
          <a:xfrm>
            <a:off x="2177369" y="1206779"/>
            <a:ext cx="14404913" cy="157385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177369" y="3023599"/>
            <a:ext cx="14404913" cy="5175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31208" y="495555"/>
            <a:ext cx="5251073" cy="463802"/>
          </a:xfrm>
          <a:prstGeom prst="rect">
            <a:avLst/>
          </a:prstGeom>
        </p:spPr>
        <p:txBody>
          <a:bodyPr vert="horz" lIns="91440" tIns="45720" rIns="91440" bIns="45720" rtlCol="0" anchor="ctr"/>
          <a:lstStyle>
            <a:lvl1pPr algn="r">
              <a:defRPr sz="1500">
                <a:solidFill>
                  <a:schemeClr val="tx1">
                    <a:tint val="75000"/>
                  </a:schemeClr>
                </a:solidFill>
              </a:defRPr>
            </a:lvl1pPr>
          </a:lstStyle>
          <a:p>
            <a:fld id="{1D8BD707-D9CF-40AE-B4C6-C98DA3205C09}" type="datetimeFigureOut">
              <a:rPr lang="en-US" smtClean="0"/>
              <a:pPr/>
              <a:t>4/18/2025</a:t>
            </a:fld>
            <a:endParaRPr lang="en-US"/>
          </a:p>
        </p:txBody>
      </p:sp>
      <p:sp>
        <p:nvSpPr>
          <p:cNvPr id="5" name="Footer Placeholder 4"/>
          <p:cNvSpPr>
            <a:spLocks noGrp="1"/>
          </p:cNvSpPr>
          <p:nvPr>
            <p:ph type="ftr" sz="quarter" idx="3"/>
          </p:nvPr>
        </p:nvSpPr>
        <p:spPr>
          <a:xfrm>
            <a:off x="2177369" y="493961"/>
            <a:ext cx="8908254" cy="463802"/>
          </a:xfrm>
          <a:prstGeom prst="rect">
            <a:avLst/>
          </a:prstGeom>
        </p:spPr>
        <p:txBody>
          <a:bodyPr vert="horz" lIns="91440" tIns="45720" rIns="91440" bIns="45720" rtlCol="0" anchor="ctr"/>
          <a:lstStyle>
            <a:lvl1pPr algn="l">
              <a:defRPr sz="1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091" y="1198460"/>
            <a:ext cx="1216529" cy="755367"/>
          </a:xfrm>
          <a:prstGeom prst="rect">
            <a:avLst/>
          </a:prstGeom>
        </p:spPr>
        <p:txBody>
          <a:bodyPr vert="horz" lIns="91440" tIns="45720" rIns="91440" bIns="45720" rtlCol="0" anchor="t"/>
          <a:lstStyle>
            <a:lvl1pPr algn="r">
              <a:defRPr sz="4200">
                <a:solidFill>
                  <a:schemeClr val="accent1"/>
                </a:solidFill>
              </a:defRPr>
            </a:lvl1pPr>
          </a:lstStyle>
          <a:p>
            <a:fld id="{B6F15528-21DE-4FAA-801E-634DDDAF4B2B}" type="slidenum">
              <a:rPr lang="en-US" smtClean="0"/>
              <a:pPr/>
              <a:t>‹#›</a:t>
            </a:fld>
            <a:endParaRPr lang="en-US"/>
          </a:p>
        </p:txBody>
      </p:sp>
      <p:cxnSp>
        <p:nvCxnSpPr>
          <p:cNvPr id="10" name="Straight Connector 9"/>
          <p:cNvCxnSpPr/>
          <p:nvPr/>
        </p:nvCxnSpPr>
        <p:spPr>
          <a:xfrm>
            <a:off x="0" y="9192620"/>
            <a:ext cx="18288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1248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371600" rtl="0" eaLnBrk="1" latinLnBrk="0" hangingPunct="1">
        <a:lnSpc>
          <a:spcPct val="90000"/>
        </a:lnSpc>
        <a:spcBef>
          <a:spcPct val="0"/>
        </a:spcBef>
        <a:buNone/>
        <a:defRPr sz="4800" b="0" i="0" kern="1200" cap="all">
          <a:solidFill>
            <a:schemeClr val="tx1"/>
          </a:solidFill>
          <a:effectLst/>
          <a:latin typeface="+mj-lt"/>
          <a:ea typeface="+mj-ea"/>
          <a:cs typeface="+mj-cs"/>
        </a:defRPr>
      </a:lvl1pPr>
    </p:titleStyle>
    <p:bodyStyle>
      <a:lvl1pPr marL="342900" indent="-342900" algn="l" defTabSz="1371600" rtl="0" eaLnBrk="1" latinLnBrk="0" hangingPunct="1">
        <a:lnSpc>
          <a:spcPct val="120000"/>
        </a:lnSpc>
        <a:spcBef>
          <a:spcPts val="1500"/>
        </a:spcBef>
        <a:buClr>
          <a:schemeClr val="accent1"/>
        </a:buClr>
        <a:buSzPct val="100000"/>
        <a:buFont typeface="Arial" panose="020B0604020202020204" pitchFamily="34" charset="0"/>
        <a:buChar char="•"/>
        <a:defRPr sz="3000" kern="1200">
          <a:solidFill>
            <a:schemeClr val="tx1"/>
          </a:solidFill>
          <a:effectLst/>
          <a:latin typeface="+mn-lt"/>
          <a:ea typeface="+mn-ea"/>
          <a:cs typeface="+mn-cs"/>
        </a:defRPr>
      </a:lvl1pPr>
      <a:lvl2pPr marL="10287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2700" kern="1200" cap="none" baseline="0">
          <a:solidFill>
            <a:schemeClr val="tx1"/>
          </a:solidFill>
          <a:effectLst/>
          <a:latin typeface="+mn-lt"/>
          <a:ea typeface="+mn-ea"/>
          <a:cs typeface="+mn-cs"/>
        </a:defRPr>
      </a:lvl2pPr>
      <a:lvl3pPr marL="17145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3pPr>
      <a:lvl4pPr marL="24003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2100" kern="1200" cap="none" baseline="0">
          <a:solidFill>
            <a:schemeClr val="tx1"/>
          </a:solidFill>
          <a:effectLst/>
          <a:latin typeface="+mn-lt"/>
          <a:ea typeface="+mn-ea"/>
          <a:cs typeface="+mn-cs"/>
        </a:defRPr>
      </a:lvl4pPr>
      <a:lvl5pPr marL="30861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a:solidFill>
            <a:schemeClr val="tx1"/>
          </a:solidFill>
          <a:effectLst/>
          <a:latin typeface="+mn-lt"/>
          <a:ea typeface="+mn-ea"/>
          <a:cs typeface="+mn-cs"/>
        </a:defRPr>
      </a:lvl5pPr>
      <a:lvl6pPr marL="37719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a:solidFill>
            <a:schemeClr val="tx1"/>
          </a:solidFill>
          <a:effectLst/>
          <a:latin typeface="+mn-lt"/>
          <a:ea typeface="+mn-ea"/>
          <a:cs typeface="+mn-cs"/>
        </a:defRPr>
      </a:lvl6pPr>
      <a:lvl7pPr marL="44577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a:solidFill>
            <a:schemeClr val="tx1"/>
          </a:solidFill>
          <a:effectLst/>
          <a:latin typeface="+mn-lt"/>
          <a:ea typeface="+mn-ea"/>
          <a:cs typeface="+mn-cs"/>
        </a:defRPr>
      </a:lvl7pPr>
      <a:lvl8pPr marL="51435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baseline="0">
          <a:solidFill>
            <a:schemeClr val="tx1"/>
          </a:solidFill>
          <a:effectLst/>
          <a:latin typeface="+mn-lt"/>
          <a:ea typeface="+mn-ea"/>
          <a:cs typeface="+mn-cs"/>
        </a:defRPr>
      </a:lvl8pPr>
      <a:lvl9pPr marL="58293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baseline="0">
          <a:solidFill>
            <a:schemeClr val="tx1"/>
          </a:solidFill>
          <a:effectLst/>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sv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hyperlink" Target="https://support.microsoft.com/" TargetMode="External"/><Relationship Id="rId4" Type="http://schemas.openxmlformats.org/officeDocument/2006/relationships/image" Target="../media/image20.svg"/></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64" b="-3364"/>
            </a:stretch>
          </a:blipFill>
        </p:spPr>
        <p:txBody>
          <a:bodyPr/>
          <a:lstStyle/>
          <a:p>
            <a:endParaRPr lang="en-IN"/>
          </a:p>
        </p:txBody>
      </p:sp>
      <p:sp>
        <p:nvSpPr>
          <p:cNvPr id="3" name="Freeform 3"/>
          <p:cNvSpPr/>
          <p:nvPr/>
        </p:nvSpPr>
        <p:spPr>
          <a:xfrm>
            <a:off x="15379298" y="8311463"/>
            <a:ext cx="1880002" cy="946837"/>
          </a:xfrm>
          <a:custGeom>
            <a:avLst/>
            <a:gdLst/>
            <a:ahLst/>
            <a:cxnLst/>
            <a:rect l="l" t="t" r="r" b="b"/>
            <a:pathLst>
              <a:path w="1880002" h="946837">
                <a:moveTo>
                  <a:pt x="0" y="0"/>
                </a:moveTo>
                <a:lnTo>
                  <a:pt x="1880002" y="0"/>
                </a:lnTo>
                <a:lnTo>
                  <a:pt x="1880002" y="946837"/>
                </a:lnTo>
                <a:lnTo>
                  <a:pt x="0" y="94683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TextBox 5"/>
          <p:cNvSpPr txBox="1"/>
          <p:nvPr/>
        </p:nvSpPr>
        <p:spPr>
          <a:xfrm>
            <a:off x="7885470" y="5878995"/>
            <a:ext cx="9373830" cy="705706"/>
          </a:xfrm>
          <a:prstGeom prst="rect">
            <a:avLst/>
          </a:prstGeom>
        </p:spPr>
        <p:txBody>
          <a:bodyPr lIns="0" tIns="0" rIns="0" bIns="0" rtlCol="0" anchor="t">
            <a:spAutoFit/>
          </a:bodyPr>
          <a:lstStyle/>
          <a:p>
            <a:pPr marL="0" lvl="0" indent="0" algn="r">
              <a:lnSpc>
                <a:spcPts val="2748"/>
              </a:lnSpc>
              <a:spcBef>
                <a:spcPct val="0"/>
              </a:spcBef>
            </a:pPr>
            <a:r>
              <a:rPr lang="en-US" sz="2800" dirty="0">
                <a:latin typeface="Archivo Black" panose="020B0604020202020204" charset="0"/>
              </a:rPr>
              <a:t>An Interactive Visualization &amp; Analysis of Logistics Data</a:t>
            </a:r>
            <a:endParaRPr lang="en-US" sz="2748" spc="-217" dirty="0">
              <a:solidFill>
                <a:srgbClr val="000000"/>
              </a:solidFill>
              <a:latin typeface="Archivo Black" panose="020B0604020202020204" charset="0"/>
              <a:ea typeface="Archivo Black"/>
              <a:cs typeface="Archivo Black"/>
              <a:sym typeface="Archivo Black"/>
            </a:endParaRPr>
          </a:p>
        </p:txBody>
      </p:sp>
      <p:sp>
        <p:nvSpPr>
          <p:cNvPr id="6" name="TextBox 6"/>
          <p:cNvSpPr txBox="1"/>
          <p:nvPr/>
        </p:nvSpPr>
        <p:spPr>
          <a:xfrm>
            <a:off x="1028700" y="8677224"/>
            <a:ext cx="3366096" cy="236855"/>
          </a:xfrm>
          <a:prstGeom prst="rect">
            <a:avLst/>
          </a:prstGeom>
        </p:spPr>
        <p:txBody>
          <a:bodyPr lIns="0" tIns="0" rIns="0" bIns="0" rtlCol="0" anchor="t">
            <a:spAutoFit/>
          </a:bodyPr>
          <a:lstStyle/>
          <a:p>
            <a:pPr marL="0" lvl="0" indent="0" algn="l">
              <a:lnSpc>
                <a:spcPts val="2079"/>
              </a:lnSpc>
              <a:spcBef>
                <a:spcPct val="0"/>
              </a:spcBef>
            </a:pPr>
            <a:r>
              <a:rPr lang="en-US" sz="1599" b="1">
                <a:solidFill>
                  <a:srgbClr val="2B2B2B"/>
                </a:solidFill>
                <a:latin typeface="Garet Bold"/>
                <a:ea typeface="Garet Bold"/>
                <a:cs typeface="Garet Bold"/>
                <a:sym typeface="Garet Bold"/>
              </a:rPr>
              <a:t>NAME OF PROJECT:</a:t>
            </a:r>
          </a:p>
        </p:txBody>
      </p:sp>
      <p:sp>
        <p:nvSpPr>
          <p:cNvPr id="7" name="TextBox 7"/>
          <p:cNvSpPr txBox="1"/>
          <p:nvPr/>
        </p:nvSpPr>
        <p:spPr>
          <a:xfrm>
            <a:off x="1028700" y="8966251"/>
            <a:ext cx="3366096" cy="263534"/>
          </a:xfrm>
          <a:prstGeom prst="rect">
            <a:avLst/>
          </a:prstGeom>
        </p:spPr>
        <p:txBody>
          <a:bodyPr lIns="0" tIns="0" rIns="0" bIns="0" rtlCol="0" anchor="t">
            <a:spAutoFit/>
          </a:bodyPr>
          <a:lstStyle/>
          <a:p>
            <a:pPr marL="0" lvl="0" indent="0" algn="l">
              <a:lnSpc>
                <a:spcPts val="2079"/>
              </a:lnSpc>
              <a:spcBef>
                <a:spcPct val="0"/>
              </a:spcBef>
            </a:pPr>
            <a:r>
              <a:rPr lang="en-US" sz="1599" b="1" dirty="0">
                <a:solidFill>
                  <a:srgbClr val="2B2B2B"/>
                </a:solidFill>
                <a:latin typeface="Garet Bold"/>
                <a:ea typeface="Garet Bold"/>
                <a:cs typeface="Garet Bold"/>
                <a:sym typeface="Garet Bold"/>
              </a:rPr>
              <a:t>Mudra Loans Analysis</a:t>
            </a:r>
          </a:p>
        </p:txBody>
      </p:sp>
      <p:sp>
        <p:nvSpPr>
          <p:cNvPr id="8" name="TextBox 8"/>
          <p:cNvSpPr txBox="1"/>
          <p:nvPr/>
        </p:nvSpPr>
        <p:spPr>
          <a:xfrm>
            <a:off x="4394796" y="8677224"/>
            <a:ext cx="3366096" cy="236855"/>
          </a:xfrm>
          <a:prstGeom prst="rect">
            <a:avLst/>
          </a:prstGeom>
        </p:spPr>
        <p:txBody>
          <a:bodyPr lIns="0" tIns="0" rIns="0" bIns="0" rtlCol="0" anchor="t">
            <a:spAutoFit/>
          </a:bodyPr>
          <a:lstStyle/>
          <a:p>
            <a:pPr marL="0" lvl="0" indent="0" algn="l">
              <a:lnSpc>
                <a:spcPts val="2079"/>
              </a:lnSpc>
              <a:spcBef>
                <a:spcPct val="0"/>
              </a:spcBef>
            </a:pPr>
            <a:r>
              <a:rPr lang="en-US" sz="1599" b="1">
                <a:solidFill>
                  <a:srgbClr val="2B2B2B"/>
                </a:solidFill>
                <a:latin typeface="Garet Bold"/>
                <a:ea typeface="Garet Bold"/>
                <a:cs typeface="Garet Bold"/>
                <a:sym typeface="Garet Bold"/>
              </a:rPr>
              <a:t>PRESENTED BY:</a:t>
            </a:r>
          </a:p>
        </p:txBody>
      </p:sp>
      <p:sp>
        <p:nvSpPr>
          <p:cNvPr id="9" name="TextBox 9"/>
          <p:cNvSpPr txBox="1"/>
          <p:nvPr/>
        </p:nvSpPr>
        <p:spPr>
          <a:xfrm>
            <a:off x="4394796" y="8966251"/>
            <a:ext cx="3366096" cy="263534"/>
          </a:xfrm>
          <a:prstGeom prst="rect">
            <a:avLst/>
          </a:prstGeom>
        </p:spPr>
        <p:txBody>
          <a:bodyPr lIns="0" tIns="0" rIns="0" bIns="0" rtlCol="0" anchor="t">
            <a:spAutoFit/>
          </a:bodyPr>
          <a:lstStyle/>
          <a:p>
            <a:pPr marL="0" lvl="0" indent="0" algn="l">
              <a:lnSpc>
                <a:spcPts val="2079"/>
              </a:lnSpc>
              <a:spcBef>
                <a:spcPct val="0"/>
              </a:spcBef>
            </a:pPr>
            <a:r>
              <a:rPr lang="en-US" sz="1599" b="1" dirty="0">
                <a:solidFill>
                  <a:srgbClr val="2B2B2B"/>
                </a:solidFill>
                <a:latin typeface="Garet"/>
                <a:ea typeface="Garet"/>
                <a:cs typeface="Garet"/>
                <a:sym typeface="Garet"/>
              </a:rPr>
              <a:t>Gurveer Singh</a:t>
            </a:r>
          </a:p>
        </p:txBody>
      </p:sp>
      <p:sp>
        <p:nvSpPr>
          <p:cNvPr id="10" name="TextBox 10"/>
          <p:cNvSpPr txBox="1"/>
          <p:nvPr/>
        </p:nvSpPr>
        <p:spPr>
          <a:xfrm>
            <a:off x="7760892" y="8677224"/>
            <a:ext cx="3366096" cy="236855"/>
          </a:xfrm>
          <a:prstGeom prst="rect">
            <a:avLst/>
          </a:prstGeom>
        </p:spPr>
        <p:txBody>
          <a:bodyPr lIns="0" tIns="0" rIns="0" bIns="0" rtlCol="0" anchor="t">
            <a:spAutoFit/>
          </a:bodyPr>
          <a:lstStyle/>
          <a:p>
            <a:pPr marL="0" lvl="0" indent="0" algn="l">
              <a:lnSpc>
                <a:spcPts val="2079"/>
              </a:lnSpc>
              <a:spcBef>
                <a:spcPct val="0"/>
              </a:spcBef>
            </a:pPr>
            <a:r>
              <a:rPr lang="en-US" sz="1599" b="1">
                <a:solidFill>
                  <a:srgbClr val="2B2B2B"/>
                </a:solidFill>
                <a:latin typeface="Garet Bold"/>
                <a:ea typeface="Garet Bold"/>
                <a:cs typeface="Garet Bold"/>
                <a:sym typeface="Garet Bold"/>
              </a:rPr>
              <a:t>PRESENTED TO:</a:t>
            </a:r>
          </a:p>
        </p:txBody>
      </p:sp>
      <p:sp>
        <p:nvSpPr>
          <p:cNvPr id="11" name="TextBox 11"/>
          <p:cNvSpPr txBox="1"/>
          <p:nvPr/>
        </p:nvSpPr>
        <p:spPr>
          <a:xfrm>
            <a:off x="7760892" y="8966251"/>
            <a:ext cx="3366096" cy="263534"/>
          </a:xfrm>
          <a:prstGeom prst="rect">
            <a:avLst/>
          </a:prstGeom>
        </p:spPr>
        <p:txBody>
          <a:bodyPr lIns="0" tIns="0" rIns="0" bIns="0" rtlCol="0" anchor="t">
            <a:spAutoFit/>
          </a:bodyPr>
          <a:lstStyle/>
          <a:p>
            <a:pPr marL="0" lvl="0" indent="0" algn="l">
              <a:lnSpc>
                <a:spcPts val="2079"/>
              </a:lnSpc>
              <a:spcBef>
                <a:spcPct val="0"/>
              </a:spcBef>
            </a:pPr>
            <a:r>
              <a:rPr lang="en-US" sz="1599" dirty="0">
                <a:solidFill>
                  <a:srgbClr val="2B2B2B"/>
                </a:solidFill>
                <a:latin typeface="Garet"/>
                <a:ea typeface="Garet"/>
                <a:cs typeface="Garet"/>
                <a:sym typeface="Garet"/>
              </a:rPr>
              <a:t>Aashima Bansal</a:t>
            </a:r>
          </a:p>
        </p:txBody>
      </p:sp>
      <p:sp>
        <p:nvSpPr>
          <p:cNvPr id="15" name="TextBox 15"/>
          <p:cNvSpPr txBox="1"/>
          <p:nvPr/>
        </p:nvSpPr>
        <p:spPr>
          <a:xfrm>
            <a:off x="1600200" y="3628240"/>
            <a:ext cx="15659100" cy="2100062"/>
          </a:xfrm>
          <a:prstGeom prst="rect">
            <a:avLst/>
          </a:prstGeom>
        </p:spPr>
        <p:txBody>
          <a:bodyPr wrap="square" lIns="0" tIns="0" rIns="0" bIns="0" rtlCol="0" anchor="t">
            <a:spAutoFit/>
          </a:bodyPr>
          <a:lstStyle/>
          <a:p>
            <a:pPr marL="0" lvl="0" indent="0" algn="r">
              <a:lnSpc>
                <a:spcPts val="8490"/>
              </a:lnSpc>
              <a:spcBef>
                <a:spcPct val="0"/>
              </a:spcBef>
            </a:pPr>
            <a:r>
              <a:rPr lang="en-US" sz="5400" dirty="0">
                <a:latin typeface="Archivo Black" panose="020B0604020202020204" charset="0"/>
              </a:rPr>
              <a:t>Mudra Loans Analysis using Excel Dashboard</a:t>
            </a:r>
            <a:endParaRPr lang="en-US" sz="5400" u="none" spc="-859" dirty="0">
              <a:solidFill>
                <a:srgbClr val="000000"/>
              </a:solidFill>
              <a:latin typeface="Archivo Black" panose="020B0604020202020204" charset="0"/>
              <a:ea typeface="Archivo Black"/>
              <a:cs typeface="Archivo Black"/>
              <a:sym typeface="Archivo Black"/>
            </a:endParaRPr>
          </a:p>
        </p:txBody>
      </p:sp>
      <p:sp>
        <p:nvSpPr>
          <p:cNvPr id="16" name="TextBox 4">
            <a:extLst>
              <a:ext uri="{FF2B5EF4-FFF2-40B4-BE49-F238E27FC236}">
                <a16:creationId xmlns:a16="http://schemas.microsoft.com/office/drawing/2014/main" id="{BEC64325-A2D4-CDE2-2560-1EA55E2B1B5B}"/>
              </a:ext>
            </a:extLst>
          </p:cNvPr>
          <p:cNvSpPr txBox="1"/>
          <p:nvPr/>
        </p:nvSpPr>
        <p:spPr>
          <a:xfrm>
            <a:off x="12938218" y="981075"/>
            <a:ext cx="4321082" cy="365760"/>
          </a:xfrm>
          <a:prstGeom prst="rect">
            <a:avLst/>
          </a:prstGeom>
        </p:spPr>
        <p:txBody>
          <a:bodyPr lIns="0" tIns="0" rIns="0" bIns="0" rtlCol="0" anchor="t">
            <a:spAutoFit/>
          </a:bodyPr>
          <a:lstStyle/>
          <a:p>
            <a:pPr algn="r">
              <a:lnSpc>
                <a:spcPts val="2939"/>
              </a:lnSpc>
            </a:pPr>
            <a:r>
              <a:rPr lang="en-US" sz="2099" b="1" dirty="0">
                <a:solidFill>
                  <a:srgbClr val="000000"/>
                </a:solidFill>
                <a:latin typeface="Garet Bold"/>
                <a:ea typeface="Garet Bold"/>
                <a:cs typeface="Garet Bold"/>
                <a:sym typeface="Garet Bold"/>
              </a:rPr>
              <a:t>1/10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64" b="-3364"/>
            </a:stretch>
          </a:blipFill>
        </p:spPr>
        <p:txBody>
          <a:bodyPr/>
          <a:lstStyle/>
          <a:p>
            <a:endParaRPr lang="en-IN" dirty="0"/>
          </a:p>
        </p:txBody>
      </p:sp>
      <p:sp>
        <p:nvSpPr>
          <p:cNvPr id="3" name="AutoShape 3"/>
          <p:cNvSpPr/>
          <p:nvPr/>
        </p:nvSpPr>
        <p:spPr>
          <a:xfrm>
            <a:off x="-585133" y="8805859"/>
            <a:ext cx="18873133" cy="0"/>
          </a:xfrm>
          <a:prstGeom prst="line">
            <a:avLst/>
          </a:prstGeom>
          <a:ln w="9525" cap="rnd">
            <a:solidFill>
              <a:srgbClr val="000000"/>
            </a:solidFill>
            <a:prstDash val="solid"/>
            <a:headEnd type="none" w="sm" len="sm"/>
            <a:tailEnd type="none" w="sm" len="sm"/>
          </a:ln>
        </p:spPr>
        <p:txBody>
          <a:bodyPr/>
          <a:lstStyle/>
          <a:p>
            <a:endParaRPr lang="en-IN"/>
          </a:p>
        </p:txBody>
      </p:sp>
      <p:sp>
        <p:nvSpPr>
          <p:cNvPr id="4" name="AutoShape 4"/>
          <p:cNvSpPr/>
          <p:nvPr/>
        </p:nvSpPr>
        <p:spPr>
          <a:xfrm>
            <a:off x="-585133" y="9334500"/>
            <a:ext cx="18873133" cy="0"/>
          </a:xfrm>
          <a:prstGeom prst="line">
            <a:avLst/>
          </a:prstGeom>
          <a:ln w="9525" cap="rnd">
            <a:solidFill>
              <a:srgbClr val="000000"/>
            </a:solidFill>
            <a:prstDash val="solid"/>
            <a:headEnd type="none" w="sm" len="sm"/>
            <a:tailEnd type="none" w="sm" len="sm"/>
          </a:ln>
        </p:spPr>
        <p:txBody>
          <a:bodyPr/>
          <a:lstStyle/>
          <a:p>
            <a:endParaRPr lang="en-IN"/>
          </a:p>
        </p:txBody>
      </p:sp>
      <p:sp>
        <p:nvSpPr>
          <p:cNvPr id="5" name="AutoShape 5"/>
          <p:cNvSpPr/>
          <p:nvPr/>
        </p:nvSpPr>
        <p:spPr>
          <a:xfrm>
            <a:off x="1409452" y="4305300"/>
            <a:ext cx="13838306" cy="0"/>
          </a:xfrm>
          <a:prstGeom prst="line">
            <a:avLst/>
          </a:prstGeom>
          <a:ln w="19050" cap="rnd">
            <a:solidFill>
              <a:srgbClr val="000000"/>
            </a:solidFill>
            <a:prstDash val="solid"/>
            <a:headEnd type="none" w="sm" len="sm"/>
            <a:tailEnd type="none" w="sm" len="sm"/>
          </a:ln>
        </p:spPr>
        <p:txBody>
          <a:bodyPr/>
          <a:lstStyle/>
          <a:p>
            <a:endParaRPr lang="en-IN"/>
          </a:p>
        </p:txBody>
      </p:sp>
      <p:sp>
        <p:nvSpPr>
          <p:cNvPr id="6" name="Freeform 6"/>
          <p:cNvSpPr/>
          <p:nvPr/>
        </p:nvSpPr>
        <p:spPr>
          <a:xfrm rot="5400000">
            <a:off x="15074698" y="3103895"/>
            <a:ext cx="1629446" cy="2396244"/>
          </a:xfrm>
          <a:custGeom>
            <a:avLst/>
            <a:gdLst/>
            <a:ahLst/>
            <a:cxnLst/>
            <a:rect l="l" t="t" r="r" b="b"/>
            <a:pathLst>
              <a:path w="1629446" h="2396244">
                <a:moveTo>
                  <a:pt x="0" y="0"/>
                </a:moveTo>
                <a:lnTo>
                  <a:pt x="1629446" y="0"/>
                </a:lnTo>
                <a:lnTo>
                  <a:pt x="1629446" y="2396244"/>
                </a:lnTo>
                <a:lnTo>
                  <a:pt x="0" y="239624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7" name="TextBox 7"/>
          <p:cNvSpPr txBox="1"/>
          <p:nvPr/>
        </p:nvSpPr>
        <p:spPr>
          <a:xfrm>
            <a:off x="1028700" y="1162887"/>
            <a:ext cx="5683548" cy="785704"/>
          </a:xfrm>
          <a:prstGeom prst="rect">
            <a:avLst/>
          </a:prstGeom>
        </p:spPr>
        <p:txBody>
          <a:bodyPr lIns="0" tIns="0" rIns="0" bIns="0" rtlCol="0" anchor="t">
            <a:spAutoFit/>
          </a:bodyPr>
          <a:lstStyle/>
          <a:p>
            <a:pPr marL="0" lvl="0" indent="0" algn="l">
              <a:lnSpc>
                <a:spcPts val="5808"/>
              </a:lnSpc>
              <a:spcBef>
                <a:spcPct val="0"/>
              </a:spcBef>
            </a:pPr>
            <a:r>
              <a:rPr lang="en-IN" sz="6000" dirty="0">
                <a:latin typeface="Archivo Black" panose="020B0604020202020204" charset="0"/>
              </a:rPr>
              <a:t>References</a:t>
            </a:r>
            <a:endParaRPr lang="en-US" sz="6000" spc="-458" dirty="0">
              <a:solidFill>
                <a:srgbClr val="000000"/>
              </a:solidFill>
              <a:latin typeface="Archivo Black" panose="020B0604020202020204" charset="0"/>
              <a:ea typeface="Archivo Black"/>
              <a:cs typeface="Archivo Black"/>
              <a:sym typeface="Archivo Black"/>
            </a:endParaRPr>
          </a:p>
        </p:txBody>
      </p:sp>
      <p:sp>
        <p:nvSpPr>
          <p:cNvPr id="8" name="TextBox 8"/>
          <p:cNvSpPr txBox="1"/>
          <p:nvPr/>
        </p:nvSpPr>
        <p:spPr>
          <a:xfrm>
            <a:off x="12938218" y="981075"/>
            <a:ext cx="4321082" cy="365760"/>
          </a:xfrm>
          <a:prstGeom prst="rect">
            <a:avLst/>
          </a:prstGeom>
        </p:spPr>
        <p:txBody>
          <a:bodyPr lIns="0" tIns="0" rIns="0" bIns="0" rtlCol="0" anchor="t">
            <a:spAutoFit/>
          </a:bodyPr>
          <a:lstStyle/>
          <a:p>
            <a:pPr algn="r">
              <a:lnSpc>
                <a:spcPts val="2939"/>
              </a:lnSpc>
            </a:pPr>
            <a:r>
              <a:rPr lang="en-US" sz="2099" b="1" dirty="0">
                <a:solidFill>
                  <a:srgbClr val="000000"/>
                </a:solidFill>
                <a:latin typeface="Garet Bold"/>
                <a:ea typeface="Garet Bold"/>
                <a:cs typeface="Garet Bold"/>
                <a:sym typeface="Garet Bold"/>
              </a:rPr>
              <a:t>10/10</a:t>
            </a:r>
          </a:p>
        </p:txBody>
      </p:sp>
      <p:sp>
        <p:nvSpPr>
          <p:cNvPr id="11" name="TextBox 11"/>
          <p:cNvSpPr txBox="1"/>
          <p:nvPr/>
        </p:nvSpPr>
        <p:spPr>
          <a:xfrm>
            <a:off x="191570" y="5563696"/>
            <a:ext cx="3961932" cy="1692771"/>
          </a:xfrm>
          <a:prstGeom prst="rect">
            <a:avLst/>
          </a:prstGeom>
        </p:spPr>
        <p:txBody>
          <a:bodyPr wrap="square" lIns="0" tIns="0" rIns="0" bIns="0" rtlCol="0" anchor="t">
            <a:spAutoFit/>
          </a:bodyPr>
          <a:lstStyle/>
          <a:p>
            <a:pPr>
              <a:buNone/>
            </a:pPr>
            <a:r>
              <a:rPr lang="en-US" sz="2000" b="1" dirty="0">
                <a:latin typeface="Garet" panose="020B0604020202020204" charset="0"/>
              </a:rPr>
              <a:t>Internal Data Source:</a:t>
            </a:r>
          </a:p>
          <a:p>
            <a:r>
              <a:rPr lang="en-US" dirty="0">
                <a:latin typeface="Garet" panose="020B0604020202020204" charset="0"/>
              </a:rPr>
              <a:t>Mudra Loans dataset provided by my brother, who is currently working at Mudra Loans, for academic and analytical purposes.</a:t>
            </a:r>
          </a:p>
        </p:txBody>
      </p:sp>
      <p:sp>
        <p:nvSpPr>
          <p:cNvPr id="14" name="TextBox 14"/>
          <p:cNvSpPr txBox="1"/>
          <p:nvPr/>
        </p:nvSpPr>
        <p:spPr>
          <a:xfrm>
            <a:off x="4521799" y="5562305"/>
            <a:ext cx="4380898" cy="1138773"/>
          </a:xfrm>
          <a:prstGeom prst="rect">
            <a:avLst/>
          </a:prstGeom>
        </p:spPr>
        <p:txBody>
          <a:bodyPr wrap="square" lIns="0" tIns="0" rIns="0" bIns="0" rtlCol="0" anchor="t">
            <a:spAutoFit/>
          </a:bodyPr>
          <a:lstStyle/>
          <a:p>
            <a:pPr>
              <a:buNone/>
            </a:pPr>
            <a:r>
              <a:rPr lang="en-IN" sz="2000" b="1" dirty="0">
                <a:latin typeface="Garet" panose="020B0604020202020204" charset="0"/>
              </a:rPr>
              <a:t>Microsoft Excel Documentation</a:t>
            </a:r>
            <a:endParaRPr lang="en-IN" sz="2000" dirty="0">
              <a:latin typeface="Garet" panose="020B0604020202020204" charset="0"/>
            </a:endParaRPr>
          </a:p>
          <a:p>
            <a:r>
              <a:rPr lang="en-IN" dirty="0">
                <a:latin typeface="Garet" panose="020B0604020202020204" charset="0"/>
              </a:rPr>
              <a:t>Excel Functions and Features</a:t>
            </a:r>
          </a:p>
          <a:p>
            <a:r>
              <a:rPr lang="en-IN" dirty="0">
                <a:latin typeface="Garet" panose="020B0604020202020204" charset="0"/>
              </a:rPr>
              <a:t>Source: </a:t>
            </a:r>
            <a:r>
              <a:rPr lang="en-IN" dirty="0">
                <a:latin typeface="Garet" panose="020B0604020202020204" charset="0"/>
                <a:hlinkClick r:id="rId5"/>
              </a:rPr>
              <a:t>https://support.microsoft.com</a:t>
            </a:r>
            <a:endParaRPr lang="en-IN" dirty="0">
              <a:latin typeface="Garet" panose="020B0604020202020204" charset="0"/>
            </a:endParaRPr>
          </a:p>
        </p:txBody>
      </p:sp>
      <p:sp>
        <p:nvSpPr>
          <p:cNvPr id="17" name="TextBox 17"/>
          <p:cNvSpPr txBox="1"/>
          <p:nvPr/>
        </p:nvSpPr>
        <p:spPr>
          <a:xfrm>
            <a:off x="9383372" y="5532294"/>
            <a:ext cx="3956143" cy="1415772"/>
          </a:xfrm>
          <a:prstGeom prst="rect">
            <a:avLst/>
          </a:prstGeom>
        </p:spPr>
        <p:txBody>
          <a:bodyPr wrap="square" lIns="0" tIns="0" rIns="0" bIns="0" rtlCol="0" anchor="t">
            <a:spAutoFit/>
          </a:bodyPr>
          <a:lstStyle/>
          <a:p>
            <a:pPr>
              <a:buNone/>
            </a:pPr>
            <a:r>
              <a:rPr lang="en-US" sz="2000" b="1" dirty="0">
                <a:latin typeface="Garet" panose="020B0604020202020204" charset="0"/>
              </a:rPr>
              <a:t>Data Visualization Concepts</a:t>
            </a:r>
          </a:p>
          <a:p>
            <a:r>
              <a:rPr lang="en-US" dirty="0">
                <a:latin typeface="Garet" panose="020B0604020202020204" charset="0"/>
              </a:rPr>
              <a:t>Best Practices for Creating Dashboards</a:t>
            </a:r>
          </a:p>
          <a:p>
            <a:r>
              <a:rPr lang="en-US" dirty="0">
                <a:latin typeface="Garet" panose="020B0604020202020204" charset="0"/>
              </a:rPr>
              <a:t>Source: Microsoft Learn and Official Excel Blog</a:t>
            </a:r>
          </a:p>
        </p:txBody>
      </p:sp>
      <p:sp>
        <p:nvSpPr>
          <p:cNvPr id="20" name="TextBox 20"/>
          <p:cNvSpPr txBox="1"/>
          <p:nvPr/>
        </p:nvSpPr>
        <p:spPr>
          <a:xfrm>
            <a:off x="13766201" y="5532294"/>
            <a:ext cx="4330229" cy="1415772"/>
          </a:xfrm>
          <a:prstGeom prst="rect">
            <a:avLst/>
          </a:prstGeom>
        </p:spPr>
        <p:txBody>
          <a:bodyPr wrap="square" lIns="0" tIns="0" rIns="0" bIns="0" rtlCol="0" anchor="t">
            <a:spAutoFit/>
          </a:bodyPr>
          <a:lstStyle/>
          <a:p>
            <a:pPr>
              <a:buNone/>
            </a:pPr>
            <a:r>
              <a:rPr lang="en-US" sz="2000" b="1" dirty="0">
                <a:latin typeface="Garet" panose="020B0604020202020204" charset="0"/>
              </a:rPr>
              <a:t>Academic Guidance</a:t>
            </a:r>
            <a:endParaRPr lang="en-US" sz="2000" dirty="0">
              <a:latin typeface="Garet" panose="020B0604020202020204" charset="0"/>
            </a:endParaRPr>
          </a:p>
          <a:p>
            <a:r>
              <a:rPr lang="en-US" dirty="0">
                <a:latin typeface="Garet" panose="020B0604020202020204" charset="0"/>
              </a:rPr>
              <a:t>Special thanks to </a:t>
            </a:r>
            <a:r>
              <a:rPr lang="en-US" b="1" dirty="0">
                <a:latin typeface="Garet" panose="020B0604020202020204" charset="0"/>
              </a:rPr>
              <a:t>Aashima Bansal</a:t>
            </a:r>
            <a:r>
              <a:rPr lang="en-US" dirty="0">
                <a:latin typeface="Garet" panose="020B0604020202020204" charset="0"/>
              </a:rPr>
              <a:t>, for her valuable knowledge, support, and guidance throughout the project.</a:t>
            </a:r>
          </a:p>
        </p:txBody>
      </p:sp>
      <p:sp>
        <p:nvSpPr>
          <p:cNvPr id="22" name="Freeform 22"/>
          <p:cNvSpPr/>
          <p:nvPr/>
        </p:nvSpPr>
        <p:spPr>
          <a:xfrm>
            <a:off x="1028700" y="4102116"/>
            <a:ext cx="380752" cy="380752"/>
          </a:xfrm>
          <a:custGeom>
            <a:avLst/>
            <a:gdLst/>
            <a:ahLst/>
            <a:cxnLst/>
            <a:rect l="l" t="t" r="r" b="b"/>
            <a:pathLst>
              <a:path w="380752" h="380752">
                <a:moveTo>
                  <a:pt x="0" y="0"/>
                </a:moveTo>
                <a:lnTo>
                  <a:pt x="380752" y="0"/>
                </a:lnTo>
                <a:lnTo>
                  <a:pt x="380752" y="380752"/>
                </a:lnTo>
                <a:lnTo>
                  <a:pt x="0" y="38075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3" name="Freeform 23"/>
          <p:cNvSpPr/>
          <p:nvPr/>
        </p:nvSpPr>
        <p:spPr>
          <a:xfrm>
            <a:off x="5005388" y="4102116"/>
            <a:ext cx="380752" cy="380752"/>
          </a:xfrm>
          <a:custGeom>
            <a:avLst/>
            <a:gdLst/>
            <a:ahLst/>
            <a:cxnLst/>
            <a:rect l="l" t="t" r="r" b="b"/>
            <a:pathLst>
              <a:path w="380752" h="380752">
                <a:moveTo>
                  <a:pt x="0" y="0"/>
                </a:moveTo>
                <a:lnTo>
                  <a:pt x="380752" y="0"/>
                </a:lnTo>
                <a:lnTo>
                  <a:pt x="380752" y="380752"/>
                </a:lnTo>
                <a:lnTo>
                  <a:pt x="0" y="38075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4" name="Freeform 24"/>
          <p:cNvSpPr/>
          <p:nvPr/>
        </p:nvSpPr>
        <p:spPr>
          <a:xfrm>
            <a:off x="8982075" y="4102116"/>
            <a:ext cx="380752" cy="380752"/>
          </a:xfrm>
          <a:custGeom>
            <a:avLst/>
            <a:gdLst/>
            <a:ahLst/>
            <a:cxnLst/>
            <a:rect l="l" t="t" r="r" b="b"/>
            <a:pathLst>
              <a:path w="380752" h="380752">
                <a:moveTo>
                  <a:pt x="0" y="0"/>
                </a:moveTo>
                <a:lnTo>
                  <a:pt x="380752" y="0"/>
                </a:lnTo>
                <a:lnTo>
                  <a:pt x="380752" y="380752"/>
                </a:lnTo>
                <a:lnTo>
                  <a:pt x="0" y="38075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5" name="Freeform 25"/>
          <p:cNvSpPr/>
          <p:nvPr/>
        </p:nvSpPr>
        <p:spPr>
          <a:xfrm>
            <a:off x="12958763" y="4102116"/>
            <a:ext cx="380752" cy="380752"/>
          </a:xfrm>
          <a:custGeom>
            <a:avLst/>
            <a:gdLst/>
            <a:ahLst/>
            <a:cxnLst/>
            <a:rect l="l" t="t" r="r" b="b"/>
            <a:pathLst>
              <a:path w="380752" h="380752">
                <a:moveTo>
                  <a:pt x="0" y="0"/>
                </a:moveTo>
                <a:lnTo>
                  <a:pt x="380752" y="0"/>
                </a:lnTo>
                <a:lnTo>
                  <a:pt x="380752" y="380752"/>
                </a:lnTo>
                <a:lnTo>
                  <a:pt x="0" y="38075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64" b="-3364"/>
            </a:stretch>
          </a:blipFill>
        </p:spPr>
        <p:txBody>
          <a:bodyPr/>
          <a:lstStyle/>
          <a:p>
            <a:endParaRPr lang="en-IN"/>
          </a:p>
        </p:txBody>
      </p:sp>
      <p:sp>
        <p:nvSpPr>
          <p:cNvPr id="3" name="TextBox 3"/>
          <p:cNvSpPr txBox="1"/>
          <p:nvPr/>
        </p:nvSpPr>
        <p:spPr>
          <a:xfrm>
            <a:off x="1028700" y="2739036"/>
            <a:ext cx="7203393" cy="774956"/>
          </a:xfrm>
          <a:prstGeom prst="rect">
            <a:avLst/>
          </a:prstGeom>
        </p:spPr>
        <p:txBody>
          <a:bodyPr lIns="0" tIns="0" rIns="0" bIns="0" rtlCol="0" anchor="t">
            <a:spAutoFit/>
          </a:bodyPr>
          <a:lstStyle/>
          <a:p>
            <a:pPr algn="l">
              <a:lnSpc>
                <a:spcPts val="4530"/>
              </a:lnSpc>
            </a:pPr>
            <a:r>
              <a:rPr lang="en-US" sz="9600" spc="-458" dirty="0">
                <a:solidFill>
                  <a:srgbClr val="000000"/>
                </a:solidFill>
                <a:latin typeface="Archivo Black"/>
                <a:ea typeface="Archivo Black"/>
                <a:cs typeface="Archivo Black"/>
                <a:sym typeface="Archivo Black"/>
              </a:rPr>
              <a:t>Thank you</a:t>
            </a:r>
          </a:p>
        </p:txBody>
      </p:sp>
      <p:sp>
        <p:nvSpPr>
          <p:cNvPr id="6" name="AutoShape 6"/>
          <p:cNvSpPr/>
          <p:nvPr/>
        </p:nvSpPr>
        <p:spPr>
          <a:xfrm>
            <a:off x="-585133" y="8805859"/>
            <a:ext cx="18873133" cy="0"/>
          </a:xfrm>
          <a:prstGeom prst="line">
            <a:avLst/>
          </a:prstGeom>
          <a:ln w="9525" cap="rnd">
            <a:solidFill>
              <a:srgbClr val="000000"/>
            </a:solidFill>
            <a:prstDash val="solid"/>
            <a:headEnd type="none" w="sm" len="sm"/>
            <a:tailEnd type="none" w="sm" len="sm"/>
          </a:ln>
        </p:spPr>
        <p:txBody>
          <a:bodyPr/>
          <a:lstStyle/>
          <a:p>
            <a:endParaRPr lang="en-IN"/>
          </a:p>
        </p:txBody>
      </p:sp>
      <p:sp>
        <p:nvSpPr>
          <p:cNvPr id="7" name="AutoShape 7"/>
          <p:cNvSpPr/>
          <p:nvPr/>
        </p:nvSpPr>
        <p:spPr>
          <a:xfrm>
            <a:off x="-585133" y="9334500"/>
            <a:ext cx="18873133" cy="0"/>
          </a:xfrm>
          <a:prstGeom prst="line">
            <a:avLst/>
          </a:prstGeom>
          <a:ln w="9525" cap="rnd">
            <a:solidFill>
              <a:srgbClr val="000000"/>
            </a:solidFill>
            <a:prstDash val="solid"/>
            <a:headEnd type="none" w="sm" len="sm"/>
            <a:tailEnd type="none" w="sm" len="sm"/>
          </a:ln>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143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64" b="-3364"/>
            </a:stretch>
          </a:blipFill>
        </p:spPr>
        <p:txBody>
          <a:bodyPr/>
          <a:lstStyle/>
          <a:p>
            <a:endParaRPr lang="en-IN"/>
          </a:p>
        </p:txBody>
      </p:sp>
      <p:graphicFrame>
        <p:nvGraphicFramePr>
          <p:cNvPr id="3" name="Table 3"/>
          <p:cNvGraphicFramePr>
            <a:graphicFrameLocks noGrp="1"/>
          </p:cNvGraphicFramePr>
          <p:nvPr>
            <p:extLst>
              <p:ext uri="{D42A27DB-BD31-4B8C-83A1-F6EECF244321}">
                <p14:modId xmlns:p14="http://schemas.microsoft.com/office/powerpoint/2010/main" val="2169137990"/>
              </p:ext>
            </p:extLst>
          </p:nvPr>
        </p:nvGraphicFramePr>
        <p:xfrm>
          <a:off x="10199594" y="1814512"/>
          <a:ext cx="5891416" cy="6529384"/>
        </p:xfrm>
        <a:graphic>
          <a:graphicData uri="http://schemas.openxmlformats.org/drawingml/2006/table">
            <a:tbl>
              <a:tblPr/>
              <a:tblGrid>
                <a:gridCol w="866395">
                  <a:extLst>
                    <a:ext uri="{9D8B030D-6E8A-4147-A177-3AD203B41FA5}">
                      <a16:colId xmlns:a16="http://schemas.microsoft.com/office/drawing/2014/main" val="20000"/>
                    </a:ext>
                  </a:extLst>
                </a:gridCol>
                <a:gridCol w="5025021">
                  <a:extLst>
                    <a:ext uri="{9D8B030D-6E8A-4147-A177-3AD203B41FA5}">
                      <a16:colId xmlns:a16="http://schemas.microsoft.com/office/drawing/2014/main" val="20001"/>
                    </a:ext>
                  </a:extLst>
                </a:gridCol>
              </a:tblGrid>
              <a:tr h="816173">
                <a:tc>
                  <a:txBody>
                    <a:bodyPr/>
                    <a:lstStyle/>
                    <a:p>
                      <a:pPr algn="l">
                        <a:lnSpc>
                          <a:spcPts val="2799"/>
                        </a:lnSpc>
                        <a:defRPr/>
                      </a:pPr>
                      <a:r>
                        <a:rPr lang="en-US" sz="1999" b="1">
                          <a:solidFill>
                            <a:srgbClr val="000000"/>
                          </a:solidFill>
                          <a:latin typeface="Garet" panose="020B0604020202020204" charset="0"/>
                          <a:ea typeface="Garet Bold"/>
                          <a:cs typeface="Garet Bold"/>
                          <a:sym typeface="Garet Bold"/>
                        </a:rPr>
                        <a:t>03</a:t>
                      </a:r>
                      <a:endParaRPr lang="en-US" sz="1100">
                        <a:latin typeface="Garet" panose="020B0604020202020204" charset="0"/>
                      </a:endParaRPr>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799"/>
                        </a:lnSpc>
                        <a:defRPr/>
                      </a:pPr>
                      <a:r>
                        <a:rPr lang="en-IN" sz="2000" dirty="0">
                          <a:latin typeface="Garet" panose="020B0604020202020204" charset="0"/>
                        </a:rPr>
                        <a:t>Introduction</a:t>
                      </a:r>
                      <a:endParaRPr lang="en-US" sz="1100" dirty="0">
                        <a:latin typeface="Garet" panose="020B0604020202020204" charset="0"/>
                      </a:endParaRPr>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16173">
                <a:tc>
                  <a:txBody>
                    <a:bodyPr/>
                    <a:lstStyle/>
                    <a:p>
                      <a:pPr algn="l">
                        <a:lnSpc>
                          <a:spcPts val="2799"/>
                        </a:lnSpc>
                        <a:defRPr/>
                      </a:pPr>
                      <a:r>
                        <a:rPr lang="en-US" sz="1999" b="1">
                          <a:solidFill>
                            <a:srgbClr val="000000"/>
                          </a:solidFill>
                          <a:latin typeface="Garet" panose="020B0604020202020204" charset="0"/>
                          <a:ea typeface="Garet Bold"/>
                          <a:cs typeface="Garet Bold"/>
                          <a:sym typeface="Garet Bold"/>
                        </a:rPr>
                        <a:t>04</a:t>
                      </a:r>
                      <a:endParaRPr lang="en-US" sz="1100">
                        <a:latin typeface="Garet" panose="020B0604020202020204" charset="0"/>
                      </a:endParaRPr>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799"/>
                        </a:lnSpc>
                        <a:defRPr/>
                      </a:pPr>
                      <a:r>
                        <a:rPr lang="en-IN" sz="2000" dirty="0">
                          <a:latin typeface="Garet" panose="020B0604020202020204" charset="0"/>
                        </a:rPr>
                        <a:t>Data Cleaning &amp; Preprocessing</a:t>
                      </a:r>
                      <a:endParaRPr lang="en-US" sz="1100" dirty="0">
                        <a:latin typeface="Garet" panose="020B0604020202020204" charset="0"/>
                      </a:endParaRPr>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16173">
                <a:tc>
                  <a:txBody>
                    <a:bodyPr/>
                    <a:lstStyle/>
                    <a:p>
                      <a:pPr algn="l">
                        <a:lnSpc>
                          <a:spcPts val="2799"/>
                        </a:lnSpc>
                        <a:defRPr/>
                      </a:pPr>
                      <a:r>
                        <a:rPr lang="en-US" sz="1999" b="1">
                          <a:solidFill>
                            <a:srgbClr val="000000"/>
                          </a:solidFill>
                          <a:latin typeface="Garet" panose="020B0604020202020204" charset="0"/>
                          <a:ea typeface="Garet Bold"/>
                          <a:cs typeface="Garet Bold"/>
                          <a:sym typeface="Garet Bold"/>
                        </a:rPr>
                        <a:t>05</a:t>
                      </a:r>
                      <a:endParaRPr lang="en-US" sz="1100">
                        <a:latin typeface="Garet" panose="020B0604020202020204" charset="0"/>
                      </a:endParaRPr>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799"/>
                        </a:lnSpc>
                        <a:defRPr/>
                      </a:pPr>
                      <a:r>
                        <a:rPr lang="en-IN" sz="2000" dirty="0">
                          <a:latin typeface="Garet" panose="020B0604020202020204" charset="0"/>
                        </a:rPr>
                        <a:t>Objectives</a:t>
                      </a:r>
                      <a:endParaRPr lang="en-US" sz="1100" dirty="0">
                        <a:latin typeface="Garet" panose="020B0604020202020204" charset="0"/>
                      </a:endParaRPr>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16173">
                <a:tc>
                  <a:txBody>
                    <a:bodyPr/>
                    <a:lstStyle/>
                    <a:p>
                      <a:pPr algn="l">
                        <a:lnSpc>
                          <a:spcPts val="2799"/>
                        </a:lnSpc>
                        <a:defRPr/>
                      </a:pPr>
                      <a:r>
                        <a:rPr lang="en-US" sz="1999" b="1">
                          <a:solidFill>
                            <a:srgbClr val="000000"/>
                          </a:solidFill>
                          <a:latin typeface="Garet" panose="020B0604020202020204" charset="0"/>
                          <a:ea typeface="Garet Bold"/>
                          <a:cs typeface="Garet Bold"/>
                          <a:sym typeface="Garet Bold"/>
                        </a:rPr>
                        <a:t>06</a:t>
                      </a:r>
                      <a:endParaRPr lang="en-US" sz="1100">
                        <a:latin typeface="Garet" panose="020B0604020202020204" charset="0"/>
                      </a:endParaRPr>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799"/>
                        </a:lnSpc>
                        <a:defRPr/>
                      </a:pPr>
                      <a:r>
                        <a:rPr lang="en-IN" sz="2000" dirty="0">
                          <a:latin typeface="Garet" panose="020B0604020202020204" charset="0"/>
                        </a:rPr>
                        <a:t>Dashboard Overview</a:t>
                      </a:r>
                      <a:endParaRPr lang="en-US" sz="1100" dirty="0">
                        <a:latin typeface="Garet" panose="020B0604020202020204" charset="0"/>
                      </a:endParaRPr>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16173">
                <a:tc>
                  <a:txBody>
                    <a:bodyPr/>
                    <a:lstStyle/>
                    <a:p>
                      <a:pPr algn="l">
                        <a:lnSpc>
                          <a:spcPts val="2799"/>
                        </a:lnSpc>
                        <a:defRPr/>
                      </a:pPr>
                      <a:r>
                        <a:rPr lang="en-US" sz="1999" b="1">
                          <a:solidFill>
                            <a:srgbClr val="000000"/>
                          </a:solidFill>
                          <a:latin typeface="Garet" panose="020B0604020202020204" charset="0"/>
                          <a:ea typeface="Garet Bold"/>
                          <a:cs typeface="Garet Bold"/>
                          <a:sym typeface="Garet Bold"/>
                        </a:rPr>
                        <a:t>07</a:t>
                      </a:r>
                      <a:endParaRPr lang="en-US" sz="1100">
                        <a:latin typeface="Garet" panose="020B0604020202020204" charset="0"/>
                      </a:endParaRPr>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r>
                        <a:rPr lang="en-IN" sz="2000" dirty="0">
                          <a:latin typeface="Garet" panose="020B0604020202020204" charset="0"/>
                        </a:rPr>
                        <a:t>Key Insights &amp; Analysis</a:t>
                      </a:r>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16173">
                <a:tc>
                  <a:txBody>
                    <a:bodyPr/>
                    <a:lstStyle/>
                    <a:p>
                      <a:pPr algn="l">
                        <a:lnSpc>
                          <a:spcPts val="2799"/>
                        </a:lnSpc>
                        <a:defRPr/>
                      </a:pPr>
                      <a:r>
                        <a:rPr lang="en-US" sz="1999" b="1">
                          <a:solidFill>
                            <a:srgbClr val="000000"/>
                          </a:solidFill>
                          <a:latin typeface="Garet" panose="020B0604020202020204" charset="0"/>
                          <a:ea typeface="Garet Bold"/>
                          <a:cs typeface="Garet Bold"/>
                          <a:sym typeface="Garet Bold"/>
                        </a:rPr>
                        <a:t>08</a:t>
                      </a:r>
                      <a:endParaRPr lang="en-US" sz="1100">
                        <a:latin typeface="Garet" panose="020B0604020202020204" charset="0"/>
                      </a:endParaRPr>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799"/>
                        </a:lnSpc>
                        <a:defRPr/>
                      </a:pPr>
                      <a:r>
                        <a:rPr lang="en-IN" sz="2000" dirty="0">
                          <a:latin typeface="Garet" panose="020B0604020202020204" charset="0"/>
                        </a:rPr>
                        <a:t>Conclusion</a:t>
                      </a:r>
                      <a:endParaRPr lang="en-US" sz="1100" dirty="0">
                        <a:latin typeface="Garet" panose="020B0604020202020204" charset="0"/>
                      </a:endParaRPr>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816173">
                <a:tc>
                  <a:txBody>
                    <a:bodyPr/>
                    <a:lstStyle/>
                    <a:p>
                      <a:pPr algn="l">
                        <a:lnSpc>
                          <a:spcPts val="2799"/>
                        </a:lnSpc>
                        <a:defRPr/>
                      </a:pPr>
                      <a:r>
                        <a:rPr lang="en-US" sz="1999" b="1">
                          <a:solidFill>
                            <a:srgbClr val="000000"/>
                          </a:solidFill>
                          <a:latin typeface="Garet" panose="020B0604020202020204" charset="0"/>
                          <a:ea typeface="Garet Bold"/>
                          <a:cs typeface="Garet Bold"/>
                          <a:sym typeface="Garet Bold"/>
                        </a:rPr>
                        <a:t>09</a:t>
                      </a:r>
                      <a:endParaRPr lang="en-US" sz="1100">
                        <a:latin typeface="Garet" panose="020B0604020202020204" charset="0"/>
                      </a:endParaRPr>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799"/>
                        </a:lnSpc>
                        <a:defRPr/>
                      </a:pPr>
                      <a:r>
                        <a:rPr lang="en-IN" sz="2000" dirty="0">
                          <a:latin typeface="Garet" panose="020B0604020202020204" charset="0"/>
                        </a:rPr>
                        <a:t>Acknowledgment</a:t>
                      </a:r>
                      <a:endParaRPr lang="en-US" sz="1100" dirty="0">
                        <a:latin typeface="Garet" panose="020B0604020202020204" charset="0"/>
                      </a:endParaRPr>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816173">
                <a:tc>
                  <a:txBody>
                    <a:bodyPr/>
                    <a:lstStyle/>
                    <a:p>
                      <a:pPr algn="l">
                        <a:lnSpc>
                          <a:spcPts val="2799"/>
                        </a:lnSpc>
                        <a:defRPr/>
                      </a:pPr>
                      <a:r>
                        <a:rPr lang="en-US" sz="1999" b="1">
                          <a:solidFill>
                            <a:srgbClr val="000000"/>
                          </a:solidFill>
                          <a:latin typeface="Garet" panose="020B0604020202020204" charset="0"/>
                          <a:ea typeface="Garet Bold"/>
                          <a:cs typeface="Garet Bold"/>
                          <a:sym typeface="Garet Bold"/>
                        </a:rPr>
                        <a:t>10</a:t>
                      </a:r>
                      <a:endParaRPr lang="en-US" sz="1100">
                        <a:latin typeface="Garet" panose="020B0604020202020204" charset="0"/>
                      </a:endParaRPr>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799"/>
                        </a:lnSpc>
                        <a:defRPr/>
                      </a:pPr>
                      <a:r>
                        <a:rPr lang="en-US" sz="1999" b="0" dirty="0">
                          <a:solidFill>
                            <a:srgbClr val="000000"/>
                          </a:solidFill>
                          <a:latin typeface="Garet" panose="020B0604020202020204" charset="0"/>
                          <a:sym typeface="Garet Bold"/>
                        </a:rPr>
                        <a:t>References</a:t>
                      </a:r>
                      <a:endParaRPr lang="en-US" sz="1100" b="0" dirty="0">
                        <a:latin typeface="Garet" panose="020B0604020202020204" charset="0"/>
                      </a:endParaRPr>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4" name="Freeform 4"/>
          <p:cNvSpPr/>
          <p:nvPr/>
        </p:nvSpPr>
        <p:spPr>
          <a:xfrm>
            <a:off x="-706637" y="1559650"/>
            <a:ext cx="9125543" cy="7167700"/>
          </a:xfrm>
          <a:custGeom>
            <a:avLst/>
            <a:gdLst/>
            <a:ahLst/>
            <a:cxnLst/>
            <a:rect l="l" t="t" r="r" b="b"/>
            <a:pathLst>
              <a:path w="9125543" h="7167700">
                <a:moveTo>
                  <a:pt x="0" y="0"/>
                </a:moveTo>
                <a:lnTo>
                  <a:pt x="9125544" y="0"/>
                </a:lnTo>
                <a:lnTo>
                  <a:pt x="9125544" y="7167700"/>
                </a:lnTo>
                <a:lnTo>
                  <a:pt x="0" y="71677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Freeform 5"/>
          <p:cNvSpPr/>
          <p:nvPr/>
        </p:nvSpPr>
        <p:spPr>
          <a:xfrm>
            <a:off x="14799313" y="0"/>
            <a:ext cx="3488687" cy="1198840"/>
          </a:xfrm>
          <a:custGeom>
            <a:avLst/>
            <a:gdLst/>
            <a:ahLst/>
            <a:cxnLst/>
            <a:rect l="l" t="t" r="r" b="b"/>
            <a:pathLst>
              <a:path w="3488687" h="1198840">
                <a:moveTo>
                  <a:pt x="0" y="0"/>
                </a:moveTo>
                <a:lnTo>
                  <a:pt x="3488687" y="0"/>
                </a:lnTo>
                <a:lnTo>
                  <a:pt x="3488687" y="1198840"/>
                </a:lnTo>
                <a:lnTo>
                  <a:pt x="0" y="119884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6" name="TextBox 6"/>
          <p:cNvSpPr txBox="1"/>
          <p:nvPr/>
        </p:nvSpPr>
        <p:spPr>
          <a:xfrm>
            <a:off x="1604641" y="2439692"/>
            <a:ext cx="6531462" cy="785704"/>
          </a:xfrm>
          <a:prstGeom prst="rect">
            <a:avLst/>
          </a:prstGeom>
        </p:spPr>
        <p:txBody>
          <a:bodyPr lIns="0" tIns="0" rIns="0" bIns="0" rtlCol="0" anchor="t">
            <a:spAutoFit/>
          </a:bodyPr>
          <a:lstStyle/>
          <a:p>
            <a:pPr marL="0" lvl="0" indent="0" algn="just">
              <a:lnSpc>
                <a:spcPts val="5808"/>
              </a:lnSpc>
              <a:spcBef>
                <a:spcPct val="0"/>
              </a:spcBef>
            </a:pPr>
            <a:r>
              <a:rPr lang="en-US" sz="5808" spc="-458">
                <a:solidFill>
                  <a:srgbClr val="FFFFFF"/>
                </a:solidFill>
                <a:latin typeface="Archivo Black"/>
                <a:ea typeface="Archivo Black"/>
                <a:cs typeface="Archivo Black"/>
                <a:sym typeface="Archivo Black"/>
              </a:rPr>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64" b="-3364"/>
            </a:stretch>
          </a:blipFill>
        </p:spPr>
        <p:txBody>
          <a:bodyPr/>
          <a:lstStyle/>
          <a:p>
            <a:endParaRPr lang="en-IN"/>
          </a:p>
        </p:txBody>
      </p:sp>
      <p:sp>
        <p:nvSpPr>
          <p:cNvPr id="10" name="TextBox 10"/>
          <p:cNvSpPr txBox="1"/>
          <p:nvPr/>
        </p:nvSpPr>
        <p:spPr>
          <a:xfrm>
            <a:off x="1752600" y="1360289"/>
            <a:ext cx="7203393" cy="785704"/>
          </a:xfrm>
          <a:prstGeom prst="rect">
            <a:avLst/>
          </a:prstGeom>
        </p:spPr>
        <p:txBody>
          <a:bodyPr lIns="0" tIns="0" rIns="0" bIns="0" rtlCol="0" anchor="t">
            <a:spAutoFit/>
          </a:bodyPr>
          <a:lstStyle/>
          <a:p>
            <a:pPr marL="0" lvl="0" indent="0">
              <a:lnSpc>
                <a:spcPts val="5808"/>
              </a:lnSpc>
              <a:spcBef>
                <a:spcPct val="0"/>
              </a:spcBef>
            </a:pPr>
            <a:r>
              <a:rPr lang="en-US" sz="5808" spc="-458" dirty="0">
                <a:solidFill>
                  <a:srgbClr val="000000"/>
                </a:solidFill>
                <a:latin typeface="Archivo Black"/>
                <a:ea typeface="Archivo Black"/>
                <a:cs typeface="Archivo Black"/>
                <a:sym typeface="Archivo Black"/>
              </a:rPr>
              <a:t>Introduction</a:t>
            </a:r>
          </a:p>
        </p:txBody>
      </p:sp>
      <p:sp>
        <p:nvSpPr>
          <p:cNvPr id="14" name="TextBox 14"/>
          <p:cNvSpPr txBox="1"/>
          <p:nvPr/>
        </p:nvSpPr>
        <p:spPr>
          <a:xfrm>
            <a:off x="1516066" y="3480494"/>
            <a:ext cx="8550268" cy="5847755"/>
          </a:xfrm>
          <a:prstGeom prst="rect">
            <a:avLst/>
          </a:prstGeom>
        </p:spPr>
        <p:txBody>
          <a:bodyPr wrap="square" lIns="0" tIns="0" rIns="0" bIns="0" rtlCol="0" anchor="t">
            <a:spAutoFit/>
          </a:bodyPr>
          <a:lstStyle/>
          <a:p>
            <a:pPr marL="571500" indent="-571500">
              <a:buFont typeface="Wingdings" panose="05000000000000000000" pitchFamily="2" charset="2"/>
              <a:buChar char="v"/>
            </a:pPr>
            <a:r>
              <a:rPr lang="en-US" sz="3600" dirty="0"/>
              <a:t>This project analyzes data from the Mudra Loan Scheme using Microsoft Excel.</a:t>
            </a:r>
          </a:p>
          <a:p>
            <a:pPr marL="571500" indent="-571500">
              <a:buFont typeface="Wingdings" panose="05000000000000000000" pitchFamily="2" charset="2"/>
              <a:buChar char="v"/>
            </a:pPr>
            <a:endParaRPr lang="en-US" sz="3600" dirty="0"/>
          </a:p>
          <a:p>
            <a:pPr marL="571500" indent="-571500">
              <a:buFont typeface="Wingdings" panose="05000000000000000000" pitchFamily="2" charset="2"/>
              <a:buChar char="v"/>
            </a:pPr>
            <a:r>
              <a:rPr lang="en-US" sz="3600" dirty="0"/>
              <a:t>The dashboard provides insights into loan approvals, disbursements, defaults, job impact, and demographics.</a:t>
            </a:r>
          </a:p>
          <a:p>
            <a:pPr marL="571500" indent="-571500">
              <a:buFont typeface="Wingdings" panose="05000000000000000000" pitchFamily="2" charset="2"/>
              <a:buChar char="v"/>
            </a:pPr>
            <a:endParaRPr lang="en-US" sz="3600" dirty="0"/>
          </a:p>
          <a:p>
            <a:pPr marL="571500" indent="-571500">
              <a:buFont typeface="Wingdings" panose="05000000000000000000" pitchFamily="2" charset="2"/>
              <a:buChar char="v"/>
            </a:pPr>
            <a:r>
              <a:rPr lang="en-US" sz="3600" dirty="0"/>
              <a:t>Tools like PivotTables, slicers, and conditional formatting were used to create a fully interactive dashboard.</a:t>
            </a:r>
          </a:p>
          <a:p>
            <a:pPr>
              <a:buNone/>
            </a:pPr>
            <a:endParaRPr lang="en-US" sz="20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16" name="Picture 15" descr="A computer screen with a logo&#10;&#10;AI-generated content may be incorrect.">
            <a:extLst>
              <a:ext uri="{FF2B5EF4-FFF2-40B4-BE49-F238E27FC236}">
                <a16:creationId xmlns:a16="http://schemas.microsoft.com/office/drawing/2014/main" id="{96A09DB1-2551-47DF-825E-0D166D475A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2400" y="1257300"/>
            <a:ext cx="6172200" cy="7010400"/>
          </a:xfrm>
          <a:prstGeom prst="rect">
            <a:avLst/>
          </a:prstGeom>
        </p:spPr>
      </p:pic>
      <p:sp>
        <p:nvSpPr>
          <p:cNvPr id="17" name="TextBox 4">
            <a:extLst>
              <a:ext uri="{FF2B5EF4-FFF2-40B4-BE49-F238E27FC236}">
                <a16:creationId xmlns:a16="http://schemas.microsoft.com/office/drawing/2014/main" id="{98CB0D34-2C1D-B43E-6C8E-C2F62B69DAD2}"/>
              </a:ext>
            </a:extLst>
          </p:cNvPr>
          <p:cNvSpPr txBox="1"/>
          <p:nvPr/>
        </p:nvSpPr>
        <p:spPr>
          <a:xfrm>
            <a:off x="12954000" y="723900"/>
            <a:ext cx="4321082" cy="365760"/>
          </a:xfrm>
          <a:prstGeom prst="rect">
            <a:avLst/>
          </a:prstGeom>
        </p:spPr>
        <p:txBody>
          <a:bodyPr lIns="0" tIns="0" rIns="0" bIns="0" rtlCol="0" anchor="t">
            <a:spAutoFit/>
          </a:bodyPr>
          <a:lstStyle/>
          <a:p>
            <a:pPr algn="r">
              <a:lnSpc>
                <a:spcPts val="2939"/>
              </a:lnSpc>
            </a:pPr>
            <a:r>
              <a:rPr lang="en-US" sz="2099" b="1" dirty="0">
                <a:solidFill>
                  <a:srgbClr val="000000"/>
                </a:solidFill>
                <a:latin typeface="Garet Bold"/>
                <a:ea typeface="Garet Bold"/>
                <a:cs typeface="Garet Bold"/>
                <a:sym typeface="Garet Bold"/>
              </a:rPr>
              <a:t>3/10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64" b="-3364"/>
            </a:stretch>
          </a:blipFill>
        </p:spPr>
        <p:txBody>
          <a:bodyPr/>
          <a:lstStyle/>
          <a:p>
            <a:endParaRPr lang="en-IN"/>
          </a:p>
        </p:txBody>
      </p:sp>
      <p:sp>
        <p:nvSpPr>
          <p:cNvPr id="3" name="AutoShape 3"/>
          <p:cNvSpPr/>
          <p:nvPr/>
        </p:nvSpPr>
        <p:spPr>
          <a:xfrm>
            <a:off x="-585133" y="8805859"/>
            <a:ext cx="18873133" cy="0"/>
          </a:xfrm>
          <a:prstGeom prst="line">
            <a:avLst/>
          </a:prstGeom>
          <a:ln w="9525" cap="rnd">
            <a:solidFill>
              <a:srgbClr val="000000"/>
            </a:solidFill>
            <a:prstDash val="solid"/>
            <a:headEnd type="none" w="sm" len="sm"/>
            <a:tailEnd type="none" w="sm" len="sm"/>
          </a:ln>
        </p:spPr>
        <p:txBody>
          <a:bodyPr/>
          <a:lstStyle/>
          <a:p>
            <a:endParaRPr lang="en-IN"/>
          </a:p>
        </p:txBody>
      </p:sp>
      <p:sp>
        <p:nvSpPr>
          <p:cNvPr id="4" name="AutoShape 4"/>
          <p:cNvSpPr/>
          <p:nvPr/>
        </p:nvSpPr>
        <p:spPr>
          <a:xfrm>
            <a:off x="-585133" y="9334500"/>
            <a:ext cx="18873133" cy="0"/>
          </a:xfrm>
          <a:prstGeom prst="line">
            <a:avLst/>
          </a:prstGeom>
          <a:ln w="9525" cap="rnd">
            <a:solidFill>
              <a:srgbClr val="000000"/>
            </a:solidFill>
            <a:prstDash val="solid"/>
            <a:headEnd type="none" w="sm" len="sm"/>
            <a:tailEnd type="none" w="sm" len="sm"/>
          </a:ln>
        </p:spPr>
        <p:txBody>
          <a:bodyPr/>
          <a:lstStyle/>
          <a:p>
            <a:endParaRPr lang="en-IN"/>
          </a:p>
        </p:txBody>
      </p:sp>
      <p:sp>
        <p:nvSpPr>
          <p:cNvPr id="7" name="TextBox 7"/>
          <p:cNvSpPr txBox="1"/>
          <p:nvPr/>
        </p:nvSpPr>
        <p:spPr>
          <a:xfrm>
            <a:off x="1028700" y="598630"/>
            <a:ext cx="8191500" cy="771686"/>
          </a:xfrm>
          <a:prstGeom prst="rect">
            <a:avLst/>
          </a:prstGeom>
        </p:spPr>
        <p:txBody>
          <a:bodyPr wrap="square" lIns="0" tIns="0" rIns="0" bIns="0" rtlCol="0" anchor="t">
            <a:spAutoFit/>
          </a:bodyPr>
          <a:lstStyle/>
          <a:p>
            <a:pPr algn="l">
              <a:lnSpc>
                <a:spcPts val="5808"/>
              </a:lnSpc>
            </a:pPr>
            <a:r>
              <a:rPr lang="en-IN" sz="6000" dirty="0">
                <a:latin typeface="Archivo Black" panose="020B0604020202020204" charset="0"/>
              </a:rPr>
              <a:t>Data Preprocessing</a:t>
            </a:r>
            <a:endParaRPr lang="en-US" sz="5808" spc="-458" dirty="0">
              <a:solidFill>
                <a:srgbClr val="000000"/>
              </a:solidFill>
              <a:latin typeface="Archivo Black" panose="020B0604020202020204" charset="0"/>
              <a:ea typeface="Archivo Black"/>
              <a:cs typeface="Archivo Black"/>
              <a:sym typeface="Archivo Black"/>
            </a:endParaRPr>
          </a:p>
        </p:txBody>
      </p:sp>
      <p:sp>
        <p:nvSpPr>
          <p:cNvPr id="8" name="TextBox 8"/>
          <p:cNvSpPr txBox="1"/>
          <p:nvPr/>
        </p:nvSpPr>
        <p:spPr>
          <a:xfrm>
            <a:off x="12938218" y="981075"/>
            <a:ext cx="4321082" cy="365760"/>
          </a:xfrm>
          <a:prstGeom prst="rect">
            <a:avLst/>
          </a:prstGeom>
        </p:spPr>
        <p:txBody>
          <a:bodyPr lIns="0" tIns="0" rIns="0" bIns="0" rtlCol="0" anchor="t">
            <a:spAutoFit/>
          </a:bodyPr>
          <a:lstStyle/>
          <a:p>
            <a:pPr algn="r">
              <a:lnSpc>
                <a:spcPts val="2939"/>
              </a:lnSpc>
            </a:pPr>
            <a:r>
              <a:rPr lang="en-US" sz="2099" b="1" dirty="0">
                <a:solidFill>
                  <a:srgbClr val="000000"/>
                </a:solidFill>
                <a:latin typeface="Garet Bold"/>
                <a:ea typeface="Garet Bold"/>
                <a:cs typeface="Garet Bold"/>
                <a:sym typeface="Garet Bold"/>
              </a:rPr>
              <a:t>05/10</a:t>
            </a:r>
          </a:p>
        </p:txBody>
      </p:sp>
      <p:sp>
        <p:nvSpPr>
          <p:cNvPr id="9" name="TextBox 9"/>
          <p:cNvSpPr txBox="1"/>
          <p:nvPr/>
        </p:nvSpPr>
        <p:spPr>
          <a:xfrm>
            <a:off x="1121775" y="1646874"/>
            <a:ext cx="10536826" cy="6894195"/>
          </a:xfrm>
          <a:prstGeom prst="rect">
            <a:avLst/>
          </a:prstGeom>
        </p:spPr>
        <p:txBody>
          <a:bodyPr wrap="square" lIns="0" tIns="0" rIns="0" bIns="0" rtlCol="0" anchor="t">
            <a:spAutoFit/>
          </a:bodyPr>
          <a:lstStyle/>
          <a:p>
            <a:pPr>
              <a:buNone/>
            </a:pPr>
            <a:r>
              <a:rPr lang="en-US" sz="2800" dirty="0"/>
              <a:t>To ensure the Mudra Loan dataset was clean and ready for meaningful analysis, the following preprocessing steps were carried out:</a:t>
            </a:r>
          </a:p>
          <a:p>
            <a:pPr marL="457200" indent="-457200">
              <a:buFont typeface="Wingdings" panose="05000000000000000000" pitchFamily="2" charset="2"/>
              <a:buChar char="Ø"/>
            </a:pPr>
            <a:r>
              <a:rPr lang="en-US" sz="2800" b="1" dirty="0"/>
              <a:t>Removed Duplicate Entries: </a:t>
            </a:r>
            <a:r>
              <a:rPr lang="en-US" sz="2800" dirty="0"/>
              <a:t>Verified and eliminated any repeated loan records to maintain data integrity and avoid inflating metrics.</a:t>
            </a:r>
          </a:p>
          <a:p>
            <a:pPr marL="457200" indent="-457200">
              <a:buFont typeface="Wingdings" panose="05000000000000000000" pitchFamily="2" charset="2"/>
              <a:buChar char="Ø"/>
            </a:pPr>
            <a:r>
              <a:rPr lang="en-US" sz="2800" b="1" dirty="0"/>
              <a:t>Handled Missing and Error Values: </a:t>
            </a:r>
            <a:r>
              <a:rPr lang="en-US" sz="2800" dirty="0"/>
              <a:t>Reviewed and cleaned blank or inconsistent entries in crucial fields such as Loan Approved, Loan Disbursed, and State names.</a:t>
            </a:r>
          </a:p>
          <a:p>
            <a:pPr marL="457200" indent="-457200">
              <a:buFont typeface="Wingdings" panose="05000000000000000000" pitchFamily="2" charset="2"/>
              <a:buChar char="Ø"/>
            </a:pPr>
            <a:r>
              <a:rPr lang="en-US" sz="2800" b="1" dirty="0"/>
              <a:t>Formatted Columns and Data Types: </a:t>
            </a:r>
            <a:r>
              <a:rPr lang="en-US" sz="2800" dirty="0"/>
              <a:t>Standardized columns like Loan Amounts, Default Counts, and Job Numbers to ensure proper numeric formatting for calculations and visualization.</a:t>
            </a:r>
          </a:p>
          <a:p>
            <a:pPr marL="457200" indent="-457200">
              <a:buFont typeface="Wingdings" panose="05000000000000000000" pitchFamily="2" charset="2"/>
              <a:buChar char="Ø"/>
            </a:pPr>
            <a:r>
              <a:rPr lang="en-US" sz="2800" b="1" dirty="0"/>
              <a:t>Converted Raw Data into Table Format: </a:t>
            </a:r>
            <a:r>
              <a:rPr lang="en-US" sz="2800" dirty="0"/>
              <a:t>Structured key sheets (Loan Trends, Defaults, Jobs, etc.) using Excel's Table feature to enable efficient filtering, referencing, and dashboard linkage.</a:t>
            </a:r>
          </a:p>
          <a:p>
            <a:pPr marL="457200" indent="-457200">
              <a:buFont typeface="Wingdings" panose="05000000000000000000" pitchFamily="2" charset="2"/>
              <a:buChar char="Ø"/>
            </a:pPr>
            <a:r>
              <a:rPr lang="en-US" sz="2800" b="1" dirty="0"/>
              <a:t>Created New Calculated Fields: </a:t>
            </a:r>
            <a:r>
              <a:rPr lang="en-US" sz="2800" dirty="0"/>
              <a:t>Derived important metrics such as Total Jobs Impact (Created + Retained), Default Rates per State, and Loan Efficiency Ratios for enhanced analysis.</a:t>
            </a:r>
          </a:p>
        </p:txBody>
      </p:sp>
      <p:pic>
        <p:nvPicPr>
          <p:cNvPr id="11" name="Picture 10" descr="A cartoon character vacuuming a floor">
            <a:extLst>
              <a:ext uri="{FF2B5EF4-FFF2-40B4-BE49-F238E27FC236}">
                <a16:creationId xmlns:a16="http://schemas.microsoft.com/office/drawing/2014/main" id="{AB1B1D5A-6F40-4986-C80F-5C0439E86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4799" y="1837371"/>
            <a:ext cx="6350000" cy="51349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96"/>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64" b="-3364"/>
            </a:stretch>
          </a:blipFill>
        </p:spPr>
        <p:txBody>
          <a:bodyPr/>
          <a:lstStyle/>
          <a:p>
            <a:endParaRPr lang="en-IN" dirty="0"/>
          </a:p>
        </p:txBody>
      </p:sp>
      <p:sp>
        <p:nvSpPr>
          <p:cNvPr id="3" name="AutoShape 3"/>
          <p:cNvSpPr/>
          <p:nvPr/>
        </p:nvSpPr>
        <p:spPr>
          <a:xfrm>
            <a:off x="-585133" y="8805859"/>
            <a:ext cx="18873133" cy="0"/>
          </a:xfrm>
          <a:prstGeom prst="line">
            <a:avLst/>
          </a:prstGeom>
          <a:ln w="9525" cap="rnd">
            <a:solidFill>
              <a:srgbClr val="000000"/>
            </a:solidFill>
            <a:prstDash val="solid"/>
            <a:headEnd type="none" w="sm" len="sm"/>
            <a:tailEnd type="none" w="sm" len="sm"/>
          </a:ln>
        </p:spPr>
        <p:txBody>
          <a:bodyPr/>
          <a:lstStyle/>
          <a:p>
            <a:endParaRPr lang="en-IN"/>
          </a:p>
        </p:txBody>
      </p:sp>
      <p:sp>
        <p:nvSpPr>
          <p:cNvPr id="4" name="AutoShape 4"/>
          <p:cNvSpPr/>
          <p:nvPr/>
        </p:nvSpPr>
        <p:spPr>
          <a:xfrm>
            <a:off x="-585133" y="9334500"/>
            <a:ext cx="18873133" cy="0"/>
          </a:xfrm>
          <a:prstGeom prst="line">
            <a:avLst/>
          </a:prstGeom>
          <a:ln w="9525" cap="rnd">
            <a:solidFill>
              <a:srgbClr val="000000"/>
            </a:solidFill>
            <a:prstDash val="solid"/>
            <a:headEnd type="none" w="sm" len="sm"/>
            <a:tailEnd type="none" w="sm" len="sm"/>
          </a:ln>
        </p:spPr>
        <p:txBody>
          <a:bodyPr/>
          <a:lstStyle/>
          <a:p>
            <a:endParaRPr lang="en-IN"/>
          </a:p>
        </p:txBody>
      </p:sp>
      <p:sp>
        <p:nvSpPr>
          <p:cNvPr id="5" name="Freeform 5"/>
          <p:cNvSpPr/>
          <p:nvPr/>
        </p:nvSpPr>
        <p:spPr>
          <a:xfrm>
            <a:off x="2095936" y="2073642"/>
            <a:ext cx="1672526" cy="702461"/>
          </a:xfrm>
          <a:custGeom>
            <a:avLst/>
            <a:gdLst/>
            <a:ahLst/>
            <a:cxnLst/>
            <a:rect l="l" t="t" r="r" b="b"/>
            <a:pathLst>
              <a:path w="1672526" h="702461">
                <a:moveTo>
                  <a:pt x="0" y="0"/>
                </a:moveTo>
                <a:lnTo>
                  <a:pt x="1672526" y="0"/>
                </a:lnTo>
                <a:lnTo>
                  <a:pt x="1672526" y="702461"/>
                </a:lnTo>
                <a:lnTo>
                  <a:pt x="0" y="7024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p:cNvSpPr/>
          <p:nvPr/>
        </p:nvSpPr>
        <p:spPr>
          <a:xfrm>
            <a:off x="8307737" y="5404604"/>
            <a:ext cx="1672526" cy="702461"/>
          </a:xfrm>
          <a:custGeom>
            <a:avLst/>
            <a:gdLst/>
            <a:ahLst/>
            <a:cxnLst/>
            <a:rect l="l" t="t" r="r" b="b"/>
            <a:pathLst>
              <a:path w="1672526" h="702461">
                <a:moveTo>
                  <a:pt x="0" y="0"/>
                </a:moveTo>
                <a:lnTo>
                  <a:pt x="1672526" y="0"/>
                </a:lnTo>
                <a:lnTo>
                  <a:pt x="1672526" y="702461"/>
                </a:lnTo>
                <a:lnTo>
                  <a:pt x="0" y="7024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7" name="Freeform 7"/>
          <p:cNvSpPr/>
          <p:nvPr/>
        </p:nvSpPr>
        <p:spPr>
          <a:xfrm>
            <a:off x="14519538" y="5404604"/>
            <a:ext cx="1672526" cy="702461"/>
          </a:xfrm>
          <a:custGeom>
            <a:avLst/>
            <a:gdLst/>
            <a:ahLst/>
            <a:cxnLst/>
            <a:rect l="l" t="t" r="r" b="b"/>
            <a:pathLst>
              <a:path w="1672526" h="702461">
                <a:moveTo>
                  <a:pt x="0" y="0"/>
                </a:moveTo>
                <a:lnTo>
                  <a:pt x="1672526" y="0"/>
                </a:lnTo>
                <a:lnTo>
                  <a:pt x="1672526" y="702461"/>
                </a:lnTo>
                <a:lnTo>
                  <a:pt x="0" y="7024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8" name="Freeform 8"/>
          <p:cNvSpPr/>
          <p:nvPr/>
        </p:nvSpPr>
        <p:spPr>
          <a:xfrm rot="-10800000">
            <a:off x="11159450" y="-140976"/>
            <a:ext cx="2611028" cy="4114800"/>
          </a:xfrm>
          <a:custGeom>
            <a:avLst/>
            <a:gdLst/>
            <a:ahLst/>
            <a:cxnLst/>
            <a:rect l="l" t="t" r="r" b="b"/>
            <a:pathLst>
              <a:path w="2611028" h="4114800">
                <a:moveTo>
                  <a:pt x="0" y="0"/>
                </a:moveTo>
                <a:lnTo>
                  <a:pt x="2611028" y="0"/>
                </a:lnTo>
                <a:lnTo>
                  <a:pt x="261102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9" name="TextBox 9"/>
          <p:cNvSpPr txBox="1"/>
          <p:nvPr/>
        </p:nvSpPr>
        <p:spPr>
          <a:xfrm>
            <a:off x="778048" y="598630"/>
            <a:ext cx="8115300" cy="764889"/>
          </a:xfrm>
          <a:prstGeom prst="rect">
            <a:avLst/>
          </a:prstGeom>
        </p:spPr>
        <p:txBody>
          <a:bodyPr wrap="square" lIns="0" tIns="0" rIns="0" bIns="0" rtlCol="0" anchor="t">
            <a:spAutoFit/>
          </a:bodyPr>
          <a:lstStyle/>
          <a:p>
            <a:pPr marL="0" lvl="0" indent="0" algn="l">
              <a:lnSpc>
                <a:spcPts val="5808"/>
              </a:lnSpc>
              <a:spcBef>
                <a:spcPct val="0"/>
              </a:spcBef>
            </a:pPr>
            <a:r>
              <a:rPr lang="en-IN" sz="6000" dirty="0">
                <a:latin typeface="Archivo Black" panose="020B0604020202020204" charset="0"/>
              </a:rPr>
              <a:t>Project Objectives</a:t>
            </a:r>
            <a:endParaRPr lang="en-US" sz="5808" spc="-458" dirty="0">
              <a:solidFill>
                <a:srgbClr val="000000"/>
              </a:solidFill>
              <a:latin typeface="Archivo Black" panose="020B0604020202020204" charset="0"/>
              <a:ea typeface="Archivo Black"/>
              <a:cs typeface="Archivo Black"/>
              <a:sym typeface="Archivo Black"/>
            </a:endParaRPr>
          </a:p>
        </p:txBody>
      </p:sp>
      <p:sp>
        <p:nvSpPr>
          <p:cNvPr id="10" name="TextBox 10"/>
          <p:cNvSpPr txBox="1"/>
          <p:nvPr/>
        </p:nvSpPr>
        <p:spPr>
          <a:xfrm>
            <a:off x="14382445" y="981075"/>
            <a:ext cx="2876855" cy="365760"/>
          </a:xfrm>
          <a:prstGeom prst="rect">
            <a:avLst/>
          </a:prstGeom>
        </p:spPr>
        <p:txBody>
          <a:bodyPr lIns="0" tIns="0" rIns="0" bIns="0" rtlCol="0" anchor="t">
            <a:spAutoFit/>
          </a:bodyPr>
          <a:lstStyle/>
          <a:p>
            <a:pPr algn="r">
              <a:lnSpc>
                <a:spcPts val="2939"/>
              </a:lnSpc>
            </a:pPr>
            <a:r>
              <a:rPr lang="en-US" sz="2099" b="1" dirty="0">
                <a:solidFill>
                  <a:srgbClr val="000000"/>
                </a:solidFill>
                <a:latin typeface="Garet Bold"/>
                <a:ea typeface="Garet Bold"/>
                <a:cs typeface="Garet Bold"/>
                <a:sym typeface="Garet Bold"/>
              </a:rPr>
              <a:t>07/10</a:t>
            </a:r>
          </a:p>
        </p:txBody>
      </p:sp>
      <p:sp>
        <p:nvSpPr>
          <p:cNvPr id="11" name="TextBox 11"/>
          <p:cNvSpPr txBox="1"/>
          <p:nvPr/>
        </p:nvSpPr>
        <p:spPr>
          <a:xfrm>
            <a:off x="778048" y="1640380"/>
            <a:ext cx="8823356" cy="365760"/>
          </a:xfrm>
          <a:prstGeom prst="rect">
            <a:avLst/>
          </a:prstGeom>
        </p:spPr>
        <p:txBody>
          <a:bodyPr lIns="0" tIns="0" rIns="0" bIns="0" rtlCol="0" anchor="t">
            <a:spAutoFit/>
          </a:bodyPr>
          <a:lstStyle/>
          <a:p>
            <a:r>
              <a:rPr lang="en-US" sz="2400" dirty="0"/>
              <a:t>The main objectives of this Excel dashboard project were:</a:t>
            </a:r>
          </a:p>
        </p:txBody>
      </p:sp>
      <p:sp>
        <p:nvSpPr>
          <p:cNvPr id="12" name="TextBox 12"/>
          <p:cNvSpPr txBox="1"/>
          <p:nvPr/>
        </p:nvSpPr>
        <p:spPr>
          <a:xfrm>
            <a:off x="1028700" y="6475512"/>
            <a:ext cx="3806998" cy="485775"/>
          </a:xfrm>
          <a:prstGeom prst="rect">
            <a:avLst/>
          </a:prstGeom>
        </p:spPr>
        <p:txBody>
          <a:bodyPr lIns="0" tIns="0" rIns="0" bIns="0" rtlCol="0" anchor="t">
            <a:spAutoFit/>
          </a:bodyPr>
          <a:lstStyle/>
          <a:p>
            <a:pPr marL="0" lvl="0" indent="0" algn="ctr">
              <a:lnSpc>
                <a:spcPts val="3840"/>
              </a:lnSpc>
              <a:spcBef>
                <a:spcPct val="0"/>
              </a:spcBef>
            </a:pPr>
            <a:r>
              <a:rPr lang="en-US" sz="3200" b="1" dirty="0">
                <a:solidFill>
                  <a:srgbClr val="000000"/>
                </a:solidFill>
                <a:latin typeface="Garet Bold"/>
                <a:ea typeface="Garet Bold"/>
                <a:cs typeface="Garet Bold"/>
                <a:sym typeface="Garet Bold"/>
              </a:rPr>
              <a:t>Goal # 3</a:t>
            </a:r>
          </a:p>
        </p:txBody>
      </p:sp>
      <p:sp>
        <p:nvSpPr>
          <p:cNvPr id="13" name="TextBox 13"/>
          <p:cNvSpPr txBox="1"/>
          <p:nvPr/>
        </p:nvSpPr>
        <p:spPr>
          <a:xfrm>
            <a:off x="7240501" y="6475512"/>
            <a:ext cx="3806998" cy="485775"/>
          </a:xfrm>
          <a:prstGeom prst="rect">
            <a:avLst/>
          </a:prstGeom>
        </p:spPr>
        <p:txBody>
          <a:bodyPr lIns="0" tIns="0" rIns="0" bIns="0" rtlCol="0" anchor="t">
            <a:spAutoFit/>
          </a:bodyPr>
          <a:lstStyle/>
          <a:p>
            <a:pPr marL="0" lvl="0" indent="0" algn="ctr">
              <a:lnSpc>
                <a:spcPts val="3840"/>
              </a:lnSpc>
              <a:spcBef>
                <a:spcPct val="0"/>
              </a:spcBef>
            </a:pPr>
            <a:r>
              <a:rPr lang="en-US" sz="3200" b="1" dirty="0">
                <a:solidFill>
                  <a:srgbClr val="000000"/>
                </a:solidFill>
                <a:latin typeface="Garet Bold"/>
                <a:ea typeface="Garet Bold"/>
                <a:cs typeface="Garet Bold"/>
                <a:sym typeface="Garet Bold"/>
              </a:rPr>
              <a:t>Goal # 4</a:t>
            </a:r>
          </a:p>
        </p:txBody>
      </p:sp>
      <p:sp>
        <p:nvSpPr>
          <p:cNvPr id="14" name="TextBox 14"/>
          <p:cNvSpPr txBox="1"/>
          <p:nvPr/>
        </p:nvSpPr>
        <p:spPr>
          <a:xfrm>
            <a:off x="563366" y="3546068"/>
            <a:ext cx="5016359" cy="1533112"/>
          </a:xfrm>
          <a:prstGeom prst="rect">
            <a:avLst/>
          </a:prstGeom>
        </p:spPr>
        <p:txBody>
          <a:bodyPr lIns="0" tIns="0" rIns="0" bIns="0" rtlCol="0" anchor="t">
            <a:spAutoFit/>
          </a:bodyPr>
          <a:lstStyle/>
          <a:p>
            <a:pPr algn="ctr">
              <a:lnSpc>
                <a:spcPts val="2939"/>
              </a:lnSpc>
              <a:spcBef>
                <a:spcPct val="0"/>
              </a:spcBef>
            </a:pPr>
            <a:r>
              <a:rPr lang="en-US" sz="3600" dirty="0"/>
              <a:t>Track loan disbursement and approval trends over time</a:t>
            </a:r>
          </a:p>
          <a:p>
            <a:pPr marL="0" lvl="0" indent="0" algn="ctr">
              <a:lnSpc>
                <a:spcPts val="2939"/>
              </a:lnSpc>
              <a:spcBef>
                <a:spcPct val="0"/>
              </a:spcBef>
            </a:pPr>
            <a:endParaRPr lang="en-US" sz="3600" u="none" dirty="0">
              <a:solidFill>
                <a:srgbClr val="000000"/>
              </a:solidFill>
              <a:latin typeface="Garet"/>
              <a:ea typeface="Garet"/>
              <a:cs typeface="Garet"/>
              <a:sym typeface="Garet"/>
            </a:endParaRPr>
          </a:p>
        </p:txBody>
      </p:sp>
      <p:sp>
        <p:nvSpPr>
          <p:cNvPr id="15" name="TextBox 15"/>
          <p:cNvSpPr txBox="1"/>
          <p:nvPr/>
        </p:nvSpPr>
        <p:spPr>
          <a:xfrm>
            <a:off x="6635821" y="7078855"/>
            <a:ext cx="5016359" cy="787331"/>
          </a:xfrm>
          <a:prstGeom prst="rect">
            <a:avLst/>
          </a:prstGeom>
        </p:spPr>
        <p:txBody>
          <a:bodyPr lIns="0" tIns="0" rIns="0" bIns="0" rtlCol="0" anchor="t">
            <a:spAutoFit/>
          </a:bodyPr>
          <a:lstStyle/>
          <a:p>
            <a:pPr marL="0" lvl="0" indent="0" algn="ctr">
              <a:lnSpc>
                <a:spcPts val="2939"/>
              </a:lnSpc>
              <a:spcBef>
                <a:spcPct val="0"/>
              </a:spcBef>
            </a:pPr>
            <a:r>
              <a:rPr lang="en-US" sz="3600" dirty="0"/>
              <a:t>Assess impact on job creation and retention</a:t>
            </a:r>
            <a:endParaRPr lang="en-US" sz="3600" u="none" dirty="0">
              <a:solidFill>
                <a:srgbClr val="000000"/>
              </a:solidFill>
              <a:latin typeface="Garet"/>
              <a:ea typeface="Garet"/>
              <a:cs typeface="Garet"/>
              <a:sym typeface="Garet"/>
            </a:endParaRPr>
          </a:p>
        </p:txBody>
      </p:sp>
      <p:sp>
        <p:nvSpPr>
          <p:cNvPr id="16" name="TextBox 16"/>
          <p:cNvSpPr txBox="1"/>
          <p:nvPr/>
        </p:nvSpPr>
        <p:spPr>
          <a:xfrm>
            <a:off x="13452302" y="6475512"/>
            <a:ext cx="3806998" cy="485775"/>
          </a:xfrm>
          <a:prstGeom prst="rect">
            <a:avLst/>
          </a:prstGeom>
        </p:spPr>
        <p:txBody>
          <a:bodyPr lIns="0" tIns="0" rIns="0" bIns="0" rtlCol="0" anchor="t">
            <a:spAutoFit/>
          </a:bodyPr>
          <a:lstStyle/>
          <a:p>
            <a:pPr marL="0" lvl="0" indent="0" algn="ctr">
              <a:lnSpc>
                <a:spcPts val="3840"/>
              </a:lnSpc>
              <a:spcBef>
                <a:spcPct val="0"/>
              </a:spcBef>
            </a:pPr>
            <a:r>
              <a:rPr lang="en-US" sz="3200" b="1" dirty="0">
                <a:solidFill>
                  <a:srgbClr val="000000"/>
                </a:solidFill>
                <a:latin typeface="Garet Bold"/>
                <a:ea typeface="Garet Bold"/>
                <a:cs typeface="Garet Bold"/>
                <a:sym typeface="Garet Bold"/>
              </a:rPr>
              <a:t>Goal # 5</a:t>
            </a:r>
          </a:p>
        </p:txBody>
      </p:sp>
      <p:sp>
        <p:nvSpPr>
          <p:cNvPr id="17" name="TextBox 17"/>
          <p:cNvSpPr txBox="1"/>
          <p:nvPr/>
        </p:nvSpPr>
        <p:spPr>
          <a:xfrm>
            <a:off x="12847622" y="7078855"/>
            <a:ext cx="5016359" cy="1159228"/>
          </a:xfrm>
          <a:prstGeom prst="rect">
            <a:avLst/>
          </a:prstGeom>
        </p:spPr>
        <p:txBody>
          <a:bodyPr lIns="0" tIns="0" rIns="0" bIns="0" rtlCol="0" anchor="t">
            <a:spAutoFit/>
          </a:bodyPr>
          <a:lstStyle/>
          <a:p>
            <a:pPr marL="0" lvl="0" indent="0" algn="ctr">
              <a:lnSpc>
                <a:spcPts val="2939"/>
              </a:lnSpc>
              <a:spcBef>
                <a:spcPct val="0"/>
              </a:spcBef>
            </a:pPr>
            <a:r>
              <a:rPr lang="en-US" sz="3600" dirty="0"/>
              <a:t>Analyze loans by demographics: category, region, gender</a:t>
            </a:r>
            <a:endParaRPr lang="en-US" sz="3600" u="none" dirty="0">
              <a:solidFill>
                <a:srgbClr val="000000"/>
              </a:solidFill>
              <a:latin typeface="Garet"/>
              <a:ea typeface="Garet"/>
              <a:cs typeface="Garet"/>
              <a:sym typeface="Garet"/>
            </a:endParaRPr>
          </a:p>
        </p:txBody>
      </p:sp>
      <p:sp>
        <p:nvSpPr>
          <p:cNvPr id="18" name="Freeform 5">
            <a:extLst>
              <a:ext uri="{FF2B5EF4-FFF2-40B4-BE49-F238E27FC236}">
                <a16:creationId xmlns:a16="http://schemas.microsoft.com/office/drawing/2014/main" id="{25655A87-28C1-B99C-6718-4B392DD779B5}"/>
              </a:ext>
            </a:extLst>
          </p:cNvPr>
          <p:cNvSpPr/>
          <p:nvPr/>
        </p:nvSpPr>
        <p:spPr>
          <a:xfrm>
            <a:off x="8015170" y="2064974"/>
            <a:ext cx="1672526" cy="702461"/>
          </a:xfrm>
          <a:custGeom>
            <a:avLst/>
            <a:gdLst/>
            <a:ahLst/>
            <a:cxnLst/>
            <a:rect l="l" t="t" r="r" b="b"/>
            <a:pathLst>
              <a:path w="1672526" h="702461">
                <a:moveTo>
                  <a:pt x="0" y="0"/>
                </a:moveTo>
                <a:lnTo>
                  <a:pt x="1672526" y="0"/>
                </a:lnTo>
                <a:lnTo>
                  <a:pt x="1672526" y="702461"/>
                </a:lnTo>
                <a:lnTo>
                  <a:pt x="0" y="7024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9" name="Freeform 5">
            <a:extLst>
              <a:ext uri="{FF2B5EF4-FFF2-40B4-BE49-F238E27FC236}">
                <a16:creationId xmlns:a16="http://schemas.microsoft.com/office/drawing/2014/main" id="{0DE95EDA-5E6A-757C-4EC5-55E5015F7188}"/>
              </a:ext>
            </a:extLst>
          </p:cNvPr>
          <p:cNvSpPr/>
          <p:nvPr/>
        </p:nvSpPr>
        <p:spPr>
          <a:xfrm>
            <a:off x="2123645" y="5441591"/>
            <a:ext cx="1672526" cy="702461"/>
          </a:xfrm>
          <a:custGeom>
            <a:avLst/>
            <a:gdLst/>
            <a:ahLst/>
            <a:cxnLst/>
            <a:rect l="l" t="t" r="r" b="b"/>
            <a:pathLst>
              <a:path w="1672526" h="702461">
                <a:moveTo>
                  <a:pt x="0" y="0"/>
                </a:moveTo>
                <a:lnTo>
                  <a:pt x="1672526" y="0"/>
                </a:lnTo>
                <a:lnTo>
                  <a:pt x="1672526" y="702461"/>
                </a:lnTo>
                <a:lnTo>
                  <a:pt x="0" y="7024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20" name="TextBox 12">
            <a:extLst>
              <a:ext uri="{FF2B5EF4-FFF2-40B4-BE49-F238E27FC236}">
                <a16:creationId xmlns:a16="http://schemas.microsoft.com/office/drawing/2014/main" id="{70F2D133-EE93-9E1B-3D2C-44E8135436F0}"/>
              </a:ext>
            </a:extLst>
          </p:cNvPr>
          <p:cNvSpPr txBox="1"/>
          <p:nvPr/>
        </p:nvSpPr>
        <p:spPr>
          <a:xfrm>
            <a:off x="6947934" y="2984365"/>
            <a:ext cx="3806998" cy="485775"/>
          </a:xfrm>
          <a:prstGeom prst="rect">
            <a:avLst/>
          </a:prstGeom>
        </p:spPr>
        <p:txBody>
          <a:bodyPr lIns="0" tIns="0" rIns="0" bIns="0" rtlCol="0" anchor="t">
            <a:spAutoFit/>
          </a:bodyPr>
          <a:lstStyle/>
          <a:p>
            <a:pPr marL="0" lvl="0" indent="0" algn="ctr">
              <a:lnSpc>
                <a:spcPts val="3840"/>
              </a:lnSpc>
              <a:spcBef>
                <a:spcPct val="0"/>
              </a:spcBef>
            </a:pPr>
            <a:r>
              <a:rPr lang="en-US" sz="3200" b="1" dirty="0">
                <a:solidFill>
                  <a:srgbClr val="000000"/>
                </a:solidFill>
                <a:latin typeface="Garet Bold"/>
                <a:ea typeface="Garet Bold"/>
                <a:cs typeface="Garet Bold"/>
                <a:sym typeface="Garet Bold"/>
              </a:rPr>
              <a:t>Goal # 2</a:t>
            </a:r>
          </a:p>
        </p:txBody>
      </p:sp>
      <p:sp>
        <p:nvSpPr>
          <p:cNvPr id="21" name="TextBox 12">
            <a:extLst>
              <a:ext uri="{FF2B5EF4-FFF2-40B4-BE49-F238E27FC236}">
                <a16:creationId xmlns:a16="http://schemas.microsoft.com/office/drawing/2014/main" id="{0FDB32C9-B4FE-7134-56F0-F8DCB1BAEC2A}"/>
              </a:ext>
            </a:extLst>
          </p:cNvPr>
          <p:cNvSpPr txBox="1"/>
          <p:nvPr/>
        </p:nvSpPr>
        <p:spPr>
          <a:xfrm>
            <a:off x="1028700" y="2984366"/>
            <a:ext cx="3806998" cy="485775"/>
          </a:xfrm>
          <a:prstGeom prst="rect">
            <a:avLst/>
          </a:prstGeom>
        </p:spPr>
        <p:txBody>
          <a:bodyPr lIns="0" tIns="0" rIns="0" bIns="0" rtlCol="0" anchor="t">
            <a:spAutoFit/>
          </a:bodyPr>
          <a:lstStyle/>
          <a:p>
            <a:pPr marL="0" lvl="0" indent="0" algn="ctr">
              <a:lnSpc>
                <a:spcPts val="3840"/>
              </a:lnSpc>
              <a:spcBef>
                <a:spcPct val="0"/>
              </a:spcBef>
            </a:pPr>
            <a:r>
              <a:rPr lang="en-US" sz="3200" b="1" dirty="0">
                <a:solidFill>
                  <a:srgbClr val="000000"/>
                </a:solidFill>
                <a:latin typeface="Garet Bold"/>
                <a:ea typeface="Garet Bold"/>
                <a:cs typeface="Garet Bold"/>
                <a:sym typeface="Garet Bold"/>
              </a:rPr>
              <a:t>Goal # 1</a:t>
            </a:r>
          </a:p>
        </p:txBody>
      </p:sp>
      <p:sp>
        <p:nvSpPr>
          <p:cNvPr id="22" name="TextBox 14">
            <a:extLst>
              <a:ext uri="{FF2B5EF4-FFF2-40B4-BE49-F238E27FC236}">
                <a16:creationId xmlns:a16="http://schemas.microsoft.com/office/drawing/2014/main" id="{9177C93F-0F27-C09B-3BA8-435772FB8674}"/>
              </a:ext>
            </a:extLst>
          </p:cNvPr>
          <p:cNvSpPr txBox="1"/>
          <p:nvPr/>
        </p:nvSpPr>
        <p:spPr>
          <a:xfrm>
            <a:off x="424020" y="7163725"/>
            <a:ext cx="5016359" cy="1161215"/>
          </a:xfrm>
          <a:prstGeom prst="rect">
            <a:avLst/>
          </a:prstGeom>
        </p:spPr>
        <p:txBody>
          <a:bodyPr lIns="0" tIns="0" rIns="0" bIns="0" rtlCol="0" anchor="t">
            <a:spAutoFit/>
          </a:bodyPr>
          <a:lstStyle/>
          <a:p>
            <a:pPr algn="ctr">
              <a:lnSpc>
                <a:spcPts val="2939"/>
              </a:lnSpc>
              <a:spcBef>
                <a:spcPct val="0"/>
              </a:spcBef>
            </a:pPr>
            <a:r>
              <a:rPr lang="en-US" sz="3600" dirty="0"/>
              <a:t>Evaluate loan defaults by state</a:t>
            </a:r>
          </a:p>
          <a:p>
            <a:pPr marL="0" lvl="0" indent="0" algn="ctr">
              <a:lnSpc>
                <a:spcPts val="2939"/>
              </a:lnSpc>
              <a:spcBef>
                <a:spcPct val="0"/>
              </a:spcBef>
            </a:pPr>
            <a:endParaRPr lang="en-US" sz="3600" u="none" dirty="0">
              <a:solidFill>
                <a:srgbClr val="000000"/>
              </a:solidFill>
              <a:latin typeface="Garet"/>
              <a:ea typeface="Garet"/>
              <a:cs typeface="Garet"/>
              <a:sym typeface="Garet"/>
            </a:endParaRPr>
          </a:p>
        </p:txBody>
      </p:sp>
      <p:sp>
        <p:nvSpPr>
          <p:cNvPr id="23" name="TextBox 14">
            <a:extLst>
              <a:ext uri="{FF2B5EF4-FFF2-40B4-BE49-F238E27FC236}">
                <a16:creationId xmlns:a16="http://schemas.microsoft.com/office/drawing/2014/main" id="{FB238039-B87F-C2A2-091E-04E0C679A105}"/>
              </a:ext>
            </a:extLst>
          </p:cNvPr>
          <p:cNvSpPr txBox="1"/>
          <p:nvPr/>
        </p:nvSpPr>
        <p:spPr>
          <a:xfrm>
            <a:off x="5830378" y="3546067"/>
            <a:ext cx="5821802" cy="1161215"/>
          </a:xfrm>
          <a:prstGeom prst="rect">
            <a:avLst/>
          </a:prstGeom>
        </p:spPr>
        <p:txBody>
          <a:bodyPr wrap="square" lIns="0" tIns="0" rIns="0" bIns="0" rtlCol="0" anchor="t">
            <a:spAutoFit/>
          </a:bodyPr>
          <a:lstStyle/>
          <a:p>
            <a:pPr algn="ctr">
              <a:lnSpc>
                <a:spcPts val="2939"/>
              </a:lnSpc>
              <a:spcBef>
                <a:spcPct val="0"/>
              </a:spcBef>
            </a:pPr>
            <a:r>
              <a:rPr lang="en-IN" sz="3600" dirty="0"/>
              <a:t>Identify state-wise loan performance</a:t>
            </a:r>
          </a:p>
          <a:p>
            <a:pPr marL="0" lvl="0" indent="0" algn="ctr">
              <a:lnSpc>
                <a:spcPts val="2939"/>
              </a:lnSpc>
              <a:spcBef>
                <a:spcPct val="0"/>
              </a:spcBef>
            </a:pPr>
            <a:endParaRPr lang="en-US" sz="3600" u="none" dirty="0">
              <a:solidFill>
                <a:srgbClr val="000000"/>
              </a:solidFill>
              <a:latin typeface="Garet"/>
              <a:ea typeface="Garet"/>
              <a:cs typeface="Garet"/>
              <a:sym typeface="Gare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64" b="-3364"/>
            </a:stretch>
          </a:blipFill>
        </p:spPr>
        <p:txBody>
          <a:bodyPr/>
          <a:lstStyle/>
          <a:p>
            <a:endParaRPr lang="en-IN"/>
          </a:p>
        </p:txBody>
      </p:sp>
      <p:sp>
        <p:nvSpPr>
          <p:cNvPr id="3" name="TextBox 3"/>
          <p:cNvSpPr txBox="1"/>
          <p:nvPr/>
        </p:nvSpPr>
        <p:spPr>
          <a:xfrm>
            <a:off x="1024151" y="606177"/>
            <a:ext cx="12039318" cy="1154162"/>
          </a:xfrm>
          <a:prstGeom prst="rect">
            <a:avLst/>
          </a:prstGeom>
        </p:spPr>
        <p:txBody>
          <a:bodyPr wrap="square" lIns="0" tIns="0" rIns="0" bIns="0" rtlCol="0" anchor="t">
            <a:spAutoFit/>
          </a:bodyPr>
          <a:lstStyle/>
          <a:p>
            <a:pPr algn="l">
              <a:lnSpc>
                <a:spcPts val="9000"/>
              </a:lnSpc>
            </a:pPr>
            <a:r>
              <a:rPr lang="en-IN" sz="8000" dirty="0">
                <a:latin typeface="Archivo Black" panose="020B0604020202020204" charset="0"/>
              </a:rPr>
              <a:t>Dashboard Overview</a:t>
            </a:r>
            <a:endParaRPr lang="en-US" sz="7500" dirty="0">
              <a:solidFill>
                <a:srgbClr val="000000"/>
              </a:solidFill>
              <a:latin typeface="Archivo Black" panose="020B0604020202020204" charset="0"/>
              <a:ea typeface="Archivo Black"/>
              <a:cs typeface="Archivo Black"/>
              <a:sym typeface="Archivo Black"/>
            </a:endParaRPr>
          </a:p>
        </p:txBody>
      </p:sp>
      <p:sp>
        <p:nvSpPr>
          <p:cNvPr id="14" name="TextBox 14"/>
          <p:cNvSpPr txBox="1"/>
          <p:nvPr/>
        </p:nvSpPr>
        <p:spPr>
          <a:xfrm>
            <a:off x="1143000" y="2095500"/>
            <a:ext cx="15316200" cy="6894195"/>
          </a:xfrm>
          <a:prstGeom prst="rect">
            <a:avLst/>
          </a:prstGeom>
        </p:spPr>
        <p:txBody>
          <a:bodyPr wrap="square" lIns="0" tIns="0" rIns="0" bIns="0" rtlCol="0" anchor="t">
            <a:spAutoFit/>
          </a:bodyPr>
          <a:lstStyle/>
          <a:p>
            <a:pPr>
              <a:buNone/>
            </a:pPr>
            <a:r>
              <a:rPr lang="en-US" sz="3200" dirty="0"/>
              <a:t>This dashboard was created using Microsoft Excel and is designed to provide a clear and interactive view of Mudra Loan data across states and years. It visualizes key financial and socio-economic insights from the scheme to support data-driven decision-making.</a:t>
            </a:r>
          </a:p>
          <a:p>
            <a:pPr>
              <a:buNone/>
            </a:pPr>
            <a:r>
              <a:rPr lang="en-US" sz="3200" dirty="0"/>
              <a:t>🔑 </a:t>
            </a:r>
            <a:r>
              <a:rPr lang="en-US" sz="3200" b="1" dirty="0"/>
              <a:t>Key Features:</a:t>
            </a:r>
          </a:p>
          <a:p>
            <a:pPr>
              <a:buNone/>
            </a:pPr>
            <a:r>
              <a:rPr lang="en-US" sz="3200" dirty="0"/>
              <a:t>💰 </a:t>
            </a:r>
            <a:r>
              <a:rPr lang="en-US" sz="3200" b="1" dirty="0"/>
              <a:t>Loan Trends Over Time: </a:t>
            </a:r>
            <a:r>
              <a:rPr lang="en-US" sz="3200" dirty="0"/>
              <a:t>Visualizes the yearly progression of loan approvals and disbursements, helping track policy impact.</a:t>
            </a:r>
          </a:p>
          <a:p>
            <a:pPr>
              <a:buNone/>
            </a:pPr>
            <a:r>
              <a:rPr lang="en-US" sz="3200" dirty="0"/>
              <a:t>📍 </a:t>
            </a:r>
            <a:r>
              <a:rPr lang="en-US" sz="3200" b="1" dirty="0"/>
              <a:t>State-Wise Loan Distribution: </a:t>
            </a:r>
            <a:r>
              <a:rPr lang="en-US" sz="3200" dirty="0"/>
              <a:t>Highlights states with the highest and lowest disbursement and approval volumes.</a:t>
            </a:r>
          </a:p>
          <a:p>
            <a:pPr>
              <a:buNone/>
            </a:pPr>
            <a:r>
              <a:rPr lang="en-US" sz="3200" dirty="0"/>
              <a:t>⚠️ </a:t>
            </a:r>
            <a:r>
              <a:rPr lang="en-US" sz="3200" b="1" dirty="0"/>
              <a:t>Default Analysis: </a:t>
            </a:r>
            <a:r>
              <a:rPr lang="en-US" sz="3200" dirty="0"/>
              <a:t>Shows default counts by state, assisting in identifying high-risk regions.</a:t>
            </a:r>
          </a:p>
          <a:p>
            <a:pPr>
              <a:buNone/>
            </a:pPr>
            <a:r>
              <a:rPr lang="en-US" sz="3200" dirty="0"/>
              <a:t>👥 </a:t>
            </a:r>
            <a:r>
              <a:rPr lang="en-US" sz="3200" b="1" dirty="0"/>
              <a:t>Job Impact Metrics: </a:t>
            </a:r>
            <a:r>
              <a:rPr lang="en-US" sz="3200" dirty="0"/>
              <a:t>Displays the number of jobs created and retained under the scheme across states.</a:t>
            </a:r>
          </a:p>
          <a:p>
            <a:pPr>
              <a:buNone/>
            </a:pPr>
            <a:r>
              <a:rPr lang="en-US" sz="3200" dirty="0"/>
              <a:t>🌐 </a:t>
            </a:r>
            <a:r>
              <a:rPr lang="en-US" sz="3200" b="1" dirty="0"/>
              <a:t>Demographic Breakdown: </a:t>
            </a:r>
            <a:r>
              <a:rPr lang="en-US" sz="3200" dirty="0"/>
              <a:t>Analyzes loans by demographic segments such as rural/urban, gender, and borrower categories (e.g., SC/ST/OBC).</a:t>
            </a:r>
            <a:endParaRPr lang="en-US" sz="2199" dirty="0">
              <a:solidFill>
                <a:srgbClr val="000000"/>
              </a:solidFill>
              <a:latin typeface="Garet" panose="020B0604020202020204" charset="0"/>
              <a:ea typeface="Garet"/>
              <a:cs typeface="Garet"/>
              <a:sym typeface="Garet"/>
            </a:endParaRPr>
          </a:p>
        </p:txBody>
      </p:sp>
      <p:sp>
        <p:nvSpPr>
          <p:cNvPr id="16" name="TextBox 4">
            <a:extLst>
              <a:ext uri="{FF2B5EF4-FFF2-40B4-BE49-F238E27FC236}">
                <a16:creationId xmlns:a16="http://schemas.microsoft.com/office/drawing/2014/main" id="{FB38FC4A-F7F6-6122-5B43-A9977CDD8C5A}"/>
              </a:ext>
            </a:extLst>
          </p:cNvPr>
          <p:cNvSpPr txBox="1"/>
          <p:nvPr/>
        </p:nvSpPr>
        <p:spPr>
          <a:xfrm>
            <a:off x="12938218" y="981075"/>
            <a:ext cx="4321082" cy="365760"/>
          </a:xfrm>
          <a:prstGeom prst="rect">
            <a:avLst/>
          </a:prstGeom>
        </p:spPr>
        <p:txBody>
          <a:bodyPr lIns="0" tIns="0" rIns="0" bIns="0" rtlCol="0" anchor="t">
            <a:spAutoFit/>
          </a:bodyPr>
          <a:lstStyle/>
          <a:p>
            <a:pPr algn="r">
              <a:lnSpc>
                <a:spcPts val="2939"/>
              </a:lnSpc>
            </a:pPr>
            <a:r>
              <a:rPr lang="en-US" sz="2099" b="1" dirty="0">
                <a:solidFill>
                  <a:srgbClr val="000000"/>
                </a:solidFill>
                <a:latin typeface="Garet Bold"/>
                <a:ea typeface="Garet Bold"/>
                <a:cs typeface="Garet Bold"/>
                <a:sym typeface="Garet Bold"/>
              </a:rPr>
              <a:t>6/10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23E782-95AD-0C9F-2008-7A529E08192B}"/>
              </a:ext>
            </a:extLst>
          </p:cNvPr>
          <p:cNvPicPr>
            <a:picLocks noChangeAspect="1"/>
          </p:cNvPicPr>
          <p:nvPr/>
        </p:nvPicPr>
        <p:blipFill>
          <a:blip r:embed="rId2"/>
          <a:stretch>
            <a:fillRect/>
          </a:stretch>
        </p:blipFill>
        <p:spPr>
          <a:xfrm>
            <a:off x="0" y="342900"/>
            <a:ext cx="18288000" cy="9753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64" b="-3364"/>
            </a:stretch>
          </a:blipFill>
        </p:spPr>
        <p:txBody>
          <a:bodyPr/>
          <a:lstStyle/>
          <a:p>
            <a:endParaRPr lang="en-IN" dirty="0"/>
          </a:p>
        </p:txBody>
      </p:sp>
      <p:sp>
        <p:nvSpPr>
          <p:cNvPr id="5" name="Freeform 5"/>
          <p:cNvSpPr/>
          <p:nvPr/>
        </p:nvSpPr>
        <p:spPr>
          <a:xfrm>
            <a:off x="924926" y="3786345"/>
            <a:ext cx="5481554" cy="4113237"/>
          </a:xfrm>
          <a:custGeom>
            <a:avLst/>
            <a:gdLst/>
            <a:ahLst/>
            <a:cxnLst/>
            <a:rect l="l" t="t" r="r" b="b"/>
            <a:pathLst>
              <a:path w="8903970" h="6681343">
                <a:moveTo>
                  <a:pt x="8903970" y="6681343"/>
                </a:moveTo>
                <a:lnTo>
                  <a:pt x="0" y="6681343"/>
                </a:lnTo>
                <a:lnTo>
                  <a:pt x="0" y="0"/>
                </a:lnTo>
                <a:lnTo>
                  <a:pt x="8903970" y="0"/>
                </a:lnTo>
                <a:lnTo>
                  <a:pt x="8903970" y="6681343"/>
                </a:lnTo>
                <a:close/>
                <a:moveTo>
                  <a:pt x="19050" y="6662293"/>
                </a:moveTo>
                <a:lnTo>
                  <a:pt x="8884920" y="6662293"/>
                </a:lnTo>
                <a:lnTo>
                  <a:pt x="8884920" y="19050"/>
                </a:lnTo>
                <a:lnTo>
                  <a:pt x="19050" y="19050"/>
                </a:lnTo>
                <a:lnTo>
                  <a:pt x="19050" y="6662293"/>
                </a:lnTo>
                <a:close/>
                <a:moveTo>
                  <a:pt x="8764270" y="6541643"/>
                </a:moveTo>
                <a:lnTo>
                  <a:pt x="139700" y="6541643"/>
                </a:lnTo>
                <a:lnTo>
                  <a:pt x="139700" y="139700"/>
                </a:lnTo>
                <a:lnTo>
                  <a:pt x="8764270" y="139700"/>
                </a:lnTo>
                <a:lnTo>
                  <a:pt x="8764270" y="6541643"/>
                </a:lnTo>
                <a:close/>
                <a:moveTo>
                  <a:pt x="158750" y="6522593"/>
                </a:moveTo>
                <a:lnTo>
                  <a:pt x="8745220" y="6522593"/>
                </a:lnTo>
                <a:lnTo>
                  <a:pt x="8745220" y="158750"/>
                </a:lnTo>
                <a:lnTo>
                  <a:pt x="158750" y="158750"/>
                </a:lnTo>
                <a:lnTo>
                  <a:pt x="158750" y="6522593"/>
                </a:lnTo>
                <a:close/>
              </a:path>
            </a:pathLst>
          </a:custGeom>
          <a:solidFill>
            <a:srgbClr val="000000"/>
          </a:solidFill>
        </p:spPr>
        <p:txBody>
          <a:bodyPr/>
          <a:lstStyle/>
          <a:p>
            <a:endParaRPr lang="en-IN"/>
          </a:p>
        </p:txBody>
      </p:sp>
      <p:sp>
        <p:nvSpPr>
          <p:cNvPr id="10" name="TextBox 10"/>
          <p:cNvSpPr txBox="1"/>
          <p:nvPr/>
        </p:nvSpPr>
        <p:spPr>
          <a:xfrm>
            <a:off x="10515600" y="860955"/>
            <a:ext cx="7203393" cy="789241"/>
          </a:xfrm>
          <a:prstGeom prst="rect">
            <a:avLst/>
          </a:prstGeom>
        </p:spPr>
        <p:txBody>
          <a:bodyPr lIns="0" tIns="0" rIns="0" bIns="0" rtlCol="0" anchor="t">
            <a:spAutoFit/>
          </a:bodyPr>
          <a:lstStyle/>
          <a:p>
            <a:pPr marL="0" lvl="0" indent="0" algn="r">
              <a:lnSpc>
                <a:spcPts val="5808"/>
              </a:lnSpc>
              <a:spcBef>
                <a:spcPct val="0"/>
              </a:spcBef>
            </a:pPr>
            <a:r>
              <a:rPr lang="en-IN" sz="6000" dirty="0">
                <a:latin typeface="Archivo Black" panose="020B0604020202020204" charset="0"/>
              </a:rPr>
              <a:t>Dataset Source</a:t>
            </a:r>
            <a:endParaRPr lang="en-US" sz="5808" spc="-458" dirty="0">
              <a:solidFill>
                <a:srgbClr val="000000"/>
              </a:solidFill>
              <a:latin typeface="Archivo Black" panose="020B0604020202020204" charset="0"/>
              <a:ea typeface="Archivo Black"/>
              <a:cs typeface="Archivo Black"/>
              <a:sym typeface="Archivo Black"/>
            </a:endParaRPr>
          </a:p>
        </p:txBody>
      </p:sp>
      <p:sp>
        <p:nvSpPr>
          <p:cNvPr id="11" name="TextBox 11"/>
          <p:cNvSpPr txBox="1"/>
          <p:nvPr/>
        </p:nvSpPr>
        <p:spPr>
          <a:xfrm>
            <a:off x="13657603" y="198872"/>
            <a:ext cx="4321082" cy="365760"/>
          </a:xfrm>
          <a:prstGeom prst="rect">
            <a:avLst/>
          </a:prstGeom>
        </p:spPr>
        <p:txBody>
          <a:bodyPr lIns="0" tIns="0" rIns="0" bIns="0" rtlCol="0" anchor="t">
            <a:spAutoFit/>
          </a:bodyPr>
          <a:lstStyle/>
          <a:p>
            <a:pPr algn="r">
              <a:lnSpc>
                <a:spcPts val="2939"/>
              </a:lnSpc>
            </a:pPr>
            <a:r>
              <a:rPr lang="en-US" sz="2099" b="1" dirty="0">
                <a:solidFill>
                  <a:srgbClr val="000000"/>
                </a:solidFill>
                <a:latin typeface="Garet Bold"/>
                <a:ea typeface="Garet Bold"/>
                <a:cs typeface="Garet Bold"/>
                <a:sym typeface="Garet Bold"/>
              </a:rPr>
              <a:t>04/10</a:t>
            </a:r>
          </a:p>
        </p:txBody>
      </p:sp>
      <p:sp>
        <p:nvSpPr>
          <p:cNvPr id="12" name="TextBox 12"/>
          <p:cNvSpPr txBox="1"/>
          <p:nvPr/>
        </p:nvSpPr>
        <p:spPr>
          <a:xfrm>
            <a:off x="6991051" y="1793186"/>
            <a:ext cx="10183946" cy="8125301"/>
          </a:xfrm>
          <a:prstGeom prst="rect">
            <a:avLst/>
          </a:prstGeom>
        </p:spPr>
        <p:txBody>
          <a:bodyPr wrap="square" lIns="0" tIns="0" rIns="0" bIns="0" rtlCol="0" anchor="t">
            <a:spAutoFit/>
          </a:bodyPr>
          <a:lstStyle/>
          <a:p>
            <a:pPr>
              <a:buNone/>
            </a:pPr>
            <a:r>
              <a:rPr lang="en-US" sz="2000" dirty="0">
                <a:latin typeface="Garet" panose="020B0604020202020204" charset="0"/>
              </a:rPr>
              <a:t>The dataset used in this project is based on data from the Pradhan Mantri Mudra Yojana (PMMY), an initiative by the Government of India to support micro and small enterprises. The data was compiled into an Excel dashboard for analysis and visualization.</a:t>
            </a:r>
          </a:p>
          <a:p>
            <a:pPr>
              <a:buNone/>
            </a:pPr>
            <a:endParaRPr lang="en-US" sz="2000" dirty="0">
              <a:latin typeface="Garet" panose="020B0604020202020204" charset="0"/>
            </a:endParaRPr>
          </a:p>
          <a:p>
            <a:pPr>
              <a:buNone/>
            </a:pPr>
            <a:r>
              <a:rPr lang="en-US" sz="2000" dirty="0">
                <a:latin typeface="Garet" panose="020B0604020202020204" charset="0"/>
              </a:rPr>
              <a:t>The dataset includes the following key information:</a:t>
            </a:r>
          </a:p>
          <a:p>
            <a:pPr>
              <a:buNone/>
            </a:pPr>
            <a:endParaRPr lang="en-US" sz="2400" dirty="0">
              <a:latin typeface="Garet" panose="020B0604020202020204" charset="0"/>
            </a:endParaRPr>
          </a:p>
          <a:p>
            <a:r>
              <a:rPr lang="en-US" sz="3200" b="1" dirty="0"/>
              <a:t>🏦 Loan Amounts (Approved &amp; Disbursed):</a:t>
            </a:r>
            <a:r>
              <a:rPr lang="en-US" sz="3200" dirty="0"/>
              <a:t>Financial details of loans approved and disbursed under the scheme, crucial for funding analysis.</a:t>
            </a:r>
          </a:p>
          <a:p>
            <a:r>
              <a:rPr lang="en-US" sz="3200" b="1" dirty="0"/>
              <a:t>🗺️ State-Wise Distribution: </a:t>
            </a:r>
            <a:r>
              <a:rPr lang="en-US" sz="3200" dirty="0"/>
              <a:t>Breakdown of loan data across various states and union territories.</a:t>
            </a:r>
          </a:p>
          <a:p>
            <a:r>
              <a:rPr lang="en-US" sz="3200" b="1" dirty="0"/>
              <a:t>⚠️ Loan Defaults: </a:t>
            </a:r>
            <a:r>
              <a:rPr lang="en-US" sz="3200" dirty="0"/>
              <a:t>Counts of defaulted loans by state, important for risk assessment.</a:t>
            </a:r>
          </a:p>
          <a:p>
            <a:r>
              <a:rPr lang="en-US" sz="3200" b="1" dirty="0"/>
              <a:t>👷 Jobs Created &amp; Retained: </a:t>
            </a:r>
            <a:r>
              <a:rPr lang="en-US" sz="3200" dirty="0"/>
              <a:t>Employment impact data to evaluate the socio-economic effect of the scheme.</a:t>
            </a:r>
          </a:p>
          <a:p>
            <a:r>
              <a:rPr lang="en-US" sz="3200" dirty="0"/>
              <a:t>📊 </a:t>
            </a:r>
            <a:r>
              <a:rPr lang="en-US" sz="3200" b="1" dirty="0"/>
              <a:t>Demographic Segments: </a:t>
            </a:r>
            <a:r>
              <a:rPr lang="en-US" sz="3200" dirty="0"/>
              <a:t>Categorical data showing disbursement trends across borrower types (e.g., SC, ST, OBC), gender, and rural/urban classification.</a:t>
            </a:r>
          </a:p>
        </p:txBody>
      </p:sp>
      <p:pic>
        <p:nvPicPr>
          <p:cNvPr id="1026" name="Picture 2" descr="Mudra Loans">
            <a:extLst>
              <a:ext uri="{FF2B5EF4-FFF2-40B4-BE49-F238E27FC236}">
                <a16:creationId xmlns:a16="http://schemas.microsoft.com/office/drawing/2014/main" id="{B3256084-A33F-236A-73F6-D7B23822F8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003" y="3937963"/>
            <a:ext cx="5105400"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6491"/>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64" b="-3364"/>
            </a:stretch>
          </a:blipFill>
        </p:spPr>
        <p:txBody>
          <a:bodyPr/>
          <a:lstStyle/>
          <a:p>
            <a:endParaRPr lang="en-IN" dirty="0"/>
          </a:p>
        </p:txBody>
      </p:sp>
      <p:sp>
        <p:nvSpPr>
          <p:cNvPr id="3" name="AutoShape 3"/>
          <p:cNvSpPr/>
          <p:nvPr/>
        </p:nvSpPr>
        <p:spPr>
          <a:xfrm>
            <a:off x="-585133" y="8805859"/>
            <a:ext cx="18873133" cy="0"/>
          </a:xfrm>
          <a:prstGeom prst="line">
            <a:avLst/>
          </a:prstGeom>
          <a:ln w="9525" cap="rnd">
            <a:solidFill>
              <a:srgbClr val="000000"/>
            </a:solidFill>
            <a:prstDash val="solid"/>
            <a:headEnd type="none" w="sm" len="sm"/>
            <a:tailEnd type="none" w="sm" len="sm"/>
          </a:ln>
        </p:spPr>
        <p:txBody>
          <a:bodyPr/>
          <a:lstStyle/>
          <a:p>
            <a:endParaRPr lang="en-IN"/>
          </a:p>
        </p:txBody>
      </p:sp>
      <p:sp>
        <p:nvSpPr>
          <p:cNvPr id="4" name="AutoShape 4"/>
          <p:cNvSpPr/>
          <p:nvPr/>
        </p:nvSpPr>
        <p:spPr>
          <a:xfrm>
            <a:off x="-585133" y="9334500"/>
            <a:ext cx="18873133" cy="0"/>
          </a:xfrm>
          <a:prstGeom prst="line">
            <a:avLst/>
          </a:prstGeom>
          <a:ln w="9525" cap="rnd">
            <a:solidFill>
              <a:srgbClr val="000000"/>
            </a:solidFill>
            <a:prstDash val="solid"/>
            <a:headEnd type="none" w="sm" len="sm"/>
            <a:tailEnd type="none" w="sm" len="sm"/>
          </a:ln>
        </p:spPr>
        <p:txBody>
          <a:bodyPr/>
          <a:lstStyle/>
          <a:p>
            <a:endParaRPr lang="en-IN"/>
          </a:p>
        </p:txBody>
      </p:sp>
      <p:sp>
        <p:nvSpPr>
          <p:cNvPr id="17" name="Freeform 17"/>
          <p:cNvSpPr/>
          <p:nvPr/>
        </p:nvSpPr>
        <p:spPr>
          <a:xfrm>
            <a:off x="2568735" y="7658855"/>
            <a:ext cx="624692" cy="623129"/>
          </a:xfrm>
          <a:custGeom>
            <a:avLst/>
            <a:gdLst/>
            <a:ahLst/>
            <a:cxnLst/>
            <a:rect l="l" t="t" r="r" b="b"/>
            <a:pathLst>
              <a:path w="624692" h="623129">
                <a:moveTo>
                  <a:pt x="0" y="0"/>
                </a:moveTo>
                <a:lnTo>
                  <a:pt x="624693" y="0"/>
                </a:lnTo>
                <a:lnTo>
                  <a:pt x="624693" y="623129"/>
                </a:lnTo>
                <a:lnTo>
                  <a:pt x="0" y="623129"/>
                </a:lnTo>
                <a:lnTo>
                  <a:pt x="0" y="0"/>
                </a:lnTo>
                <a:close/>
              </a:path>
            </a:pathLst>
          </a:custGeom>
          <a:blipFill>
            <a:blip r:embed="rId3">
              <a:extLst>
                <a:ext uri="{96DAC541-7B7A-43D3-8B79-37D633B846F1}">
                  <asvg:svgBlip xmlns:asvg="http://schemas.microsoft.com/office/drawing/2016/SVG/main" r:embed="rId4"/>
                </a:ext>
              </a:extLst>
            </a:blip>
            <a:stretch>
              <a:fillRect l="-117870" b="-122462"/>
            </a:stretch>
          </a:blipFill>
        </p:spPr>
        <p:txBody>
          <a:bodyPr/>
          <a:lstStyle/>
          <a:p>
            <a:endParaRPr lang="en-IN"/>
          </a:p>
        </p:txBody>
      </p:sp>
      <p:sp>
        <p:nvSpPr>
          <p:cNvPr id="18" name="Freeform 18"/>
          <p:cNvSpPr/>
          <p:nvPr/>
        </p:nvSpPr>
        <p:spPr>
          <a:xfrm>
            <a:off x="6744014" y="7658855"/>
            <a:ext cx="624692" cy="623129"/>
          </a:xfrm>
          <a:custGeom>
            <a:avLst/>
            <a:gdLst/>
            <a:ahLst/>
            <a:cxnLst/>
            <a:rect l="l" t="t" r="r" b="b"/>
            <a:pathLst>
              <a:path w="624692" h="623129">
                <a:moveTo>
                  <a:pt x="0" y="0"/>
                </a:moveTo>
                <a:lnTo>
                  <a:pt x="624693" y="0"/>
                </a:lnTo>
                <a:lnTo>
                  <a:pt x="624693" y="623129"/>
                </a:lnTo>
                <a:lnTo>
                  <a:pt x="0" y="623129"/>
                </a:lnTo>
                <a:lnTo>
                  <a:pt x="0" y="0"/>
                </a:lnTo>
                <a:close/>
              </a:path>
            </a:pathLst>
          </a:custGeom>
          <a:blipFill>
            <a:blip r:embed="rId3">
              <a:extLst>
                <a:ext uri="{96DAC541-7B7A-43D3-8B79-37D633B846F1}">
                  <asvg:svgBlip xmlns:asvg="http://schemas.microsoft.com/office/drawing/2016/SVG/main" r:embed="rId4"/>
                </a:ext>
              </a:extLst>
            </a:blip>
            <a:stretch>
              <a:fillRect l="-117870" b="-122462"/>
            </a:stretch>
          </a:blipFill>
        </p:spPr>
        <p:txBody>
          <a:bodyPr/>
          <a:lstStyle/>
          <a:p>
            <a:endParaRPr lang="en-IN"/>
          </a:p>
        </p:txBody>
      </p:sp>
      <p:sp>
        <p:nvSpPr>
          <p:cNvPr id="19" name="Freeform 19"/>
          <p:cNvSpPr/>
          <p:nvPr/>
        </p:nvSpPr>
        <p:spPr>
          <a:xfrm>
            <a:off x="10919293" y="7658855"/>
            <a:ext cx="624692" cy="623129"/>
          </a:xfrm>
          <a:custGeom>
            <a:avLst/>
            <a:gdLst/>
            <a:ahLst/>
            <a:cxnLst/>
            <a:rect l="l" t="t" r="r" b="b"/>
            <a:pathLst>
              <a:path w="624692" h="623129">
                <a:moveTo>
                  <a:pt x="0" y="0"/>
                </a:moveTo>
                <a:lnTo>
                  <a:pt x="624693" y="0"/>
                </a:lnTo>
                <a:lnTo>
                  <a:pt x="624693" y="623129"/>
                </a:lnTo>
                <a:lnTo>
                  <a:pt x="0" y="623129"/>
                </a:lnTo>
                <a:lnTo>
                  <a:pt x="0" y="0"/>
                </a:lnTo>
                <a:close/>
              </a:path>
            </a:pathLst>
          </a:custGeom>
          <a:blipFill>
            <a:blip r:embed="rId3">
              <a:extLst>
                <a:ext uri="{96DAC541-7B7A-43D3-8B79-37D633B846F1}">
                  <asvg:svgBlip xmlns:asvg="http://schemas.microsoft.com/office/drawing/2016/SVG/main" r:embed="rId4"/>
                </a:ext>
              </a:extLst>
            </a:blip>
            <a:stretch>
              <a:fillRect l="-117870" b="-122462"/>
            </a:stretch>
          </a:blipFill>
        </p:spPr>
        <p:txBody>
          <a:bodyPr/>
          <a:lstStyle/>
          <a:p>
            <a:endParaRPr lang="en-IN"/>
          </a:p>
        </p:txBody>
      </p:sp>
      <p:sp>
        <p:nvSpPr>
          <p:cNvPr id="20" name="Freeform 20"/>
          <p:cNvSpPr/>
          <p:nvPr/>
        </p:nvSpPr>
        <p:spPr>
          <a:xfrm>
            <a:off x="15094572" y="7658855"/>
            <a:ext cx="624692" cy="623129"/>
          </a:xfrm>
          <a:custGeom>
            <a:avLst/>
            <a:gdLst/>
            <a:ahLst/>
            <a:cxnLst/>
            <a:rect l="l" t="t" r="r" b="b"/>
            <a:pathLst>
              <a:path w="624692" h="623129">
                <a:moveTo>
                  <a:pt x="0" y="0"/>
                </a:moveTo>
                <a:lnTo>
                  <a:pt x="624693" y="0"/>
                </a:lnTo>
                <a:lnTo>
                  <a:pt x="624693" y="623129"/>
                </a:lnTo>
                <a:lnTo>
                  <a:pt x="0" y="623129"/>
                </a:lnTo>
                <a:lnTo>
                  <a:pt x="0" y="0"/>
                </a:lnTo>
                <a:close/>
              </a:path>
            </a:pathLst>
          </a:custGeom>
          <a:blipFill>
            <a:blip r:embed="rId3">
              <a:extLst>
                <a:ext uri="{96DAC541-7B7A-43D3-8B79-37D633B846F1}">
                  <asvg:svgBlip xmlns:asvg="http://schemas.microsoft.com/office/drawing/2016/SVG/main" r:embed="rId4"/>
                </a:ext>
              </a:extLst>
            </a:blip>
            <a:stretch>
              <a:fillRect l="-117870" b="-122462"/>
            </a:stretch>
          </a:blipFill>
        </p:spPr>
        <p:txBody>
          <a:bodyPr/>
          <a:lstStyle/>
          <a:p>
            <a:endParaRPr lang="en-IN"/>
          </a:p>
        </p:txBody>
      </p:sp>
      <p:sp>
        <p:nvSpPr>
          <p:cNvPr id="22" name="TextBox 22"/>
          <p:cNvSpPr txBox="1"/>
          <p:nvPr/>
        </p:nvSpPr>
        <p:spPr>
          <a:xfrm>
            <a:off x="12938218" y="981075"/>
            <a:ext cx="4321082" cy="365760"/>
          </a:xfrm>
          <a:prstGeom prst="rect">
            <a:avLst/>
          </a:prstGeom>
        </p:spPr>
        <p:txBody>
          <a:bodyPr lIns="0" tIns="0" rIns="0" bIns="0" rtlCol="0" anchor="t">
            <a:spAutoFit/>
          </a:bodyPr>
          <a:lstStyle/>
          <a:p>
            <a:pPr algn="r">
              <a:lnSpc>
                <a:spcPts val="2939"/>
              </a:lnSpc>
            </a:pPr>
            <a:r>
              <a:rPr lang="en-US" sz="2099" b="1">
                <a:solidFill>
                  <a:srgbClr val="000000"/>
                </a:solidFill>
                <a:latin typeface="Garet Bold"/>
                <a:ea typeface="Garet Bold"/>
                <a:cs typeface="Garet Bold"/>
                <a:sym typeface="Garet Bold"/>
              </a:rPr>
              <a:t>09/10</a:t>
            </a:r>
          </a:p>
        </p:txBody>
      </p:sp>
      <p:sp>
        <p:nvSpPr>
          <p:cNvPr id="25" name="TextBox 25"/>
          <p:cNvSpPr txBox="1"/>
          <p:nvPr/>
        </p:nvSpPr>
        <p:spPr>
          <a:xfrm>
            <a:off x="304800" y="590692"/>
            <a:ext cx="7467600" cy="430759"/>
          </a:xfrm>
          <a:prstGeom prst="rect">
            <a:avLst/>
          </a:prstGeom>
        </p:spPr>
        <p:txBody>
          <a:bodyPr wrap="square" lIns="0" tIns="0" rIns="0" bIns="0" rtlCol="0" anchor="t">
            <a:spAutoFit/>
          </a:bodyPr>
          <a:lstStyle/>
          <a:p>
            <a:pPr>
              <a:lnSpc>
                <a:spcPts val="2661"/>
              </a:lnSpc>
            </a:pPr>
            <a:r>
              <a:rPr lang="en-IN" sz="4800" dirty="0">
                <a:latin typeface="Archivo Black" panose="020B0604020202020204" charset="0"/>
              </a:rPr>
              <a:t>Insights and Findings</a:t>
            </a:r>
            <a:endParaRPr lang="en-US" sz="4800" dirty="0">
              <a:solidFill>
                <a:srgbClr val="000000"/>
              </a:solidFill>
              <a:latin typeface="Archivo Black" panose="020B0604020202020204" charset="0"/>
              <a:ea typeface="Garet"/>
              <a:cs typeface="Garet"/>
              <a:sym typeface="Garet"/>
            </a:endParaRPr>
          </a:p>
        </p:txBody>
      </p:sp>
      <p:sp>
        <p:nvSpPr>
          <p:cNvPr id="34" name="Rectangle 3">
            <a:extLst>
              <a:ext uri="{FF2B5EF4-FFF2-40B4-BE49-F238E27FC236}">
                <a16:creationId xmlns:a16="http://schemas.microsoft.com/office/drawing/2014/main" id="{2CE3436F-80DB-CDF8-383A-19C0DAA68931}"/>
              </a:ext>
            </a:extLst>
          </p:cNvPr>
          <p:cNvSpPr>
            <a:spLocks noChangeArrowheads="1"/>
          </p:cNvSpPr>
          <p:nvPr/>
        </p:nvSpPr>
        <p:spPr bwMode="auto">
          <a:xfrm>
            <a:off x="324134" y="1870711"/>
            <a:ext cx="163830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Garet" panose="020B0604020202020204" charset="0"/>
              </a:rPr>
              <a:t>The interactive dashboard helped uncover key insights from the Mudra Loan dataset, revealing patterns in disbursement, defaults, and socio-economic impact: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Garet" panose="020B0604020202020204" charset="0"/>
              </a:rPr>
              <a:t>Loan Disbursement Trends: </a:t>
            </a:r>
            <a:r>
              <a:rPr kumimoji="0" lang="en-US" altLang="en-US" sz="2400" b="0" i="0" u="none" strike="noStrike" cap="none" normalizeH="0" baseline="0" dirty="0">
                <a:ln>
                  <a:noFill/>
                </a:ln>
                <a:solidFill>
                  <a:schemeClr val="tx1"/>
                </a:solidFill>
                <a:effectLst/>
                <a:latin typeface="Garet" panose="020B0604020202020204" charset="0"/>
              </a:rPr>
              <a:t>There has been a steady increase in both loan approvals and disbursements over the years, indicating growing adoption and support for micro and small enterprises.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Garet" panose="020B0604020202020204" charset="0"/>
              </a:rPr>
              <a:t>State-Wise Performance: </a:t>
            </a:r>
            <a:r>
              <a:rPr kumimoji="0" lang="en-US" altLang="en-US" sz="2400" b="0" i="0" u="none" strike="noStrike" cap="none" normalizeH="0" baseline="0" dirty="0">
                <a:ln>
                  <a:noFill/>
                </a:ln>
                <a:solidFill>
                  <a:schemeClr val="tx1"/>
                </a:solidFill>
                <a:effectLst/>
                <a:latin typeface="Garet" panose="020B0604020202020204" charset="0"/>
              </a:rPr>
              <a:t>Certain states (like Maharashtra, Tamil Nadu, and Uttar Pradesh) consistently show higher disbursement volumes, highlighting regional economic activity and program outreach.</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Garet" panose="020B0604020202020204" charset="0"/>
              </a:rPr>
              <a:t>Loan Defaults: </a:t>
            </a:r>
            <a:r>
              <a:rPr kumimoji="0" lang="en-US" altLang="en-US" sz="2400" b="0" i="0" u="none" strike="noStrike" cap="none" normalizeH="0" baseline="0" dirty="0">
                <a:ln>
                  <a:noFill/>
                </a:ln>
                <a:solidFill>
                  <a:schemeClr val="tx1"/>
                </a:solidFill>
                <a:effectLst/>
                <a:latin typeface="Garet" panose="020B0604020202020204" charset="0"/>
              </a:rPr>
              <a:t>Some states recorded significantly higher default counts, suggesting potential areas for policy revision or improved loan monitoring.</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Garet" panose="020B0604020202020204" charset="0"/>
              </a:rPr>
              <a:t>Job Creation and Retention: </a:t>
            </a:r>
            <a:r>
              <a:rPr kumimoji="0" lang="en-US" altLang="en-US" sz="2400" b="0" i="0" u="none" strike="noStrike" cap="none" normalizeH="0" baseline="0" dirty="0">
                <a:ln>
                  <a:noFill/>
                </a:ln>
                <a:solidFill>
                  <a:schemeClr val="tx1"/>
                </a:solidFill>
                <a:effectLst/>
                <a:latin typeface="Garet" panose="020B0604020202020204" charset="0"/>
              </a:rPr>
              <a:t>The scheme has had a measurable employment impact, with thousands of jobs created and retained across various states, contributing to local economic development.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Garet" panose="020B0604020202020204" charset="0"/>
              </a:rPr>
              <a:t>Demographic Insights: </a:t>
            </a:r>
            <a:r>
              <a:rPr kumimoji="0" lang="en-US" altLang="en-US" sz="2400" b="0" i="0" u="none" strike="noStrike" cap="none" normalizeH="0" baseline="0" dirty="0">
                <a:ln>
                  <a:noFill/>
                </a:ln>
                <a:solidFill>
                  <a:schemeClr val="tx1"/>
                </a:solidFill>
                <a:effectLst/>
                <a:latin typeface="Garet" panose="020B0604020202020204" charset="0"/>
              </a:rPr>
              <a:t>A large portion of loans were availed by borrowers in rural areas, and notable participation was seen from women and marginalized communities (SC/ST/OBC), supporting the program’s inclusivity goals.</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197</TotalTime>
  <Words>913</Words>
  <Application>Microsoft Office PowerPoint</Application>
  <PresentationFormat>Custom</PresentationFormat>
  <Paragraphs>95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Archivo Black</vt:lpstr>
      <vt:lpstr>ADLaM Display</vt:lpstr>
      <vt:lpstr>Garet</vt:lpstr>
      <vt:lpstr>Gill Sans MT</vt:lpstr>
      <vt:lpstr>Garet Bold</vt:lpstr>
      <vt:lpstr>Arial</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and Black Minimalist Project Deck Presentation</dc:title>
  <dc:creator>Saksham</dc:creator>
  <cp:lastModifiedBy>Gurveer Singh</cp:lastModifiedBy>
  <cp:revision>5</cp:revision>
  <dcterms:created xsi:type="dcterms:W3CDTF">2006-08-16T00:00:00Z</dcterms:created>
  <dcterms:modified xsi:type="dcterms:W3CDTF">2025-04-17T21:14:27Z</dcterms:modified>
  <dc:identifier>DAGk5d_zTXA</dc:identifier>
</cp:coreProperties>
</file>