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5" r:id="rId6"/>
    <p:sldId id="261" r:id="rId7"/>
  </p:sldIdLst>
  <p:sldSz cx="18288000" cy="10287000"/>
  <p:notesSz cx="6858000" cy="9144000"/>
  <p:embeddedFontLst>
    <p:embeddedFont>
      <p:font typeface="DM Sans" pitchFamily="2" charset="0"/>
      <p:regular r:id="rId8"/>
      <p:bold r:id="rId9"/>
    </p:embeddedFont>
    <p:embeddedFont>
      <p:font typeface="DM Sans Bold" charset="0"/>
      <p:regular r:id="rId10"/>
      <p:bold r:id="rId11"/>
    </p:embeddedFont>
    <p:embeddedFont>
      <p:font typeface="Kollektif" panose="020B0604020202020204" charset="0"/>
      <p:regular r:id="rId12"/>
    </p:embeddedFont>
    <p:embeddedFont>
      <p:font typeface="Kollektif Bold" panose="020B0604020202020204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>
      <p:cViewPr varScale="1">
        <p:scale>
          <a:sx n="52" d="100"/>
          <a:sy n="52" d="100"/>
        </p:scale>
        <p:origin x="143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487444" y="4348326"/>
            <a:ext cx="11315247" cy="1094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54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Document Chat System for DGFT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90435" y="5907250"/>
            <a:ext cx="7197206" cy="543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0"/>
              </a:lnSpc>
            </a:pPr>
            <a:r>
              <a:rPr lang="en-US" sz="38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Prometheans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flipH="1" flipV="1">
            <a:off x="15470622" y="326451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rot="5400000" flipH="1" flipV="1">
            <a:off x="16554431" y="326451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2" name="Group 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5" name="AutoShape 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AutoShape 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AutoShape 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" name="AutoShape 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" name="AutoShape 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AutoShape 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AutoShape 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Box 43"/>
          <p:cNvSpPr txBox="1"/>
          <p:nvPr/>
        </p:nvSpPr>
        <p:spPr>
          <a:xfrm>
            <a:off x="4493684" y="9528141"/>
            <a:ext cx="9476882" cy="497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80"/>
              </a:lnSpc>
            </a:pPr>
            <a:r>
              <a:rPr lang="en-US" sz="2800" dirty="0">
                <a:solidFill>
                  <a:srgbClr val="545454"/>
                </a:solidFill>
                <a:latin typeface="Kollektif"/>
                <a:ea typeface="Kollektif"/>
                <a:cs typeface="Kollektif"/>
                <a:sym typeface="Kollektif"/>
              </a:rPr>
              <a:t>Smart Priority-based Document RAG system</a:t>
            </a:r>
          </a:p>
        </p:txBody>
      </p:sp>
      <p:sp>
        <p:nvSpPr>
          <p:cNvPr id="44" name="Freeform 44"/>
          <p:cNvSpPr/>
          <p:nvPr/>
        </p:nvSpPr>
        <p:spPr>
          <a:xfrm>
            <a:off x="6802247" y="214127"/>
            <a:ext cx="4862133" cy="3906982"/>
          </a:xfrm>
          <a:custGeom>
            <a:avLst/>
            <a:gdLst/>
            <a:ahLst/>
            <a:cxnLst/>
            <a:rect l="l" t="t" r="r" b="b"/>
            <a:pathLst>
              <a:path w="4862133" h="3906982">
                <a:moveTo>
                  <a:pt x="0" y="0"/>
                </a:moveTo>
                <a:lnTo>
                  <a:pt x="4862132" y="0"/>
                </a:lnTo>
                <a:lnTo>
                  <a:pt x="4862132" y="3906982"/>
                </a:lnTo>
                <a:lnTo>
                  <a:pt x="0" y="390698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11090" b="-13356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89941" y="653178"/>
            <a:ext cx="10708113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Idea &amp; Approach Details</a:t>
            </a:r>
          </a:p>
        </p:txBody>
      </p:sp>
      <p:grpSp>
        <p:nvGrpSpPr>
          <p:cNvPr id="3" name="Group 3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0" y="8145916"/>
            <a:ext cx="2214782" cy="1988101"/>
          </a:xfrm>
          <a:custGeom>
            <a:avLst/>
            <a:gdLst/>
            <a:ahLst/>
            <a:cxnLst/>
            <a:rect l="l" t="t" r="r" b="b"/>
            <a:pathLst>
              <a:path w="2214782" h="1988101">
                <a:moveTo>
                  <a:pt x="0" y="0"/>
                </a:moveTo>
                <a:lnTo>
                  <a:pt x="2214782" y="0"/>
                </a:lnTo>
                <a:lnTo>
                  <a:pt x="2214782" y="1988101"/>
                </a:lnTo>
                <a:lnTo>
                  <a:pt x="0" y="198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5700" b="-57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1166536" y="2254913"/>
            <a:ext cx="16003199" cy="3388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53"/>
              </a:lnSpc>
              <a:spcBef>
                <a:spcPct val="0"/>
              </a:spcBef>
            </a:pPr>
            <a:r>
              <a:rPr lang="en-US" sz="3600" b="1" dirty="0">
                <a:latin typeface="DM Sans Bold"/>
                <a:ea typeface="DM Sans Bold"/>
                <a:cs typeface="DM Sans Bold"/>
                <a:sym typeface="DM Sans Bold"/>
              </a:rPr>
              <a:t>Our system offers a document chat application that:</a:t>
            </a:r>
            <a:endParaRPr lang="en-US" sz="3921" b="1" dirty="0">
              <a:latin typeface="DM Sans Bold"/>
              <a:ea typeface="DM Sans Bold"/>
              <a:cs typeface="DM Sans Bold"/>
              <a:sym typeface="DM Sans Bold"/>
            </a:endParaRPr>
          </a:p>
          <a:p>
            <a:pPr marL="571500" indent="-571500">
              <a:lnSpc>
                <a:spcPts val="435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Extracts and processes mixed-content PDFs using OCR and text extraction tools</a:t>
            </a:r>
          </a:p>
          <a:p>
            <a:pPr marL="571500" indent="-571500">
              <a:lnSpc>
                <a:spcPts val="435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Uses </a:t>
            </a:r>
            <a:r>
              <a:rPr lang="en-US" sz="2400" b="1" dirty="0" err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LlamaIndex</a:t>
            </a:r>
            <a:r>
              <a:rPr lang="en-US" sz="2400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 with Gemini embeddings for semantic indexing</a:t>
            </a:r>
          </a:p>
          <a:p>
            <a:pPr marL="571500" indent="-571500">
              <a:lnSpc>
                <a:spcPts val="435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Stores vectorized document data in a Neo4j vector database for fast and accurate retrieval</a:t>
            </a:r>
          </a:p>
          <a:p>
            <a:pPr marL="571500" indent="-571500">
              <a:lnSpc>
                <a:spcPts val="435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Provides an interactive chat interface using </a:t>
            </a:r>
            <a:r>
              <a:rPr lang="en-US" sz="2400" b="1" dirty="0" err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Streamlit</a:t>
            </a:r>
            <a:r>
              <a:rPr lang="en-US" sz="2400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 for querying and exploring document content</a:t>
            </a:r>
          </a:p>
          <a:p>
            <a:pPr marL="571500" indent="-571500">
              <a:lnSpc>
                <a:spcPts val="435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921" b="1" dirty="0">
              <a:solidFill>
                <a:srgbClr val="54545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7B345D-35A9-DB85-85F5-4DE3D30A4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3BAF6A1-A7EE-FE81-13FA-EDFD7A40363F}"/>
              </a:ext>
            </a:extLst>
          </p:cNvPr>
          <p:cNvSpPr txBox="1"/>
          <p:nvPr/>
        </p:nvSpPr>
        <p:spPr>
          <a:xfrm>
            <a:off x="4814048" y="606361"/>
            <a:ext cx="8659905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Tech Stack &amp; Flow Chart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3909127-402D-BE5A-4630-26B3A8CF9D87}"/>
              </a:ext>
            </a:extLst>
          </p:cNvPr>
          <p:cNvGrpSpPr/>
          <p:nvPr/>
        </p:nvGrpSpPr>
        <p:grpSpPr>
          <a:xfrm rot="2700000">
            <a:off x="-1906430" y="-3406802"/>
            <a:ext cx="7415398" cy="3565095"/>
            <a:chOff x="0" y="0"/>
            <a:chExt cx="660400" cy="3175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E37FF9F-BF8B-48D2-65C6-49E7D0DB092C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746799D9-5D5D-816A-7BA4-4C74F68BDFC4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6" name="AutoShape 6">
            <a:extLst>
              <a:ext uri="{FF2B5EF4-FFF2-40B4-BE49-F238E27FC236}">
                <a16:creationId xmlns:a16="http://schemas.microsoft.com/office/drawing/2014/main" id="{A0487537-D55B-02D8-2681-FF2B028B6E6F}"/>
              </a:ext>
            </a:extLst>
          </p:cNvPr>
          <p:cNvSpPr/>
          <p:nvPr/>
        </p:nvSpPr>
        <p:spPr>
          <a:xfrm>
            <a:off x="-2369044" y="-258725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D52396F-5099-BBE3-0FC4-1B7A4C86B1BA}"/>
              </a:ext>
            </a:extLst>
          </p:cNvPr>
          <p:cNvSpPr/>
          <p:nvPr/>
        </p:nvSpPr>
        <p:spPr>
          <a:xfrm>
            <a:off x="-2582990" y="-2274576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17458730-4A69-A889-8AF4-33930528A1E3}"/>
              </a:ext>
            </a:extLst>
          </p:cNvPr>
          <p:cNvSpPr/>
          <p:nvPr/>
        </p:nvSpPr>
        <p:spPr>
          <a:xfrm>
            <a:off x="-2762592" y="-191610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20A0F619-589D-4055-6757-D0C163297E09}"/>
              </a:ext>
            </a:extLst>
          </p:cNvPr>
          <p:cNvSpPr/>
          <p:nvPr/>
        </p:nvSpPr>
        <p:spPr>
          <a:xfrm>
            <a:off x="-2889247" y="-152983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95009060-2133-12CF-6D5C-B104EF415D1D}"/>
              </a:ext>
            </a:extLst>
          </p:cNvPr>
          <p:cNvSpPr/>
          <p:nvPr/>
        </p:nvSpPr>
        <p:spPr>
          <a:xfrm>
            <a:off x="-3033101" y="-109016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86EB7321-8876-50E4-BE37-54FAC427DE04}"/>
              </a:ext>
            </a:extLst>
          </p:cNvPr>
          <p:cNvSpPr/>
          <p:nvPr/>
        </p:nvSpPr>
        <p:spPr>
          <a:xfrm>
            <a:off x="-3153920" y="-646438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4697B4E5-3D37-D683-F07D-0EF9BE282077}"/>
              </a:ext>
            </a:extLst>
          </p:cNvPr>
          <p:cNvSpPr/>
          <p:nvPr/>
        </p:nvSpPr>
        <p:spPr>
          <a:xfrm>
            <a:off x="-3128153" y="-84805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5B0695A-8170-6463-C324-4E70DFC01465}"/>
              </a:ext>
            </a:extLst>
          </p:cNvPr>
          <p:cNvSpPr/>
          <p:nvPr/>
        </p:nvSpPr>
        <p:spPr>
          <a:xfrm rot="-10800000">
            <a:off x="13904606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052780CE-BBB2-E9D3-DC4D-89CED58DBFE4}"/>
              </a:ext>
            </a:extLst>
          </p:cNvPr>
          <p:cNvSpPr/>
          <p:nvPr/>
        </p:nvSpPr>
        <p:spPr>
          <a:xfrm rot="-5400000">
            <a:off x="14988415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F2B0901B-3DBE-F3FD-AF1C-F42CECAECE86}"/>
              </a:ext>
            </a:extLst>
          </p:cNvPr>
          <p:cNvSpPr/>
          <p:nvPr/>
        </p:nvSpPr>
        <p:spPr>
          <a:xfrm rot="-10800000">
            <a:off x="14988415" y="106917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42C4EEEF-68A7-BBED-0F2E-5D812526F964}"/>
              </a:ext>
            </a:extLst>
          </p:cNvPr>
          <p:cNvSpPr/>
          <p:nvPr/>
        </p:nvSpPr>
        <p:spPr>
          <a:xfrm rot="-10800000">
            <a:off x="17226356" y="2857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45CA5CDA-CA0A-6981-9ED2-958C36D9EFC1}"/>
              </a:ext>
            </a:extLst>
          </p:cNvPr>
          <p:cNvSpPr/>
          <p:nvPr/>
        </p:nvSpPr>
        <p:spPr>
          <a:xfrm>
            <a:off x="17226356" y="-105523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DD50B8B5-5269-AFA2-8F1E-B0012D082629}"/>
              </a:ext>
            </a:extLst>
          </p:cNvPr>
          <p:cNvSpPr/>
          <p:nvPr/>
        </p:nvSpPr>
        <p:spPr>
          <a:xfrm>
            <a:off x="16142547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C46A1121-3CD0-C938-B42B-4C3B8B12989F}"/>
              </a:ext>
            </a:extLst>
          </p:cNvPr>
          <p:cNvSpPr/>
          <p:nvPr/>
        </p:nvSpPr>
        <p:spPr>
          <a:xfrm>
            <a:off x="17226356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9D630D69-2CA6-7709-CA18-9E42E9316D55}"/>
              </a:ext>
            </a:extLst>
          </p:cNvPr>
          <p:cNvSpPr/>
          <p:nvPr/>
        </p:nvSpPr>
        <p:spPr>
          <a:xfrm rot="5400000">
            <a:off x="13904606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1" name="Group 21">
            <a:extLst>
              <a:ext uri="{FF2B5EF4-FFF2-40B4-BE49-F238E27FC236}">
                <a16:creationId xmlns:a16="http://schemas.microsoft.com/office/drawing/2014/main" id="{86AA8D8A-66B6-E822-D4D1-D7C5B3AEAEF5}"/>
              </a:ext>
            </a:extLst>
          </p:cNvPr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0C508CBA-1D55-D001-0C67-E86AEF961C8A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9FE773CE-D7F8-5B81-EBA7-FAC9992F1608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4" name="Freeform 24">
            <a:extLst>
              <a:ext uri="{FF2B5EF4-FFF2-40B4-BE49-F238E27FC236}">
                <a16:creationId xmlns:a16="http://schemas.microsoft.com/office/drawing/2014/main" id="{60E1C8E3-B4E1-74D5-F307-E89350E432D3}"/>
              </a:ext>
            </a:extLst>
          </p:cNvPr>
          <p:cNvSpPr/>
          <p:nvPr/>
        </p:nvSpPr>
        <p:spPr>
          <a:xfrm>
            <a:off x="0" y="8145916"/>
            <a:ext cx="2214782" cy="1988101"/>
          </a:xfrm>
          <a:custGeom>
            <a:avLst/>
            <a:gdLst/>
            <a:ahLst/>
            <a:cxnLst/>
            <a:rect l="l" t="t" r="r" b="b"/>
            <a:pathLst>
              <a:path w="2214782" h="1988101">
                <a:moveTo>
                  <a:pt x="0" y="0"/>
                </a:moveTo>
                <a:lnTo>
                  <a:pt x="2214782" y="0"/>
                </a:lnTo>
                <a:lnTo>
                  <a:pt x="2214782" y="1988101"/>
                </a:lnTo>
                <a:lnTo>
                  <a:pt x="0" y="198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5700" b="-57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27ECAF6A-58D0-E8B5-2522-5F3C7A8AFBF1}"/>
              </a:ext>
            </a:extLst>
          </p:cNvPr>
          <p:cNvSpPr txBox="1"/>
          <p:nvPr/>
        </p:nvSpPr>
        <p:spPr>
          <a:xfrm>
            <a:off x="1407809" y="2903919"/>
            <a:ext cx="10379113" cy="29513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53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3921" b="1" u="sng" dirty="0">
                <a:latin typeface="DM Sans Bold"/>
                <a:ea typeface="DM Sans Bold"/>
                <a:cs typeface="DM Sans Bold"/>
                <a:sym typeface="DM Sans Bold"/>
              </a:rPr>
              <a:t>Tech Stack</a:t>
            </a:r>
            <a:endParaRPr lang="en-US" sz="3921" b="1" u="sng" dirty="0">
              <a:solidFill>
                <a:srgbClr val="545454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571500" indent="-571500">
              <a:lnSpc>
                <a:spcPts val="435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Python (PyPDF2, </a:t>
            </a:r>
            <a:r>
              <a:rPr lang="en-US" sz="3200" b="1" dirty="0" err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PyMuPDF</a:t>
            </a:r>
            <a:r>
              <a:rPr lang="en-US" sz="3200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, Tesseract, </a:t>
            </a:r>
            <a:r>
              <a:rPr lang="en-US" sz="3200" b="1" dirty="0" err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Streamlit</a:t>
            </a:r>
            <a:r>
              <a:rPr lang="en-US" sz="3200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)</a:t>
            </a:r>
          </a:p>
          <a:p>
            <a:pPr marL="571500" indent="-571500">
              <a:lnSpc>
                <a:spcPts val="435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LlamaIndex</a:t>
            </a:r>
            <a:r>
              <a:rPr lang="en-US" sz="3200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 for document indexing and querying</a:t>
            </a:r>
          </a:p>
          <a:p>
            <a:pPr marL="571500" indent="-571500">
              <a:lnSpc>
                <a:spcPts val="435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Gemini for embeddings and LLM</a:t>
            </a:r>
          </a:p>
          <a:p>
            <a:pPr marL="571500" indent="-571500">
              <a:lnSpc>
                <a:spcPts val="435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Neo4j for vector storage</a:t>
            </a:r>
            <a:endParaRPr lang="en-US" sz="3921" b="1" dirty="0">
              <a:solidFill>
                <a:srgbClr val="54545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C2A181-A44D-5AB1-651F-50D8197531A0}"/>
              </a:ext>
            </a:extLst>
          </p:cNvPr>
          <p:cNvSpPr/>
          <p:nvPr/>
        </p:nvSpPr>
        <p:spPr>
          <a:xfrm>
            <a:off x="9144000" y="6057899"/>
            <a:ext cx="2971800" cy="1389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PDFs (uploaded or linked)</a:t>
            </a:r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BA17E5E-23B9-DC49-DCEF-42C66150F31D}"/>
              </a:ext>
            </a:extLst>
          </p:cNvPr>
          <p:cNvSpPr/>
          <p:nvPr/>
        </p:nvSpPr>
        <p:spPr>
          <a:xfrm>
            <a:off x="14254556" y="6057900"/>
            <a:ext cx="2971800" cy="1389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text and images (OCR)</a:t>
            </a:r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6FD99D-8038-2B54-87C4-C0FE59965CC8}"/>
              </a:ext>
            </a:extLst>
          </p:cNvPr>
          <p:cNvSpPr/>
          <p:nvPr/>
        </p:nvSpPr>
        <p:spPr>
          <a:xfrm>
            <a:off x="9144000" y="7988131"/>
            <a:ext cx="2971800" cy="1389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using a chatbot interface!</a:t>
            </a:r>
            <a:endParaRPr lang="en-IN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9A46C34-C647-3387-A102-CE28D305444B}"/>
              </a:ext>
            </a:extLst>
          </p:cNvPr>
          <p:cNvSpPr/>
          <p:nvPr/>
        </p:nvSpPr>
        <p:spPr>
          <a:xfrm>
            <a:off x="14254556" y="7988131"/>
            <a:ext cx="2971800" cy="13896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embeddings and index data</a:t>
            </a:r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D1AEEE-DB4D-D2CB-8FA1-BBA78002CCAC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12115800" y="6752720"/>
            <a:ext cx="213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638CE6-7669-DC6B-98C3-E29146C3612F}"/>
              </a:ext>
            </a:extLst>
          </p:cNvPr>
          <p:cNvCxnSpPr>
            <a:stCxn id="31" idx="4"/>
            <a:endCxn id="33" idx="0"/>
          </p:cNvCxnSpPr>
          <p:nvPr/>
        </p:nvCxnSpPr>
        <p:spPr>
          <a:xfrm>
            <a:off x="15740456" y="7447540"/>
            <a:ext cx="0" cy="540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D35916-46C4-3F05-8C86-78B277B19FD9}"/>
              </a:ext>
            </a:extLst>
          </p:cNvPr>
          <p:cNvCxnSpPr>
            <a:stCxn id="33" idx="2"/>
            <a:endCxn id="32" idx="6"/>
          </p:cNvCxnSpPr>
          <p:nvPr/>
        </p:nvCxnSpPr>
        <p:spPr>
          <a:xfrm flipH="1">
            <a:off x="12115800" y="8682952"/>
            <a:ext cx="2138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45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0" y="8145916"/>
            <a:ext cx="2214782" cy="1988101"/>
          </a:xfrm>
          <a:custGeom>
            <a:avLst/>
            <a:gdLst/>
            <a:ahLst/>
            <a:cxnLst/>
            <a:rect l="l" t="t" r="r" b="b"/>
            <a:pathLst>
              <a:path w="2214782" h="1988101">
                <a:moveTo>
                  <a:pt x="0" y="0"/>
                </a:moveTo>
                <a:lnTo>
                  <a:pt x="2214782" y="0"/>
                </a:lnTo>
                <a:lnTo>
                  <a:pt x="2214782" y="1988101"/>
                </a:lnTo>
                <a:lnTo>
                  <a:pt x="0" y="198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5700" b="-57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12BAA094-E456-2936-BE04-9B09C1608064}"/>
              </a:ext>
            </a:extLst>
          </p:cNvPr>
          <p:cNvSpPr txBox="1"/>
          <p:nvPr/>
        </p:nvSpPr>
        <p:spPr>
          <a:xfrm>
            <a:off x="3798791" y="628146"/>
            <a:ext cx="106904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Innovation / Market Feasibility</a:t>
            </a: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55FCB026-B2E4-63EC-E86D-E54AAE826D4A}"/>
              </a:ext>
            </a:extLst>
          </p:cNvPr>
          <p:cNvSpPr txBox="1"/>
          <p:nvPr/>
        </p:nvSpPr>
        <p:spPr>
          <a:xfrm>
            <a:off x="1155996" y="2400300"/>
            <a:ext cx="10379113" cy="29513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53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3921" b="1" u="sng" dirty="0">
                <a:latin typeface="DM Sans Bold"/>
                <a:ea typeface="DM Sans Bold"/>
                <a:cs typeface="DM Sans Bold"/>
                <a:sym typeface="DM Sans Bold"/>
              </a:rPr>
              <a:t>Innovation</a:t>
            </a:r>
            <a:endParaRPr lang="en-US" sz="3921" b="1" u="sng" dirty="0">
              <a:solidFill>
                <a:srgbClr val="545454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571500" indent="-571500">
              <a:lnSpc>
                <a:spcPts val="435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Combines text and OCR-based image processing for comprehensive document analysis</a:t>
            </a:r>
          </a:p>
          <a:p>
            <a:pPr marL="571500" indent="-571500">
              <a:lnSpc>
                <a:spcPts val="435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Leverages state-of-the-art embeddings for precise document understanding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15314E76-A770-C27F-4E5F-CC34E3A60D72}"/>
              </a:ext>
            </a:extLst>
          </p:cNvPr>
          <p:cNvSpPr txBox="1"/>
          <p:nvPr/>
        </p:nvSpPr>
        <p:spPr>
          <a:xfrm>
            <a:off x="6428920" y="5490616"/>
            <a:ext cx="10379113" cy="3515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53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3921" b="1" u="sng" dirty="0">
                <a:latin typeface="DM Sans Bold"/>
                <a:ea typeface="DM Sans Bold"/>
                <a:cs typeface="DM Sans Bold"/>
                <a:sym typeface="DM Sans Bold"/>
              </a:rPr>
              <a:t>Market Feasibility</a:t>
            </a:r>
            <a:endParaRPr lang="en-US" sz="3921" b="1" u="sng" dirty="0">
              <a:solidFill>
                <a:srgbClr val="545454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571500" indent="-571500">
              <a:lnSpc>
                <a:spcPts val="435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Useful for industries handling compliance documents, legal cases, research papers, and more</a:t>
            </a:r>
          </a:p>
          <a:p>
            <a:pPr marL="571500" indent="-571500">
              <a:lnSpc>
                <a:spcPts val="435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Enhances productivity by reducing manual document review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42854-7236-F599-322F-1E99B7E29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249846C-9D51-4C74-6AC4-9A56B8283259}"/>
              </a:ext>
            </a:extLst>
          </p:cNvPr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F1B408A-D335-7E1A-C3B2-C9FA67B0A3D7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4BFDAE8-7211-C139-D729-C83E4579FD0F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>
            <a:extLst>
              <a:ext uri="{FF2B5EF4-FFF2-40B4-BE49-F238E27FC236}">
                <a16:creationId xmlns:a16="http://schemas.microsoft.com/office/drawing/2014/main" id="{9AAE6F16-5DAB-0A80-16EC-A9738F368A4C}"/>
              </a:ext>
            </a:extLst>
          </p:cNvPr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A31BFBCC-60C7-8D92-D5CE-C16337ED9702}"/>
              </a:ext>
            </a:extLst>
          </p:cNvPr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56665FD-E070-79E5-F230-7B660D9D1E87}"/>
              </a:ext>
            </a:extLst>
          </p:cNvPr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505DBAF0-3D02-3EC9-873C-F62E650AFB4F}"/>
              </a:ext>
            </a:extLst>
          </p:cNvPr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A71FC7FF-7FC6-AAF3-29B5-735B231B1123}"/>
              </a:ext>
            </a:extLst>
          </p:cNvPr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B9F0757C-A1F4-167C-4B96-CCBBA691D48F}"/>
              </a:ext>
            </a:extLst>
          </p:cNvPr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DAE8ADD-AC19-44C3-352F-541AB01495AC}"/>
              </a:ext>
            </a:extLst>
          </p:cNvPr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749D1D53-5F85-3B1D-3A6D-CEC424C14821}"/>
              </a:ext>
            </a:extLst>
          </p:cNvPr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845996DE-0CE6-FA38-0AB2-D3FD133E6FB3}"/>
              </a:ext>
            </a:extLst>
          </p:cNvPr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0AA50ADE-8039-EEB2-29B1-4EA112988BF2}"/>
              </a:ext>
            </a:extLst>
          </p:cNvPr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1AE60F15-5E39-D70E-54CA-52CFB6642EAA}"/>
              </a:ext>
            </a:extLst>
          </p:cNvPr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698EFDC2-6F0C-2421-FF34-08BF417623C3}"/>
                </a:ext>
              </a:extLst>
            </p:cNvPr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3B69B9E4-E055-4856-ECA5-DAC5756CC135}"/>
                </a:ext>
              </a:extLst>
            </p:cNvPr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9" name="Freeform 19">
            <a:extLst>
              <a:ext uri="{FF2B5EF4-FFF2-40B4-BE49-F238E27FC236}">
                <a16:creationId xmlns:a16="http://schemas.microsoft.com/office/drawing/2014/main" id="{296D3229-A857-D598-6E64-829C77514733}"/>
              </a:ext>
            </a:extLst>
          </p:cNvPr>
          <p:cNvSpPr/>
          <p:nvPr/>
        </p:nvSpPr>
        <p:spPr>
          <a:xfrm>
            <a:off x="0" y="8145916"/>
            <a:ext cx="2214782" cy="1988101"/>
          </a:xfrm>
          <a:custGeom>
            <a:avLst/>
            <a:gdLst/>
            <a:ahLst/>
            <a:cxnLst/>
            <a:rect l="l" t="t" r="r" b="b"/>
            <a:pathLst>
              <a:path w="2214782" h="1988101">
                <a:moveTo>
                  <a:pt x="0" y="0"/>
                </a:moveTo>
                <a:lnTo>
                  <a:pt x="2214782" y="0"/>
                </a:lnTo>
                <a:lnTo>
                  <a:pt x="2214782" y="1988101"/>
                </a:lnTo>
                <a:lnTo>
                  <a:pt x="0" y="198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5700" b="-570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D36FBB0-C0CC-EB3C-251D-124C311A737B}"/>
              </a:ext>
            </a:extLst>
          </p:cNvPr>
          <p:cNvSpPr txBox="1"/>
          <p:nvPr/>
        </p:nvSpPr>
        <p:spPr>
          <a:xfrm>
            <a:off x="3798791" y="628146"/>
            <a:ext cx="10690412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Future Scope</a:t>
            </a: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C0866F5F-9BAD-E134-BCB1-809EAF387587}"/>
              </a:ext>
            </a:extLst>
          </p:cNvPr>
          <p:cNvSpPr txBox="1"/>
          <p:nvPr/>
        </p:nvSpPr>
        <p:spPr>
          <a:xfrm>
            <a:off x="857470" y="4026487"/>
            <a:ext cx="16573053" cy="22478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435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Support for additional file formats (e.g., Excel, Word)</a:t>
            </a:r>
          </a:p>
          <a:p>
            <a:pPr marL="571500" indent="-571500">
              <a:lnSpc>
                <a:spcPts val="435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Integration with cloud storage platforms for seamless document access</a:t>
            </a:r>
          </a:p>
          <a:p>
            <a:pPr marL="571500" indent="-571500">
              <a:lnSpc>
                <a:spcPts val="435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Advanced query understanding using generative AI models</a:t>
            </a:r>
          </a:p>
          <a:p>
            <a:pPr marL="571500" indent="-571500">
              <a:lnSpc>
                <a:spcPts val="435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545454"/>
                </a:solidFill>
                <a:latin typeface="DM Sans Bold"/>
                <a:ea typeface="DM Sans Bold"/>
                <a:cs typeface="DM Sans Bold"/>
                <a:sym typeface="DM Sans Bold"/>
              </a:rPr>
              <a:t>Real-time collaboration features for multi-user access</a:t>
            </a:r>
          </a:p>
        </p:txBody>
      </p:sp>
    </p:spTree>
    <p:extLst>
      <p:ext uri="{BB962C8B-B14F-4D97-AF65-F5344CB8AC3E}">
        <p14:creationId xmlns:p14="http://schemas.microsoft.com/office/powerpoint/2010/main" val="73618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4200208"/>
            <a:ext cx="10620170" cy="188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20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214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Kollektif</vt:lpstr>
      <vt:lpstr>Kollektif Bold</vt:lpstr>
      <vt:lpstr>DM Sans Bold</vt:lpstr>
      <vt:lpstr>DM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Codenovate Template</dc:title>
  <dc:creator>Karnati Sai Krishna</dc:creator>
  <cp:lastModifiedBy>GURDARSH VIRK</cp:lastModifiedBy>
  <cp:revision>6</cp:revision>
  <dcterms:created xsi:type="dcterms:W3CDTF">2006-08-16T00:00:00Z</dcterms:created>
  <dcterms:modified xsi:type="dcterms:W3CDTF">2024-12-01T04:28:10Z</dcterms:modified>
  <dc:identifier>DAGWuIkF4zk</dc:identifier>
</cp:coreProperties>
</file>