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341" r:id="rId4"/>
    <p:sldId id="342" r:id="rId5"/>
    <p:sldId id="355" r:id="rId6"/>
    <p:sldId id="356" r:id="rId7"/>
    <p:sldId id="385" r:id="rId8"/>
    <p:sldId id="386" r:id="rId9"/>
    <p:sldId id="392" r:id="rId10"/>
    <p:sldId id="393" r:id="rId11"/>
    <p:sldId id="357" r:id="rId12"/>
    <p:sldId id="388" r:id="rId13"/>
    <p:sldId id="387" r:id="rId14"/>
    <p:sldId id="394" r:id="rId15"/>
    <p:sldId id="395" r:id="rId16"/>
    <p:sldId id="389" r:id="rId17"/>
    <p:sldId id="390" r:id="rId18"/>
    <p:sldId id="391" r:id="rId19"/>
    <p:sldId id="315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7" autoAdjust="0"/>
  </p:normalViewPr>
  <p:slideViewPr>
    <p:cSldViewPr snapToGrid="0">
      <p:cViewPr varScale="1">
        <p:scale>
          <a:sx n="136" d="100"/>
          <a:sy n="136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43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6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3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24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23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8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57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02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0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19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Together2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Titanic Survival Prediction</a:t>
            </a:r>
          </a:p>
        </p:txBody>
      </p:sp>
    </p:spTree>
    <p:extLst>
      <p:ext uri="{BB962C8B-B14F-4D97-AF65-F5344CB8AC3E}">
        <p14:creationId xmlns:p14="http://schemas.microsoft.com/office/powerpoint/2010/main" val="341678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3869075" cy="505200"/>
          </a:xfrm>
        </p:spPr>
        <p:txBody>
          <a:bodyPr/>
          <a:lstStyle/>
          <a:p>
            <a:r>
              <a:rPr lang="en-US" altLang="ko-KR" b="1" dirty="0"/>
              <a:t>Relationship between height and weight.</a:t>
            </a:r>
          </a:p>
          <a:p>
            <a:endParaRPr lang="en-US" altLang="ko-KR" b="1" dirty="0"/>
          </a:p>
          <a:p>
            <a:pPr>
              <a:buAutoNum type="arabicPeriod"/>
            </a:pPr>
            <a:r>
              <a:rPr lang="en-US" altLang="ko-KR" b="1" dirty="0"/>
              <a:t>make datasets based on this table.</a:t>
            </a:r>
          </a:p>
          <a:p>
            <a:pPr>
              <a:buAutoNum type="arabicPeriod"/>
            </a:pPr>
            <a:r>
              <a:rPr lang="en-US" altLang="ko-KR" b="1" dirty="0"/>
              <a:t>plot scatter height vs. weight</a:t>
            </a:r>
          </a:p>
          <a:p>
            <a:pPr>
              <a:buAutoNum type="arabicPeriod"/>
            </a:pPr>
            <a:r>
              <a:rPr lang="en-US" altLang="ko-KR" b="1" dirty="0"/>
              <a:t>Do Linear Regression</a:t>
            </a:r>
          </a:p>
          <a:p>
            <a:pPr>
              <a:buAutoNum type="arabicPeriod"/>
            </a:pPr>
            <a:r>
              <a:rPr lang="en-US" altLang="ko-KR" b="1" dirty="0"/>
              <a:t>print weight W and bias b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>
              <a:buAutoNum type="arabicPeriod"/>
            </a:pPr>
            <a:r>
              <a:rPr lang="en-US" altLang="ko-KR" b="1" dirty="0"/>
              <a:t>plot scatter and predicted line, height vs. weight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10E429E-AB1C-DF34-CAD3-1DC3F679E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34257"/>
              </p:ext>
            </p:extLst>
          </p:nvPr>
        </p:nvGraphicFramePr>
        <p:xfrm>
          <a:off x="4406118" y="1157817"/>
          <a:ext cx="3799776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99888">
                  <a:extLst>
                    <a:ext uri="{9D8B030D-6E8A-4147-A177-3AD203B41FA5}">
                      <a16:colId xmlns:a16="http://schemas.microsoft.com/office/drawing/2014/main" val="2572018306"/>
                    </a:ext>
                  </a:extLst>
                </a:gridCol>
                <a:gridCol w="1899888">
                  <a:extLst>
                    <a:ext uri="{9D8B030D-6E8A-4147-A177-3AD203B41FA5}">
                      <a16:colId xmlns:a16="http://schemas.microsoft.com/office/drawing/2014/main" val="1920397193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Height (cm)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Weight (kg)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87115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174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39843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152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32757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138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79595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128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50750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186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88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364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8F823D7-D494-3C08-7969-7406A54A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82" y="2350128"/>
            <a:ext cx="3377679" cy="260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788114-18CC-5E9E-FB02-89CF01E28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75" y="3236311"/>
            <a:ext cx="1893706" cy="14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4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Relationship between</a:t>
            </a:r>
            <a:r>
              <a:rPr lang="ko-KR" altLang="en-US" b="1" dirty="0"/>
              <a:t> </a:t>
            </a:r>
            <a:r>
              <a:rPr lang="en-US" altLang="ko-KR" b="1" dirty="0"/>
              <a:t>sleep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study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and score. -&gt; </a:t>
            </a:r>
            <a:r>
              <a:rPr lang="ko-KR" altLang="en-US" b="1" dirty="0"/>
              <a:t>내가 데이터셋과 정답 코드를 만들어야 함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48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Diabetes prediction using Linear Regression(LR) </a:t>
            </a:r>
          </a:p>
          <a:p>
            <a:endParaRPr lang="en-US" altLang="ko-KR" b="1" dirty="0"/>
          </a:p>
          <a:p>
            <a:r>
              <a:rPr lang="en-US" altLang="ko-KR" b="1" dirty="0"/>
              <a:t>1. </a:t>
            </a:r>
            <a:r>
              <a:rPr lang="en-US" altLang="ko-KR" b="1" dirty="0" err="1"/>
              <a:t>seperate</a:t>
            </a:r>
            <a:r>
              <a:rPr lang="en-US" altLang="ko-KR" b="1" dirty="0"/>
              <a:t> this data into 70% </a:t>
            </a:r>
            <a:r>
              <a:rPr lang="en-US" altLang="ko-KR" b="1" dirty="0" err="1"/>
              <a:t>traning</a:t>
            </a:r>
            <a:r>
              <a:rPr lang="en-US" altLang="ko-KR" b="1" dirty="0"/>
              <a:t> data and 30% test data.</a:t>
            </a:r>
          </a:p>
          <a:p>
            <a:r>
              <a:rPr lang="en-US" altLang="ko-KR" b="1" dirty="0"/>
              <a:t>2. make a Linear Regression model that predicts diabetes using BMI info.</a:t>
            </a:r>
          </a:p>
          <a:p>
            <a:r>
              <a:rPr lang="en-US" altLang="ko-KR" b="1" dirty="0"/>
              <a:t>3. Get prediction scores of the Linear Regression of problem (2). Also, get score of the Linear Regression about the test data.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diabetes values are integers from 25 to 346. Print these values as floats between -1 and 1 by scaling using </a:t>
            </a:r>
            <a:r>
              <a:rPr lang="en-US" altLang="ko-KR" b="1" dirty="0" err="1"/>
              <a:t>StandardScaler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11046-65F5-AB2B-73BF-3E7D9AEB1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86" y="2356029"/>
            <a:ext cx="3695890" cy="609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20C4EE-FDAF-9F30-647A-1CE03EC5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269" y="3686279"/>
            <a:ext cx="4356324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5. Get relationship between diabetes and each property and Draw it as a form of heatmap below.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77D86-4887-CE16-024B-0CCB3E42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07" y="1379487"/>
            <a:ext cx="3215674" cy="25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6. Based on the above, print indexes and coefficients of 3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properties.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7. Make a Linear Regression model which uses the 3 properties as inputs and do the same work with problem (3).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8. make a Linear Regression model which uses all properties as inputs and do the same work with problem (3).</a:t>
            </a:r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3FAE3-0C29-99F7-EA2A-6E4A99F6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39" y="1379346"/>
            <a:ext cx="1416123" cy="7810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48CD65-22A1-271E-A4E4-3A5B3449D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70" y="2785778"/>
            <a:ext cx="4057859" cy="6223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B353B3-AA5C-DFC1-18DF-05E9C0BF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535" y="4277100"/>
            <a:ext cx="3632387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8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Lab4-life </a:t>
            </a:r>
            <a:r>
              <a:rPr lang="en-US" altLang="ko-KR" dirty="0" err="1"/>
              <a:t>expentancy</a:t>
            </a:r>
            <a:r>
              <a:rPr lang="en-US" altLang="ko-KR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Life</a:t>
            </a:r>
            <a:r>
              <a:rPr lang="ko-KR" altLang="en-US" b="1" dirty="0"/>
              <a:t> </a:t>
            </a:r>
            <a:r>
              <a:rPr lang="en-US" altLang="ko-KR" b="1" dirty="0" err="1"/>
              <a:t>expentancy</a:t>
            </a:r>
            <a:r>
              <a:rPr lang="en-US" altLang="ko-KR" b="1" dirty="0"/>
              <a:t> using Linear Regression(LR)-</a:t>
            </a:r>
            <a:r>
              <a:rPr lang="ko-KR" altLang="en-US" b="1" dirty="0"/>
              <a:t>책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7504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house</a:t>
            </a:r>
            <a:r>
              <a:rPr lang="ko-KR" altLang="en-US" b="1" dirty="0"/>
              <a:t> </a:t>
            </a:r>
            <a:r>
              <a:rPr lang="en-US" altLang="ko-KR" b="1" dirty="0"/>
              <a:t>prices</a:t>
            </a:r>
            <a:r>
              <a:rPr lang="ko-KR" altLang="en-US" b="1" dirty="0"/>
              <a:t> </a:t>
            </a:r>
            <a:r>
              <a:rPr lang="en-US" altLang="ko-KR" b="1" dirty="0"/>
              <a:t>prediction-https://www.kaggle.com/code/rbyron/simple-linear-regression-models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6617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medical cost personal datasets-https://www.kaggle.com/datasets/mirichoi0218/insurance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318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</a:rPr>
              <a:t>Do you have any questions?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0" name="Google Shape;6070;p116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458074180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Linear Regression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Linear Regression, examples, kinds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Loss function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 mathematical background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What is Linear Regression?</a:t>
            </a:r>
          </a:p>
          <a:p>
            <a:r>
              <a:rPr lang="en-US" altLang="ko-KR" b="1" dirty="0"/>
              <a:t>Regression</a:t>
            </a:r>
            <a:r>
              <a:rPr lang="en-US" altLang="ko-KR" dirty="0"/>
              <a:t> is finding a linear or a curve which represent the tendency of data.</a:t>
            </a:r>
          </a:p>
          <a:p>
            <a:r>
              <a:rPr lang="en-US" altLang="ko-KR" dirty="0"/>
              <a:t>Therefore, </a:t>
            </a:r>
            <a:r>
              <a:rPr lang="en-US" altLang="ko-KR" b="1" dirty="0"/>
              <a:t>Linear Regression(LR)</a:t>
            </a:r>
            <a:r>
              <a:rPr lang="en-US" altLang="ko-KR" dirty="0"/>
              <a:t> is finding a </a:t>
            </a:r>
            <a:r>
              <a:rPr lang="en-US" altLang="ko-KR" b="1" dirty="0"/>
              <a:t>linear</a:t>
            </a:r>
            <a:r>
              <a:rPr lang="en-US" altLang="ko-KR" dirty="0"/>
              <a:t> which represents the tendency of data.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FDE62E-E61D-7280-EBDC-05604F77C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79" y="2038967"/>
            <a:ext cx="4659746" cy="214898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643DD4-B8FE-AE99-B4F7-79433DAF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48578"/>
              </p:ext>
            </p:extLst>
          </p:nvPr>
        </p:nvGraphicFramePr>
        <p:xfrm>
          <a:off x="443345" y="2038967"/>
          <a:ext cx="348672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162242">
                  <a:extLst>
                    <a:ext uri="{9D8B030D-6E8A-4147-A177-3AD203B41FA5}">
                      <a16:colId xmlns:a16="http://schemas.microsoft.com/office/drawing/2014/main" val="2131192521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118444763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35189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7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9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93DAF3-8EF4-E90F-D71B-89913D8512B9}"/>
              </a:ext>
            </a:extLst>
          </p:cNvPr>
          <p:cNvSpPr txBox="1"/>
          <p:nvPr/>
        </p:nvSpPr>
        <p:spPr>
          <a:xfrm>
            <a:off x="2056763" y="3556000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…………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Examples where Linear Regression can be used:</a:t>
            </a:r>
          </a:p>
          <a:p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relationship between height and weight.</a:t>
            </a:r>
          </a:p>
          <a:p>
            <a:pPr>
              <a:buAutoNum type="arabicPeriod"/>
            </a:pPr>
            <a:r>
              <a:rPr lang="en-US" altLang="ko-KR" dirty="0"/>
              <a:t>relationship among age, sex, </a:t>
            </a:r>
            <a:r>
              <a:rPr lang="en-US" altLang="ko-KR" dirty="0" err="1"/>
              <a:t>bmi</a:t>
            </a:r>
            <a:r>
              <a:rPr lang="en-US" altLang="ko-KR" dirty="0"/>
              <a:t>, and diabetes.</a:t>
            </a:r>
          </a:p>
          <a:p>
            <a:pPr>
              <a:buAutoNum type="arabicPeriod"/>
            </a:pPr>
            <a:r>
              <a:rPr lang="en-US" altLang="ko-KR" dirty="0"/>
              <a:t>relationship among building class, street, type of alley access, and house prices.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Kinds of Linear Regression; simple Linear Regression and multiple Linear Regression</a:t>
            </a:r>
          </a:p>
          <a:p>
            <a:endParaRPr lang="en-US" altLang="ko-KR" dirty="0"/>
          </a:p>
          <a:p>
            <a:r>
              <a:rPr lang="en-US" altLang="ko-KR" dirty="0"/>
              <a:t>1. simple Linear Regression: 1 variable, w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f(x)=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</a:p>
          <a:p>
            <a:endParaRPr lang="en-US" altLang="ko-KR" dirty="0"/>
          </a:p>
          <a:p>
            <a:r>
              <a:rPr lang="en-US" altLang="ko-KR" dirty="0"/>
              <a:t>2. multiple Linear Regression: more than 1 variable, </a:t>
            </a:r>
            <a:r>
              <a:rPr lang="en-US" altLang="ko-KR" dirty="0" err="1"/>
              <a:t>wn</a:t>
            </a:r>
            <a:r>
              <a:rPr lang="en-US" altLang="ko-KR" dirty="0"/>
              <a:t>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f(x0, x1, x2, …) = w0x0 + w1x1 + w2x2 + … + b</a:t>
            </a:r>
          </a:p>
        </p:txBody>
      </p:sp>
    </p:spTree>
    <p:extLst>
      <p:ext uri="{BB962C8B-B14F-4D97-AF65-F5344CB8AC3E}">
        <p14:creationId xmlns:p14="http://schemas.microsoft.com/office/powerpoint/2010/main" val="7269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find an appropriate linear, we need to minimize gaps between the linear and each data.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36C064-CE85-F70A-CAED-57B41AB5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6" y="1562350"/>
            <a:ext cx="6928206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 can calculate the gaps like this:                   But, It can be negative….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720160-76C3-9CD9-B686-21FF6FC2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35" y="1112569"/>
            <a:ext cx="653784" cy="296320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ADA49A9A-0526-4949-11BA-EFFB6F7DF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30380"/>
              </p:ext>
            </p:extLst>
          </p:nvPr>
        </p:nvGraphicFramePr>
        <p:xfrm>
          <a:off x="1466108" y="13637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FC58B1D4-CE6B-A9A9-CFAF-51B947AD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09" y="1409951"/>
            <a:ext cx="453463" cy="3006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F1BFA68-CED8-9919-DF8E-2B5D2515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02" y="1420506"/>
            <a:ext cx="228612" cy="2857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B110DF-3945-D24B-2BE2-7826BC46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46" y="1409951"/>
            <a:ext cx="653784" cy="296320"/>
          </a:xfrm>
          <a:prstGeom prst="rect">
            <a:avLst/>
          </a:prstGeom>
        </p:spPr>
      </p:pic>
      <p:graphicFrame>
        <p:nvGraphicFramePr>
          <p:cNvPr id="24" name="표 16">
            <a:extLst>
              <a:ext uri="{FF2B5EF4-FFF2-40B4-BE49-F238E27FC236}">
                <a16:creationId xmlns:a16="http://schemas.microsoft.com/office/drawing/2014/main" id="{150450D5-D8E4-CBC8-B5A2-E4DC31546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80616"/>
              </p:ext>
            </p:extLst>
          </p:nvPr>
        </p:nvGraphicFramePr>
        <p:xfrm>
          <a:off x="1466108" y="32179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6C23C6D6-F8B0-6ACE-4C97-351E29BF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09" y="3264151"/>
            <a:ext cx="453463" cy="30061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261FBC-06C0-2087-06B3-702535BE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02" y="3274706"/>
            <a:ext cx="228612" cy="2857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A8B0B4-33C4-D979-4D67-1570410D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46" y="3264151"/>
            <a:ext cx="653784" cy="2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Therefore, we square it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8980FA-3743-0F84-6E0E-52659BB6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20" y="1633867"/>
            <a:ext cx="4807197" cy="5207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50C4AB-D697-E127-61E7-EEBEDF9C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80" y="2614150"/>
            <a:ext cx="1759040" cy="1060505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5FFA0EAB-175A-57EE-9341-092B4621F46E}"/>
              </a:ext>
            </a:extLst>
          </p:cNvPr>
          <p:cNvSpPr txBox="1">
            <a:spLocks/>
          </p:cNvSpPr>
          <p:nvPr/>
        </p:nvSpPr>
        <p:spPr>
          <a:xfrm>
            <a:off x="780474" y="3690182"/>
            <a:ext cx="3726872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This is called "gradient descent method"</a:t>
            </a:r>
            <a:endParaRPr lang="ko-KR" altLang="en-US" dirty="0"/>
          </a:p>
        </p:txBody>
      </p:sp>
      <p:pic>
        <p:nvPicPr>
          <p:cNvPr id="1026" name="Picture 2" descr="What is Gradient Descent? | IBM">
            <a:extLst>
              <a:ext uri="{FF2B5EF4-FFF2-40B4-BE49-F238E27FC236}">
                <a16:creationId xmlns:a16="http://schemas.microsoft.com/office/drawing/2014/main" id="{325E186B-458D-E4DE-A2F1-39F06DE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5" y="2154594"/>
            <a:ext cx="4332759" cy="24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Together1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Relationship between</a:t>
            </a:r>
            <a:r>
              <a:rPr lang="ko-KR" altLang="en-US" b="1" dirty="0"/>
              <a:t> </a:t>
            </a:r>
            <a:r>
              <a:rPr lang="en-US" altLang="ko-KR" b="1" dirty="0"/>
              <a:t>sleep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study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and score.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A31D485-5D00-095B-7BEE-BFAC19CE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62902"/>
              </p:ext>
            </p:extLst>
          </p:nvPr>
        </p:nvGraphicFramePr>
        <p:xfrm>
          <a:off x="1915225" y="1773018"/>
          <a:ext cx="6096000" cy="2595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683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8236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42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7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2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2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3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2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3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7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78740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690</Words>
  <Application>Microsoft Office PowerPoint</Application>
  <PresentationFormat>화면 슬라이드 쇼(16:9)</PresentationFormat>
  <Paragraphs>172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Montserrat</vt:lpstr>
      <vt:lpstr>Livine Meeting XL by Slidesgo</vt:lpstr>
      <vt:lpstr>Linear Regression</vt:lpstr>
      <vt:lpstr>CONTENTS</vt:lpstr>
      <vt:lpstr>Introduction to Linear Regression</vt:lpstr>
      <vt:lpstr>Introduction to Linear Regression</vt:lpstr>
      <vt:lpstr>Introduction to Linear Regression</vt:lpstr>
      <vt:lpstr>Loss function</vt:lpstr>
      <vt:lpstr>Loss function</vt:lpstr>
      <vt:lpstr>Loss function</vt:lpstr>
      <vt:lpstr>Together1</vt:lpstr>
      <vt:lpstr>Together2</vt:lpstr>
      <vt:lpstr>Lab1</vt:lpstr>
      <vt:lpstr>Lab2</vt:lpstr>
      <vt:lpstr>Lab3</vt:lpstr>
      <vt:lpstr>Lab3</vt:lpstr>
      <vt:lpstr>Lab3</vt:lpstr>
      <vt:lpstr>Lab4-life expentancy using LR</vt:lpstr>
      <vt:lpstr>Lab5</vt:lpstr>
      <vt:lpstr>Lab6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17</cp:revision>
  <dcterms:modified xsi:type="dcterms:W3CDTF">2023-07-06T18:31:42Z</dcterms:modified>
</cp:coreProperties>
</file>