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71" r:id="rId2"/>
  </p:sldMasterIdLst>
  <p:notesMasterIdLst>
    <p:notesMasterId r:id="rId38"/>
  </p:notesMasterIdLst>
  <p:sldIdLst>
    <p:sldId id="256" r:id="rId3"/>
    <p:sldId id="272" r:id="rId4"/>
    <p:sldId id="301" r:id="rId5"/>
    <p:sldId id="302" r:id="rId6"/>
    <p:sldId id="303" r:id="rId7"/>
    <p:sldId id="304" r:id="rId8"/>
    <p:sldId id="337" r:id="rId9"/>
    <p:sldId id="305" r:id="rId10"/>
    <p:sldId id="338" r:id="rId11"/>
    <p:sldId id="308" r:id="rId12"/>
    <p:sldId id="306" r:id="rId13"/>
    <p:sldId id="307" r:id="rId14"/>
    <p:sldId id="339" r:id="rId15"/>
    <p:sldId id="340" r:id="rId16"/>
    <p:sldId id="341" r:id="rId17"/>
    <p:sldId id="309" r:id="rId18"/>
    <p:sldId id="310" r:id="rId19"/>
    <p:sldId id="311" r:id="rId20"/>
    <p:sldId id="312" r:id="rId21"/>
    <p:sldId id="315" r:id="rId22"/>
    <p:sldId id="316" r:id="rId23"/>
    <p:sldId id="317" r:id="rId24"/>
    <p:sldId id="318" r:id="rId25"/>
    <p:sldId id="319" r:id="rId26"/>
    <p:sldId id="322" r:id="rId27"/>
    <p:sldId id="323" r:id="rId28"/>
    <p:sldId id="324" r:id="rId29"/>
    <p:sldId id="320" r:id="rId30"/>
    <p:sldId id="321" r:id="rId31"/>
    <p:sldId id="325" r:id="rId32"/>
    <p:sldId id="326" r:id="rId33"/>
    <p:sldId id="328" r:id="rId34"/>
    <p:sldId id="329" r:id="rId35"/>
    <p:sldId id="300" r:id="rId36"/>
    <p:sldId id="330" r:id="rId37"/>
  </p:sldIdLst>
  <p:sldSz cx="9144000" cy="6858000" type="screen4x3"/>
  <p:notesSz cx="6858000" cy="9144000"/>
  <p:defaultTextStyle>
    <a:defPPr>
      <a:defRPr lang="en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03" d="100"/>
          <a:sy n="103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AB5F75-F6AF-C35E-F2CA-D6F7C6FC5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67" y="990600"/>
            <a:ext cx="6182865" cy="24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7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8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9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17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E141CC-543B-B337-82D1-F6A6F9CD907D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64B13D-9158-547C-2A12-C52CE8CCDF5F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8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42991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95933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76540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958971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54103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95873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044382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03442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95114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3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4243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1D51BD-BAB3-E7BF-0057-48BFAC41AA62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2A0E38-80B9-E8A7-59AD-8F7583A16F57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8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  <p:sldLayoutId id="2147483870" r:id="rId19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1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Chapter </a:t>
            </a:r>
            <a:r xmlns:a="http://schemas.openxmlformats.org/drawingml/2006/main">
              <a:rPr lang="en" altLang="ko-KR" dirty="0"/>
              <a:t>10 </a:t>
            </a:r>
            <a:r xmlns:a="http://schemas.openxmlformats.org/drawingml/2006/main">
              <a:rPr lang="en" altLang="en-US"/>
              <a:t>Linear Regression</a:t>
            </a:r>
            <a:endParaRPr xmlns:a="http://schemas.openxmlformats.org/drawingml/2006/main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loss function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09013"/>
            <a:ext cx="5849144" cy="1889776"/>
          </a:xfrm>
        </p:spPr>
      </p:pic>
      <p:sp>
        <p:nvSpPr>
          <p:cNvPr id="3" name="타원형 설명선 4">
            <a:extLst>
              <a:ext uri="{FF2B5EF4-FFF2-40B4-BE49-F238E27FC236}">
                <a16:creationId xmlns:a16="http://schemas.microsoft.com/office/drawing/2014/main" id="{125CDE2F-4E92-5F20-3862-BEC157397059}"/>
              </a:ext>
            </a:extLst>
          </p:cNvPr>
          <p:cNvSpPr/>
          <p:nvPr/>
        </p:nvSpPr>
        <p:spPr>
          <a:xfrm>
            <a:off x="6389784" y="3429000"/>
            <a:ext cx="2376264" cy="151216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altLang="en-US" dirty="0"/>
              <a:t>Closely spaced straight lines describe the data better </a:t>
            </a:r>
            <a:r xmlns:a="http://schemas.openxmlformats.org/drawingml/2006/main">
              <a:rPr lang="en" altLang="ko-KR" dirty="0"/>
              <a:t>.</a:t>
            </a:r>
            <a:endParaRPr xmlns:a="http://schemas.openxmlformats.org/drawingml/2006/main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07891A-0A69-B96F-7E87-8EC0A2FED0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8104" y="4264489"/>
            <a:ext cx="1345688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 err="1"/>
              <a:t>loss function</a:t>
            </a:r>
            <a:endParaRPr xmlns:a="http://schemas.openxmlformats.org/drawingml/2006/main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The sum of the squared intervals between the straight line and the data </a:t>
            </a:r>
            <a:r xmlns:a="http://schemas.openxmlformats.org/drawingml/2006/main">
              <a:rPr lang="en" altLang="en-US" dirty="0"/>
              <a:t>is called </a:t>
            </a:r>
            <a:r xmlns:a="http://schemas.openxmlformats.org/drawingml/2006/main">
              <a:rPr lang="en" altLang="ko-KR" dirty="0"/>
              <a:t>the loss function </a:t>
            </a:r>
            <a:r xmlns:a="http://schemas.openxmlformats.org/drawingml/2006/main">
              <a:rPr lang="en" altLang="en-US" dirty="0"/>
              <a:t>or </a:t>
            </a:r>
            <a:r xmlns:a="http://schemas.openxmlformats.org/drawingml/2006/main">
              <a:rPr lang="en" altLang="ko-KR" dirty="0"/>
              <a:t>cost function </a:t>
            </a:r>
            <a:r xmlns:a="http://schemas.openxmlformats.org/drawingml/2006/main">
              <a:rPr lang="en" altLang="ko-KR" dirty="0"/>
              <a:t>.</a:t>
            </a:r>
            <a:endParaRPr xmlns:a="http://schemas.openxmlformats.org/drawingml/2006/main"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6243985" cy="689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48100"/>
            <a:ext cx="6408712" cy="831319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851920" y="3392563"/>
            <a:ext cx="1008112" cy="390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5449608"/>
            <a:ext cx="2081014" cy="711233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3851920" y="4869165"/>
            <a:ext cx="1008112" cy="390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19135" y="339117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altLang="en-US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generalization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19134" y="489052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altLang="en-US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what we are looking for</a:t>
            </a:r>
          </a:p>
        </p:txBody>
      </p:sp>
    </p:spTree>
    <p:extLst>
      <p:ext uri="{BB962C8B-B14F-4D97-AF65-F5344CB8AC3E}">
        <p14:creationId xmlns:p14="http://schemas.microsoft.com/office/powerpoint/2010/main" val="257687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Loss Function Minimization Methods in Linear Regression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Analytical Method </a:t>
            </a:r>
            <a:r xmlns:a="http://schemas.openxmlformats.org/drawingml/2006/main">
              <a:rPr lang="en" altLang="ko-KR" dirty="0"/>
              <a:t>: </a:t>
            </a:r>
            <a:r xmlns:a="http://schemas.openxmlformats.org/drawingml/2006/main">
              <a:rPr lang="en" altLang="en-US" dirty="0"/>
              <a:t>Least </a:t>
            </a:r>
            <a:r xmlns:a="http://schemas.openxmlformats.org/drawingml/2006/main">
              <a:rPr lang="en" altLang="en-US" dirty="0" err="1"/>
              <a:t>Squares Method</a:t>
            </a:r>
            <a:endParaRPr xmlns:a="http://schemas.openxmlformats.org/drawingml/2006/main"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 xmlns:a="http://schemas.openxmlformats.org/drawingml/2006/main">
              <a:rPr lang="en" altLang="en-US" dirty="0"/>
              <a:t>gradient </a:t>
            </a:r>
            <a:r xmlns:a="http://schemas.openxmlformats.org/drawingml/2006/main">
              <a:rPr lang="en" altLang="ko-KR" dirty="0"/>
              <a:t>descent </a:t>
            </a:r>
            <a:r xmlns:a="http://schemas.openxmlformats.org/drawingml/2006/main">
              <a:rPr lang="en" altLang="en-US" dirty="0" err="1"/>
              <a:t>method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32A3D7-D58A-9DB1-5A8C-45FBDCDD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2204864"/>
            <a:ext cx="3744416" cy="11385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544F2-66CF-EAE8-9803-B0C4058C4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227414"/>
            <a:ext cx="3671340" cy="2473250"/>
          </a:xfrm>
          <a:prstGeom prst="rect">
            <a:avLst/>
          </a:prstGeom>
        </p:spPr>
      </p:pic>
      <p:sp>
        <p:nvSpPr>
          <p:cNvPr id="9" name="타원형 설명선 4">
            <a:extLst>
              <a:ext uri="{FF2B5EF4-FFF2-40B4-BE49-F238E27FC236}">
                <a16:creationId xmlns:a16="http://schemas.microsoft.com/office/drawing/2014/main" id="{C24AC82C-A985-76DA-9988-5737BA53767F}"/>
              </a:ext>
            </a:extLst>
          </p:cNvPr>
          <p:cNvSpPr/>
          <p:nvPr/>
        </p:nvSpPr>
        <p:spPr>
          <a:xfrm>
            <a:off x="6705158" y="2158380"/>
            <a:ext cx="2376264" cy="151216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altLang="en-US" dirty="0"/>
              <a:t>The analytic method is only available for linear regression with one independent variable and one dependent variable </a:t>
            </a:r>
            <a:r xmlns:a="http://schemas.openxmlformats.org/drawingml/2006/main">
              <a:rPr lang="en" altLang="ko-KR" dirty="0"/>
              <a:t>.</a:t>
            </a:r>
            <a:endParaRPr xmlns:a="http://schemas.openxmlformats.org/drawingml/2006/main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D2F1EF-5D06-4F19-904E-54EA6B6863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79158" y="3552570"/>
            <a:ext cx="1345688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6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EC358-54EB-0A4D-1987-FCDE1286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gradient </a:t>
            </a:r>
            <a:r xmlns:a="http://schemas.openxmlformats.org/drawingml/2006/main">
              <a:rPr lang="en" altLang="en-US" dirty="0" err="1"/>
              <a:t>descent</a:t>
            </a:r>
            <a:endParaRPr xmlns:a="http://schemas.openxmlformats.org/drawingml/2006/main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E37CA4-D72D-3FE2-0B92-979158CE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18" y="1988840"/>
            <a:ext cx="7230764" cy="30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2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EC358-54EB-0A4D-1987-FCDE1286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gradient </a:t>
            </a:r>
            <a:r xmlns:a="http://schemas.openxmlformats.org/drawingml/2006/main">
              <a:rPr lang="en" altLang="en-US" dirty="0" err="1"/>
              <a:t>descent</a:t>
            </a:r>
            <a:endParaRPr xmlns:a="http://schemas.openxmlformats.org/drawingml/2006/main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391949-FEE2-8F9A-9B49-ECED2140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16865"/>
            <a:ext cx="6805909" cy="32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3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26DBF-0ABD-46E9-D1C1-5BB68512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 err="1"/>
              <a:t>learning rate</a:t>
            </a:r>
            <a:endParaRPr xmlns:a="http://schemas.openxmlformats.org/drawingml/2006/main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DBB15-B89E-E32F-037C-3F46CAC3FA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 err="1"/>
              <a:t>The learning rate </a:t>
            </a:r>
            <a:r xmlns:a="http://schemas.openxmlformats.org/drawingml/2006/main">
              <a:rPr lang="en" altLang="ko-KR" dirty="0"/>
              <a:t>is </a:t>
            </a:r>
            <a:r xmlns:a="http://schemas.openxmlformats.org/drawingml/2006/main">
              <a:rPr lang="en" altLang="en-US" dirty="0"/>
              <a:t>the rate at which a parameter is changed at one time </a:t>
            </a:r>
            <a:r xmlns:a="http://schemas.openxmlformats.org/drawingml/2006/main">
              <a:rPr lang="en" altLang="ko-KR" dirty="0"/>
              <a:t>.</a:t>
            </a:r>
            <a:endParaRPr xmlns:a="http://schemas.openxmlformats.org/drawingml/2006/main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CAD006-0DF8-8012-4CA6-061F4838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04" y="2420888"/>
            <a:ext cx="6983688" cy="23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 err="1"/>
              <a:t>Gradient Descent </a:t>
            </a:r>
            <a:endParaRPr xmlns:a="http://schemas.openxmlformats.org/drawingml/2006/main" lang="ko-KR" altLang="en-US" dirty="0"/>
            <a:r xmlns:a="http://schemas.openxmlformats.org/drawingml/2006/main">
              <a:rPr lang="en" altLang="en-US" dirty="0"/>
              <a:t>in Linear Regression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4224" y="1667538"/>
            <a:ext cx="4568458" cy="8741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780928"/>
            <a:ext cx="8064896" cy="849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8" y="4098577"/>
            <a:ext cx="4725138" cy="956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5106979"/>
            <a:ext cx="3166585" cy="1500829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F03668E-05EE-8320-33C4-45EF0B5D7FA7}"/>
              </a:ext>
            </a:extLst>
          </p:cNvPr>
          <p:cNvSpPr/>
          <p:nvPr/>
        </p:nvSpPr>
        <p:spPr>
          <a:xfrm>
            <a:off x="323528" y="2780928"/>
            <a:ext cx="1872208" cy="874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4EDD2B-7183-1196-9E35-CD8A4E2BA9F3}"/>
              </a:ext>
            </a:extLst>
          </p:cNvPr>
          <p:cNvSpPr/>
          <p:nvPr/>
        </p:nvSpPr>
        <p:spPr>
          <a:xfrm>
            <a:off x="4434842" y="4968447"/>
            <a:ext cx="857238" cy="874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45E5F53-6E1E-AFED-2491-33F4B6F4BB68}"/>
              </a:ext>
            </a:extLst>
          </p:cNvPr>
          <p:cNvSpPr/>
          <p:nvPr/>
        </p:nvSpPr>
        <p:spPr>
          <a:xfrm>
            <a:off x="475928" y="4154058"/>
            <a:ext cx="1872208" cy="8741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F0BA2B-EDF5-A9A4-0815-0BEED014BDD2}"/>
              </a:ext>
            </a:extLst>
          </p:cNvPr>
          <p:cNvSpPr/>
          <p:nvPr/>
        </p:nvSpPr>
        <p:spPr>
          <a:xfrm>
            <a:off x="4067060" y="5758453"/>
            <a:ext cx="936988" cy="77337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18380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Gradient </a:t>
            </a:r>
            <a:r xmlns:a="http://schemas.openxmlformats.org/drawingml/2006/main">
              <a:rPr lang="en" altLang="en-US" dirty="0" err="1"/>
              <a:t>Descent </a:t>
            </a:r>
            <a:r xmlns:a="http://schemas.openxmlformats.org/drawingml/2006/main">
              <a:rPr lang="en" altLang="en-US" dirty="0"/>
              <a:t>Implementation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5666" y="1700808"/>
            <a:ext cx="8191302" cy="478457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numpy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np</a:t>
            </a: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matplotlib.pyplot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</a:t>
            </a:r>
            <a:endParaRPr xmlns:a="http://schemas.openxmlformats.org/drawingml/2006/main"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br xmlns:a="http://schemas.openxmlformats.org/drawingml/2006/main"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np.array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([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0.0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1.0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2.0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])</a:t>
            </a: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=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np.array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([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3.0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3.5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5.5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])</a:t>
            </a:r>
          </a:p>
          <a:p>
            <a:pPr xmlns:a="http://schemas.openxmlformats.org/drawingml/2006/main" marL="0" indent="0"/>
            <a:br xmlns:a="http://schemas.openxmlformats.org/drawingml/2006/main"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 =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slope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 =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intercept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br xmlns:a="http://schemas.openxmlformats.org/drawingml/2006/main"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rate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0.01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learning rate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epochs =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1000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number of iterations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br xmlns:a="http://schemas.openxmlformats.org/drawingml/2006/main"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 = float(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len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(X))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number of input data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br xmlns:a="http://schemas.openxmlformats.org/drawingml/2006/main"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Gradient </a:t>
            </a:r>
            <a:r xmlns:a="http://schemas.openxmlformats.org/drawingml/2006/main">
              <a:rPr lang="en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Descent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range (epochs):</a:t>
            </a: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W*X + b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predicted value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dW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(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/n) * sum(X * (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-y))</a:t>
            </a: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db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(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/n) * sum(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-y)</a:t>
            </a: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 = W -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lrate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*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dW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Tilt correction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 = b -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lrate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*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db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Modify the intercept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b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73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Gradient </a:t>
            </a:r>
            <a:r xmlns:a="http://schemas.openxmlformats.org/drawingml/2006/main">
              <a:rPr lang="en" altLang="en-US" dirty="0" err="1"/>
              <a:t>Descent </a:t>
            </a:r>
            <a:r xmlns:a="http://schemas.openxmlformats.org/drawingml/2006/main">
              <a:rPr lang="en" altLang="en-US" dirty="0"/>
              <a:t>Implementation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4746" y="1484784"/>
            <a:ext cx="8191302" cy="3168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Print the slope and intercept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print(W, b)</a:t>
            </a:r>
          </a:p>
          <a:p>
            <a:pPr xmlns:a="http://schemas.openxmlformats.org/drawingml/2006/main" marL="0" indent="0"/>
            <a:br xmlns:a="http://schemas.openxmlformats.org/drawingml/2006/main"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Make </a:t>
            </a:r>
            <a:r xmlns:a="http://schemas.openxmlformats.org/drawingml/2006/main">
              <a:rPr lang="en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predictions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W*X + b</a:t>
            </a:r>
          </a:p>
          <a:p>
            <a:pPr xmlns:a="http://schemas.openxmlformats.org/drawingml/2006/main" marL="0" indent="0"/>
            <a:br xmlns:a="http://schemas.openxmlformats.org/drawingml/2006/main"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Print the input data on the graph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plt.scatter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y)</a:t>
            </a:r>
          </a:p>
          <a:p>
            <a:pPr xmlns:a="http://schemas.openxmlformats.org/drawingml/2006/main" marL="0" indent="0"/>
            <a:br xmlns:a="http://schemas.openxmlformats.org/drawingml/2006/main"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Predicted values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are plotted as a line graph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plt.plot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([min(X), max(X)], [min(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), max(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)], </a:t>
            </a:r>
            <a:r xmlns:a="http://schemas.openxmlformats.org/drawingml/2006/main">
              <a:rPr lang="en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'red'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plt.show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727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Gradient </a:t>
            </a:r>
            <a:r xmlns:a="http://schemas.openxmlformats.org/drawingml/2006/main">
              <a:rPr lang="en" altLang="en-US" dirty="0" err="1"/>
              <a:t>Descent </a:t>
            </a:r>
            <a:r xmlns:a="http://schemas.openxmlformats.org/drawingml/2006/main">
              <a:rPr lang="en" altLang="en-US" dirty="0"/>
              <a:t>Implementation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5616624" cy="360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Learning Objectives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xmlns:a="http://schemas.openxmlformats.org/drawingml/2006/main" lvl="0" fontAlgn="base"/>
            <a:r xmlns:a="http://schemas.openxmlformats.org/drawingml/2006/main">
              <a:rPr lang="en" altLang="en-US" dirty="0"/>
              <a:t>Understand the concept of regression </a:t>
            </a:r>
            <a:r xmlns:a="http://schemas.openxmlformats.org/drawingml/2006/main">
              <a:rPr lang="en" altLang="ko-KR" dirty="0"/>
              <a:t>.</a:t>
            </a:r>
            <a:endParaRPr xmlns:a="http://schemas.openxmlformats.org/drawingml/2006/main" lang="ko-KR" altLang="en-US" dirty="0"/>
          </a:p>
          <a:p>
            <a:pPr xmlns:a="http://schemas.openxmlformats.org/drawingml/2006/main" lvl="0" fontAlgn="base"/>
            <a:r xmlns:a="http://schemas.openxmlformats.org/drawingml/2006/main">
              <a:rPr lang="en" altLang="en-US" dirty="0"/>
              <a:t>Understand overfitting and underfitting </a:t>
            </a:r>
            <a:r xmlns:a="http://schemas.openxmlformats.org/drawingml/2006/main">
              <a:rPr lang="en" altLang="ko-KR" dirty="0"/>
              <a:t>.</a:t>
            </a:r>
            <a:endParaRPr xmlns:a="http://schemas.openxmlformats.org/drawingml/2006/main" lang="ko-KR" altLang="en-US" dirty="0"/>
          </a:p>
          <a:p>
            <a:pPr xmlns:a="http://schemas.openxmlformats.org/drawingml/2006/main" lvl="0" fontAlgn="base"/>
            <a:r xmlns:a="http://schemas.openxmlformats.org/drawingml/2006/main">
              <a:rPr lang="en" altLang="en-US" dirty="0" err="1"/>
              <a:t>Python and</a:t>
            </a:r>
            <a:r xmlns:a="http://schemas.openxmlformats.org/drawingml/2006/main">
              <a:rPr lang="en" altLang="en-US" dirty="0"/>
              <a:t> </a:t>
            </a:r>
            <a:r xmlns:a="http://schemas.openxmlformats.org/drawingml/2006/main">
              <a:rPr lang="en" altLang="en-US" dirty="0"/>
              <a:t>Implement regression using </a:t>
            </a:r>
            <a:r xmlns:a="http://schemas.openxmlformats.org/drawingml/2006/main">
              <a:rPr lang="en" altLang="ko-KR" dirty="0" err="1"/>
              <a:t>sklearn </a:t>
            </a:r>
            <a:r xmlns:a="http://schemas.openxmlformats.org/drawingml/2006/main">
              <a:rPr lang="en" altLang="ko-KR" dirty="0"/>
              <a:t>.</a:t>
            </a:r>
            <a:endParaRPr xmlns:a="http://schemas.openxmlformats.org/drawingml/2006/main" lang="ko-KR" altLang="en-US" dirty="0"/>
          </a:p>
          <a:p>
            <a:pPr lvl="0" fontAlgn="base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linear</a:t>
            </a:r>
            <a:r xmlns:a="http://schemas.openxmlformats.org/drawingml/2006/main">
              <a:rPr lang="en" altLang="ko-KR" dirty="0"/>
              <a:t> </a:t>
            </a:r>
            <a:r xmlns:a="http://schemas.openxmlformats.org/drawingml/2006/main">
              <a:rPr lang="en" altLang="en-US" dirty="0"/>
              <a:t>Regression implementation </a:t>
            </a:r>
            <a:r xmlns:a="http://schemas.openxmlformats.org/drawingml/2006/main">
              <a:rPr lang="en" altLang="ko-KR" dirty="0"/>
              <a:t>#2</a:t>
            </a:r>
            <a:endParaRPr xmlns:a="http://schemas.openxmlformats.org/drawingml/2006/main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, we will see how to implement a regression function using the </a:t>
            </a:r>
            <a:r xmlns:a="http://schemas.openxmlformats.org/drawingml/2006/main">
              <a:rPr lang="en" altLang="ko-KR" dirty="0" err="1"/>
              <a:t>Scikit </a:t>
            </a:r>
            <a:r xmlns:a="http://schemas.openxmlformats.org/drawingml/2006/main">
              <a:rPr lang="en" altLang="ko-KR" dirty="0"/>
              <a:t>-Learn library </a:t>
            </a:r>
            <a:r xmlns:a="http://schemas.openxmlformats.org/drawingml/2006/main">
              <a:rPr lang="en" altLang="en-US" dirty="0"/>
              <a:t>included in Anaconda </a:t>
            </a:r>
            <a:r xmlns:a="http://schemas.openxmlformats.org/drawingml/2006/main">
              <a:rPr lang="en" altLang="ko-KR" dirty="0"/>
              <a:t>.</a:t>
            </a:r>
            <a:endParaRPr xmlns:a="http://schemas.openxmlformats.org/drawingml/2006/main"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4746" y="2708920"/>
            <a:ext cx="8191302" cy="28083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 xmlns:a="http://schemas.openxmlformats.org/drawingml/2006/main">
              <a:rPr lang="en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matplotlib.pylab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 xmlns:a="http://schemas.openxmlformats.org/drawingml/2006/main">
              <a:rPr lang="en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</a:t>
            </a:r>
            <a:endParaRPr xmlns:a="http://schemas.openxmlformats.org/drawingml/2006/main"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 xmlns:a="http://schemas.openxmlformats.org/drawingml/2006/main">
              <a:rPr lang="en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 xmlns:a="http://schemas.openxmlformats.org/drawingml/2006/main">
              <a:rPr lang="en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linear_model</a:t>
            </a:r>
            <a:endParaRPr xmlns:a="http://schemas.openxmlformats.org/drawingml/2006/main"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endParaRPr lang="en-US" altLang="ko-KR" sz="1400" b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Create a linear regression model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 =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linear_model.LinearRegression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endParaRPr lang="en-US" altLang="ko-KR" sz="1400" b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Data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can be a </a:t>
            </a:r>
            <a:r xmlns:a="http://schemas.openxmlformats.org/drawingml/2006/main">
              <a:rPr lang="en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Python list or a </a:t>
            </a:r>
            <a:r xmlns:a="http://schemas.openxmlformats.org/drawingml/2006/main">
              <a:rPr lang="en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NumPy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array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[[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Must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be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2D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= [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3.5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5.5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y = x + 3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endParaRPr lang="en-US" altLang="ko-KR" sz="1400" b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learn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_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reg.fit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960296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Create training data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Training data </a:t>
            </a:r>
            <a:r xmlns:a="http://schemas.openxmlformats.org/drawingml/2006/main">
              <a:rPr lang="en" altLang="en-US" dirty="0"/>
              <a:t>must be a </a:t>
            </a:r>
            <a:r xmlns:a="http://schemas.openxmlformats.org/drawingml/2006/main">
              <a:rPr lang="en" altLang="ko-KR" dirty="0"/>
              <a:t>two- dimensional array </a:t>
            </a:r>
            <a:r xmlns:a="http://schemas.openxmlformats.org/drawingml/2006/main">
              <a:rPr lang="en" altLang="ko-KR" dirty="0"/>
              <a:t>( </a:t>
            </a:r>
            <a:r xmlns:a="http://schemas.openxmlformats.org/drawingml/2006/main">
              <a:rPr lang="en" altLang="en-US" dirty="0"/>
              <a:t>even if there is only one column, </a:t>
            </a:r>
            <a:r xmlns:a="http://schemas.openxmlformats.org/drawingml/2006/main">
              <a:rPr lang="en" altLang="en-US" dirty="0"/>
              <a:t>it must be made in the form of </a:t>
            </a:r>
            <a:r xmlns:a="http://schemas.openxmlformats.org/drawingml/2006/main">
              <a:rPr lang="en" altLang="ko-KR" dirty="0"/>
              <a:t>a two- dimensional array </a:t>
            </a:r>
            <a:r xmlns:a="http://schemas.openxmlformats.org/drawingml/2006/main">
              <a:rPr lang="en" altLang="ko-KR" dirty="0"/>
              <a:t>). So, by making a list of lists </a:t>
            </a:r>
            <a:r xmlns:a="http://schemas.openxmlformats.org/drawingml/2006/main">
              <a:rPr lang="en" altLang="en-US" dirty="0"/>
              <a:t>, we create </a:t>
            </a:r>
            <a:r xmlns:a="http://schemas.openxmlformats.org/drawingml/2006/main">
              <a:rPr lang="en" altLang="en-US" dirty="0"/>
              <a:t>the following </a:t>
            </a:r>
            <a:r xmlns:a="http://schemas.openxmlformats.org/drawingml/2006/main">
              <a:rPr lang="en" altLang="ko-KR" dirty="0"/>
              <a:t>two- dimensional array </a:t>
            </a:r>
            <a:r xmlns:a="http://schemas.openxmlformats.org/drawingml/2006/main">
              <a:rPr lang="en" altLang="ko-KR" dirty="0"/>
              <a:t>:</a:t>
            </a:r>
            <a:endParaRPr xmlns:a="http://schemas.openxmlformats.org/drawingml/2006/main"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140968"/>
            <a:ext cx="4064695" cy="192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7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linear</a:t>
            </a:r>
            <a:r xmlns:a="http://schemas.openxmlformats.org/drawingml/2006/main">
              <a:rPr lang="en" altLang="ko-KR" dirty="0"/>
              <a:t> </a:t>
            </a:r>
            <a:r xmlns:a="http://schemas.openxmlformats.org/drawingml/2006/main">
              <a:rPr lang="en" altLang="en-US" dirty="0"/>
              <a:t>regression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4746" y="1600200"/>
            <a:ext cx="8191302" cy="30243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&gt;&gt;&gt; </a:t>
            </a:r>
            <a:r xmlns:a="http://schemas.openxmlformats.org/drawingml/2006/main">
              <a:rPr lang="en" altLang="ko-KR" sz="1600" kern="0" dirty="0" err="1">
                <a:latin typeface="Trebuchet MS" pitchFamily="34" charset="0"/>
              </a:rPr>
              <a:t>reg.coef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_ # </a:t>
            </a:r>
            <a:r xmlns:a="http://schemas.openxmlformats.org/drawingml/2006/main">
              <a:rPr lang="en" altLang="en-US" sz="1600" kern="0" dirty="0">
                <a:latin typeface="Trebuchet MS" pitchFamily="34" charset="0"/>
              </a:rPr>
              <a:t>slope of the straight line</a:t>
            </a:r>
          </a:p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array([1.25])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&gt;&gt;&gt; </a:t>
            </a:r>
            <a:r xmlns:a="http://schemas.openxmlformats.org/drawingml/2006/main">
              <a:rPr lang="en" altLang="ko-KR" sz="1600" kern="0" dirty="0" err="1">
                <a:latin typeface="Trebuchet MS" pitchFamily="34" charset="0"/>
              </a:rPr>
              <a:t>reg.intercept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_ #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y- </a:t>
            </a:r>
            <a:r xmlns:a="http://schemas.openxmlformats.org/drawingml/2006/main">
              <a:rPr lang="en" altLang="en-US" sz="1600" kern="0" dirty="0">
                <a:latin typeface="Trebuchet MS" pitchFamily="34" charset="0"/>
              </a:rPr>
              <a:t>intercept </a:t>
            </a:r>
            <a:r xmlns:a="http://schemas.openxmlformats.org/drawingml/2006/main">
              <a:rPr lang="en" altLang="en-US" sz="1600" kern="0" dirty="0">
                <a:latin typeface="Trebuchet MS" pitchFamily="34" charset="0"/>
              </a:rPr>
              <a:t>of the straight line</a:t>
            </a:r>
          </a:p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2.7500000000000004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&gt;&gt;&gt; </a:t>
            </a:r>
            <a:r xmlns:a="http://schemas.openxmlformats.org/drawingml/2006/main">
              <a:rPr lang="en" altLang="ko-KR" sz="1600" kern="0" dirty="0" err="1">
                <a:latin typeface="Trebuchet MS" pitchFamily="34" charset="0"/>
              </a:rPr>
              <a:t>reg.score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(X, y)</a:t>
            </a:r>
          </a:p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0.8928571428571429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&gt;&gt;&gt; </a:t>
            </a:r>
            <a:r xmlns:a="http://schemas.openxmlformats.org/drawingml/2006/main">
              <a:rPr lang="en" altLang="ko-KR" sz="1600" kern="0" dirty="0" err="1">
                <a:latin typeface="Trebuchet MS" pitchFamily="34" charset="0"/>
              </a:rPr>
              <a:t>reg. predict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([[5]])</a:t>
            </a:r>
          </a:p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array([8.])</a:t>
            </a:r>
          </a:p>
        </p:txBody>
      </p:sp>
    </p:spTree>
    <p:extLst>
      <p:ext uri="{BB962C8B-B14F-4D97-AF65-F5344CB8AC3E}">
        <p14:creationId xmlns:p14="http://schemas.microsoft.com/office/powerpoint/2010/main" val="985867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Let's draw a graph </a:t>
            </a:r>
            <a:r xmlns:a="http://schemas.openxmlformats.org/drawingml/2006/main">
              <a:rPr lang="en" altLang="ko-KR" dirty="0"/>
              <a:t>.</a:t>
            </a:r>
            <a:endParaRPr xmlns:a="http://schemas.openxmlformats.org/drawingml/2006/main"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4746" y="1600200"/>
            <a:ext cx="8191302" cy="27649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# Plot </a:t>
            </a:r>
            <a:r xmlns:a="http://schemas.openxmlformats.org/drawingml/2006/main">
              <a:rPr lang="en" altLang="en-US" sz="1600" kern="0" dirty="0">
                <a:latin typeface="Trebuchet MS" pitchFamily="34" charset="0"/>
              </a:rPr>
              <a:t>the training data and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y </a:t>
            </a:r>
            <a:r xmlns:a="http://schemas.openxmlformats.org/drawingml/2006/main">
              <a:rPr lang="en" altLang="en-US" sz="1600" kern="0" dirty="0">
                <a:latin typeface="Trebuchet MS" pitchFamily="34" charset="0"/>
              </a:rPr>
              <a:t>values as a scatter plot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.</a:t>
            </a:r>
          </a:p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600" kern="0" dirty="0" err="1">
                <a:latin typeface="Trebuchet MS" pitchFamily="34" charset="0"/>
              </a:rPr>
              <a:t>plt.scatter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(X, y, color='black')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# </a:t>
            </a:r>
            <a:r xmlns:a="http://schemas.openxmlformats.org/drawingml/2006/main">
              <a:rPr lang="en" altLang="en-US" sz="1600" kern="0" dirty="0">
                <a:latin typeface="Trebuchet MS" pitchFamily="34" charset="0"/>
              </a:rPr>
              <a:t>Calculate </a:t>
            </a:r>
            <a:r xmlns:a="http://schemas.openxmlformats.org/drawingml/2006/main">
              <a:rPr lang="en" altLang="en-US" sz="1600" kern="0" dirty="0" err="1">
                <a:latin typeface="Trebuchet MS" pitchFamily="34" charset="0"/>
              </a:rPr>
              <a:t>the predicted value </a:t>
            </a:r>
            <a:r xmlns:a="http://schemas.openxmlformats.org/drawingml/2006/main">
              <a:rPr lang="en" altLang="en-US" sz="1600" kern="0" dirty="0">
                <a:latin typeface="Trebuchet MS" pitchFamily="34" charset="0"/>
              </a:rPr>
              <a:t>with the training data as input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.</a:t>
            </a:r>
          </a:p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600" kern="0" dirty="0" err="1">
                <a:latin typeface="Trebuchet MS" pitchFamily="34" charset="0"/>
              </a:rPr>
              <a:t>y_pred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= </a:t>
            </a:r>
            <a:r xmlns:a="http://schemas.openxmlformats.org/drawingml/2006/main">
              <a:rPr lang="en" altLang="ko-KR" sz="1600" kern="0" dirty="0" err="1">
                <a:latin typeface="Trebuchet MS" pitchFamily="34" charset="0"/>
              </a:rPr>
              <a:t>reg.predict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(X)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# with </a:t>
            </a:r>
            <a:r xmlns:a="http://schemas.openxmlformats.org/drawingml/2006/main">
              <a:rPr lang="en" altLang="en-US" sz="1600" kern="0" dirty="0">
                <a:latin typeface="Trebuchet MS" pitchFamily="34" charset="0"/>
              </a:rPr>
              <a:t>training data and </a:t>
            </a:r>
            <a:r xmlns:a="http://schemas.openxmlformats.org/drawingml/2006/main">
              <a:rPr lang="en" altLang="en-US" sz="1600" kern="0" dirty="0" err="1">
                <a:latin typeface="Trebuchet MS" pitchFamily="34" charset="0"/>
              </a:rPr>
              <a:t>predictions</a:t>
            </a:r>
            <a:r xmlns:a="http://schemas.openxmlformats.org/drawingml/2006/main">
              <a:rPr lang="en" altLang="en-US" sz="1600" kern="0" dirty="0">
                <a:latin typeface="Trebuchet MS" pitchFamily="34" charset="0"/>
              </a:rPr>
              <a:t> </a:t>
            </a:r>
            <a:r xmlns:a="http://schemas.openxmlformats.org/drawingml/2006/main">
              <a:rPr lang="en" altLang="en-US" sz="1600" kern="0" dirty="0">
                <a:latin typeface="Trebuchet MS" pitchFamily="34" charset="0"/>
              </a:rPr>
              <a:t>Draw </a:t>
            </a:r>
            <a:r xmlns:a="http://schemas.openxmlformats.org/drawingml/2006/main">
              <a:rPr lang="en" altLang="en-US" sz="1600" kern="0" dirty="0" err="1">
                <a:latin typeface="Trebuchet MS" pitchFamily="34" charset="0"/>
              </a:rPr>
              <a:t>a line graph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.</a:t>
            </a:r>
          </a:p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# Draw a straight line with </a:t>
            </a:r>
            <a:r xmlns:a="http://schemas.openxmlformats.org/drawingml/2006/main">
              <a:rPr lang="en" altLang="en-US" sz="1600" kern="0" dirty="0">
                <a:latin typeface="Trebuchet MS" pitchFamily="34" charset="0"/>
              </a:rPr>
              <a:t>the calculated slope and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y- </a:t>
            </a:r>
            <a:r xmlns:a="http://schemas.openxmlformats.org/drawingml/2006/main">
              <a:rPr lang="en" altLang="en-US" sz="1600" kern="0" dirty="0">
                <a:latin typeface="Trebuchet MS" pitchFamily="34" charset="0"/>
              </a:rPr>
              <a:t>intercept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.</a:t>
            </a:r>
          </a:p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600" kern="0" dirty="0" err="1">
                <a:latin typeface="Trebuchet MS" pitchFamily="34" charset="0"/>
              </a:rPr>
              <a:t>plt.plot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(X, </a:t>
            </a:r>
            <a:r xmlns:a="http://schemas.openxmlformats.org/drawingml/2006/main">
              <a:rPr lang="en" altLang="ko-KR" sz="1600" kern="0" dirty="0" err="1">
                <a:latin typeface="Trebuchet MS" pitchFamily="34" charset="0"/>
              </a:rPr>
              <a:t>y_pred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, color='blue', linewidth=3)</a:t>
            </a:r>
          </a:p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600" kern="0" dirty="0" err="1">
                <a:latin typeface="Trebuchet MS" pitchFamily="34" charset="0"/>
              </a:rPr>
              <a:t>plt.show </a:t>
            </a:r>
            <a:r xmlns:a="http://schemas.openxmlformats.org/drawingml/2006/main">
              <a:rPr lang="en" altLang="ko-KR" sz="1600" kern="0" dirty="0">
                <a:latin typeface="Trebuchet MS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49348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execution result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6019248" descr="EMB00004330b6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6768752" cy="449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032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en" altLang="ko-KR" dirty="0"/>
              <a:t>Lab: </a:t>
            </a:r>
            <a:r xmlns:a="http://schemas.openxmlformats.org/drawingml/2006/main">
              <a:rPr lang="en" altLang="en-US" dirty="0"/>
              <a:t>Linear Regression Lab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Human height and weight are expected to be somewhat proportional </a:t>
            </a:r>
            <a:r xmlns:a="http://schemas.openxmlformats.org/drawingml/2006/main">
              <a:rPr lang="en" altLang="ko-KR" dirty="0"/>
              <a:t>. </a:t>
            </a:r>
            <a:r xmlns:a="http://schemas.openxmlformats.org/drawingml/2006/main">
              <a:rPr lang="en" altLang="en-US" dirty="0"/>
              <a:t>When we have the data below </a:t>
            </a:r>
            <a:r xmlns:a="http://schemas.openxmlformats.org/drawingml/2006/main">
              <a:rPr lang="en" altLang="ko-KR" dirty="0"/>
              <a:t>, </a:t>
            </a:r>
            <a:r xmlns:a="http://schemas.openxmlformats.org/drawingml/2006/main">
              <a:rPr lang="en" altLang="en-US" dirty="0"/>
              <a:t>let's learn it using linear regression and </a:t>
            </a:r>
            <a:r xmlns:a="http://schemas.openxmlformats.org/drawingml/2006/main">
              <a:rPr lang="en" altLang="en-US" dirty="0"/>
              <a:t>get </a:t>
            </a:r>
            <a:r xmlns:a="http://schemas.openxmlformats.org/drawingml/2006/main">
              <a:rPr lang="en" altLang="en-US" dirty="0" err="1"/>
              <a:t>the predicted value </a:t>
            </a:r>
            <a:r xmlns:a="http://schemas.openxmlformats.org/drawingml/2006/main">
              <a:rPr lang="en" altLang="en-US" dirty="0"/>
              <a:t>when the height is </a:t>
            </a:r>
            <a:r xmlns:a="http://schemas.openxmlformats.org/drawingml/2006/main">
              <a:rPr lang="en" altLang="ko-KR" dirty="0"/>
              <a:t>165cm </a:t>
            </a:r>
            <a:r xmlns:a="http://schemas.openxmlformats.org/drawingml/2006/main">
              <a:rPr lang="en" altLang="ko-KR" dirty="0"/>
              <a:t>. </a:t>
            </a:r>
            <a:r xmlns:a="http://schemas.openxmlformats.org/drawingml/2006/main">
              <a:rPr lang="en" altLang="en-US" dirty="0"/>
              <a:t>Try implementing it </a:t>
            </a:r>
            <a:r xmlns:a="http://schemas.openxmlformats.org/drawingml/2006/main">
              <a:rPr lang="en" altLang="en-US" dirty="0" err="1"/>
              <a:t>in Python </a:t>
            </a:r>
            <a:r xmlns:a="http://schemas.openxmlformats.org/drawingml/2006/main">
              <a:rPr lang="en" altLang="ko-KR" dirty="0"/>
              <a:t>.</a:t>
            </a:r>
            <a:endParaRPr xmlns:a="http://schemas.openxmlformats.org/drawingml/2006/main"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24944"/>
            <a:ext cx="6675585" cy="29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74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linear</a:t>
            </a:r>
            <a:r xmlns:a="http://schemas.openxmlformats.org/drawingml/2006/main">
              <a:rPr lang="en" altLang="ko-KR" dirty="0"/>
              <a:t> </a:t>
            </a:r>
            <a:r xmlns:a="http://schemas.openxmlformats.org/drawingml/2006/main">
              <a:rPr lang="en" altLang="en-US" dirty="0"/>
              <a:t>regression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4746" y="1600200"/>
            <a:ext cx="8191302" cy="47091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matplotlib.pylab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</a:t>
            </a:r>
            <a:endParaRPr xmlns:a="http://schemas.openxmlformats.org/drawingml/2006/main"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linear_model</a:t>
            </a:r>
            <a:endParaRPr xmlns:a="http://schemas.openxmlformats.org/drawingml/2006/main"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br xmlns:a="http://schemas.openxmlformats.org/drawingml/2006/main"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 =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linear_model.LinearRegression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pPr xmlns:a="http://schemas.openxmlformats.org/drawingml/2006/main" marL="0" indent="0"/>
            <a:br xmlns:a="http://schemas.openxmlformats.org/drawingml/2006/main"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[[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174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152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138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128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186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</a:t>
            </a: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= [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71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55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46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38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88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</a:t>
            </a: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reg.fit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y)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training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br xmlns:a="http://schemas.openxmlformats.org/drawingml/2006/main"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print(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reg. predict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([[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165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]]))</a:t>
            </a:r>
          </a:p>
          <a:p>
            <a:pPr xmlns:a="http://schemas.openxmlformats.org/drawingml/2006/main" marL="0" indent="0"/>
            <a:br xmlns:a="http://schemas.openxmlformats.org/drawingml/2006/main"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Plot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the training data and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y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values as a scatter plot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plt.scatter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y, </a:t>
            </a:r>
            <a:r xmlns:a="http://schemas.openxmlformats.org/drawingml/2006/main">
              <a:rPr lang="en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'black'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xmlns:a="http://schemas.openxmlformats.org/drawingml/2006/main" marL="0" indent="0"/>
            <a:br xmlns:a="http://schemas.openxmlformats.org/drawingml/2006/main"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Calculate </a:t>
            </a:r>
            <a:r xmlns:a="http://schemas.openxmlformats.org/drawingml/2006/main">
              <a:rPr lang="en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the predicted value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with the training data as input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reg.predict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(X)</a:t>
            </a:r>
          </a:p>
          <a:p>
            <a:pPr xmlns:a="http://schemas.openxmlformats.org/drawingml/2006/main" marL="0" indent="0"/>
            <a:br xmlns:a="http://schemas.openxmlformats.org/drawingml/2006/main"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Draw a line graph </a:t>
            </a:r>
            <a:r xmlns:a="http://schemas.openxmlformats.org/drawingml/2006/main">
              <a:rPr lang="en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with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training data and predicted values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Draw a straight line with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the calculated slope and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y-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intercept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plt.plot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'blue'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linewidth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plt.show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32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linear</a:t>
            </a:r>
            <a:r xmlns:a="http://schemas.openxmlformats.org/drawingml/2006/main">
              <a:rPr lang="en" altLang="ko-KR" dirty="0"/>
              <a:t> </a:t>
            </a:r>
            <a:r xmlns:a="http://schemas.openxmlformats.org/drawingml/2006/main">
              <a:rPr lang="en" altLang="en-US" dirty="0"/>
              <a:t>regression example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4746" y="1600200"/>
            <a:ext cx="8191302" cy="676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xmlns:a="http://schemas.openxmlformats.org/drawingml/2006/main"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 xmlns:a="http://schemas.openxmlformats.org/drawingml/2006/main">
              <a:rPr lang="en" altLang="ko-KR" sz="1400" kern="0" dirty="0">
                <a:latin typeface="Trebuchet MS" pitchFamily="34" charset="0"/>
              </a:rPr>
              <a:t>[67.30998637]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52936"/>
            <a:ext cx="5004048" cy="36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9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Overfitting </a:t>
            </a:r>
            <a:r xmlns:a="http://schemas.openxmlformats.org/drawingml/2006/main">
              <a:rPr lang="en" altLang="ko-KR" dirty="0"/>
              <a:t>vs </a:t>
            </a:r>
            <a:r xmlns:a="http://schemas.openxmlformats.org/drawingml/2006/main">
              <a:rPr lang="en" altLang="en-US" dirty="0"/>
              <a:t>Underfitting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xmlns:a="http://schemas.openxmlformats.org/drawingml/2006/main" fontAlgn="base"/>
            <a:r xmlns:a="http://schemas.openxmlformats.org/drawingml/2006/main">
              <a:rPr lang="en" altLang="en-US" dirty="0"/>
              <a:t>Overfitting </a:t>
            </a:r>
            <a:r xmlns:a="http://schemas.openxmlformats.org/drawingml/2006/main">
              <a:rPr lang="en" altLang="en-US" dirty="0"/>
              <a:t>is creating a model that performs </a:t>
            </a:r>
            <a:r xmlns:a="http://schemas.openxmlformats.org/drawingml/2006/main">
              <a:rPr lang="en" altLang="en-US" dirty="0"/>
              <a:t>well on the data it is being trained on, but performs poorly on new </a:t>
            </a:r>
            <a:r xmlns:a="http://schemas.openxmlformats.org/drawingml/2006/main">
              <a:rPr lang="en" altLang="ko-KR" dirty="0"/>
              <a:t>data </a:t>
            </a:r>
            <a:r xmlns:a="http://schemas.openxmlformats.org/drawingml/2006/main">
              <a:rPr lang="en" altLang="ko-KR" dirty="0"/>
              <a:t>( </a:t>
            </a:r>
            <a:r xmlns:a="http://schemas.openxmlformats.org/drawingml/2006/main">
              <a:rPr lang="en" altLang="en-US" dirty="0"/>
              <a:t>generalization </a:t>
            </a:r>
            <a:r xmlns:a="http://schemas.openxmlformats.org/drawingml/2006/main">
              <a:rPr lang="en" altLang="ko-KR" dirty="0"/>
              <a:t>) </a:t>
            </a:r>
            <a:r xmlns:a="http://schemas.openxmlformats.org/drawingml/2006/main">
              <a:rPr lang="en" altLang="ko-KR" dirty="0"/>
              <a:t>.</a:t>
            </a:r>
          </a:p>
          <a:p>
            <a:pPr xmlns:a="http://schemas.openxmlformats.org/drawingml/2006/main" fontAlgn="base"/>
            <a:r xmlns:a="http://schemas.openxmlformats.org/drawingml/2006/main">
              <a:rPr lang="en" altLang="en-US" dirty="0"/>
              <a:t>Underfitting is when a model </a:t>
            </a:r>
            <a:r xmlns:a="http://schemas.openxmlformats.org/drawingml/2006/main">
              <a:rPr lang="en" altLang="ko-KR" dirty="0"/>
              <a:t>performs </a:t>
            </a:r>
            <a:r xmlns:a="http://schemas.openxmlformats.org/drawingml/2006/main">
              <a:rPr lang="en" altLang="ko-KR" dirty="0"/>
              <a:t>poorly </a:t>
            </a:r>
            <a:r xmlns:a="http://schemas.openxmlformats.org/drawingml/2006/main">
              <a:rPr lang="en" altLang="ko-KR" dirty="0" err="1"/>
              <a:t>on </a:t>
            </a:r>
            <a:r xmlns:a="http://schemas.openxmlformats.org/drawingml/2006/main">
              <a:rPr lang="en" altLang="en-US" dirty="0"/>
              <a:t>the training data </a:t>
            </a:r>
            <a:r xmlns:a="http://schemas.openxmlformats.org/drawingml/2006/main">
              <a:rPr lang="en" altLang="ko-KR" dirty="0"/>
              <a:t>. </a:t>
            </a:r>
            <a:r xmlns:a="http://schemas.openxmlformats.org/drawingml/2006/main">
              <a:rPr lang="en" altLang="en-US" dirty="0"/>
              <a:t>In this case, the model itself is </a:t>
            </a:r>
            <a:r xmlns:a="http://schemas.openxmlformats.org/drawingml/2006/main">
              <a:rPr lang="en" altLang="en-US" dirty="0"/>
              <a:t>often not </a:t>
            </a:r>
            <a:r xmlns:a="http://schemas.openxmlformats.org/drawingml/2006/main">
              <a:rPr lang="en" altLang="en-US" dirty="0" err="1"/>
              <a:t>suitable </a:t>
            </a:r>
            <a:r xmlns:a="http://schemas.openxmlformats.org/drawingml/2006/main">
              <a:rPr lang="en" altLang="ko-KR" dirty="0"/>
              <a:t>. </a:t>
            </a:r>
            <a:r xmlns:a="http://schemas.openxmlformats.org/drawingml/2006/main">
              <a:rPr lang="en" altLang="en-US" dirty="0"/>
              <a:t>We need to find a better model </a:t>
            </a:r>
            <a:r xmlns:a="http://schemas.openxmlformats.org/drawingml/2006/main">
              <a:rPr lang="en" altLang="ko-KR" dirty="0"/>
              <a:t>.</a:t>
            </a:r>
            <a:endParaRPr xmlns:a="http://schemas.openxmlformats.org/drawingml/2006/main"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628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Overfitting </a:t>
            </a:r>
            <a:r xmlns:a="http://schemas.openxmlformats.org/drawingml/2006/main">
              <a:rPr lang="en" altLang="ko-KR" dirty="0"/>
              <a:t>vs </a:t>
            </a:r>
            <a:r xmlns:a="http://schemas.openxmlformats.org/drawingml/2006/main">
              <a:rPr lang="en" altLang="en-US" dirty="0"/>
              <a:t>Underfitting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DDA8154-CC0E-3117-8B9B-A9E3176835C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88849"/>
            <a:ext cx="8153400" cy="4318502"/>
          </a:xfrm>
        </p:spPr>
      </p:pic>
    </p:spTree>
    <p:extLst>
      <p:ext uri="{BB962C8B-B14F-4D97-AF65-F5344CB8AC3E}">
        <p14:creationId xmlns:p14="http://schemas.microsoft.com/office/powerpoint/2010/main" val="334882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linear regression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 err="1"/>
              <a:t>Regression is generally </a:t>
            </a:r>
            <a:r xmlns:a="http://schemas.openxmlformats.org/drawingml/2006/main">
              <a:rPr lang="en" altLang="en-US" dirty="0"/>
              <a:t>the problem of plotting </a:t>
            </a:r>
            <a:r xmlns:a="http://schemas.openxmlformats.org/drawingml/2006/main">
              <a:rPr lang="en" altLang="en-US" dirty="0"/>
              <a:t>data in </a:t>
            </a:r>
            <a:r xmlns:a="http://schemas.openxmlformats.org/drawingml/2006/main">
              <a:rPr lang="en" altLang="ko-KR" dirty="0"/>
              <a:t>a two- dimensional space and finding the straight line or curve that best describes the data </a:t>
            </a:r>
            <a:r xmlns:a="http://schemas.openxmlformats.org/drawingml/2006/main">
              <a:rPr lang="en" altLang="ko-KR" dirty="0"/>
              <a:t>.</a:t>
            </a:r>
          </a:p>
          <a:p>
            <a:r xmlns:a="http://schemas.openxmlformats.org/drawingml/2006/main">
              <a:rPr lang="en" altLang="en-US" dirty="0"/>
              <a:t> For </a:t>
            </a:r>
            <a:r xmlns:a="http://schemas.openxmlformats.org/drawingml/2006/main">
              <a:rPr lang="en" altLang="ko-KR" dirty="0"/>
              <a:t>y = f(x), </a:t>
            </a:r>
            <a:r xmlns:a="http://schemas.openxmlformats.org/drawingml/2006/main">
              <a:rPr lang="en" altLang="en-US" dirty="0"/>
              <a:t>regression is predicting a function </a:t>
            </a:r>
            <a:r xmlns:a="http://schemas.openxmlformats.org/drawingml/2006/main">
              <a:rPr lang="en" altLang="ko-KR" dirty="0"/>
              <a:t>f(x) </a:t>
            </a:r>
            <a:r xmlns:a="http://schemas.openxmlformats.org/drawingml/2006/main">
              <a:rPr lang="en" altLang="en-US" dirty="0"/>
              <a:t>when </a:t>
            </a:r>
            <a:r xmlns:a="http://schemas.openxmlformats.org/drawingml/2006/main">
              <a:rPr lang="en" altLang="en-US" dirty="0"/>
              <a:t>the output </a:t>
            </a:r>
            <a:r xmlns:a="http://schemas.openxmlformats.org/drawingml/2006/main">
              <a:rPr lang="en" altLang="ko-KR" dirty="0"/>
              <a:t>y </a:t>
            </a:r>
            <a:r xmlns:a="http://schemas.openxmlformats.org/drawingml/2006/main">
              <a:rPr lang="en" altLang="en-US" dirty="0"/>
              <a:t>is real and the input </a:t>
            </a:r>
            <a:r xmlns:a="http://schemas.openxmlformats.org/drawingml/2006/main">
              <a:rPr lang="en" altLang="ko-KR" dirty="0"/>
              <a:t>x is also real </a:t>
            </a:r>
            <a:r xmlns:a="http://schemas.openxmlformats.org/drawingml/2006/main">
              <a:rPr lang="en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73016"/>
            <a:ext cx="5918952" cy="214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7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en" altLang="ko-KR" dirty="0"/>
              <a:t>Lab: </a:t>
            </a:r>
            <a:r xmlns:a="http://schemas.openxmlformats.org/drawingml/2006/main">
              <a:rPr lang="en" altLang="en-US" dirty="0"/>
              <a:t>Diabetes Example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xmlns:a="http://schemas.openxmlformats.org/drawingml/2006/main" fontAlgn="base"/>
            <a:r xmlns:a="http://schemas.openxmlformats.org/drawingml/2006/main">
              <a:rPr lang="en" altLang="ko-KR" dirty="0" err="1"/>
              <a:t>sklearn</a:t>
            </a:r>
            <a:r xmlns:a="http://schemas.openxmlformats.org/drawingml/2006/main">
              <a:rPr lang="en" altLang="ko-KR" dirty="0"/>
              <a:t> </a:t>
            </a:r>
            <a:r xmlns:a="http://schemas.openxmlformats.org/drawingml/2006/main">
              <a:rPr lang="en" altLang="en-US" dirty="0"/>
              <a:t>Data of diabetic patients are basically included in the library </a:t>
            </a:r>
            <a:r xmlns:a="http://schemas.openxmlformats.org/drawingml/2006/main">
              <a:rPr lang="en" altLang="ko-KR" dirty="0"/>
              <a:t>.</a:t>
            </a:r>
            <a:endParaRPr xmlns:a="http://schemas.openxmlformats.org/drawingml/2006/main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8920"/>
            <a:ext cx="701616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52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diabetes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2656" y="1628800"/>
            <a:ext cx="8191302" cy="50851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matplotlib.pylab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</a:t>
            </a:r>
            <a:endParaRPr xmlns:a="http://schemas.openxmlformats.org/drawingml/2006/main"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numpy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np</a:t>
            </a: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sklearn.linear_model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LinearRegression</a:t>
            </a:r>
            <a:endParaRPr xmlns:a="http://schemas.openxmlformats.org/drawingml/2006/main"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datasets,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linear_model</a:t>
            </a:r>
            <a:endParaRPr xmlns:a="http://schemas.openxmlformats.org/drawingml/2006/main"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br xmlns:a="http://schemas.openxmlformats.org/drawingml/2006/main"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Load the diabetes data set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diabetes_X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diabetes_y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datasets.load_diabetes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 </a:t>
            </a:r>
            <a:r xmlns:a="http://schemas.openxmlformats.org/drawingml/2006/main">
              <a:rPr lang="en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return_X_y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diabetes_X_new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diabetes_X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[:,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np.newaxis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</a:t>
            </a:r>
          </a:p>
          <a:p>
            <a:pPr xmlns:a="http://schemas.openxmlformats.org/drawingml/2006/main" marL="0" indent="0"/>
            <a:br xmlns:a="http://schemas.openxmlformats.org/drawingml/2006/main"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Separate training and test data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sklearn.model_selection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train_test_split</a:t>
            </a:r>
            <a:endParaRPr xmlns:a="http://schemas.openxmlformats.org/drawingml/2006/main"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X_train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X_test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y_train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y_test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train_test_split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diabetes_X_new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diabetes_y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test_size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random_state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xmlns:a="http://schemas.openxmlformats.org/drawingml/2006/main" marL="0" indent="0"/>
            <a:br xmlns:a="http://schemas.openxmlformats.org/drawingml/2006/main"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regr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linear_model.LinearRegression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regr.fit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X_train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y_train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 xmlns:a="http://schemas.openxmlformats.org/drawingml/2006/main">
              <a:rPr lang="en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Let's predict with test data </a:t>
            </a:r>
            <a:r xmlns:a="http://schemas.openxmlformats.org/drawingml/2006/main">
              <a:rPr lang="en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xmlns:a="http://schemas.openxmlformats.org/drawingml/2006/main"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regr.predict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X_test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xmlns:a="http://schemas.openxmlformats.org/drawingml/2006/main" marL="0" indent="0"/>
            <a:br xmlns:a="http://schemas.openxmlformats.org/drawingml/2006/main"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plt.scatter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X_test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y_test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'black'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plt.plot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X_test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'blue'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 xmlns:a="http://schemas.openxmlformats.org/drawingml/2006/main">
              <a:rPr lang="en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linewidth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 xmlns:a="http://schemas.openxmlformats.org/drawingml/2006/main">
              <a:rPr lang="en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xmlns:a="http://schemas.openxmlformats.org/drawingml/2006/main" marL="0" indent="0"/>
            <a:r xmlns:a="http://schemas.openxmlformats.org/drawingml/2006/main">
              <a:rPr lang="en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plt.show </a:t>
            </a:r>
            <a:r xmlns:a="http://schemas.openxmlformats.org/drawingml/2006/main">
              <a:rPr lang="en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05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execution 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0D1C9A-229F-6B22-70ED-66BEBD1B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60848"/>
            <a:ext cx="46958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97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en" altLang="ko-KR" dirty="0"/>
              <a:t>Open</a:t>
            </a:r>
            <a:r xmlns:a="http://schemas.openxmlformats.org/drawingml/2006/main">
              <a:rPr lang="en" altLang="en-US" dirty="0"/>
              <a:t> </a:t>
            </a:r>
            <a:r xmlns:a="http://schemas.openxmlformats.org/drawingml/2006/main">
              <a:rPr lang="en" altLang="ko-KR" dirty="0"/>
              <a:t>Lab: </a:t>
            </a:r>
            <a:r xmlns:a="http://schemas.openxmlformats.org/drawingml/2006/main">
              <a:rPr lang="en" altLang="en-US" dirty="0"/>
              <a:t>House price prediction by area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xmlns:a="http://schemas.openxmlformats.org/drawingml/2006/main" fontAlgn="base"/>
            <a:r xmlns:a="http://schemas.openxmlformats.org/drawingml/2006/main">
              <a:rPr lang="en" altLang="en-US" dirty="0"/>
              <a:t>Let's create a system that outputs the price of an apartment when the user enters the area of the apartment </a:t>
            </a:r>
            <a:r xmlns:a="http://schemas.openxmlformats.org/drawingml/2006/main">
              <a:rPr lang="en" altLang="ko-KR" dirty="0"/>
              <a:t>. </a:t>
            </a:r>
            <a:r xmlns:a="http://schemas.openxmlformats.org/drawingml/2006/main">
              <a:rPr lang="en" altLang="en-US" dirty="0"/>
              <a:t>Since both the apartment area and price are real numbers, linear regression should be used among machine learning methods.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52936"/>
            <a:ext cx="5292080" cy="37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28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ko-KR" dirty="0"/>
              <a:t>Summary</a:t>
            </a:r>
            <a:r xmlns:a="http://schemas.openxmlformats.org/drawingml/2006/main">
              <a:rPr lang="en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xmlns:a="http://schemas.openxmlformats.org/drawingml/2006/main" lvl="0" fontAlgn="base"/>
            <a:r xmlns:a="http://schemas.openxmlformats.org/drawingml/2006/main">
              <a:rPr lang="en" altLang="en-US" dirty="0"/>
              <a:t>There were </a:t>
            </a:r>
            <a:r xmlns:a="http://schemas.openxmlformats.org/drawingml/2006/main">
              <a:rPr lang="en" altLang="ko-KR" dirty="0"/>
              <a:t>regression </a:t>
            </a:r>
            <a:r xmlns:a="http://schemas.openxmlformats.org/drawingml/2006/main">
              <a:rPr lang="en" altLang="en-US" dirty="0"/>
              <a:t>and </a:t>
            </a:r>
            <a:r xmlns:a="http://schemas.openxmlformats.org/drawingml/2006/main">
              <a:rPr lang="en" altLang="ko-KR" dirty="0"/>
              <a:t>classification </a:t>
            </a:r>
            <a:r xmlns:a="http://schemas.openxmlformats.org/drawingml/2006/main">
              <a:rPr lang="en" altLang="en-US" dirty="0"/>
              <a:t>in supervised learning </a:t>
            </a:r>
            <a:r xmlns:a="http://schemas.openxmlformats.org/drawingml/2006/main">
              <a:rPr lang="en" altLang="ko-KR" dirty="0"/>
              <a:t>. </a:t>
            </a:r>
            <a:r xmlns:a="http://schemas.openxmlformats.org/drawingml/2006/main">
              <a:rPr lang="en" altLang="en-US" dirty="0"/>
              <a:t>The former predicts continuous values and the latter predicts an input into one of some categories </a:t>
            </a:r>
            <a:r xmlns:a="http://schemas.openxmlformats.org/drawingml/2006/main">
              <a:rPr lang="en" altLang="ko-KR" dirty="0"/>
              <a:t>.</a:t>
            </a:r>
          </a:p>
          <a:p>
            <a:pPr lvl="0" fontAlgn="base"/>
            <a:endParaRPr lang="en-US" altLang="ko-KR" dirty="0"/>
          </a:p>
          <a:p>
            <a:pPr xmlns:a="http://schemas.openxmlformats.org/drawingml/2006/main" lvl="0" fontAlgn="base"/>
            <a:r xmlns:a="http://schemas.openxmlformats.org/drawingml/2006/main">
              <a:rPr lang="en" altLang="en-US" dirty="0"/>
              <a:t>is the problem of finding the slope and </a:t>
            </a:r>
            <a:r xmlns:a="http://schemas.openxmlformats.org/drawingml/2006/main">
              <a:rPr lang="en" altLang="en-US" dirty="0" err="1"/>
              <a:t>intercept </a:t>
            </a:r>
            <a:r xmlns:a="http://schemas.openxmlformats.org/drawingml/2006/main">
              <a:rPr lang="en" altLang="en-US" dirty="0"/>
              <a:t>of the straight line that best describes the input data </a:t>
            </a:r>
            <a:r xmlns:a="http://schemas.openxmlformats.org/drawingml/2006/main">
              <a:rPr lang="en" altLang="ko-KR" dirty="0"/>
              <a:t>.</a:t>
            </a:r>
          </a:p>
          <a:p>
            <a:pPr lvl="0" fontAlgn="base"/>
            <a:endParaRPr lang="en-US" altLang="ko-KR" dirty="0"/>
          </a:p>
          <a:p>
            <a:pPr xmlns:a="http://schemas.openxmlformats.org/drawingml/2006/main" lvl="0" fontAlgn="base"/>
            <a:r xmlns:a="http://schemas.openxmlformats.org/drawingml/2006/main">
              <a:rPr lang="en" altLang="ko-KR" dirty="0"/>
              <a:t>The loss function </a:t>
            </a:r>
            <a:r xmlns:a="http://schemas.openxmlformats.org/drawingml/2006/main">
              <a:rPr lang="en" altLang="en-US" dirty="0"/>
              <a:t>is </a:t>
            </a:r>
            <a:r xmlns:a="http://schemas.openxmlformats.org/drawingml/2006/main">
              <a:rPr lang="en" altLang="en-US" dirty="0"/>
              <a:t>the square of the difference between the actual data and the straight line </a:t>
            </a:r>
            <a:r xmlns:a="http://schemas.openxmlformats.org/drawingml/2006/main">
              <a:rPr lang="en" altLang="ko-KR" dirty="0"/>
              <a:t>.</a:t>
            </a:r>
          </a:p>
          <a:p>
            <a:pPr lvl="0" fontAlgn="base"/>
            <a:endParaRPr lang="en-US" altLang="ko-KR"/>
          </a:p>
          <a:p>
            <a:pPr xmlns:a="http://schemas.openxmlformats.org/drawingml/2006/main" lvl="0" fontAlgn="base"/>
            <a:r xmlns:a="http://schemas.openxmlformats.org/drawingml/2006/main">
              <a:rPr lang="en" altLang="en-US" dirty="0"/>
              <a:t>In order to know the direction in which the value of </a:t>
            </a:r>
            <a:r xmlns:a="http://schemas.openxmlformats.org/drawingml/2006/main">
              <a:rPr lang="en" altLang="en-US"/>
              <a:t>the loss function </a:t>
            </a:r>
            <a:r xmlns:a="http://schemas.openxmlformats.org/drawingml/2006/main">
              <a:rPr lang="en" altLang="en-US" dirty="0" err="1"/>
              <a:t>decreases , methods such as </a:t>
            </a:r>
            <a:r xmlns:a="http://schemas.openxmlformats.org/drawingml/2006/main">
              <a:rPr lang="en" altLang="ko-KR" dirty="0"/>
              <a:t>the gradient descent method are commonly </a:t>
            </a:r>
            <a:r xmlns:a="http://schemas.openxmlformats.org/drawingml/2006/main">
              <a:rPr lang="en" altLang="en-US" dirty="0"/>
              <a:t>used </a:t>
            </a:r>
            <a:r xmlns:a="http://schemas.openxmlformats.org/drawingml/2006/main">
              <a:rPr lang="en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xmlns:a="http://schemas.openxmlformats.org/drawingml/2006/main" eaLnBrk="1" hangingPunct="1"/>
            <a:r xmlns:a="http://schemas.openxmlformats.org/drawingml/2006/main">
              <a:rPr lang="en" altLang="ko-KR" sz="3600"/>
              <a:t>Q&amp;A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12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Example of Linear Regression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xmlns:a="http://schemas.openxmlformats.org/drawingml/2006/main" lvl="0" fontAlgn="base"/>
            <a:r xmlns:a="http://schemas.openxmlformats.org/drawingml/2006/main">
              <a:rPr lang="en" altLang="en-US" dirty="0"/>
              <a:t>Investigation of the relationship between the height of the parents and the height of the child</a:t>
            </a:r>
          </a:p>
          <a:p>
            <a:pPr xmlns:a="http://schemas.openxmlformats.org/drawingml/2006/main" lvl="0" fontAlgn="base"/>
            <a:r xmlns:a="http://schemas.openxmlformats.org/drawingml/2006/main">
              <a:rPr lang="en" altLang="en-US" dirty="0"/>
              <a:t>House price by area</a:t>
            </a:r>
          </a:p>
          <a:p>
            <a:pPr xmlns:a="http://schemas.openxmlformats.org/drawingml/2006/main" lvl="0" fontAlgn="base"/>
            <a:r xmlns:a="http://schemas.openxmlformats.org/drawingml/2006/main">
              <a:rPr lang="en" altLang="en-US" dirty="0"/>
              <a:t>Prediction of </a:t>
            </a:r>
            <a:r xmlns:a="http://schemas.openxmlformats.org/drawingml/2006/main">
              <a:rPr lang="en" altLang="en-US" dirty="0" err="1"/>
              <a:t>Unemployment Rate </a:t>
            </a:r>
            <a:r xmlns:a="http://schemas.openxmlformats.org/drawingml/2006/main">
              <a:rPr lang="en" altLang="en-US" dirty="0"/>
              <a:t>by Age</a:t>
            </a:r>
          </a:p>
          <a:p>
            <a:pPr xmlns:a="http://schemas.openxmlformats.org/drawingml/2006/main" lvl="0" fontAlgn="base"/>
            <a:r xmlns:a="http://schemas.openxmlformats.org/drawingml/2006/main">
              <a:rPr lang="en" altLang="en-US" dirty="0"/>
              <a:t>Relationship between study hours and grades</a:t>
            </a:r>
          </a:p>
          <a:p>
            <a:pPr xmlns:a="http://schemas.openxmlformats.org/drawingml/2006/main" lvl="0" fontAlgn="base"/>
            <a:r xmlns:a="http://schemas.openxmlformats.org/drawingml/2006/main">
              <a:rPr lang="en" altLang="en-US" dirty="0"/>
              <a:t>Predict </a:t>
            </a:r>
            <a:r xmlns:a="http://schemas.openxmlformats.org/drawingml/2006/main">
              <a:rPr lang="en" altLang="ko-KR" dirty="0"/>
              <a:t>CPU speed and program execution time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65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en" altLang="en-US" dirty="0"/>
              <a:t>Introduction to Linear Regression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Equation of a straight line </a:t>
            </a:r>
            <a:r xmlns:a="http://schemas.openxmlformats.org/drawingml/2006/main">
              <a:rPr lang="en" altLang="ko-KR" dirty="0"/>
              <a:t>: f(x) = </a:t>
            </a:r>
            <a:r xmlns:a="http://schemas.openxmlformats.org/drawingml/2006/main">
              <a:rPr lang="en" altLang="ko-KR" dirty="0" err="1"/>
              <a:t>mx+b</a:t>
            </a:r>
            <a:endParaRPr xmlns:a="http://schemas.openxmlformats.org/drawingml/2006/main" lang="en-US" altLang="ko-KR" dirty="0"/>
          </a:p>
          <a:p>
            <a:r xmlns:a="http://schemas.openxmlformats.org/drawingml/2006/main">
              <a:rPr lang="en" altLang="en-US" dirty="0"/>
              <a:t>is the problem of finding the slope and </a:t>
            </a:r>
            <a:r xmlns:a="http://schemas.openxmlformats.org/drawingml/2006/main">
              <a:rPr lang="en" altLang="en-US" dirty="0" err="1"/>
              <a:t>intercept values </a:t>
            </a:r>
            <a:r xmlns:a="http://schemas.openxmlformats.org/drawingml/2006/main">
              <a:rPr lang="en" altLang="en-US" dirty="0"/>
              <a:t>that best describe the input data.</a:t>
            </a:r>
          </a:p>
          <a:p>
            <a:endParaRPr lang="en-US" altLang="ko-KR" dirty="0"/>
          </a:p>
          <a:p>
            <a:r xmlns:a="http://schemas.openxmlformats.org/drawingml/2006/main">
              <a:rPr lang="en" altLang="en-US" dirty="0"/>
              <a:t>linear</a:t>
            </a:r>
            <a:r xmlns:a="http://schemas.openxmlformats.org/drawingml/2006/main">
              <a:rPr lang="en" altLang="ko-KR" dirty="0"/>
              <a:t> </a:t>
            </a:r>
            <a:r xmlns:a="http://schemas.openxmlformats.org/drawingml/2006/main">
              <a:rPr lang="en" altLang="en-US" dirty="0" err="1"/>
              <a:t>Basic expression </a:t>
            </a:r>
            <a:r xmlns:a="http://schemas.openxmlformats.org/drawingml/2006/main">
              <a:rPr lang="en" altLang="en-US" dirty="0"/>
              <a:t>of regression </a:t>
            </a:r>
            <a:r xmlns:a="http://schemas.openxmlformats.org/drawingml/2006/main">
              <a:rPr lang="en" altLang="ko-KR" dirty="0"/>
              <a:t>: f(x) = </a:t>
            </a:r>
            <a:r xmlns:a="http://schemas.openxmlformats.org/drawingml/2006/main">
              <a:rPr lang="en" altLang="ko-KR" dirty="0" err="1"/>
              <a:t>Wx+b</a:t>
            </a:r>
            <a:endParaRPr xmlns:a="http://schemas.openxmlformats.org/drawingml/2006/main" lang="en-US" altLang="ko-KR" dirty="0"/>
          </a:p>
          <a:p>
            <a:pPr xmlns:a="http://schemas.openxmlformats.org/drawingml/2006/main" lvl="1"/>
            <a:r xmlns:a="http://schemas.openxmlformats.org/drawingml/2006/main">
              <a:rPr lang="en" altLang="en-US" dirty="0"/>
              <a:t>Gradient </a:t>
            </a:r>
            <a:r xmlns:a="http://schemas.openxmlformats.org/drawingml/2006/main">
              <a:rPr lang="en" altLang="ko-KR" dirty="0"/>
              <a:t>-&gt; </a:t>
            </a:r>
            <a:r xmlns:a="http://schemas.openxmlformats.org/drawingml/2006/main">
              <a:rPr lang="en" altLang="en-US" dirty="0"/>
              <a:t>Weight</a:t>
            </a:r>
            <a:endParaRPr xmlns:a="http://schemas.openxmlformats.org/drawingml/2006/main" lang="en-US" altLang="ko-KR" dirty="0"/>
          </a:p>
          <a:p>
            <a:pPr xmlns:a="http://schemas.openxmlformats.org/drawingml/2006/main" lvl="1"/>
            <a:r xmlns:a="http://schemas.openxmlformats.org/drawingml/2006/main">
              <a:rPr lang="en" altLang="en-US" dirty="0"/>
              <a:t>intercept </a:t>
            </a:r>
            <a:r xmlns:a="http://schemas.openxmlformats.org/drawingml/2006/main">
              <a:rPr lang="en" altLang="ko-KR" dirty="0"/>
              <a:t>-&gt; </a:t>
            </a:r>
            <a:r xmlns:a="http://schemas.openxmlformats.org/drawingml/2006/main">
              <a:rPr lang="en" altLang="en-US" dirty="0"/>
              <a:t>bias</a:t>
            </a:r>
            <a:endParaRPr xmlns:a="http://schemas.openxmlformats.org/drawingml/2006/main"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63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en" altLang="en-US" dirty="0"/>
              <a:t>Linear regression example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8153400" cy="3557294"/>
          </a:xfrm>
        </p:spPr>
      </p:pic>
    </p:spTree>
    <p:extLst>
      <p:ext uri="{BB962C8B-B14F-4D97-AF65-F5344CB8AC3E}">
        <p14:creationId xmlns:p14="http://schemas.microsoft.com/office/powerpoint/2010/main" val="102708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8D26-5325-55D3-7AAF-CE748241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Types of Linear Regression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84B6B-4022-366C-8BC7-E7BADEFBFA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Simple Linear Regression </a:t>
            </a:r>
            <a:r xmlns:a="http://schemas.openxmlformats.org/drawingml/2006/main">
              <a:rPr lang="en" altLang="ko-KR" dirty="0"/>
              <a:t>: </a:t>
            </a:r>
            <a:r xmlns:a="http://schemas.openxmlformats.org/drawingml/2006/main">
              <a:rPr lang="en" altLang="en-US" dirty="0"/>
              <a:t>Simple linear regression </a:t>
            </a:r>
            <a:r xmlns:a="http://schemas.openxmlformats.org/drawingml/2006/main">
              <a:rPr lang="en" altLang="en-US" dirty="0"/>
              <a:t>is a linear regression with one independent variable </a:t>
            </a:r>
            <a:r xmlns:a="http://schemas.openxmlformats.org/drawingml/2006/main">
              <a:rPr lang="en" altLang="ko-KR" dirty="0"/>
              <a:t>(x) </a:t>
            </a:r>
            <a:r xmlns:a="http://schemas.openxmlformats.org/drawingml/2006/main">
              <a:rPr lang="en" altLang="ko-KR" dirty="0"/>
              <a:t>. w </a:t>
            </a:r>
            <a:r xmlns:a="http://schemas.openxmlformats.org/drawingml/2006/main">
              <a:rPr lang="en" altLang="en-US" dirty="0"/>
              <a:t>and </a:t>
            </a:r>
            <a:r xmlns:a="http://schemas.openxmlformats.org/drawingml/2006/main">
              <a:rPr lang="en" altLang="ko-KR" dirty="0"/>
              <a:t>b </a:t>
            </a:r>
            <a:r xmlns:a="http://schemas.openxmlformats.org/drawingml/2006/main">
              <a:rPr lang="en" altLang="en-US" dirty="0"/>
              <a:t>are the parameters the algorithm attempts </a:t>
            </a:r>
            <a:r xmlns:a="http://schemas.openxmlformats.org/drawingml/2006/main">
              <a:rPr lang="en" altLang="en-US" dirty="0" err="1"/>
              <a:t>to 'learn' </a:t>
            </a:r>
            <a:r xmlns:a="http://schemas.openxmlformats.org/drawingml/2006/main">
              <a:rPr lang="en" altLang="en-US" dirty="0"/>
              <a:t>to produce accurate predictions </a:t>
            </a:r>
            <a:r xmlns:a="http://schemas.openxmlformats.org/drawingml/2006/main">
              <a:rPr lang="en" altLang="ko-KR" dirty="0"/>
              <a:t>. x </a:t>
            </a:r>
            <a:r xmlns:a="http://schemas.openxmlformats.org/drawingml/2006/main">
              <a:rPr lang="en" altLang="en-US" dirty="0"/>
              <a:t>and </a:t>
            </a:r>
            <a:r xmlns:a="http://schemas.openxmlformats.org/drawingml/2006/main">
              <a:rPr lang="en" altLang="ko-KR" dirty="0"/>
              <a:t>y </a:t>
            </a:r>
            <a:r xmlns:a="http://schemas.openxmlformats.org/drawingml/2006/main">
              <a:rPr lang="en" altLang="en-US" dirty="0"/>
              <a:t>represent our training data and </a:t>
            </a:r>
            <a:r xmlns:a="http://schemas.openxmlformats.org/drawingml/2006/main">
              <a:rPr lang="en" altLang="ko-KR" dirty="0"/>
              <a:t>f(x) </a:t>
            </a:r>
            <a:r xmlns:a="http://schemas.openxmlformats.org/drawingml/2006/main">
              <a:rPr lang="en" altLang="en-US" dirty="0"/>
              <a:t>represents our prediction </a:t>
            </a:r>
            <a:r xmlns:a="http://schemas.openxmlformats.org/drawingml/2006/main">
              <a:rPr lang="en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xmlns:a="http://schemas.openxmlformats.org/drawingml/2006/main" algn="l"/>
            <a:r xmlns:a="http://schemas.openxmlformats.org/drawingml/2006/main">
              <a:rPr lang="en" altLang="en-US" sz="1800" b="0" i="0" u="none" strike="noStrike" baseline="0" dirty="0">
                <a:solidFill>
                  <a:srgbClr val="1A1A1A"/>
                </a:solidFill>
                <a:latin typeface="YDVYGOStd13"/>
              </a:rPr>
              <a:t>Multiple Linear Regression </a:t>
            </a:r>
            <a:r xmlns:a="http://schemas.openxmlformats.org/drawingml/2006/main">
              <a:rPr lang="en" altLang="ko-KR" sz="1800" b="0" i="0" u="none" strike="noStrike" baseline="0" dirty="0">
                <a:solidFill>
                  <a:srgbClr val="1A1A1A"/>
                </a:solidFill>
                <a:latin typeface="YDVYGOStd12"/>
              </a:rPr>
              <a:t>: </a:t>
            </a:r>
            <a:r xmlns:a="http://schemas.openxmlformats.org/drawingml/2006/main">
              <a:rPr lang="en" altLang="en-US" sz="1800" b="0" i="0" u="none" strike="noStrike" baseline="0" dirty="0">
                <a:solidFill>
                  <a:srgbClr val="1A1A1A"/>
                </a:solidFill>
                <a:latin typeface="YDVYGOStd12"/>
              </a:rPr>
              <a:t>A more complex multiple linear equation is </a:t>
            </a:r>
            <a:r xmlns:a="http://schemas.openxmlformats.org/drawingml/2006/main">
              <a:rPr lang="en" altLang="ko-KR" sz="1800" b="0" i="0" u="none" strike="noStrike" baseline="0" dirty="0">
                <a:solidFill>
                  <a:srgbClr val="1A1A1A"/>
                </a:solidFill>
                <a:latin typeface="YDVYGOStd12"/>
              </a:rPr>
              <a:t>: w </a:t>
            </a:r>
            <a:r xmlns:a="http://schemas.openxmlformats.org/drawingml/2006/main">
              <a:rPr lang="en" altLang="ko-KR" dirty="0">
                <a:solidFill>
                  <a:srgbClr val="1A1A1A"/>
                </a:solidFill>
                <a:latin typeface="YDVYGOStd12"/>
              </a:rPr>
              <a:t>0;</a:t>
            </a:r>
            <a:r xmlns:a="http://schemas.openxmlformats.org/drawingml/2006/main">
              <a:rPr lang="en" altLang="en-US" dirty="0">
                <a:solidFill>
                  <a:srgbClr val="1A1A1A"/>
                </a:solidFill>
                <a:latin typeface="YDVYGOStd12"/>
              </a:rPr>
              <a:t> </a:t>
            </a:r>
            <a:r xmlns:a="http://schemas.openxmlformats.org/drawingml/2006/main">
              <a:rPr lang="en" altLang="ko-KR" sz="1800" b="0" i="1" u="none" strike="noStrike" baseline="0" dirty="0">
                <a:solidFill>
                  <a:srgbClr val="1A1A1A"/>
                </a:solidFill>
                <a:latin typeface="MMaCenturyK-Italic"/>
              </a:rPr>
              <a:t>w </a:t>
            </a:r>
            <a:r xmlns:a="http://schemas.openxmlformats.org/drawingml/2006/main">
              <a:rPr lang="en" altLang="ko-KR" sz="1800" b="0" i="0" u="none" strike="noStrike" baseline="0" dirty="0">
                <a:solidFill>
                  <a:srgbClr val="1A1A1A"/>
                </a:solidFill>
                <a:latin typeface="MMaCenturyK-Regular"/>
              </a:rPr>
              <a:t>1 </a:t>
            </a:r>
            <a:r xmlns:a="http://schemas.openxmlformats.org/drawingml/2006/main">
              <a:rPr lang="en" altLang="ko-KR" sz="1800" b="0" i="0" u="none" strike="noStrike" baseline="0" dirty="0">
                <a:solidFill>
                  <a:srgbClr val="1A1A1A"/>
                </a:solidFill>
                <a:latin typeface="YDVYGOStd12"/>
              </a:rPr>
              <a:t>, </a:t>
            </a:r>
            <a:r xmlns:a="http://schemas.openxmlformats.org/drawingml/2006/main">
              <a:rPr lang="en" altLang="ko-KR" sz="1800" b="0" i="1" u="none" strike="noStrike" baseline="0" dirty="0">
                <a:solidFill>
                  <a:srgbClr val="1A1A1A"/>
                </a:solidFill>
                <a:latin typeface="MMaCenturyK-Italic"/>
              </a:rPr>
              <a:t>w </a:t>
            </a:r>
            <a:r xmlns:a="http://schemas.openxmlformats.org/drawingml/2006/main">
              <a:rPr lang="en" altLang="ko-KR" sz="1800" b="0" i="0" u="none" strike="noStrike" baseline="0" dirty="0">
                <a:solidFill>
                  <a:srgbClr val="1A1A1A"/>
                </a:solidFill>
                <a:latin typeface="MMaCenturyK-Regular"/>
              </a:rPr>
              <a:t>2 </a:t>
            </a:r>
            <a:r xmlns:a="http://schemas.openxmlformats.org/drawingml/2006/main">
              <a:rPr lang="en" altLang="ko-KR" sz="1800" b="0" i="0" u="none" strike="noStrike" baseline="0" dirty="0">
                <a:solidFill>
                  <a:srgbClr val="1A1A1A"/>
                </a:solidFill>
                <a:latin typeface="YDVYGOStd12"/>
              </a:rPr>
              <a:t>, </a:t>
            </a:r>
            <a:r xmlns:a="http://schemas.openxmlformats.org/drawingml/2006/main">
              <a:rPr lang="en" altLang="ko-KR" sz="1800" b="0" i="1" u="none" strike="noStrike" baseline="0" dirty="0">
                <a:solidFill>
                  <a:srgbClr val="1A1A1A"/>
                </a:solidFill>
                <a:latin typeface="MMaCenturyK-Italic"/>
              </a:rPr>
              <a:t>w </a:t>
            </a:r>
            <a:r xmlns:a="http://schemas.openxmlformats.org/drawingml/2006/main">
              <a:rPr lang="en" altLang="ko-KR" sz="1800" b="0" i="0" u="none" strike="noStrike" baseline="0" dirty="0">
                <a:solidFill>
                  <a:srgbClr val="1A1A1A"/>
                </a:solidFill>
                <a:latin typeface="MMaCenturyK-Regular"/>
              </a:rPr>
              <a:t>3 </a:t>
            </a:r>
            <a:r xmlns:a="http://schemas.openxmlformats.org/drawingml/2006/main">
              <a:rPr lang="en" altLang="en-US" sz="1800" b="0" i="0" u="none" strike="noStrike" baseline="0" dirty="0">
                <a:solidFill>
                  <a:srgbClr val="1A1A1A"/>
                </a:solidFill>
                <a:latin typeface="YDVYGOStd12"/>
              </a:rPr>
              <a:t>represent the coefficients or weights and are the parameters the model is trying to learn </a:t>
            </a:r>
            <a:r xmlns:a="http://schemas.openxmlformats.org/drawingml/2006/main">
              <a:rPr lang="en" altLang="ko-KR" sz="1800" b="0" i="0" u="none" strike="noStrike" baseline="0" dirty="0">
                <a:solidFill>
                  <a:srgbClr val="1A1A1A"/>
                </a:solidFill>
                <a:latin typeface="YDVYGOStd12"/>
              </a:rPr>
              <a:t>.</a:t>
            </a:r>
            <a:endParaRPr xmlns:a="http://schemas.openxmlformats.org/drawingml/2006/main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EEBBAD-AD2D-A051-D93E-02962A1D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780928"/>
            <a:ext cx="2266950" cy="542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72B586-4A67-1377-A9EF-0084658C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367026"/>
            <a:ext cx="39433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Principles of Linear Regression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4365104"/>
            <a:ext cx="4679305" cy="211533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0"/>
            <a:ext cx="3024336" cy="1278055"/>
          </a:xfrm>
          <a:prstGeom prst="rect">
            <a:avLst/>
          </a:prstGeom>
        </p:spPr>
      </p:pic>
      <p:sp>
        <p:nvSpPr>
          <p:cNvPr id="3" name="타원형 설명선 4">
            <a:extLst>
              <a:ext uri="{FF2B5EF4-FFF2-40B4-BE49-F238E27FC236}">
                <a16:creationId xmlns:a16="http://schemas.microsoft.com/office/drawing/2014/main" id="{51BD8EC8-3679-4559-4176-B18715FC6356}"/>
              </a:ext>
            </a:extLst>
          </p:cNvPr>
          <p:cNvSpPr/>
          <p:nvPr/>
        </p:nvSpPr>
        <p:spPr>
          <a:xfrm>
            <a:off x="6120680" y="2403371"/>
            <a:ext cx="2376264" cy="151216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altLang="en-US" dirty="0"/>
              <a:t>data</a:t>
            </a:r>
            <a:r xmlns:a="http://schemas.openxmlformats.org/drawingml/2006/main">
              <a:rPr lang="en" altLang="ko-KR" dirty="0"/>
              <a:t> </a:t>
            </a:r>
            <a:r xmlns:a="http://schemas.openxmlformats.org/drawingml/2006/main">
              <a:rPr lang="en" altLang="en-US" dirty="0"/>
              <a:t>Finding the straight line that best describes it is linear regression </a:t>
            </a:r>
            <a:r xmlns:a="http://schemas.openxmlformats.org/drawingml/2006/main">
              <a:rPr lang="en" altLang="ko-KR" dirty="0"/>
              <a:t>.</a:t>
            </a:r>
            <a:endParaRPr xmlns:a="http://schemas.openxmlformats.org/drawingml/2006/main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095A0D-6F2F-14C9-63C5-FA65A3DF2B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0680" y="3888335"/>
            <a:ext cx="1345688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7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C2DA3-683E-6957-C6FC-EF7FEE84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/>
              <a:t>choice of straight line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DD409-2005-1224-C7E4-95E6222D83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 xmlns:a="http://schemas.openxmlformats.org/drawingml/2006/main">
              <a:rPr lang="en" altLang="en-US" dirty="0" err="1"/>
              <a:t>is which straight line best fits </a:t>
            </a:r>
            <a:r xmlns:a="http://schemas.openxmlformats.org/drawingml/2006/main">
              <a:rPr lang="en" altLang="en-US" dirty="0"/>
              <a:t>the data we provided </a:t>
            </a:r>
            <a:r xmlns:a="http://schemas.openxmlformats.org/drawingml/2006/main">
              <a:rPr lang="en" altLang="ko-KR" dirty="0"/>
              <a:t>. </a:t>
            </a:r>
            <a:r xmlns:a="http://schemas.openxmlformats.org/drawingml/2006/main">
              <a:rPr lang="en" altLang="en-US" dirty="0"/>
              <a:t>This can be seen by looking at the distance between the actual data and the straight line </a:t>
            </a:r>
            <a:r xmlns:a="http://schemas.openxmlformats.org/drawingml/2006/main">
              <a:rPr lang="en" altLang="ko-KR" dirty="0"/>
              <a:t>.</a:t>
            </a:r>
            <a:endParaRPr xmlns:a="http://schemas.openxmlformats.org/drawingml/2006/main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970A7-A92F-318D-9E41-498B2EE4F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852936"/>
            <a:ext cx="438191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43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2981</TotalTime>
  <Words>1460</Words>
  <Application>Microsoft Office PowerPoint</Application>
  <PresentationFormat>화면 슬라이드 쇼(4:3)</PresentationFormat>
  <Paragraphs>178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50" baseType="lpstr">
      <vt:lpstr>MMaCenturyK-Italic</vt:lpstr>
      <vt:lpstr>MMaCenturyK-Regular</vt:lpstr>
      <vt:lpstr>YDVYGOStd12</vt:lpstr>
      <vt:lpstr>YDVYGOStd13</vt:lpstr>
      <vt:lpstr>맑은 고딕</vt:lpstr>
      <vt:lpstr>휴먼편지체</vt:lpstr>
      <vt:lpstr>Arial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1_Crayons</vt:lpstr>
      <vt:lpstr>제10장 선형회귀</vt:lpstr>
      <vt:lpstr>학습 목표</vt:lpstr>
      <vt:lpstr>선형 회귀</vt:lpstr>
      <vt:lpstr>선형 회귀의 예</vt:lpstr>
      <vt:lpstr>선형 회귀 소개</vt:lpstr>
      <vt:lpstr>선형 회귀 예제</vt:lpstr>
      <vt:lpstr>선형 회귀의 종류</vt:lpstr>
      <vt:lpstr>선형 회귀의 원리</vt:lpstr>
      <vt:lpstr>직선의 선택</vt:lpstr>
      <vt:lpstr>손실 함수</vt:lpstr>
      <vt:lpstr>손실함수</vt:lpstr>
      <vt:lpstr>선형 회귀에서 손실 함수 최소화 방법</vt:lpstr>
      <vt:lpstr>경사 하강법</vt:lpstr>
      <vt:lpstr>경사 하강법</vt:lpstr>
      <vt:lpstr>학습률</vt:lpstr>
      <vt:lpstr>선형 회귀에서 경사하강법</vt:lpstr>
      <vt:lpstr>경사 하강법 구현</vt:lpstr>
      <vt:lpstr>경사 하강법 구현</vt:lpstr>
      <vt:lpstr>경사 하강법 구현</vt:lpstr>
      <vt:lpstr>선형 회귀 구현 #2</vt:lpstr>
      <vt:lpstr>학습 데이터 만들기</vt:lpstr>
      <vt:lpstr>선형 회귀 예제</vt:lpstr>
      <vt:lpstr>그래프를 그려보자. </vt:lpstr>
      <vt:lpstr>실행 결과</vt:lpstr>
      <vt:lpstr>Lab: 선형 회귀 실습</vt:lpstr>
      <vt:lpstr>선형 회귀 예제</vt:lpstr>
      <vt:lpstr>선형 회귀 예제</vt:lpstr>
      <vt:lpstr>과잉 적합 vs 과소 적합</vt:lpstr>
      <vt:lpstr>과잉 적합 vs 과소 적합</vt:lpstr>
      <vt:lpstr>Lab: 당뇨병 예제</vt:lpstr>
      <vt:lpstr>당뇨병 예제</vt:lpstr>
      <vt:lpstr>실행 결과</vt:lpstr>
      <vt:lpstr>Open Lab: 면적에 따른 집값 예측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한석범</cp:lastModifiedBy>
  <cp:revision>718</cp:revision>
  <dcterms:created xsi:type="dcterms:W3CDTF">2012-03-12T19:09:15Z</dcterms:created>
  <dcterms:modified xsi:type="dcterms:W3CDTF">2023-02-24T04:48:41Z</dcterms:modified>
</cp:coreProperties>
</file>