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341" r:id="rId4"/>
    <p:sldId id="394" r:id="rId5"/>
    <p:sldId id="398" r:id="rId6"/>
    <p:sldId id="396" r:id="rId7"/>
    <p:sldId id="395" r:id="rId8"/>
    <p:sldId id="342" r:id="rId9"/>
    <p:sldId id="355" r:id="rId10"/>
    <p:sldId id="399" r:id="rId11"/>
    <p:sldId id="400" r:id="rId12"/>
    <p:sldId id="356" r:id="rId13"/>
    <p:sldId id="407" r:id="rId14"/>
    <p:sldId id="408" r:id="rId15"/>
    <p:sldId id="385" r:id="rId16"/>
    <p:sldId id="403" r:id="rId17"/>
    <p:sldId id="402" r:id="rId18"/>
    <p:sldId id="405" r:id="rId19"/>
    <p:sldId id="315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7" autoAdjust="0"/>
  </p:normalViewPr>
  <p:slideViewPr>
    <p:cSldViewPr snapToGrid="0">
      <p:cViewPr varScale="1">
        <p:scale>
          <a:sx n="136" d="100"/>
          <a:sy n="136" d="100"/>
        </p:scale>
        <p:origin x="3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XOR Problem can be solved with a combination of NAND, OR, and </a:t>
            </a:r>
            <a:r>
              <a:rPr lang="en-US" altLang="ko-KR" dirty="0" err="1"/>
              <a:t>AND</a:t>
            </a:r>
            <a:r>
              <a:rPr lang="en-US" altLang="ko-KR" dirty="0"/>
              <a:t> Gate.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3A42AE3-B52A-5DF4-E16F-629B011D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8" y="1431866"/>
            <a:ext cx="7785500" cy="2279767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FB12491D-5BE9-22B0-4182-742F67A6777A}"/>
              </a:ext>
            </a:extLst>
          </p:cNvPr>
          <p:cNvSpPr txBox="1">
            <a:spLocks/>
          </p:cNvSpPr>
          <p:nvPr/>
        </p:nvSpPr>
        <p:spPr>
          <a:xfrm>
            <a:off x="702900" y="3887753"/>
            <a:ext cx="7704891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There are two hidden layers, which means we can solve the XOR Problem with Multiple Layer Perceptron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19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So, we can solve complex problems with Multiple Layer Perceptron, which has lots of hidden layers for learning.</a:t>
            </a:r>
          </a:p>
          <a:p>
            <a:endParaRPr lang="en-US" altLang="ko-KR" dirty="0"/>
          </a:p>
          <a:p>
            <a:r>
              <a:rPr lang="en-US" altLang="ko-KR" dirty="0"/>
              <a:t>The more hidden layers MLP has, the deeper it is; that is, Deep Learning.</a:t>
            </a:r>
          </a:p>
        </p:txBody>
      </p:sp>
      <p:pic>
        <p:nvPicPr>
          <p:cNvPr id="9" name="Picture 4" descr="다층 퍼셉트론 (Multi-layer Perceptron)">
            <a:extLst>
              <a:ext uri="{FF2B5EF4-FFF2-40B4-BE49-F238E27FC236}">
                <a16:creationId xmlns:a16="http://schemas.microsoft.com/office/drawing/2014/main" id="{E9BBDF3F-71D6-4D92-EE7B-C3E8B85F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26" y="2178040"/>
            <a:ext cx="4500347" cy="22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998C9729-D361-0088-A72E-DE410029DE57}"/>
              </a:ext>
            </a:extLst>
          </p:cNvPr>
          <p:cNvSpPr txBox="1">
            <a:spLocks/>
          </p:cNvSpPr>
          <p:nvPr/>
        </p:nvSpPr>
        <p:spPr>
          <a:xfrm>
            <a:off x="2259552" y="4405261"/>
            <a:ext cx="4562621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b="1" dirty="0"/>
              <a:t>Multiple Layer Perceptron: more than 1 hidden layer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229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need to minimize the error between results and answers: </a:t>
            </a:r>
            <a:r>
              <a:rPr lang="en-US" altLang="ko-KR" b="1" dirty="0"/>
              <a:t>Back Propagation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C93364-F188-1A36-7174-269C385A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5" y="3938180"/>
            <a:ext cx="7620392" cy="590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163C5F-0BC0-0093-22AC-2F3F73BF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71" y="1490006"/>
            <a:ext cx="2829230" cy="2310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D733-A7F2-9967-FA38-43E5E1663079}"/>
              </a:ext>
            </a:extLst>
          </p:cNvPr>
          <p:cNvSpPr txBox="1"/>
          <p:nvPr/>
        </p:nvSpPr>
        <p:spPr>
          <a:xfrm>
            <a:off x="2208628" y="2296365"/>
            <a:ext cx="4726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model4.predict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013753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Let's solve the XOR Problem using </a:t>
            </a:r>
            <a:r>
              <a:rPr lang="en-US" altLang="ko-KR" sz="3200" b="1" dirty="0" err="1"/>
              <a:t>MLPClassifier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26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Lab-Neural Network Playground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b="1" dirty="0"/>
              <a:t>Let's go to A Neural Network Playground</a:t>
            </a:r>
            <a:endParaRPr lang="en-US" altLang="ko-KR" sz="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619B-EE22-6505-2A04-B7769F28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0" y="2274276"/>
            <a:ext cx="4891352" cy="2067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DF68C6-C41A-1B25-F7E9-A40065CEE2D5}"/>
              </a:ext>
            </a:extLst>
          </p:cNvPr>
          <p:cNvSpPr/>
          <p:nvPr/>
        </p:nvSpPr>
        <p:spPr>
          <a:xfrm>
            <a:off x="1094125" y="3606018"/>
            <a:ext cx="1522466" cy="24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25" y="2239592"/>
            <a:ext cx="3747253" cy="23271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C95A91-994F-3969-5022-39EAC6F67B30}"/>
              </a:ext>
            </a:extLst>
          </p:cNvPr>
          <p:cNvSpPr/>
          <p:nvPr/>
        </p:nvSpPr>
        <p:spPr>
          <a:xfrm>
            <a:off x="4337538" y="3256670"/>
            <a:ext cx="558019" cy="4595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5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Lab-Neural Network Playground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6" y="1087371"/>
            <a:ext cx="6357588" cy="39482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D70056-402E-A08D-A265-6FB54A9BB4F7}"/>
              </a:ext>
            </a:extLst>
          </p:cNvPr>
          <p:cNvSpPr/>
          <p:nvPr/>
        </p:nvSpPr>
        <p:spPr>
          <a:xfrm>
            <a:off x="1960098" y="1978855"/>
            <a:ext cx="651804" cy="412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3B04BD-1059-46F0-7176-75D93858651E}"/>
              </a:ext>
            </a:extLst>
          </p:cNvPr>
          <p:cNvSpPr/>
          <p:nvPr/>
        </p:nvSpPr>
        <p:spPr>
          <a:xfrm>
            <a:off x="2750233" y="2044504"/>
            <a:ext cx="513471" cy="309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E4B5E1-B569-4021-3522-EB8CDC6E41D0}"/>
              </a:ext>
            </a:extLst>
          </p:cNvPr>
          <p:cNvSpPr/>
          <p:nvPr/>
        </p:nvSpPr>
        <p:spPr>
          <a:xfrm>
            <a:off x="2750232" y="2648823"/>
            <a:ext cx="672905" cy="2195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92370-A45F-1DE4-D82D-16822345B66E}"/>
              </a:ext>
            </a:extLst>
          </p:cNvPr>
          <p:cNvSpPr/>
          <p:nvPr/>
        </p:nvSpPr>
        <p:spPr>
          <a:xfrm>
            <a:off x="3706836" y="3055045"/>
            <a:ext cx="672905" cy="1531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68B5F-70A7-9B87-B40E-EE7729B5A3A4}"/>
              </a:ext>
            </a:extLst>
          </p:cNvPr>
          <p:cNvSpPr/>
          <p:nvPr/>
        </p:nvSpPr>
        <p:spPr>
          <a:xfrm>
            <a:off x="5202701" y="2855149"/>
            <a:ext cx="626013" cy="1496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A6405-F703-D08A-A63B-25E345766D58}"/>
              </a:ext>
            </a:extLst>
          </p:cNvPr>
          <p:cNvSpPr txBox="1"/>
          <p:nvPr/>
        </p:nvSpPr>
        <p:spPr>
          <a:xfrm>
            <a:off x="1514622" y="1730273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start button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00C2C-FEED-5A49-E965-3CA75637A738}"/>
              </a:ext>
            </a:extLst>
          </p:cNvPr>
          <p:cNvSpPr/>
          <p:nvPr/>
        </p:nvSpPr>
        <p:spPr>
          <a:xfrm>
            <a:off x="1864545" y="2571750"/>
            <a:ext cx="672905" cy="91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A2040-725F-5821-8008-583D1FAFC35F}"/>
              </a:ext>
            </a:extLst>
          </p:cNvPr>
          <p:cNvSpPr txBox="1"/>
          <p:nvPr/>
        </p:nvSpPr>
        <p:spPr>
          <a:xfrm>
            <a:off x="996851" y="2841056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dataset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F13BD-37D4-BF54-549E-1C3CADE6D6C7}"/>
              </a:ext>
            </a:extLst>
          </p:cNvPr>
          <p:cNvSpPr txBox="1"/>
          <p:nvPr/>
        </p:nvSpPr>
        <p:spPr>
          <a:xfrm>
            <a:off x="2676154" y="48136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FF73B-5B16-7977-5890-3CFFE0AE298A}"/>
              </a:ext>
            </a:extLst>
          </p:cNvPr>
          <p:cNvSpPr txBox="1"/>
          <p:nvPr/>
        </p:nvSpPr>
        <p:spPr>
          <a:xfrm>
            <a:off x="3571291" y="458606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Hidden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963B6-1920-954D-6558-5D2132098761}"/>
              </a:ext>
            </a:extLst>
          </p:cNvPr>
          <p:cNvSpPr txBox="1"/>
          <p:nvPr/>
        </p:nvSpPr>
        <p:spPr>
          <a:xfrm>
            <a:off x="5055484" y="4351606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Output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C57BF-52CB-0FCC-9FCC-C9DC18F4E6F4}"/>
              </a:ext>
            </a:extLst>
          </p:cNvPr>
          <p:cNvSpPr txBox="1"/>
          <p:nvPr/>
        </p:nvSpPr>
        <p:spPr>
          <a:xfrm>
            <a:off x="2537450" y="2307880"/>
            <a:ext cx="130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count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7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Lab-Neural Network Playground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b="1" dirty="0"/>
              <a:t>Visualize how XOR problem is solved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485FC-64C1-E7F2-6583-E7F6CBD1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18" y="1678422"/>
            <a:ext cx="6199163" cy="32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2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Lab-MNIST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endParaRPr lang="en-US" altLang="ko-KR" sz="800" dirty="0"/>
          </a:p>
        </p:txBody>
      </p:sp>
      <p:pic>
        <p:nvPicPr>
          <p:cNvPr id="1026" name="Picture 2" descr="MNIST Dataset | Papers With Code">
            <a:extLst>
              <a:ext uri="{FF2B5EF4-FFF2-40B4-BE49-F238E27FC236}">
                <a16:creationId xmlns:a16="http://schemas.microsoft.com/office/drawing/2014/main" id="{92884A97-3D98-A588-3B81-1E39B8C1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3" y="1856642"/>
            <a:ext cx="4155052" cy="25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0D148F-FBA7-5B88-FF30-30E91410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90" y="1674268"/>
            <a:ext cx="1104957" cy="1251014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75F549A-9EA8-F8FA-5F7F-047B3A873A87}"/>
              </a:ext>
            </a:extLst>
          </p:cNvPr>
          <p:cNvSpPr/>
          <p:nvPr/>
        </p:nvSpPr>
        <p:spPr>
          <a:xfrm>
            <a:off x="6743114" y="3120536"/>
            <a:ext cx="379828" cy="56988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5D6A3-FA5B-09ED-3997-EDD988756D6C}"/>
              </a:ext>
            </a:extLst>
          </p:cNvPr>
          <p:cNvSpPr txBox="1"/>
          <p:nvPr/>
        </p:nvSpPr>
        <p:spPr>
          <a:xfrm>
            <a:off x="6695370" y="3731790"/>
            <a:ext cx="150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4 !!!</a:t>
            </a:r>
            <a:endParaRPr lang="ko-KR" altLang="en-US" sz="20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1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sz="1100" dirty="0"/>
              <a:t>heart disease classification: https://www.kaggle.com/code/cdabakoglu/heart-disease-classifications-machine-learning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209847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gurwoghd@gmail.com</a:t>
            </a:r>
            <a:endParaRPr dirty="0"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0" name="Google Shape;6070;p116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621711152"/>
              </p:ext>
            </p:extLst>
          </p:nvPr>
        </p:nvGraphicFramePr>
        <p:xfrm>
          <a:off x="702925" y="1691025"/>
          <a:ext cx="7704000" cy="1752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Neural Network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artificial neural network, architecture, 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Logistic Regression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simple description to Logistic Regression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767179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Single Layer Perceptron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AND, OR, NAND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Multiple Layer Perceptron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XOR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Problem,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Back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Propagation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550918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Artificial Neural Network(ANN) </a:t>
            </a:r>
            <a:r>
              <a:rPr lang="en-US" altLang="ko-KR" dirty="0"/>
              <a:t>is </a:t>
            </a:r>
            <a:r>
              <a:rPr lang="en-US" altLang="ko-KR" b="1" dirty="0"/>
              <a:t>a computing architecture </a:t>
            </a:r>
            <a:r>
              <a:rPr lang="en-US" altLang="ko-KR" dirty="0"/>
              <a:t>made similar with biological neural network.</a:t>
            </a:r>
          </a:p>
          <a:p>
            <a:r>
              <a:rPr lang="en-US" altLang="ko-KR" b="1" dirty="0"/>
              <a:t>Perceptron</a:t>
            </a:r>
            <a:r>
              <a:rPr lang="en-US" altLang="ko-KR" dirty="0"/>
              <a:t> is an algorithm which gets several input data and results in one output as a unit of ANN.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3FD256-7B4B-39DE-10CA-1287AE67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1" y="2225691"/>
            <a:ext cx="4144057" cy="19061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A047F4-0A20-BA09-ACE6-284A57F3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19" y="2015199"/>
            <a:ext cx="2829230" cy="23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3598713"/>
            <a:ext cx="7738200" cy="505200"/>
          </a:xfrm>
        </p:spPr>
        <p:txBody>
          <a:bodyPr/>
          <a:lstStyle/>
          <a:p>
            <a:r>
              <a:rPr lang="en-US" altLang="ko-KR" dirty="0"/>
              <a:t>There are three types of layers: </a:t>
            </a:r>
            <a:r>
              <a:rPr lang="en-US" altLang="ko-KR" b="1" dirty="0"/>
              <a:t>input layer</a:t>
            </a:r>
            <a:r>
              <a:rPr lang="en-US" altLang="ko-KR" dirty="0"/>
              <a:t>, </a:t>
            </a:r>
            <a:r>
              <a:rPr lang="en-US" altLang="ko-KR" b="1" dirty="0"/>
              <a:t>hidden layer</a:t>
            </a:r>
            <a:r>
              <a:rPr lang="en-US" altLang="ko-KR" dirty="0"/>
              <a:t>, </a:t>
            </a:r>
            <a:r>
              <a:rPr lang="en-US" altLang="ko-KR" b="1" dirty="0"/>
              <a:t>output layer</a:t>
            </a:r>
          </a:p>
          <a:p>
            <a:r>
              <a:rPr lang="en-US" altLang="ko-KR" b="1" dirty="0"/>
              <a:t>input layer</a:t>
            </a:r>
            <a:r>
              <a:rPr lang="en-US" altLang="ko-KR" dirty="0"/>
              <a:t>: a layer which get </a:t>
            </a:r>
            <a:r>
              <a:rPr lang="en-US" altLang="ko-KR" b="1" dirty="0"/>
              <a:t>input</a:t>
            </a:r>
            <a:r>
              <a:rPr lang="en-US" altLang="ko-KR" dirty="0"/>
              <a:t> data</a:t>
            </a:r>
          </a:p>
          <a:p>
            <a:r>
              <a:rPr lang="en-US" altLang="ko-KR" b="1" dirty="0"/>
              <a:t>hidden layer</a:t>
            </a:r>
            <a:r>
              <a:rPr lang="en-US" altLang="ko-KR" dirty="0"/>
              <a:t>: a layer which does </a:t>
            </a:r>
            <a:r>
              <a:rPr lang="en-US" altLang="ko-KR" b="1" dirty="0"/>
              <a:t>learning</a:t>
            </a:r>
          </a:p>
          <a:p>
            <a:r>
              <a:rPr lang="en-US" altLang="ko-KR" b="1" dirty="0"/>
              <a:t>output layer</a:t>
            </a:r>
            <a:r>
              <a:rPr lang="en-US" altLang="ko-KR" dirty="0"/>
              <a:t>: a layer which </a:t>
            </a:r>
            <a:r>
              <a:rPr lang="en-US" altLang="ko-KR" b="1" dirty="0"/>
              <a:t>output</a:t>
            </a:r>
            <a:r>
              <a:rPr lang="en-US" altLang="ko-KR" dirty="0"/>
              <a:t> results</a:t>
            </a:r>
          </a:p>
          <a:p>
            <a:endParaRPr lang="en-US" altLang="ko-KR" dirty="0"/>
          </a:p>
          <a:p>
            <a:r>
              <a:rPr lang="ko-KR" altLang="en-US" dirty="0"/>
              <a:t>                           </a:t>
            </a:r>
            <a:r>
              <a:rPr lang="en-US" altLang="ko-KR" dirty="0"/>
              <a:t>: a Node; a </a:t>
            </a:r>
            <a:r>
              <a:rPr lang="en-US" altLang="ko-KR" b="1" dirty="0"/>
              <a:t>logistic regression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26364-BBF5-37A2-92DE-A8865324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84" y="1121563"/>
            <a:ext cx="6720232" cy="240383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DD19C31-6569-0768-367A-D7F67009245E}"/>
              </a:ext>
            </a:extLst>
          </p:cNvPr>
          <p:cNvSpPr/>
          <p:nvPr/>
        </p:nvSpPr>
        <p:spPr>
          <a:xfrm>
            <a:off x="895643" y="4542962"/>
            <a:ext cx="989428" cy="3329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Logistic Regression </a:t>
            </a:r>
            <a:r>
              <a:rPr lang="en-US" altLang="ko-KR" dirty="0"/>
              <a:t>is </a:t>
            </a:r>
            <a:r>
              <a:rPr lang="en-US" altLang="ko-KR" b="1" dirty="0"/>
              <a:t>a classification method </a:t>
            </a:r>
            <a:r>
              <a:rPr lang="en-US" altLang="ko-KR" dirty="0"/>
              <a:t>which classifies input data into a certain category.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D63F3-0C4B-6C71-3B5E-6AD30AB7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1" y="1654130"/>
            <a:ext cx="5784325" cy="3180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02C82A-15DC-823D-AB1D-7B5A21B6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9" y="1654130"/>
            <a:ext cx="2818228" cy="7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14" y="3598713"/>
            <a:ext cx="3577883" cy="505200"/>
          </a:xfrm>
        </p:spPr>
        <p:txBody>
          <a:bodyPr/>
          <a:lstStyle/>
          <a:p>
            <a:r>
              <a:rPr lang="en-US" altLang="ko-KR" b="1" dirty="0"/>
              <a:t>Single Layer Perceptron: 1 hidden layer</a:t>
            </a:r>
            <a:endParaRPr lang="ko-KR" altLang="en-US" b="1" dirty="0"/>
          </a:p>
        </p:txBody>
      </p:sp>
      <p:pic>
        <p:nvPicPr>
          <p:cNvPr id="1026" name="Picture 2" descr="퍼셉트론의 기본 개념과 학습 규칙, 한계점">
            <a:extLst>
              <a:ext uri="{FF2B5EF4-FFF2-40B4-BE49-F238E27FC236}">
                <a16:creationId xmlns:a16="http://schemas.microsoft.com/office/drawing/2014/main" id="{E17DBC02-429E-E144-705A-F52143CE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1366804"/>
            <a:ext cx="2568316" cy="20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다층 퍼셉트론 (Multi-layer Perceptron)">
            <a:extLst>
              <a:ext uri="{FF2B5EF4-FFF2-40B4-BE49-F238E27FC236}">
                <a16:creationId xmlns:a16="http://schemas.microsoft.com/office/drawing/2014/main" id="{EF5DF4BF-E7CE-4B04-ECC2-FD60FF39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00" y="1362114"/>
            <a:ext cx="4500347" cy="22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D86EE949-8788-CE5B-A588-18983B495EC8}"/>
              </a:ext>
            </a:extLst>
          </p:cNvPr>
          <p:cNvSpPr txBox="1">
            <a:spLocks/>
          </p:cNvSpPr>
          <p:nvPr/>
        </p:nvSpPr>
        <p:spPr>
          <a:xfrm>
            <a:off x="4239064" y="3598713"/>
            <a:ext cx="4562621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b="1" dirty="0"/>
              <a:t>Multiple Layer Perceptron: more than 1 hidden layer</a:t>
            </a:r>
            <a:endParaRPr lang="ko-KR" altLang="en-US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C1EF89B-F3F7-FCB2-D5CA-0686CBB5775C}"/>
              </a:ext>
            </a:extLst>
          </p:cNvPr>
          <p:cNvSpPr txBox="1">
            <a:spLocks/>
          </p:cNvSpPr>
          <p:nvPr/>
        </p:nvSpPr>
        <p:spPr>
          <a:xfrm>
            <a:off x="843577" y="4103913"/>
            <a:ext cx="307662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603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04042"/>
            <a:ext cx="7738200" cy="505200"/>
          </a:xfrm>
        </p:spPr>
        <p:txBody>
          <a:bodyPr/>
          <a:lstStyle/>
          <a:p>
            <a:r>
              <a:rPr lang="en-US" altLang="ko-KR" dirty="0"/>
              <a:t>Let's think about AND, OR, NAND logical gate.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D155B8B-1E78-C912-7D25-77A23FA2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38909"/>
              </p:ext>
            </p:extLst>
          </p:nvPr>
        </p:nvGraphicFramePr>
        <p:xfrm>
          <a:off x="295422" y="1482285"/>
          <a:ext cx="2335236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778412">
                  <a:extLst>
                    <a:ext uri="{9D8B030D-6E8A-4147-A177-3AD203B41FA5}">
                      <a16:colId xmlns:a16="http://schemas.microsoft.com/office/drawing/2014/main" val="2033294874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926151246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35052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and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8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D34030-F00F-39BC-7840-CF6E0537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92987"/>
              </p:ext>
            </p:extLst>
          </p:nvPr>
        </p:nvGraphicFramePr>
        <p:xfrm>
          <a:off x="3038136" y="1482285"/>
          <a:ext cx="2647071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882357">
                  <a:extLst>
                    <a:ext uri="{9D8B030D-6E8A-4147-A177-3AD203B41FA5}">
                      <a16:colId xmlns:a16="http://schemas.microsoft.com/office/drawing/2014/main" val="2033294874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926151246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35052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or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83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4CBA9EE-08DB-EEB0-383E-574C3DB6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96993"/>
              </p:ext>
            </p:extLst>
          </p:nvPr>
        </p:nvGraphicFramePr>
        <p:xfrm>
          <a:off x="6185254" y="1482285"/>
          <a:ext cx="2647071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882357">
                  <a:extLst>
                    <a:ext uri="{9D8B030D-6E8A-4147-A177-3AD203B41FA5}">
                      <a16:colId xmlns:a16="http://schemas.microsoft.com/office/drawing/2014/main" val="2033294874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926151246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35052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</a:t>
                      </a:r>
                      <a:r>
                        <a:rPr lang="en-US" altLang="ko-KR" dirty="0" err="1"/>
                        <a:t>nand</a:t>
                      </a:r>
                      <a:r>
                        <a:rPr lang="en-US" altLang="ko-KR" dirty="0"/>
                        <a:t>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835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B2EAD064-2721-048F-7AD0-8D187CC4B949}"/>
              </a:ext>
            </a:extLst>
          </p:cNvPr>
          <p:cNvSpPr/>
          <p:nvPr/>
        </p:nvSpPr>
        <p:spPr>
          <a:xfrm>
            <a:off x="440788" y="3629465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D9E33E-5C19-444C-555D-D2A23431F568}"/>
              </a:ext>
            </a:extLst>
          </p:cNvPr>
          <p:cNvSpPr/>
          <p:nvPr/>
        </p:nvSpPr>
        <p:spPr>
          <a:xfrm>
            <a:off x="1596683" y="3629464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054BCB6-0F2B-28B0-ACBC-8335DA3C8A61}"/>
              </a:ext>
            </a:extLst>
          </p:cNvPr>
          <p:cNvSpPr/>
          <p:nvPr/>
        </p:nvSpPr>
        <p:spPr>
          <a:xfrm>
            <a:off x="436099" y="4480560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A127619-F785-0F1C-8B10-DD293BA22283}"/>
              </a:ext>
            </a:extLst>
          </p:cNvPr>
          <p:cNvSpPr/>
          <p:nvPr/>
        </p:nvSpPr>
        <p:spPr>
          <a:xfrm>
            <a:off x="1596683" y="4480559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66D7B-21A0-0496-460F-DC5BE23E7B39}"/>
              </a:ext>
            </a:extLst>
          </p:cNvPr>
          <p:cNvCxnSpPr/>
          <p:nvPr/>
        </p:nvCxnSpPr>
        <p:spPr>
          <a:xfrm>
            <a:off x="862819" y="3428257"/>
            <a:ext cx="1416147" cy="128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00D526-8E24-3BD9-BC21-8C6D5973D86F}"/>
              </a:ext>
            </a:extLst>
          </p:cNvPr>
          <p:cNvSpPr txBox="1"/>
          <p:nvPr/>
        </p:nvSpPr>
        <p:spPr>
          <a:xfrm>
            <a:off x="373582" y="453166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F84205-B3F1-2B20-F261-E33E4738E392}"/>
              </a:ext>
            </a:extLst>
          </p:cNvPr>
          <p:cNvSpPr txBox="1"/>
          <p:nvPr/>
        </p:nvSpPr>
        <p:spPr>
          <a:xfrm>
            <a:off x="373582" y="365103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F49005-39F9-CD1E-44E7-50860D10EB3D}"/>
              </a:ext>
            </a:extLst>
          </p:cNvPr>
          <p:cNvSpPr txBox="1"/>
          <p:nvPr/>
        </p:nvSpPr>
        <p:spPr>
          <a:xfrm>
            <a:off x="1534166" y="366467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D9FF5-3F5B-9FCE-5DF4-734A0A68E4C3}"/>
              </a:ext>
            </a:extLst>
          </p:cNvPr>
          <p:cNvSpPr txBox="1"/>
          <p:nvPr/>
        </p:nvSpPr>
        <p:spPr>
          <a:xfrm>
            <a:off x="1542372" y="451198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2EB6F79-C301-C02B-D01A-278627789D19}"/>
              </a:ext>
            </a:extLst>
          </p:cNvPr>
          <p:cNvSpPr/>
          <p:nvPr/>
        </p:nvSpPr>
        <p:spPr>
          <a:xfrm>
            <a:off x="3478622" y="3636115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69595E-2839-15FF-C90E-575426C368A7}"/>
              </a:ext>
            </a:extLst>
          </p:cNvPr>
          <p:cNvSpPr/>
          <p:nvPr/>
        </p:nvSpPr>
        <p:spPr>
          <a:xfrm>
            <a:off x="4634517" y="3636114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5EC011A-2B50-C4CA-342A-20DCECE0A605}"/>
              </a:ext>
            </a:extLst>
          </p:cNvPr>
          <p:cNvSpPr/>
          <p:nvPr/>
        </p:nvSpPr>
        <p:spPr>
          <a:xfrm>
            <a:off x="3473933" y="4487210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B17060A-49CB-B4A9-FAFC-772D8AA905C6}"/>
              </a:ext>
            </a:extLst>
          </p:cNvPr>
          <p:cNvSpPr/>
          <p:nvPr/>
        </p:nvSpPr>
        <p:spPr>
          <a:xfrm>
            <a:off x="4634517" y="4487209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186FAE-4185-47A1-8576-C706D5119D3E}"/>
              </a:ext>
            </a:extLst>
          </p:cNvPr>
          <p:cNvCxnSpPr>
            <a:cxnSpLocks/>
          </p:cNvCxnSpPr>
          <p:nvPr/>
        </p:nvCxnSpPr>
        <p:spPr>
          <a:xfrm>
            <a:off x="3342146" y="3923777"/>
            <a:ext cx="1303413" cy="11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9454CC-81E3-D5B0-4334-41DC1CF9DCA9}"/>
              </a:ext>
            </a:extLst>
          </p:cNvPr>
          <p:cNvSpPr txBox="1"/>
          <p:nvPr/>
        </p:nvSpPr>
        <p:spPr>
          <a:xfrm>
            <a:off x="3411416" y="453831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8FD37-7D95-9388-06DC-F633D92D3B05}"/>
              </a:ext>
            </a:extLst>
          </p:cNvPr>
          <p:cNvSpPr txBox="1"/>
          <p:nvPr/>
        </p:nvSpPr>
        <p:spPr>
          <a:xfrm>
            <a:off x="3411416" y="365768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84BFF5-E8CF-591B-2B30-2F357A93CC63}"/>
              </a:ext>
            </a:extLst>
          </p:cNvPr>
          <p:cNvSpPr txBox="1"/>
          <p:nvPr/>
        </p:nvSpPr>
        <p:spPr>
          <a:xfrm>
            <a:off x="4572000" y="367132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77C9F-0D91-1212-C734-AFB2F64C2955}"/>
              </a:ext>
            </a:extLst>
          </p:cNvPr>
          <p:cNvSpPr txBox="1"/>
          <p:nvPr/>
        </p:nvSpPr>
        <p:spPr>
          <a:xfrm>
            <a:off x="4580206" y="451863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F3B4BC3-D6DA-88A5-2738-4202C765E61D}"/>
              </a:ext>
            </a:extLst>
          </p:cNvPr>
          <p:cNvSpPr/>
          <p:nvPr/>
        </p:nvSpPr>
        <p:spPr>
          <a:xfrm>
            <a:off x="6698566" y="3607004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78EB20-C185-227A-5A02-38BBB7A68F72}"/>
              </a:ext>
            </a:extLst>
          </p:cNvPr>
          <p:cNvSpPr/>
          <p:nvPr/>
        </p:nvSpPr>
        <p:spPr>
          <a:xfrm>
            <a:off x="7854461" y="3607003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870F67-A16B-4B00-47B4-5282EE07AFDA}"/>
              </a:ext>
            </a:extLst>
          </p:cNvPr>
          <p:cNvSpPr/>
          <p:nvPr/>
        </p:nvSpPr>
        <p:spPr>
          <a:xfrm>
            <a:off x="6693877" y="4458099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065525A-B976-C89F-BBA1-797645B70971}"/>
              </a:ext>
            </a:extLst>
          </p:cNvPr>
          <p:cNvSpPr/>
          <p:nvPr/>
        </p:nvSpPr>
        <p:spPr>
          <a:xfrm>
            <a:off x="7854461" y="4458098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03C67D7-00FB-BA40-D7B7-DCA6FDC9E22C}"/>
              </a:ext>
            </a:extLst>
          </p:cNvPr>
          <p:cNvCxnSpPr/>
          <p:nvPr/>
        </p:nvCxnSpPr>
        <p:spPr>
          <a:xfrm>
            <a:off x="7120597" y="3405796"/>
            <a:ext cx="1416147" cy="128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2AF407-CDE7-D0AF-8FE2-EEF6D061C5EA}"/>
              </a:ext>
            </a:extLst>
          </p:cNvPr>
          <p:cNvSpPr txBox="1"/>
          <p:nvPr/>
        </p:nvSpPr>
        <p:spPr>
          <a:xfrm>
            <a:off x="6631360" y="450920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6C9D4-B4A0-FB1C-D977-178D5CC27997}"/>
              </a:ext>
            </a:extLst>
          </p:cNvPr>
          <p:cNvSpPr txBox="1"/>
          <p:nvPr/>
        </p:nvSpPr>
        <p:spPr>
          <a:xfrm>
            <a:off x="6631360" y="3628578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B60C7-548D-8B80-817E-D5E83F6186A5}"/>
              </a:ext>
            </a:extLst>
          </p:cNvPr>
          <p:cNvSpPr txBox="1"/>
          <p:nvPr/>
        </p:nvSpPr>
        <p:spPr>
          <a:xfrm>
            <a:off x="7791944" y="364221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E78BB-9E22-AD2D-8728-BED3D373238C}"/>
              </a:ext>
            </a:extLst>
          </p:cNvPr>
          <p:cNvSpPr txBox="1"/>
          <p:nvPr/>
        </p:nvSpPr>
        <p:spPr>
          <a:xfrm>
            <a:off x="7800150" y="448952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72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319150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Let's make </a:t>
            </a:r>
            <a:r>
              <a:rPr lang="en-US" altLang="ko-KR" sz="3200" b="1" dirty="0" err="1"/>
              <a:t>perceptrons</a:t>
            </a:r>
            <a:r>
              <a:rPr lang="en-US" altLang="ko-KR" sz="3200" b="1" dirty="0"/>
              <a:t> for AND, OR, NAND.</a:t>
            </a:r>
          </a:p>
        </p:txBody>
      </p:sp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However, in case of XOR, each data can't be classified by a linear.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D616556-F984-DF83-D528-FC5CDF217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96068"/>
              </p:ext>
            </p:extLst>
          </p:nvPr>
        </p:nvGraphicFramePr>
        <p:xfrm>
          <a:off x="2993263" y="1477596"/>
          <a:ext cx="2335236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778412">
                  <a:extLst>
                    <a:ext uri="{9D8B030D-6E8A-4147-A177-3AD203B41FA5}">
                      <a16:colId xmlns:a16="http://schemas.microsoft.com/office/drawing/2014/main" val="2033294874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926151246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35052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</a:t>
                      </a:r>
                      <a:r>
                        <a:rPr lang="en-US" altLang="ko-KR" dirty="0" err="1"/>
                        <a:t>xor</a:t>
                      </a:r>
                      <a:r>
                        <a:rPr lang="en-US" altLang="ko-KR" dirty="0"/>
                        <a:t>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835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F27FA8FC-29AE-BA85-E56C-7B466C96EB8D}"/>
              </a:ext>
            </a:extLst>
          </p:cNvPr>
          <p:cNvSpPr/>
          <p:nvPr/>
        </p:nvSpPr>
        <p:spPr>
          <a:xfrm>
            <a:off x="3368401" y="3563142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98B63D-9B3F-D247-633C-97E2A77501A7}"/>
              </a:ext>
            </a:extLst>
          </p:cNvPr>
          <p:cNvSpPr/>
          <p:nvPr/>
        </p:nvSpPr>
        <p:spPr>
          <a:xfrm>
            <a:off x="4524296" y="3563141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A0BFD-618C-BC2E-ECCC-F39A9C8F3B89}"/>
              </a:ext>
            </a:extLst>
          </p:cNvPr>
          <p:cNvSpPr/>
          <p:nvPr/>
        </p:nvSpPr>
        <p:spPr>
          <a:xfrm>
            <a:off x="3363712" y="4414237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4979034-6943-9C9C-EAD3-103D1A367C8C}"/>
              </a:ext>
            </a:extLst>
          </p:cNvPr>
          <p:cNvSpPr/>
          <p:nvPr/>
        </p:nvSpPr>
        <p:spPr>
          <a:xfrm>
            <a:off x="4524296" y="4414236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3CBB6-79CE-9A6F-FAF2-66E76097224C}"/>
              </a:ext>
            </a:extLst>
          </p:cNvPr>
          <p:cNvSpPr txBox="1"/>
          <p:nvPr/>
        </p:nvSpPr>
        <p:spPr>
          <a:xfrm>
            <a:off x="3301195" y="446534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04A8B-89E9-A02D-1905-90810941B2D2}"/>
              </a:ext>
            </a:extLst>
          </p:cNvPr>
          <p:cNvSpPr txBox="1"/>
          <p:nvPr/>
        </p:nvSpPr>
        <p:spPr>
          <a:xfrm>
            <a:off x="3301195" y="358471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45D7-E7DB-13C5-A996-9A14A4826084}"/>
              </a:ext>
            </a:extLst>
          </p:cNvPr>
          <p:cNvSpPr txBox="1"/>
          <p:nvPr/>
        </p:nvSpPr>
        <p:spPr>
          <a:xfrm>
            <a:off x="4461779" y="359835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BD6B4-12BC-30B5-614F-F7266A7334D9}"/>
              </a:ext>
            </a:extLst>
          </p:cNvPr>
          <p:cNvSpPr txBox="1"/>
          <p:nvPr/>
        </p:nvSpPr>
        <p:spPr>
          <a:xfrm>
            <a:off x="4469985" y="4445661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555</Words>
  <Application>Microsoft Office PowerPoint</Application>
  <PresentationFormat>화면 슬라이드 쇼(16:9)</PresentationFormat>
  <Paragraphs>142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Montserrat</vt:lpstr>
      <vt:lpstr>Livine Meeting XL by Slidesgo</vt:lpstr>
      <vt:lpstr>Perceptron</vt:lpstr>
      <vt:lpstr>CONTENTS</vt:lpstr>
      <vt:lpstr>Neural Network</vt:lpstr>
      <vt:lpstr>Neural Network</vt:lpstr>
      <vt:lpstr>Logistic Regression</vt:lpstr>
      <vt:lpstr>Single Layer Perceptron</vt:lpstr>
      <vt:lpstr>Single Layer Perceptron</vt:lpstr>
      <vt:lpstr>Single Layer Perceptron</vt:lpstr>
      <vt:lpstr>Multiple Layer Perceptron</vt:lpstr>
      <vt:lpstr>Multiple Layer Perceptron</vt:lpstr>
      <vt:lpstr>Multiple Layer Perceptron</vt:lpstr>
      <vt:lpstr>Multiple Layer Perceptron</vt:lpstr>
      <vt:lpstr>Lab</vt:lpstr>
      <vt:lpstr>Lab-Neural Network Playground</vt:lpstr>
      <vt:lpstr>Lab-Neural Network Playground</vt:lpstr>
      <vt:lpstr>Lab-Neural Network Playground</vt:lpstr>
      <vt:lpstr>Lab-MNIST dataset</vt:lpstr>
      <vt:lpstr>Other datasets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22</cp:revision>
  <dcterms:modified xsi:type="dcterms:W3CDTF">2023-07-25T00:55:49Z</dcterms:modified>
</cp:coreProperties>
</file>