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24"/>
  </p:notesMasterIdLst>
  <p:sldIdLst>
    <p:sldId id="256" r:id="rId2"/>
    <p:sldId id="257" r:id="rId3"/>
    <p:sldId id="341" r:id="rId4"/>
    <p:sldId id="342" r:id="rId5"/>
    <p:sldId id="355" r:id="rId6"/>
    <p:sldId id="356" r:id="rId7"/>
    <p:sldId id="385" r:id="rId8"/>
    <p:sldId id="386" r:id="rId9"/>
    <p:sldId id="392" r:id="rId10"/>
    <p:sldId id="401" r:id="rId11"/>
    <p:sldId id="402" r:id="rId12"/>
    <p:sldId id="357" r:id="rId13"/>
    <p:sldId id="387" r:id="rId14"/>
    <p:sldId id="394" r:id="rId15"/>
    <p:sldId id="395" r:id="rId16"/>
    <p:sldId id="389" r:id="rId17"/>
    <p:sldId id="398" r:id="rId18"/>
    <p:sldId id="397" r:id="rId19"/>
    <p:sldId id="400" r:id="rId20"/>
    <p:sldId id="390" r:id="rId21"/>
    <p:sldId id="391" r:id="rId22"/>
    <p:sldId id="315" r:id="rId2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24179D-5A76-4B28-A430-DBD8E55DE50D}">
  <a:tblStyle styleId="{0324179D-5A76-4B28-A430-DBD8E55DE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07" autoAdjust="0"/>
  </p:normalViewPr>
  <p:slideViewPr>
    <p:cSldViewPr snapToGrid="0">
      <p:cViewPr varScale="1">
        <p:scale>
          <a:sx n="136" d="100"/>
          <a:sy n="136" d="100"/>
        </p:scale>
        <p:origin x="3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431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553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259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483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761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334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4" name="Google Shape;6054;g80cb239799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5" name="Google Shape;6055;g80cb239799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245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71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456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78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025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08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19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2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0"/>
          <p:cNvSpPr txBox="1"/>
          <p:nvPr/>
        </p:nvSpPr>
        <p:spPr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50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6" name="Google Shape;456;p50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6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Lab-your own dataset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2116916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Make your own dataset and a 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99677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1.Make train data and test data using </a:t>
            </a:r>
            <a:r>
              <a:rPr lang="en-US" altLang="ko-KR" b="1" dirty="0" err="1"/>
              <a:t>numpy.random.rand</a:t>
            </a:r>
            <a:r>
              <a:rPr lang="en-US" altLang="ko-KR" b="1" dirty="0"/>
              <a:t>()</a:t>
            </a:r>
          </a:p>
          <a:p>
            <a:r>
              <a:rPr lang="en-US" altLang="ko-KR" b="1" dirty="0"/>
              <a:t>2.Draw a scatter</a:t>
            </a:r>
          </a:p>
          <a:p>
            <a:r>
              <a:rPr lang="en-US" altLang="ko-KR" b="1" dirty="0"/>
              <a:t>3.Make a Linear Regression model</a:t>
            </a:r>
          </a:p>
          <a:p>
            <a:r>
              <a:rPr lang="en-US" altLang="ko-KR" b="1" dirty="0"/>
              <a:t>4.Print score of the Linear Regression about the train data</a:t>
            </a:r>
          </a:p>
        </p:txBody>
      </p:sp>
    </p:spTree>
    <p:extLst>
      <p:ext uri="{BB962C8B-B14F-4D97-AF65-F5344CB8AC3E}">
        <p14:creationId xmlns:p14="http://schemas.microsoft.com/office/powerpoint/2010/main" val="298762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</a:t>
            </a:r>
            <a:r>
              <a:rPr lang="en-US" altLang="ko-KR" sz="2200" dirty="0"/>
              <a:t>Relationship between height and weight</a:t>
            </a:r>
            <a:endParaRPr lang="ko-KR" altLang="en-US" sz="2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3869075" cy="505200"/>
          </a:xfrm>
        </p:spPr>
        <p:txBody>
          <a:bodyPr/>
          <a:lstStyle/>
          <a:p>
            <a:pPr>
              <a:buAutoNum type="arabicPeriod"/>
            </a:pPr>
            <a:r>
              <a:rPr lang="en-US" altLang="ko-KR" b="1" dirty="0"/>
              <a:t>make datasets based on this table.</a:t>
            </a:r>
          </a:p>
          <a:p>
            <a:pPr>
              <a:buAutoNum type="arabicPeriod"/>
            </a:pPr>
            <a:r>
              <a:rPr lang="en-US" altLang="ko-KR" b="1" dirty="0"/>
              <a:t>plot scatter height vs. weight</a:t>
            </a:r>
          </a:p>
          <a:p>
            <a:pPr>
              <a:buAutoNum type="arabicPeriod"/>
            </a:pPr>
            <a:r>
              <a:rPr lang="en-US" altLang="ko-KR" b="1" dirty="0"/>
              <a:t>Do Linear Regression</a:t>
            </a:r>
          </a:p>
          <a:p>
            <a:pPr>
              <a:buAutoNum type="arabicPeriod"/>
            </a:pPr>
            <a:r>
              <a:rPr lang="en-US" altLang="ko-KR" b="1" dirty="0"/>
              <a:t>print weight W and bias b</a:t>
            </a: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endParaRPr lang="en-US" altLang="ko-KR" b="1" dirty="0"/>
          </a:p>
          <a:p>
            <a:pPr>
              <a:buAutoNum type="arabicPeriod"/>
            </a:pPr>
            <a:r>
              <a:rPr lang="en-US" altLang="ko-KR" b="1" dirty="0"/>
              <a:t>plot scatter and predicted line, height vs. weight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E10E429E-AB1C-DF34-CAD3-1DC3F679E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1569"/>
              </p:ext>
            </p:extLst>
          </p:nvPr>
        </p:nvGraphicFramePr>
        <p:xfrm>
          <a:off x="4406118" y="1289658"/>
          <a:ext cx="3799776" cy="1828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99888">
                  <a:extLst>
                    <a:ext uri="{9D8B030D-6E8A-4147-A177-3AD203B41FA5}">
                      <a16:colId xmlns:a16="http://schemas.microsoft.com/office/drawing/2014/main" val="2572018306"/>
                    </a:ext>
                  </a:extLst>
                </a:gridCol>
                <a:gridCol w="1899888">
                  <a:extLst>
                    <a:ext uri="{9D8B030D-6E8A-4147-A177-3AD203B41FA5}">
                      <a16:colId xmlns:a16="http://schemas.microsoft.com/office/drawing/2014/main" val="1920397193"/>
                    </a:ext>
                  </a:extLst>
                </a:gridCol>
              </a:tblGrid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Height (cm)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Weight (kg)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87115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174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739843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152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332757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138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46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379595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128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38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50750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186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88</a:t>
                      </a:r>
                      <a:endParaRPr lang="ko-KR" altLang="en-US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9364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8F823D7-D494-3C08-7969-7406A54AA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82" y="2008786"/>
            <a:ext cx="3377679" cy="2603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788114-18CC-5E9E-FB02-89CF01E28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609" y="2969025"/>
            <a:ext cx="1893706" cy="143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4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Lab-Diabetes prediction using LR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0.load diabetes dataset from </a:t>
            </a:r>
            <a:r>
              <a:rPr lang="en-US" altLang="ko-KR" b="1" dirty="0" err="1"/>
              <a:t>sklearn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1. </a:t>
            </a:r>
            <a:r>
              <a:rPr lang="en-US" altLang="ko-KR" b="1" dirty="0" err="1"/>
              <a:t>seperate</a:t>
            </a:r>
            <a:r>
              <a:rPr lang="en-US" altLang="ko-KR" b="1" dirty="0"/>
              <a:t> this data into 70% </a:t>
            </a:r>
            <a:r>
              <a:rPr lang="en-US" altLang="ko-KR" b="1" dirty="0" err="1"/>
              <a:t>traning</a:t>
            </a:r>
            <a:r>
              <a:rPr lang="en-US" altLang="ko-KR" b="1" dirty="0"/>
              <a:t> data and 30% test data.</a:t>
            </a:r>
          </a:p>
          <a:p>
            <a:r>
              <a:rPr lang="en-US" altLang="ko-KR" b="1" dirty="0"/>
              <a:t>2. make a Linear Regression model that predicts diabetes using BMI info.</a:t>
            </a:r>
          </a:p>
          <a:p>
            <a:r>
              <a:rPr lang="en-US" altLang="ko-KR" b="1" dirty="0"/>
              <a:t>3. Get prediction scores of the Linear Regression of problem (2). Also, get score of the Linear Regression about the test data.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diabetes values are integers from 25 to 346. Print these values as floats between -1 and 1 by scaling using </a:t>
            </a:r>
            <a:r>
              <a:rPr lang="en-US" altLang="ko-KR" b="1" dirty="0" err="1"/>
              <a:t>StandardScaler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D11046-65F5-AB2B-73BF-3E7D9AEB1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055" y="2998979"/>
            <a:ext cx="3695890" cy="6096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20C4EE-FDAF-9F30-647A-1CE03EC53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363" y="4156003"/>
            <a:ext cx="4356324" cy="8001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C3BD85-DA19-A78D-2885-4AF7B6279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6880" y="1316472"/>
            <a:ext cx="3109348" cy="91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7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Lab-Diabetes prediction using LR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5. Get relationship between diabetes and each property and Draw it as a form of heatmap below.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377D86-4887-CE16-024B-0CCB3E42B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207" y="1379487"/>
            <a:ext cx="3215674" cy="250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Lab-Diabetes prediction using LR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6. Based on the above, print indexes and coefficients of 3 high-</a:t>
            </a:r>
            <a:r>
              <a:rPr lang="en-US" altLang="ko-KR" b="1" dirty="0" err="1"/>
              <a:t>corr</a:t>
            </a:r>
            <a:r>
              <a:rPr lang="en-US" altLang="ko-KR" b="1" dirty="0"/>
              <a:t> properties.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7. Make a Linear Regression model which uses the 3 properties as inputs and do the same work with problem (3).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8. make a Linear Regression model which uses all properties as inputs and do the same work with problem (3).</a:t>
            </a:r>
          </a:p>
          <a:p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23FAE3-0C29-99F7-EA2A-6E4A99F6F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639" y="1379346"/>
            <a:ext cx="1416123" cy="7810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48CD65-22A1-271E-A4E4-3A5B3449D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070" y="2785778"/>
            <a:ext cx="4057859" cy="6223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B353B3-AA5C-DFC1-18DF-05E9C0BFE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535" y="4277100"/>
            <a:ext cx="3632387" cy="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8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Lab-life </a:t>
            </a:r>
            <a:r>
              <a:rPr lang="en-US" altLang="ko-KR" dirty="0" err="1"/>
              <a:t>expentancy</a:t>
            </a:r>
            <a:r>
              <a:rPr lang="en-US" altLang="ko-KR" dirty="0"/>
              <a:t> using LR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 algn="l"/>
            <a:r>
              <a:rPr lang="en-US" altLang="ko-KR" b="1" i="0" dirty="0">
                <a:effectLst/>
                <a:latin typeface="montserrat" panose="00000500000000000000" pitchFamily="2" charset="0"/>
              </a:rPr>
              <a:t>Here are explanations about data: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montserrat" panose="00000500000000000000" pitchFamily="2" charset="0"/>
              </a:rPr>
              <a:t>year: years from 2000 to 2015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montserrat" panose="00000500000000000000" pitchFamily="2" charset="0"/>
              </a:rPr>
              <a:t>Status: info. like Developing and Developed…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montserrat" panose="00000500000000000000" pitchFamily="2" charset="0"/>
              </a:rPr>
              <a:t>Adult mortality: deaths per 1000 adults between 15 years old to 60 years old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montserrat" panose="00000500000000000000" pitchFamily="2" charset="0"/>
              </a:rPr>
              <a:t>Infant deaths: deaths per 1000 infants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montserrat" panose="00000500000000000000" pitchFamily="2" charset="0"/>
              </a:rPr>
              <a:t>Alcohol: Alcohol spend per one person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montserrat" panose="00000500000000000000" pitchFamily="2" charset="0"/>
              </a:rPr>
              <a:t>Percentage expenditure: GDP vs. medical percentage expenditure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montserrat" panose="00000500000000000000" pitchFamily="2" charset="0"/>
              </a:rPr>
              <a:t>Hepatitis B: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montserrat" panose="00000500000000000000" pitchFamily="2" charset="0"/>
              </a:rPr>
              <a:t>BMI: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montserrat" panose="00000500000000000000" pitchFamily="2" charset="0"/>
              </a:rPr>
              <a:t>Under-five deaths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montserrat" panose="00000500000000000000" pitchFamily="2" charset="0"/>
              </a:rPr>
              <a:t>Polio: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montserrat" panose="00000500000000000000" pitchFamily="2" charset="0"/>
              </a:rPr>
              <a:t>Total expenditure: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montserrat" panose="00000500000000000000" pitchFamily="2" charset="0"/>
              </a:rPr>
              <a:t>Diphtheria: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montserrat" panose="00000500000000000000" pitchFamily="2" charset="0"/>
              </a:rPr>
              <a:t>HIV/AIDS: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montserrat" panose="00000500000000000000" pitchFamily="2" charset="0"/>
              </a:rPr>
              <a:t>GDP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montserrat" panose="00000500000000000000" pitchFamily="2" charset="0"/>
              </a:rPr>
              <a:t>Population: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montserrat" panose="00000500000000000000" pitchFamily="2" charset="0"/>
              </a:rPr>
              <a:t>Thinness 1-19 years: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montserrat" panose="00000500000000000000" pitchFamily="2" charset="0"/>
              </a:rPr>
              <a:t>Thinness 5-9 years: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montserrat" panose="00000500000000000000" pitchFamily="2" charset="0"/>
              </a:rPr>
              <a:t>Income composition of resources: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montserrat" panose="00000500000000000000" pitchFamily="2" charset="0"/>
              </a:rPr>
              <a:t>Schooling</a:t>
            </a:r>
          </a:p>
        </p:txBody>
      </p:sp>
    </p:spTree>
    <p:extLst>
      <p:ext uri="{BB962C8B-B14F-4D97-AF65-F5344CB8AC3E}">
        <p14:creationId xmlns:p14="http://schemas.microsoft.com/office/powerpoint/2010/main" val="1475048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Lab-life </a:t>
            </a:r>
            <a:r>
              <a:rPr lang="en-US" altLang="ko-KR" dirty="0" err="1"/>
              <a:t>expentancy</a:t>
            </a:r>
            <a:r>
              <a:rPr lang="en-US" altLang="ko-KR" dirty="0"/>
              <a:t> using LR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/>
            <a:r>
              <a:rPr lang="en-US" altLang="ko-KR" b="1" dirty="0"/>
              <a:t>1.load csv file (cf. path can be different)</a:t>
            </a:r>
            <a:br>
              <a:rPr lang="en-US" altLang="ko-KR" b="1" dirty="0"/>
            </a:br>
            <a:endParaRPr lang="en-US" altLang="ko-KR" b="1" dirty="0"/>
          </a:p>
          <a:p>
            <a:pPr>
              <a:buAutoNum type="arabicPeriod"/>
            </a:pPr>
            <a:endParaRPr lang="en-US" altLang="ko-KR" b="1" dirty="0"/>
          </a:p>
          <a:p>
            <a:pPr>
              <a:buAutoNum type="arabicPeriod"/>
            </a:pPr>
            <a:endParaRPr lang="en-US" altLang="ko-KR" b="1" dirty="0"/>
          </a:p>
          <a:p>
            <a:pPr>
              <a:buAutoNum type="arabicPeriod"/>
            </a:pPr>
            <a:endParaRPr lang="en-US" altLang="ko-KR" b="1" dirty="0"/>
          </a:p>
          <a:p>
            <a:pPr>
              <a:buAutoNum type="arabicPeriod"/>
            </a:pPr>
            <a:endParaRPr lang="en-US" altLang="ko-KR" b="1" dirty="0"/>
          </a:p>
          <a:p>
            <a:pPr>
              <a:buAutoNum type="arabicPeriod"/>
            </a:pPr>
            <a:endParaRPr lang="en-US" altLang="ko-KR" b="1" dirty="0"/>
          </a:p>
          <a:p>
            <a:pPr>
              <a:buAutoNum type="arabicPeriod"/>
            </a:pPr>
            <a:endParaRPr lang="en-US" altLang="ko-KR" b="1" dirty="0"/>
          </a:p>
          <a:p>
            <a:pPr marL="139700" indent="0"/>
            <a:endParaRPr lang="en-US" altLang="ko-KR" b="1" dirty="0"/>
          </a:p>
          <a:p>
            <a:pPr marL="139700" indent="0"/>
            <a:r>
              <a:rPr lang="en-US" altLang="ko-KR" b="1" dirty="0"/>
              <a:t>2.get correlation between life expectancy and each data. And Draw a heatmap like below.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9FD4C-C1C4-6BFF-A5BB-49C9E1F2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326" y="1534031"/>
            <a:ext cx="2711589" cy="9525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B300049-001B-2E31-8B72-C8383C34B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84" y="3042160"/>
            <a:ext cx="2123831" cy="208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735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Lab-life </a:t>
            </a:r>
            <a:r>
              <a:rPr lang="en-US" altLang="ko-KR" dirty="0" err="1"/>
              <a:t>expentancy</a:t>
            </a:r>
            <a:r>
              <a:rPr lang="en-US" altLang="ko-KR" dirty="0"/>
              <a:t> using LR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/>
            <a:r>
              <a:rPr lang="en-US" altLang="ko-KR" b="1" dirty="0"/>
              <a:t>3.print </a:t>
            </a:r>
            <a:r>
              <a:rPr lang="en-US" altLang="ko-KR" b="1" dirty="0" err="1"/>
              <a:t>corr</a:t>
            </a:r>
            <a:r>
              <a:rPr lang="en-US" altLang="ko-KR" b="1" dirty="0"/>
              <a:t> data in order of ascending. ( the form of </a:t>
            </a:r>
            <a:r>
              <a:rPr lang="en-US" altLang="ko-KR" b="1" dirty="0" err="1"/>
              <a:t>ouput</a:t>
            </a:r>
            <a:r>
              <a:rPr lang="en-US" altLang="ko-KR" b="1" dirty="0"/>
              <a:t> is: </a:t>
            </a:r>
            <a:r>
              <a:rPr lang="en-US" altLang="ko-KR" b="1" dirty="0" err="1"/>
              <a:t>feature_name</a:t>
            </a:r>
            <a:r>
              <a:rPr lang="en-US" altLang="ko-KR" b="1" dirty="0"/>
              <a:t> </a:t>
            </a:r>
            <a:r>
              <a:rPr lang="en-US" altLang="ko-KR" b="1" dirty="0" err="1"/>
              <a:t>corr</a:t>
            </a:r>
            <a:r>
              <a:rPr lang="en-US" altLang="ko-KR" b="1" dirty="0"/>
              <a:t> )</a:t>
            </a:r>
          </a:p>
          <a:p>
            <a:pPr marL="139700" indent="0"/>
            <a:r>
              <a:rPr lang="en-US" altLang="ko-KR" b="1" dirty="0"/>
              <a:t>4.print 5 high-</a:t>
            </a:r>
            <a:r>
              <a:rPr lang="en-US" altLang="ko-KR" b="1" dirty="0" err="1"/>
              <a:t>corr</a:t>
            </a:r>
            <a:r>
              <a:rPr lang="en-US" altLang="ko-KR" b="1" dirty="0"/>
              <a:t> data ( the form of </a:t>
            </a:r>
            <a:r>
              <a:rPr lang="en-US" altLang="ko-KR" b="1" dirty="0" err="1"/>
              <a:t>ouput</a:t>
            </a:r>
            <a:r>
              <a:rPr lang="en-US" altLang="ko-KR" b="1" dirty="0"/>
              <a:t> is: </a:t>
            </a:r>
            <a:r>
              <a:rPr lang="en-US" altLang="ko-KR" b="1" dirty="0" err="1"/>
              <a:t>feature_name</a:t>
            </a:r>
            <a:r>
              <a:rPr lang="en-US" altLang="ko-KR" b="1" dirty="0"/>
              <a:t> </a:t>
            </a:r>
            <a:r>
              <a:rPr lang="en-US" altLang="ko-KR" b="1" dirty="0" err="1"/>
              <a:t>corr</a:t>
            </a:r>
            <a:r>
              <a:rPr lang="en-US" altLang="ko-KR" b="1" dirty="0"/>
              <a:t> )</a:t>
            </a:r>
          </a:p>
          <a:p>
            <a:pPr marL="139700" indent="0"/>
            <a:r>
              <a:rPr lang="en-US" altLang="ko-KR" b="1" dirty="0"/>
              <a:t>5.Draw </a:t>
            </a:r>
            <a:r>
              <a:rPr lang="en-US" altLang="ko-KR" b="1" dirty="0" err="1"/>
              <a:t>pairplots</a:t>
            </a:r>
            <a:r>
              <a:rPr lang="en-US" altLang="ko-KR" b="1" dirty="0"/>
              <a:t> using seaborn of the 5 high-</a:t>
            </a:r>
            <a:r>
              <a:rPr lang="en-US" altLang="ko-KR" b="1" dirty="0" err="1"/>
              <a:t>corr</a:t>
            </a:r>
            <a:r>
              <a:rPr lang="en-US" altLang="ko-KR" b="1" dirty="0"/>
              <a:t> data like below.</a:t>
            </a:r>
          </a:p>
          <a:p>
            <a:pPr marL="139700" indent="0"/>
            <a:endParaRPr lang="en-US" altLang="ko-KR" b="1" dirty="0"/>
          </a:p>
          <a:p>
            <a:pPr marL="139700" indent="0"/>
            <a:endParaRPr lang="en-US" altLang="ko-KR" b="1" dirty="0"/>
          </a:p>
          <a:p>
            <a:pPr>
              <a:buAutoNum type="arabicPeriod"/>
            </a:pPr>
            <a:endParaRPr lang="en-US" altLang="ko-KR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7B5BB46-5757-3557-860E-995BEC4A6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979" y="1853039"/>
            <a:ext cx="4281267" cy="296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29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Lab-life </a:t>
            </a:r>
            <a:r>
              <a:rPr lang="en-US" altLang="ko-KR" dirty="0" err="1"/>
              <a:t>expentancy</a:t>
            </a:r>
            <a:r>
              <a:rPr lang="en-US" altLang="ko-KR" dirty="0"/>
              <a:t> using LR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/>
            <a:r>
              <a:rPr lang="en-US" altLang="ko-KR" b="1" dirty="0"/>
              <a:t>6.check sum of non data and drop them.</a:t>
            </a:r>
          </a:p>
          <a:p>
            <a:pPr marL="139700" indent="0"/>
            <a:r>
              <a:rPr lang="en-US" altLang="ko-KR" b="1" dirty="0"/>
              <a:t>7.make a Linear Regression using the 5 high-</a:t>
            </a:r>
            <a:r>
              <a:rPr lang="en-US" altLang="ko-KR" b="1" dirty="0" err="1"/>
              <a:t>corr</a:t>
            </a:r>
            <a:r>
              <a:rPr lang="en-US" altLang="ko-KR" b="1" dirty="0"/>
              <a:t> data as inputs. And Print score about test data.</a:t>
            </a:r>
          </a:p>
          <a:p>
            <a:pPr>
              <a:buAutoNum type="arabicPeriod"/>
            </a:pP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883B9F-F488-FA94-BF05-DB61970E1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826" y="1786296"/>
            <a:ext cx="2870348" cy="3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9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title"/>
          </p:nvPr>
        </p:nvSpPr>
        <p:spPr>
          <a:xfrm>
            <a:off x="702925" y="420113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aphicFrame>
        <p:nvGraphicFramePr>
          <p:cNvPr id="480" name="Google Shape;480;p58"/>
          <p:cNvGraphicFramePr/>
          <p:nvPr>
            <p:extLst>
              <p:ext uri="{D42A27DB-BD31-4B8C-83A1-F6EECF244321}">
                <p14:modId xmlns:p14="http://schemas.microsoft.com/office/powerpoint/2010/main" val="3302900763"/>
              </p:ext>
            </p:extLst>
          </p:nvPr>
        </p:nvGraphicFramePr>
        <p:xfrm>
          <a:off x="702925" y="1691025"/>
          <a:ext cx="7704000" cy="1051500"/>
        </p:xfrm>
        <a:graphic>
          <a:graphicData uri="http://schemas.openxmlformats.org/drawingml/2006/table">
            <a:tbl>
              <a:tblPr>
                <a:noFill/>
                <a:tableStyleId>{0324179D-5A76-4B28-A430-DBD8E55DE50D}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to Linear Regression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Linear Regression, examples, kinds of LR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Loss function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basic mathematical background of LR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Lab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0350852"/>
                  </a:ext>
                </a:extLst>
              </a:tr>
            </a:tbl>
          </a:graphicData>
        </a:graphic>
      </p:graphicFrame>
      <p:sp>
        <p:nvSpPr>
          <p:cNvPr id="481" name="Google Shape;481;p58"/>
          <p:cNvSpPr txBox="1"/>
          <p:nvPr/>
        </p:nvSpPr>
        <p:spPr>
          <a:xfrm>
            <a:off x="1328413" y="4376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For more info: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10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8"/>
          <p:cNvSpPr txBox="1"/>
          <p:nvPr/>
        </p:nvSpPr>
        <p:spPr>
          <a:xfrm>
            <a:off x="4490525" y="4376400"/>
            <a:ext cx="367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You can visit our sister projects: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6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Lab-California Housing dataset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 algn="l"/>
            <a:r>
              <a:rPr lang="en-US" altLang="ko-KR" b="1" i="0" dirty="0">
                <a:effectLst/>
                <a:latin typeface="montserrat" panose="00000500000000000000" pitchFamily="2" charset="0"/>
              </a:rPr>
              <a:t>Here are explanations about data: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montserrat" panose="00000500000000000000" pitchFamily="2" charset="0"/>
              </a:rPr>
              <a:t>MedInc</a:t>
            </a:r>
            <a:r>
              <a:rPr lang="en-US" altLang="ko-KR" b="1" i="0" dirty="0">
                <a:effectLst/>
                <a:latin typeface="montserrat" panose="00000500000000000000" pitchFamily="2" charset="0"/>
              </a:rPr>
              <a:t> median income in block group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montserrat" panose="00000500000000000000" pitchFamily="2" charset="0"/>
              </a:rPr>
              <a:t>HouseAge</a:t>
            </a:r>
            <a:r>
              <a:rPr lang="en-US" altLang="ko-KR" b="1" i="0" dirty="0">
                <a:effectLst/>
                <a:latin typeface="montserrat" panose="00000500000000000000" pitchFamily="2" charset="0"/>
              </a:rPr>
              <a:t> median house age in block group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montserrat" panose="00000500000000000000" pitchFamily="2" charset="0"/>
              </a:rPr>
              <a:t>AveRooms</a:t>
            </a:r>
            <a:r>
              <a:rPr lang="en-US" altLang="ko-KR" b="1" i="0" dirty="0">
                <a:effectLst/>
                <a:latin typeface="montserrat" panose="00000500000000000000" pitchFamily="2" charset="0"/>
              </a:rPr>
              <a:t> average number of rooms per household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montserrat" panose="00000500000000000000" pitchFamily="2" charset="0"/>
              </a:rPr>
              <a:t>AveBedrms</a:t>
            </a:r>
            <a:r>
              <a:rPr lang="en-US" altLang="ko-KR" b="1" i="0" dirty="0">
                <a:effectLst/>
                <a:latin typeface="montserrat" panose="00000500000000000000" pitchFamily="2" charset="0"/>
              </a:rPr>
              <a:t> average number of bedrooms per household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montserrat" panose="00000500000000000000" pitchFamily="2" charset="0"/>
              </a:rPr>
              <a:t>Population block group population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montserrat" panose="00000500000000000000" pitchFamily="2" charset="0"/>
              </a:rPr>
              <a:t>AveOccup</a:t>
            </a:r>
            <a:r>
              <a:rPr lang="en-US" altLang="ko-KR" b="1" i="0" dirty="0">
                <a:effectLst/>
                <a:latin typeface="montserrat" panose="00000500000000000000" pitchFamily="2" charset="0"/>
              </a:rPr>
              <a:t> average number of household members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montserrat" panose="00000500000000000000" pitchFamily="2" charset="0"/>
              </a:rPr>
              <a:t>Latitude block group latitude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montserrat" panose="00000500000000000000" pitchFamily="2" charset="0"/>
              </a:rPr>
              <a:t>Longitude block group longitude</a:t>
            </a: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  <a:p>
            <a:endParaRPr lang="en-US" altLang="ko-KR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78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Lab-medical cost personal datasets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reference-https://www.kaggle.com/datasets/mirichoi0218/insurance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63188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p116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058" name="Google Shape;6058;p116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3"/>
                </a:solidFill>
              </a:rPr>
              <a:t>Do you have any questions?</a:t>
            </a:r>
            <a:endParaRPr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youremail@freepik.com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+91  620 421 838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6059" name="Google Shape;6059;p116"/>
          <p:cNvSpPr/>
          <p:nvPr/>
        </p:nvSpPr>
        <p:spPr>
          <a:xfrm>
            <a:off x="2262979" y="3123150"/>
            <a:ext cx="302994" cy="303302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0" name="Google Shape;6060;p116"/>
          <p:cNvGrpSpPr/>
          <p:nvPr/>
        </p:nvGrpSpPr>
        <p:grpSpPr>
          <a:xfrm>
            <a:off x="1208965" y="3123457"/>
            <a:ext cx="303352" cy="302983"/>
            <a:chOff x="3303268" y="3817349"/>
            <a:chExt cx="346056" cy="345674"/>
          </a:xfrm>
        </p:grpSpPr>
        <p:sp>
          <p:nvSpPr>
            <p:cNvPr id="6061" name="Google Shape;6061;p11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11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11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11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5" name="Google Shape;6065;p116"/>
          <p:cNvGrpSpPr/>
          <p:nvPr/>
        </p:nvGrpSpPr>
        <p:grpSpPr>
          <a:xfrm>
            <a:off x="1736045" y="3123458"/>
            <a:ext cx="303352" cy="302983"/>
            <a:chOff x="3752358" y="3817349"/>
            <a:chExt cx="346056" cy="345674"/>
          </a:xfrm>
        </p:grpSpPr>
        <p:sp>
          <p:nvSpPr>
            <p:cNvPr id="6066" name="Google Shape;6066;p11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11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11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11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0" name="Google Shape;6070;p116"/>
          <p:cNvSpPr txBox="1"/>
          <p:nvPr/>
        </p:nvSpPr>
        <p:spPr>
          <a:xfrm>
            <a:off x="1094125" y="4044750"/>
            <a:ext cx="78585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What is Linear Regression?</a:t>
            </a:r>
          </a:p>
          <a:p>
            <a:r>
              <a:rPr lang="en-US" altLang="ko-KR" b="1" dirty="0"/>
              <a:t>Regression</a:t>
            </a:r>
            <a:r>
              <a:rPr lang="en-US" altLang="ko-KR" dirty="0"/>
              <a:t> is finding a linear or a curve which represent the tendency of data.</a:t>
            </a:r>
          </a:p>
          <a:p>
            <a:r>
              <a:rPr lang="en-US" altLang="ko-KR" dirty="0"/>
              <a:t>Therefore, </a:t>
            </a:r>
            <a:r>
              <a:rPr lang="en-US" altLang="ko-KR" b="1" dirty="0"/>
              <a:t>Linear Regression(LR)</a:t>
            </a:r>
            <a:r>
              <a:rPr lang="en-US" altLang="ko-KR" dirty="0"/>
              <a:t> is finding a </a:t>
            </a:r>
            <a:r>
              <a:rPr lang="en-US" altLang="ko-KR" b="1" dirty="0"/>
              <a:t>linear</a:t>
            </a:r>
            <a:r>
              <a:rPr lang="en-US" altLang="ko-KR" dirty="0"/>
              <a:t> which represents the tendency of data.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FDE62E-E61D-7280-EBDC-05604F77C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79" y="2038967"/>
            <a:ext cx="4659746" cy="2148983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5643DD4-B8FE-AE99-B4F7-79433DAF0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48578"/>
              </p:ext>
            </p:extLst>
          </p:nvPr>
        </p:nvGraphicFramePr>
        <p:xfrm>
          <a:off x="443345" y="2038967"/>
          <a:ext cx="3486726" cy="14833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1162242">
                  <a:extLst>
                    <a:ext uri="{9D8B030D-6E8A-4147-A177-3AD203B41FA5}">
                      <a16:colId xmlns:a16="http://schemas.microsoft.com/office/drawing/2014/main" val="2131192521"/>
                    </a:ext>
                  </a:extLst>
                </a:gridCol>
                <a:gridCol w="1162242">
                  <a:extLst>
                    <a:ext uri="{9D8B030D-6E8A-4147-A177-3AD203B41FA5}">
                      <a16:colId xmlns:a16="http://schemas.microsoft.com/office/drawing/2014/main" val="3118444763"/>
                    </a:ext>
                  </a:extLst>
                </a:gridCol>
                <a:gridCol w="1162242">
                  <a:extLst>
                    <a:ext uri="{9D8B030D-6E8A-4147-A177-3AD203B41FA5}">
                      <a16:colId xmlns:a16="http://schemas.microsoft.com/office/drawing/2014/main" val="3351894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sleep hours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7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6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9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93DAF3-8EF4-E90F-D71B-89913D8512B9}"/>
              </a:ext>
            </a:extLst>
          </p:cNvPr>
          <p:cNvSpPr txBox="1"/>
          <p:nvPr/>
        </p:nvSpPr>
        <p:spPr>
          <a:xfrm>
            <a:off x="2056763" y="3556000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…………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04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to Linear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Examples where Linear Regression can be used:</a:t>
            </a:r>
          </a:p>
          <a:p>
            <a:endParaRPr lang="en-US" altLang="ko-KR" dirty="0"/>
          </a:p>
          <a:p>
            <a:pPr>
              <a:buAutoNum type="arabicPeriod"/>
            </a:pPr>
            <a:r>
              <a:rPr lang="en-US" altLang="ko-KR" dirty="0"/>
              <a:t>relationship between height and weight.</a:t>
            </a:r>
          </a:p>
          <a:p>
            <a:pPr>
              <a:buAutoNum type="arabicPeriod"/>
            </a:pPr>
            <a:r>
              <a:rPr lang="en-US" altLang="ko-KR" dirty="0"/>
              <a:t>relationship among age, sex, </a:t>
            </a:r>
            <a:r>
              <a:rPr lang="en-US" altLang="ko-KR" dirty="0" err="1"/>
              <a:t>bmi</a:t>
            </a:r>
            <a:r>
              <a:rPr lang="en-US" altLang="ko-KR" dirty="0"/>
              <a:t>, and diabetes.</a:t>
            </a:r>
          </a:p>
          <a:p>
            <a:pPr>
              <a:buAutoNum type="arabicPeriod"/>
            </a:pPr>
            <a:r>
              <a:rPr lang="en-US" altLang="ko-KR" dirty="0"/>
              <a:t>relationship among building class, street, type of alley access, and house prices.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91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to Linear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Kinds of Linear Regression; simple Linear Regression and multiple Linear Regression</a:t>
            </a:r>
          </a:p>
          <a:p>
            <a:endParaRPr lang="en-US" altLang="ko-KR" dirty="0"/>
          </a:p>
          <a:p>
            <a:r>
              <a:rPr lang="en-US" altLang="ko-KR" dirty="0"/>
              <a:t>1. simple Linear Regression: 1 variable, w is weight and b is bias</a:t>
            </a:r>
          </a:p>
          <a:p>
            <a:endParaRPr lang="en-US" altLang="ko-KR" dirty="0"/>
          </a:p>
          <a:p>
            <a:r>
              <a:rPr lang="en-US" altLang="ko-KR" dirty="0"/>
              <a:t>	f(x)=</a:t>
            </a:r>
            <a:r>
              <a:rPr lang="en-US" altLang="ko-KR" dirty="0" err="1"/>
              <a:t>wx</a:t>
            </a:r>
            <a:r>
              <a:rPr lang="en-US" altLang="ko-KR" dirty="0"/>
              <a:t> + b</a:t>
            </a:r>
          </a:p>
          <a:p>
            <a:endParaRPr lang="en-US" altLang="ko-KR" dirty="0"/>
          </a:p>
          <a:p>
            <a:r>
              <a:rPr lang="en-US" altLang="ko-KR" dirty="0"/>
              <a:t>2. multiple Linear Regression: more than 1 variable, </a:t>
            </a:r>
            <a:r>
              <a:rPr lang="en-US" altLang="ko-KR" dirty="0" err="1"/>
              <a:t>wn</a:t>
            </a:r>
            <a:r>
              <a:rPr lang="en-US" altLang="ko-KR" dirty="0"/>
              <a:t> is weight and b is bias</a:t>
            </a:r>
          </a:p>
          <a:p>
            <a:endParaRPr lang="en-US" altLang="ko-KR" dirty="0"/>
          </a:p>
          <a:p>
            <a:r>
              <a:rPr lang="en-US" altLang="ko-KR" dirty="0"/>
              <a:t>	f(x0, x1, x2, …) = w0x0 + w1x1 + w2x2 + … + b</a:t>
            </a:r>
          </a:p>
        </p:txBody>
      </p:sp>
    </p:spTree>
    <p:extLst>
      <p:ext uri="{BB962C8B-B14F-4D97-AF65-F5344CB8AC3E}">
        <p14:creationId xmlns:p14="http://schemas.microsoft.com/office/powerpoint/2010/main" val="72699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To find an appropriate linear, we need to minimize gaps between the linear and each data.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36C064-CE85-F70A-CAED-57B41AB5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16" y="1562350"/>
            <a:ext cx="6928206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We can calculate the gaps like this:                   But they can be negative….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720160-76C3-9CD9-B686-21FF6FC2A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835" y="1112569"/>
            <a:ext cx="653784" cy="296320"/>
          </a:xfrm>
          <a:prstGeom prst="rect">
            <a:avLst/>
          </a:prstGeom>
        </p:spPr>
      </p:pic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ADA49A9A-0526-4949-11BA-EFFB6F7DF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30380"/>
              </p:ext>
            </p:extLst>
          </p:nvPr>
        </p:nvGraphicFramePr>
        <p:xfrm>
          <a:off x="1466108" y="1363768"/>
          <a:ext cx="6096000" cy="18542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83209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63306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3333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8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1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9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8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54108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FC58B1D4-CE6B-A9A9-CFAF-51B947ADA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09" y="1409951"/>
            <a:ext cx="453463" cy="30061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F1BFA68-CED8-9919-DF8E-2B5D2515C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02" y="1420506"/>
            <a:ext cx="228612" cy="28576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7B110DF-3945-D24B-2BE2-7826BC464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46" y="1409951"/>
            <a:ext cx="653784" cy="296320"/>
          </a:xfrm>
          <a:prstGeom prst="rect">
            <a:avLst/>
          </a:prstGeom>
        </p:spPr>
      </p:pic>
      <p:graphicFrame>
        <p:nvGraphicFramePr>
          <p:cNvPr id="24" name="표 16">
            <a:extLst>
              <a:ext uri="{FF2B5EF4-FFF2-40B4-BE49-F238E27FC236}">
                <a16:creationId xmlns:a16="http://schemas.microsoft.com/office/drawing/2014/main" id="{150450D5-D8E4-CBC8-B5A2-E4DC31546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880616"/>
              </p:ext>
            </p:extLst>
          </p:nvPr>
        </p:nvGraphicFramePr>
        <p:xfrm>
          <a:off x="1466108" y="3217968"/>
          <a:ext cx="6096000" cy="18542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83209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63306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3333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8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1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9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8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54108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6C23C6D6-F8B0-6ACE-4C97-351E29BF2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09" y="3264151"/>
            <a:ext cx="453463" cy="30061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C261FBC-06C0-2087-06B3-702535BEA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02" y="3274706"/>
            <a:ext cx="228612" cy="28576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A8B0B4-33C4-D979-4D67-1570410D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46" y="3264151"/>
            <a:ext cx="653784" cy="29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4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Therefore, we square it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8980FA-3743-0F84-6E0E-52659BB6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20" y="1633867"/>
            <a:ext cx="4807197" cy="5207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50C4AB-D697-E127-61E7-EEBEDF9C9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680" y="2614150"/>
            <a:ext cx="1759040" cy="1060505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5FFA0EAB-175A-57EE-9341-092B4621F46E}"/>
              </a:ext>
            </a:extLst>
          </p:cNvPr>
          <p:cNvSpPr txBox="1">
            <a:spLocks/>
          </p:cNvSpPr>
          <p:nvPr/>
        </p:nvSpPr>
        <p:spPr>
          <a:xfrm>
            <a:off x="780474" y="3690182"/>
            <a:ext cx="3726872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dirty="0"/>
              <a:t>This is called "gradient descent method"</a:t>
            </a:r>
            <a:endParaRPr lang="ko-KR" altLang="en-US" dirty="0"/>
          </a:p>
        </p:txBody>
      </p:sp>
      <p:pic>
        <p:nvPicPr>
          <p:cNvPr id="1026" name="Picture 2" descr="What is Gradient Descent? | IBM">
            <a:extLst>
              <a:ext uri="{FF2B5EF4-FFF2-40B4-BE49-F238E27FC236}">
                <a16:creationId xmlns:a16="http://schemas.microsoft.com/office/drawing/2014/main" id="{325E186B-458D-E4DE-A2F1-39F06DE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5" y="2154594"/>
            <a:ext cx="4332759" cy="243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45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Relationship between</a:t>
            </a:r>
            <a:r>
              <a:rPr lang="ko-KR" altLang="en-US" b="1" dirty="0"/>
              <a:t> </a:t>
            </a:r>
            <a:r>
              <a:rPr lang="en-US" altLang="ko-KR" b="1" dirty="0"/>
              <a:t>sleep</a:t>
            </a:r>
            <a:r>
              <a:rPr lang="ko-KR" altLang="en-US" b="1" dirty="0"/>
              <a:t> </a:t>
            </a:r>
            <a:r>
              <a:rPr lang="en-US" altLang="ko-KR" b="1" dirty="0"/>
              <a:t>hours,</a:t>
            </a:r>
            <a:r>
              <a:rPr lang="ko-KR" altLang="en-US" b="1" dirty="0"/>
              <a:t> </a:t>
            </a:r>
            <a:r>
              <a:rPr lang="en-US" altLang="ko-KR" b="1" dirty="0"/>
              <a:t>study</a:t>
            </a:r>
            <a:r>
              <a:rPr lang="ko-KR" altLang="en-US" b="1" dirty="0"/>
              <a:t> </a:t>
            </a:r>
            <a:r>
              <a:rPr lang="en-US" altLang="ko-KR" b="1" dirty="0"/>
              <a:t>hours,</a:t>
            </a:r>
            <a:r>
              <a:rPr lang="ko-KR" altLang="en-US" b="1" dirty="0"/>
              <a:t> </a:t>
            </a:r>
            <a:r>
              <a:rPr lang="en-US" altLang="ko-KR" b="1" dirty="0"/>
              <a:t>and score.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A31D485-5D00-095B-7BEE-BFAC19CE5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62902"/>
              </p:ext>
            </p:extLst>
          </p:nvPr>
        </p:nvGraphicFramePr>
        <p:xfrm>
          <a:off x="1915225" y="1773018"/>
          <a:ext cx="6096000" cy="2595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0683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82362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421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sleep hours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study hours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87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2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12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03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92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53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79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378740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978</Words>
  <Application>Microsoft Office PowerPoint</Application>
  <PresentationFormat>화면 슬라이드 쇼(16:9)</PresentationFormat>
  <Paragraphs>221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</vt:lpstr>
      <vt:lpstr>Montserrat</vt:lpstr>
      <vt:lpstr>Montserrat</vt:lpstr>
      <vt:lpstr>Livine Meeting XL by Slidesgo</vt:lpstr>
      <vt:lpstr>Linear Regression</vt:lpstr>
      <vt:lpstr>CONTENTS</vt:lpstr>
      <vt:lpstr>Introduction to Linear Regression</vt:lpstr>
      <vt:lpstr>Introduction to Linear Regression</vt:lpstr>
      <vt:lpstr>Introduction to Linear Regression</vt:lpstr>
      <vt:lpstr>Loss function</vt:lpstr>
      <vt:lpstr>Loss function</vt:lpstr>
      <vt:lpstr>Loss function</vt:lpstr>
      <vt:lpstr>Lab</vt:lpstr>
      <vt:lpstr>Lab-your own dataset</vt:lpstr>
      <vt:lpstr>Lab</vt:lpstr>
      <vt:lpstr>Lab-Relationship between height and weight</vt:lpstr>
      <vt:lpstr>Lab-Diabetes prediction using LR</vt:lpstr>
      <vt:lpstr>Lab-Diabetes prediction using LR</vt:lpstr>
      <vt:lpstr>Lab-Diabetes prediction using LR</vt:lpstr>
      <vt:lpstr>Lab-life expentancy using LR</vt:lpstr>
      <vt:lpstr>Lab-life expentancy using LR</vt:lpstr>
      <vt:lpstr>Lab-life expentancy using LR</vt:lpstr>
      <vt:lpstr>Lab-life expentancy using LR</vt:lpstr>
      <vt:lpstr>Lab-California Housing dataset</vt:lpstr>
      <vt:lpstr>Lab-medical cost personal datasets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LIVINE MEETING</dc:title>
  <cp:lastModifiedBy>혁재 홍</cp:lastModifiedBy>
  <cp:revision>22</cp:revision>
  <dcterms:modified xsi:type="dcterms:W3CDTF">2023-07-07T12:25:53Z</dcterms:modified>
</cp:coreProperties>
</file>