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57"/>
  </p:notesMasterIdLst>
  <p:sldIdLst>
    <p:sldId id="256" r:id="rId2"/>
    <p:sldId id="257" r:id="rId3"/>
    <p:sldId id="341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42" r:id="rId15"/>
    <p:sldId id="343" r:id="rId16"/>
    <p:sldId id="344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77" r:id="rId31"/>
    <p:sldId id="359" r:id="rId32"/>
    <p:sldId id="360" r:id="rId33"/>
    <p:sldId id="362" r:id="rId34"/>
    <p:sldId id="361" r:id="rId35"/>
    <p:sldId id="363" r:id="rId36"/>
    <p:sldId id="364" r:id="rId37"/>
    <p:sldId id="365" r:id="rId38"/>
    <p:sldId id="376" r:id="rId39"/>
    <p:sldId id="381" r:id="rId40"/>
    <p:sldId id="403" r:id="rId41"/>
    <p:sldId id="384" r:id="rId42"/>
    <p:sldId id="385" r:id="rId43"/>
    <p:sldId id="386" r:id="rId44"/>
    <p:sldId id="387" r:id="rId45"/>
    <p:sldId id="388" r:id="rId46"/>
    <p:sldId id="392" r:id="rId47"/>
    <p:sldId id="393" r:id="rId48"/>
    <p:sldId id="394" r:id="rId49"/>
    <p:sldId id="395" r:id="rId50"/>
    <p:sldId id="398" r:id="rId51"/>
    <p:sldId id="399" r:id="rId52"/>
    <p:sldId id="400" r:id="rId53"/>
    <p:sldId id="401" r:id="rId54"/>
    <p:sldId id="402" r:id="rId55"/>
    <p:sldId id="315" r:id="rId5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8"/>
      <p:bold r:id="rId59"/>
      <p:italic r:id="rId60"/>
      <p:boldItalic r:id="rId61"/>
    </p:embeddedFont>
    <p:embeddedFont>
      <p:font typeface="Montserrat Medium" panose="000006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into the first class!</a:t>
            </a:r>
            <a:endParaRPr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94B9D-387E-B9AC-6A1E-55894E90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5" y="1054455"/>
            <a:ext cx="6674069" cy="3654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5897351" y="1998638"/>
            <a:ext cx="720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9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C57541-7DF4-1F89-C2CF-BEA9E53F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38" y="1119770"/>
            <a:ext cx="4460307" cy="38753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>
            <a:spLocks noChangeAspect="1"/>
          </p:cNvSpPr>
          <p:nvPr/>
        </p:nvSpPr>
        <p:spPr>
          <a:xfrm>
            <a:off x="2218742" y="3638247"/>
            <a:ext cx="532309" cy="532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2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FB10FF-DE6D-2DC9-A3C3-0D0A4DDF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76" y="1091720"/>
            <a:ext cx="4431117" cy="40517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21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54755-952A-18A7-7F1D-2982F7C1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9" y="1184636"/>
            <a:ext cx="7864522" cy="329974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61CCE0B-8745-28AA-4217-D790B9377160}"/>
              </a:ext>
            </a:extLst>
          </p:cNvPr>
          <p:cNvSpPr/>
          <p:nvPr/>
        </p:nvSpPr>
        <p:spPr>
          <a:xfrm>
            <a:off x="1248937" y="1189463"/>
            <a:ext cx="1509131" cy="34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252290-BABD-1935-D55B-84E2C2595877}"/>
              </a:ext>
            </a:extLst>
          </p:cNvPr>
          <p:cNvSpPr/>
          <p:nvPr/>
        </p:nvSpPr>
        <p:spPr>
          <a:xfrm>
            <a:off x="1014763" y="1773044"/>
            <a:ext cx="702526" cy="34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C9BBE-1B5E-5E5A-2A56-E2C18A156D52}"/>
              </a:ext>
            </a:extLst>
          </p:cNvPr>
          <p:cNvSpPr txBox="1"/>
          <p:nvPr/>
        </p:nvSpPr>
        <p:spPr>
          <a:xfrm>
            <a:off x="2587083" y="1348179"/>
            <a:ext cx="179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your file name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A72C4-00B6-9FEB-AAB2-FACF02D7CE71}"/>
              </a:ext>
            </a:extLst>
          </p:cNvPr>
          <p:cNvSpPr txBox="1"/>
          <p:nvPr/>
        </p:nvSpPr>
        <p:spPr>
          <a:xfrm>
            <a:off x="1550019" y="1968560"/>
            <a:ext cx="283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 to add a new code block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EDAD52-4759-0E69-44D8-EF798DAABABE}"/>
              </a:ext>
            </a:extLst>
          </p:cNvPr>
          <p:cNvSpPr txBox="1"/>
          <p:nvPr/>
        </p:nvSpPr>
        <p:spPr>
          <a:xfrm>
            <a:off x="1550019" y="2412057"/>
            <a:ext cx="283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Write your code here!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4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in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This is how to print sentences</a:t>
            </a:r>
          </a:p>
          <a:p>
            <a:r>
              <a:rPr lang="en-US" altLang="ko-KR" dirty="0"/>
              <a:t>The print() function prints the value or data</a:t>
            </a:r>
          </a:p>
          <a:p>
            <a:r>
              <a:rPr lang="en-US" altLang="ko-KR" dirty="0"/>
              <a:t>This function prints the input data in order, with blank spaces to divide each others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04914"/>
              </p:ext>
            </p:extLst>
          </p:nvPr>
        </p:nvGraphicFramePr>
        <p:xfrm>
          <a:off x="841877" y="1926490"/>
          <a:ext cx="6096000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print(“Hello, World”)</a:t>
                      </a:r>
                    </a:p>
                    <a:p>
                      <a:pPr latinLnBrk="1"/>
                      <a:r>
                        <a:rPr lang="en-US" altLang="ko-KR" dirty="0"/>
                        <a:t>print(1, 2,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line is to print “Hello, World”</a:t>
                      </a:r>
                    </a:p>
                    <a:p>
                      <a:pPr latinLnBrk="1"/>
                      <a:r>
                        <a:rPr lang="en-US" altLang="ko-KR" dirty="0"/>
                        <a:t>This line prints 1 2 3 in order with blank spaces between.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Printing in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printing your name!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172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There are different data types such as int(integer), float, str(string), bool(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“int” type stores integers such as 1, 2, 3, 4, …</a:t>
            </a:r>
          </a:p>
          <a:p>
            <a:r>
              <a:rPr lang="en-US" altLang="ko-KR" dirty="0"/>
              <a:t>“float” type stores</a:t>
            </a:r>
            <a:r>
              <a:rPr lang="ko-KR" altLang="en-US" dirty="0"/>
              <a:t> </a:t>
            </a:r>
            <a:r>
              <a:rPr lang="en-US" altLang="ko-KR" dirty="0"/>
              <a:t>floating point numbers such as 2.1, 3.4, 6.589</a:t>
            </a:r>
          </a:p>
          <a:p>
            <a:r>
              <a:rPr lang="en-US" altLang="ko-KR" dirty="0"/>
              <a:t>“str” type stores strings(text) such as words, sentences, …</a:t>
            </a:r>
          </a:p>
          <a:p>
            <a:r>
              <a:rPr lang="en-US" altLang="ko-KR" dirty="0"/>
              <a:t>“bool” types stores Boolean data types(True or False)</a:t>
            </a:r>
          </a:p>
          <a:p>
            <a:endParaRPr lang="en-US" altLang="ko-KR" dirty="0"/>
          </a:p>
          <a:p>
            <a:r>
              <a:rPr lang="en-US" altLang="ko-KR" dirty="0"/>
              <a:t>To know which data type something is, use type() function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13817"/>
              </p:ext>
            </p:extLst>
          </p:nvPr>
        </p:nvGraphicFramePr>
        <p:xfrm>
          <a:off x="924910" y="2746922"/>
          <a:ext cx="6912804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456402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456402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print(type(“Hello”))</a:t>
                      </a:r>
                    </a:p>
                    <a:p>
                      <a:pPr latinLnBrk="1"/>
                      <a:r>
                        <a:rPr lang="en-US" altLang="ko-KR" dirty="0"/>
                        <a:t>print(type(1))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function prints the input data 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0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098221"/>
          </a:xfrm>
        </p:spPr>
        <p:txBody>
          <a:bodyPr/>
          <a:lstStyle/>
          <a:p>
            <a:r>
              <a:rPr lang="en-US" altLang="ko-KR" dirty="0"/>
              <a:t>Variables are where you can store different types of data. </a:t>
            </a:r>
          </a:p>
          <a:p>
            <a:r>
              <a:rPr lang="en-US" altLang="ko-KR" dirty="0"/>
              <a:t>Numbers are not allowed for the first part of the variable name.</a:t>
            </a:r>
          </a:p>
          <a:p>
            <a:r>
              <a:rPr lang="en-US" altLang="ko-KR" dirty="0"/>
              <a:t>Only alphabets and numbers, underscores(_) are allowed.</a:t>
            </a:r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7633"/>
              </p:ext>
            </p:extLst>
          </p:nvPr>
        </p:nvGraphicFramePr>
        <p:xfrm>
          <a:off x="977462" y="2103664"/>
          <a:ext cx="71890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a_number1=10</a:t>
                      </a:r>
                    </a:p>
                    <a:p>
                      <a:pPr latinLnBrk="1"/>
                      <a:r>
                        <a:rPr lang="en-US" altLang="ko-KR" dirty="0"/>
                        <a:t>b_string1=“apple”</a:t>
                      </a:r>
                    </a:p>
                    <a:p>
                      <a:pPr latinLnBrk="1"/>
                      <a:r>
                        <a:rPr lang="en-US" altLang="ko-KR" dirty="0"/>
                        <a:t>print(a_number1, b_string1)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10 in a(a becomes int type)</a:t>
                      </a:r>
                    </a:p>
                    <a:p>
                      <a:pPr latinLnBrk="1"/>
                      <a:r>
                        <a:rPr lang="en-US" altLang="ko-KR" dirty="0"/>
                        <a:t>Stores “apple” in b(b becomes str type)</a:t>
                      </a:r>
                    </a:p>
                    <a:p>
                      <a:pPr latinLnBrk="1"/>
                      <a:r>
                        <a:rPr lang="en-US" altLang="ko-KR" dirty="0"/>
                        <a:t>Prints: 10 apple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3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2349923"/>
            <a:ext cx="7738200" cy="1514600"/>
          </a:xfrm>
        </p:spPr>
        <p:txBody>
          <a:bodyPr/>
          <a:lstStyle/>
          <a:p>
            <a:r>
              <a:rPr lang="en-US" altLang="ko-KR" sz="3200" b="1" dirty="0"/>
              <a:t>Now, print your age and name!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292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72700"/>
          </a:xfrm>
        </p:spPr>
        <p:txBody>
          <a:bodyPr/>
          <a:lstStyle/>
          <a:p>
            <a:r>
              <a:rPr lang="en-US" altLang="ko-KR" dirty="0"/>
              <a:t>Try to execute the following!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63176"/>
              </p:ext>
            </p:extLst>
          </p:nvPr>
        </p:nvGraphicFramePr>
        <p:xfrm>
          <a:off x="924910" y="1703246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type(True)</a:t>
                      </a:r>
                    </a:p>
                    <a:p>
                      <a:pPr latinLnBrk="1"/>
                      <a:r>
                        <a:rPr lang="en-US" altLang="ko-KR" dirty="0"/>
                        <a:t>type(4.9)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Prints: type&lt;“bool”&gt;</a:t>
                      </a:r>
                    </a:p>
                    <a:p>
                      <a:pPr latinLnBrk="1"/>
                      <a:r>
                        <a:rPr lang="en-US" altLang="ko-KR" dirty="0"/>
                        <a:t>Prints: type&lt;“float”&gt;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49207D-78F3-C85B-961D-0AB3571A5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3194"/>
              </p:ext>
            </p:extLst>
          </p:nvPr>
        </p:nvGraphicFramePr>
        <p:xfrm>
          <a:off x="924911" y="2571750"/>
          <a:ext cx="71890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c=False</a:t>
                      </a:r>
                    </a:p>
                    <a:p>
                      <a:pPr latinLnBrk="1"/>
                      <a:r>
                        <a:rPr lang="en-US" altLang="ko-KR" dirty="0"/>
                        <a:t>d=3.14</a:t>
                      </a:r>
                    </a:p>
                    <a:p>
                      <a:pPr latinLnBrk="1"/>
                      <a:r>
                        <a:rPr lang="en-US" altLang="ko-KR" dirty="0"/>
                        <a:t>print(c, 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False in a(a becomes bool type)</a:t>
                      </a:r>
                    </a:p>
                    <a:p>
                      <a:pPr latinLnBrk="1"/>
                      <a:r>
                        <a:rPr lang="en-US" altLang="ko-KR" dirty="0"/>
                        <a:t>Stores 3.14 in b(b becomes float type)</a:t>
                      </a:r>
                    </a:p>
                    <a:p>
                      <a:pPr latinLnBrk="1"/>
                      <a:r>
                        <a:rPr lang="en-US" altLang="ko-KR" dirty="0"/>
                        <a:t>Prints: False 3.14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79" name="Google Shape;479;p58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This is a the main contents of today’s class.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will learn the following during today’s class.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176600141"/>
              </p:ext>
            </p:extLst>
          </p:nvPr>
        </p:nvGraphicFramePr>
        <p:xfrm>
          <a:off x="702925" y="1691025"/>
          <a:ext cx="7704000" cy="14020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Google </a:t>
                      </a:r>
                      <a:r>
                        <a:rPr lang="en-US" sz="1000" b="1" dirty="0" err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Colab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use Google Colabatory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Printing in Python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Print simple sentences and your names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types and Variables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 different types of data and store them into variables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Logical, arithmetical operators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480;p58">
            <a:extLst>
              <a:ext uri="{FF2B5EF4-FFF2-40B4-BE49-F238E27FC236}">
                <a16:creationId xmlns:a16="http://schemas.microsoft.com/office/drawing/2014/main" id="{87467DCE-56E5-FB99-62DD-4ACA8F310B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671621"/>
              </p:ext>
            </p:extLst>
          </p:nvPr>
        </p:nvGraphicFramePr>
        <p:xfrm>
          <a:off x="702925" y="3093025"/>
          <a:ext cx="7704000" cy="7010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List, dictionary,</a:t>
                      </a:r>
                      <a:r>
                        <a:rPr lang="ko-KR" alt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tuple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Different types of collection of data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block of code that has a particular function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929509"/>
            <a:ext cx="7738200" cy="1514600"/>
          </a:xfrm>
        </p:spPr>
        <p:txBody>
          <a:bodyPr/>
          <a:lstStyle/>
          <a:p>
            <a:r>
              <a:rPr lang="en-US" altLang="ko-KR" sz="3200" b="1" dirty="0"/>
              <a:t>Now, print your height in this format!</a:t>
            </a:r>
          </a:p>
          <a:p>
            <a:r>
              <a:rPr lang="en-US" altLang="ko-KR" sz="3200" b="1" dirty="0"/>
              <a:t>Format: My height is 165.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002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You can even store user-entered data in variables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75677"/>
              </p:ext>
            </p:extLst>
          </p:nvPr>
        </p:nvGraphicFramePr>
        <p:xfrm>
          <a:off x="998483" y="2622130"/>
          <a:ext cx="71890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a=input()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user-entered data in a(a becomes str type)</a:t>
                      </a:r>
                    </a:p>
                    <a:p>
                      <a:pPr latinLnBrk="1"/>
                      <a:r>
                        <a:rPr lang="en-US" altLang="ko-KR" dirty="0"/>
                        <a:t>Prints the data user entered.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42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and Variables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The input() function always receives string data type.</a:t>
            </a:r>
          </a:p>
          <a:p>
            <a:r>
              <a:rPr lang="en-US" altLang="ko-KR" dirty="0"/>
              <a:t>To get other types of data use int(), float()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72863"/>
              </p:ext>
            </p:extLst>
          </p:nvPr>
        </p:nvGraphicFramePr>
        <p:xfrm>
          <a:off x="822519" y="2571750"/>
          <a:ext cx="71890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b=input()</a:t>
                      </a:r>
                    </a:p>
                    <a:p>
                      <a:pPr latinLnBrk="1"/>
                      <a:r>
                        <a:rPr lang="en-US" altLang="ko-KR" dirty="0"/>
                        <a:t>b=int(b)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print(b, type(b))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Stores user-entered data in b</a:t>
                      </a:r>
                    </a:p>
                    <a:p>
                      <a:pPr latinLnBrk="1"/>
                      <a:r>
                        <a:rPr lang="en-US" altLang="ko-KR" dirty="0"/>
                        <a:t>b becomes type int(causes error if b cannot be changed to int)</a:t>
                      </a:r>
                    </a:p>
                    <a:p>
                      <a:pPr latinLnBrk="1"/>
                      <a:r>
                        <a:rPr lang="en-US" altLang="ko-KR" dirty="0"/>
                        <a:t>Prints the data user entered.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A8147-8D9B-C1DB-5655-4EEDFE10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5515"/>
              </p:ext>
            </p:extLst>
          </p:nvPr>
        </p:nvGraphicFramePr>
        <p:xfrm>
          <a:off x="822519" y="372059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b=int(input())</a:t>
                      </a:r>
                    </a:p>
                    <a:p>
                      <a:pPr latinLnBrk="1"/>
                      <a:r>
                        <a:rPr lang="en-US" altLang="ko-KR" dirty="0"/>
                        <a:t>print(b)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Does the same thing as above.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94FC94-B9E3-2BE6-788D-BF398F54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75390"/>
              </p:ext>
            </p:extLst>
          </p:nvPr>
        </p:nvGraphicFramePr>
        <p:xfrm>
          <a:off x="822519" y="184963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my_input</a:t>
                      </a:r>
                      <a:r>
                        <a:rPr lang="en-US" altLang="ko-KR" dirty="0"/>
                        <a:t>=input()</a:t>
                      </a:r>
                    </a:p>
                    <a:p>
                      <a:pPr latinLnBrk="1"/>
                      <a:r>
                        <a:rPr lang="en-US" altLang="ko-KR" dirty="0"/>
                        <a:t>print(type(</a:t>
                      </a:r>
                      <a:r>
                        <a:rPr lang="en-US" altLang="ko-KR" dirty="0" err="1"/>
                        <a:t>my_input</a:t>
                      </a:r>
                      <a:r>
                        <a:rPr lang="en-US" altLang="ko-KR" dirty="0"/>
                        <a:t>))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Even if you write integers or floating point numbers, it will receive them as strings.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9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Python can calculate basic operators.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13305"/>
              </p:ext>
            </p:extLst>
          </p:nvPr>
        </p:nvGraphicFramePr>
        <p:xfrm>
          <a:off x="861848" y="1890610"/>
          <a:ext cx="71890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print(2+5)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print(2*5)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print(2-5)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print(2/5)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A8147-8D9B-C1DB-5655-4EEDFE10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3846"/>
              </p:ext>
            </p:extLst>
          </p:nvPr>
        </p:nvGraphicFramePr>
        <p:xfrm>
          <a:off x="861848" y="303945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print(32//5)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print(32%5)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Floor division. The result is the quotient</a:t>
                      </a:r>
                    </a:p>
                    <a:p>
                      <a:pPr latinLnBrk="1"/>
                      <a:r>
                        <a:rPr lang="en-US" altLang="ko-KR" dirty="0"/>
                        <a:t>Remainder operation.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6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Try executing the following.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72185"/>
              </p:ext>
            </p:extLst>
          </p:nvPr>
        </p:nvGraphicFramePr>
        <p:xfrm>
          <a:off x="861848" y="205359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b=input()</a:t>
                      </a:r>
                    </a:p>
                    <a:p>
                      <a:pPr latinLnBrk="1"/>
                      <a:r>
                        <a:rPr lang="en-US" altLang="ko-KR" dirty="0"/>
                        <a:t>print(b*2)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value: 3</a:t>
                      </a:r>
                    </a:p>
                    <a:p>
                      <a:pPr latinLnBrk="1"/>
                      <a:r>
                        <a:rPr lang="en-US" altLang="ko-KR" dirty="0"/>
                        <a:t>Prints the string twice.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A8147-8D9B-C1DB-5655-4EEDFE10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21465"/>
              </p:ext>
            </p:extLst>
          </p:nvPr>
        </p:nvGraphicFramePr>
        <p:xfrm>
          <a:off x="861848" y="2887050"/>
          <a:ext cx="71890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5945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594538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b=int(input())</a:t>
                      </a:r>
                    </a:p>
                    <a:p>
                      <a:pPr latinLnBrk="1"/>
                      <a:r>
                        <a:rPr lang="en-US" altLang="ko-KR" dirty="0"/>
                        <a:t>print(b*2)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 value: 3</a:t>
                      </a:r>
                    </a:p>
                    <a:p>
                      <a:pPr latinLnBrk="1"/>
                      <a:r>
                        <a:rPr lang="en-US" altLang="ko-KR" dirty="0"/>
                        <a:t>Prints 3 multiplied by 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69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603687"/>
            <a:ext cx="7738200" cy="2684533"/>
          </a:xfrm>
        </p:spPr>
        <p:txBody>
          <a:bodyPr/>
          <a:lstStyle/>
          <a:p>
            <a:r>
              <a:rPr lang="en-US" altLang="ko-KR" sz="3200" b="1" dirty="0"/>
              <a:t>Try to get two numbers and print the sum, multiplication, subtraction and division</a:t>
            </a:r>
          </a:p>
          <a:p>
            <a:r>
              <a:rPr lang="en-US" altLang="ko-KR" sz="3200" b="1" dirty="0"/>
              <a:t>Ex) input: 2 3</a:t>
            </a:r>
          </a:p>
          <a:p>
            <a:r>
              <a:rPr lang="en-US" altLang="ko-KR" sz="3200" b="1" dirty="0"/>
              <a:t>Output: 5 6 -1 0.666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687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603687"/>
            <a:ext cx="7738200" cy="2684533"/>
          </a:xfrm>
        </p:spPr>
        <p:txBody>
          <a:bodyPr/>
          <a:lstStyle/>
          <a:p>
            <a:r>
              <a:rPr lang="en-US" altLang="ko-KR" sz="3200" b="1" dirty="0"/>
              <a:t>Try to print the quotient and remainder of 61 divided by 7 in this format.</a:t>
            </a:r>
          </a:p>
          <a:p>
            <a:r>
              <a:rPr lang="en-US" altLang="ko-KR" sz="3200" b="1" dirty="0"/>
              <a:t>Ex) Output: 61%7=8∙∙∙5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923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Logical operators are widely used in computers.</a:t>
            </a:r>
          </a:p>
          <a:p>
            <a:r>
              <a:rPr lang="en-US" altLang="ko-KR" dirty="0"/>
              <a:t>The “or” operator results TRUE if 1 or more input data is TRUE.</a:t>
            </a:r>
          </a:p>
          <a:p>
            <a:r>
              <a:rPr lang="en-US" altLang="ko-KR" dirty="0"/>
              <a:t>The “and” operator results TRUE only if all of the input data is TRUE.</a:t>
            </a:r>
          </a:p>
          <a:p>
            <a:r>
              <a:rPr lang="en-US" altLang="ko-KR" dirty="0"/>
              <a:t>The “not” operator results in the exact opposite(TRUE or FALSE) of the whole data.</a:t>
            </a:r>
          </a:p>
          <a:p>
            <a:r>
              <a:rPr lang="en-US" altLang="ko-KR" dirty="0"/>
              <a:t>Nonzero values such as 1, 100 means TRUE in logical operations.</a:t>
            </a:r>
          </a:p>
          <a:p>
            <a:r>
              <a:rPr lang="en-US" altLang="ko-KR" dirty="0"/>
              <a:t>Zero(0) means FALSE in logical operations.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AA0569-44B1-0A5C-E1B8-688066803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14744"/>
              </p:ext>
            </p:extLst>
          </p:nvPr>
        </p:nvGraphicFramePr>
        <p:xfrm>
          <a:off x="933332" y="2487496"/>
          <a:ext cx="2408665" cy="1779705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17035">
                  <a:extLst>
                    <a:ext uri="{9D8B030D-6E8A-4147-A177-3AD203B41FA5}">
                      <a16:colId xmlns:a16="http://schemas.microsoft.com/office/drawing/2014/main" val="2177234683"/>
                    </a:ext>
                  </a:extLst>
                </a:gridCol>
                <a:gridCol w="617035">
                  <a:extLst>
                    <a:ext uri="{9D8B030D-6E8A-4147-A177-3AD203B41FA5}">
                      <a16:colId xmlns:a16="http://schemas.microsoft.com/office/drawing/2014/main" val="2923897151"/>
                    </a:ext>
                  </a:extLst>
                </a:gridCol>
                <a:gridCol w="1174595">
                  <a:extLst>
                    <a:ext uri="{9D8B030D-6E8A-4147-A177-3AD203B41FA5}">
                      <a16:colId xmlns:a16="http://schemas.microsoft.com/office/drawing/2014/main" val="3368889144"/>
                    </a:ext>
                  </a:extLst>
                </a:gridCol>
              </a:tblGrid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y(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or 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)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3551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4524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41067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80856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31740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9762E70C-CE5F-924C-DC7E-4FD1EBD4E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22204"/>
              </p:ext>
            </p:extLst>
          </p:nvPr>
        </p:nvGraphicFramePr>
        <p:xfrm>
          <a:off x="3762025" y="2493227"/>
          <a:ext cx="2408665" cy="1779705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17035">
                  <a:extLst>
                    <a:ext uri="{9D8B030D-6E8A-4147-A177-3AD203B41FA5}">
                      <a16:colId xmlns:a16="http://schemas.microsoft.com/office/drawing/2014/main" val="2177234683"/>
                    </a:ext>
                  </a:extLst>
                </a:gridCol>
                <a:gridCol w="617035">
                  <a:extLst>
                    <a:ext uri="{9D8B030D-6E8A-4147-A177-3AD203B41FA5}">
                      <a16:colId xmlns:a16="http://schemas.microsoft.com/office/drawing/2014/main" val="2923897151"/>
                    </a:ext>
                  </a:extLst>
                </a:gridCol>
                <a:gridCol w="1174595">
                  <a:extLst>
                    <a:ext uri="{9D8B030D-6E8A-4147-A177-3AD203B41FA5}">
                      <a16:colId xmlns:a16="http://schemas.microsoft.com/office/drawing/2014/main" val="3368889144"/>
                    </a:ext>
                  </a:extLst>
                </a:gridCol>
              </a:tblGrid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y(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x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맑은 고딕" panose="020B0503020000020004" pitchFamily="50" charset="-127"/>
                        </a:rPr>
                        <a:t>₁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and x</a:t>
                      </a:r>
                      <a:r>
                        <a:rPr lang="ko-KR" altLang="en-US" dirty="0">
                          <a:latin typeface="Montserrat Medium" panose="00000600000000000000" pitchFamily="2" charset="0"/>
                          <a:ea typeface="바탕" panose="02030600000101010101" pitchFamily="18" charset="-127"/>
                        </a:rPr>
                        <a:t>₂</a:t>
                      </a:r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)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13551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4524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41067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1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80856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Montserrat Medium" panose="00000600000000000000" pitchFamily="2" charset="0"/>
                        </a:rPr>
                        <a:t>0</a:t>
                      </a:r>
                      <a:endParaRPr lang="ko-KR" altLang="en-US" dirty="0">
                        <a:latin typeface="Montserrat Medium" panose="000006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3174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5E24E8D-4C3B-0EC6-2419-016F1275F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4697"/>
              </p:ext>
            </p:extLst>
          </p:nvPr>
        </p:nvGraphicFramePr>
        <p:xfrm>
          <a:off x="6590718" y="2487496"/>
          <a:ext cx="1628078" cy="1043724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814039">
                  <a:extLst>
                    <a:ext uri="{9D8B030D-6E8A-4147-A177-3AD203B41FA5}">
                      <a16:colId xmlns:a16="http://schemas.microsoft.com/office/drawing/2014/main" val="3259243627"/>
                    </a:ext>
                  </a:extLst>
                </a:gridCol>
                <a:gridCol w="814039">
                  <a:extLst>
                    <a:ext uri="{9D8B030D-6E8A-4147-A177-3AD203B41FA5}">
                      <a16:colId xmlns:a16="http://schemas.microsoft.com/office/drawing/2014/main" val="697371579"/>
                    </a:ext>
                  </a:extLst>
                </a:gridCol>
              </a:tblGrid>
              <a:tr h="34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47793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54782"/>
                  </a:ext>
                </a:extLst>
              </a:tr>
              <a:tr h="347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81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Try executing the following code.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56245"/>
              </p:ext>
            </p:extLst>
          </p:nvPr>
        </p:nvGraphicFramePr>
        <p:xfrm>
          <a:off x="1094125" y="1664919"/>
          <a:ext cx="6525876" cy="2861541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262938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3262938">
                  <a:extLst>
                    <a:ext uri="{9D8B030D-6E8A-4147-A177-3AD203B41FA5}">
                      <a16:colId xmlns:a16="http://schemas.microsoft.com/office/drawing/2014/main" val="557788540"/>
                    </a:ext>
                  </a:extLst>
                </a:gridCol>
              </a:tblGrid>
              <a:tr h="95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print(True or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print(True or False)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or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or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print(True and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print(True and False)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and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print(False and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3369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 False)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 True or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print(not(True or True))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2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pPr indent="0"/>
            <a:r>
              <a:rPr lang="en-US" altLang="ko-KR" dirty="0"/>
              <a:t>We can also make programs do things in certain conditions. When using the condition statements, we can use signs like equality(==), bigger than(&gt;), less than(&lt;), bigger than or equal to(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&gt;=</a:t>
            </a:r>
            <a:r>
              <a:rPr lang="en-US" altLang="ko-KR" dirty="0"/>
              <a:t>), less than or equal to(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&lt;=</a:t>
            </a:r>
            <a:r>
              <a:rPr lang="en-US" altLang="ko-KR" dirty="0"/>
              <a:t>)</a:t>
            </a:r>
          </a:p>
          <a:p>
            <a:pPr indent="0"/>
            <a:r>
              <a:rPr lang="en-US" altLang="ko-KR" dirty="0"/>
              <a:t>*You should differentiate = and ==. = is storing the right value to the left value, and ==is checking if both sides are same.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09153"/>
              </p:ext>
            </p:extLst>
          </p:nvPr>
        </p:nvGraphicFramePr>
        <p:xfrm>
          <a:off x="906207" y="2928110"/>
          <a:ext cx="7926118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323711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602407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a=10</a:t>
                      </a:r>
                    </a:p>
                    <a:p>
                      <a:pPr latinLnBrk="1"/>
                      <a:r>
                        <a:rPr lang="en-US" altLang="ko-KR" dirty="0"/>
                        <a:t>print(a==10)</a:t>
                      </a:r>
                    </a:p>
                    <a:p>
                      <a:pPr latinLnBrk="1"/>
                      <a:r>
                        <a:rPr lang="en-US" altLang="ko-KR" dirty="0"/>
                        <a:t>print(a&lt;10)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4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2F5C1-CC32-72AE-8021-6DF68C36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3" y="1057150"/>
            <a:ext cx="5349566" cy="393846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DCE60AF-10AD-924D-DC33-DFACED696CA8}"/>
              </a:ext>
            </a:extLst>
          </p:cNvPr>
          <p:cNvSpPr/>
          <p:nvPr/>
        </p:nvSpPr>
        <p:spPr>
          <a:xfrm>
            <a:off x="5910147" y="1100255"/>
            <a:ext cx="504000" cy="50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4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We can use the if, else statement. When using the if else statement, the line including the condition should have colon(:) at the end. Also, the execution block should be indented with the same extent.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/>
        </p:nvGraphicFramePr>
        <p:xfrm>
          <a:off x="906207" y="2928110"/>
          <a:ext cx="7926118" cy="11582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323711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602407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a=10</a:t>
                      </a:r>
                    </a:p>
                    <a:p>
                      <a:pPr latinLnBrk="1"/>
                      <a:r>
                        <a:rPr lang="en-US" altLang="ko-KR" dirty="0"/>
                        <a:t>if(a==10):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print(“a is equal to 10”)</a:t>
                      </a:r>
                    </a:p>
                    <a:p>
                      <a:pPr latinLnBrk="1"/>
                      <a:r>
                        <a:rPr lang="en-US" altLang="ko-KR" dirty="0"/>
                        <a:t>else:</a:t>
                      </a:r>
                    </a:p>
                    <a:p>
                      <a:pPr latinLnBrk="1"/>
                      <a:r>
                        <a:rPr lang="en-US" altLang="ko-KR" dirty="0"/>
                        <a:t>  print(“a is not equal to 10”)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Executes the following indented block if a is equal to 2</a:t>
                      </a:r>
                    </a:p>
                    <a:p>
                      <a:pPr latinLnBrk="1"/>
                      <a:r>
                        <a:rPr lang="en-US" altLang="ko-KR" dirty="0"/>
                        <a:t>Indented block. Prints “a is equal to 10”</a:t>
                      </a:r>
                    </a:p>
                    <a:p>
                      <a:pPr latinLnBrk="1"/>
                      <a:r>
                        <a:rPr lang="en-US" altLang="ko-KR" dirty="0"/>
                        <a:t>Executes the following indented block if the above condition is false.</a:t>
                      </a:r>
                    </a:p>
                    <a:p>
                      <a:pPr latinLnBrk="1"/>
                      <a:r>
                        <a:rPr lang="en-US" altLang="ko-KR" dirty="0"/>
                        <a:t>Indented block. Prints “a is not equal to 10”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6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r>
              <a:rPr lang="en-US" altLang="ko-KR" sz="3200" b="1" dirty="0"/>
              <a:t>Now, try to make a program that allows only people with age 20 to 35 to enter.</a:t>
            </a:r>
          </a:p>
          <a:p>
            <a:r>
              <a:rPr lang="en-US" altLang="ko-KR" sz="3200" b="1" dirty="0"/>
              <a:t>Ex) input: 23</a:t>
            </a:r>
          </a:p>
          <a:p>
            <a:r>
              <a:rPr lang="en-US" altLang="ko-KR" sz="3200" b="1" dirty="0"/>
              <a:t>Output: You can enter</a:t>
            </a:r>
          </a:p>
          <a:p>
            <a:r>
              <a:rPr lang="en-US" altLang="ko-KR" sz="3200" b="1" dirty="0"/>
              <a:t>Input: 39</a:t>
            </a:r>
          </a:p>
          <a:p>
            <a:r>
              <a:rPr lang="en-US" altLang="ko-KR" sz="3200" b="1" dirty="0"/>
              <a:t>Output: You cannot enter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14622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Iteration(while)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pPr indent="0"/>
            <a:r>
              <a:rPr lang="en-US" altLang="ko-KR" dirty="0"/>
              <a:t>We can also make programs repeat things in certain conditions. When using iteration, we can also use signs like equality(==), bigger than(&gt;), less than(&lt;), bigger than or equal to(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&gt;=</a:t>
            </a:r>
            <a:r>
              <a:rPr lang="en-US" altLang="ko-KR" dirty="0"/>
              <a:t>), less than or equal to(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&lt;=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We can use the while statement. When using the while statement, the line including the condition should have colon(:) at the end. Also, the execution block should be indented with the same extent.</a:t>
            </a:r>
          </a:p>
          <a:p>
            <a:endParaRPr lang="en-US" altLang="ko-KR" dirty="0"/>
          </a:p>
          <a:p>
            <a:r>
              <a:rPr lang="en-US" altLang="ko-KR" dirty="0"/>
              <a:t>Increase, continue, break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27721"/>
              </p:ext>
            </p:extLst>
          </p:nvPr>
        </p:nvGraphicFramePr>
        <p:xfrm>
          <a:off x="906207" y="2916420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a=10</a:t>
                      </a:r>
                    </a:p>
                    <a:p>
                      <a:pPr latinLnBrk="1"/>
                      <a:r>
                        <a:rPr lang="en-US" altLang="ko-KR" dirty="0"/>
                        <a:t>while(a&lt;10):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print(“value of a is ”, a)</a:t>
                      </a:r>
                    </a:p>
                    <a:p>
                      <a:pPr latinLnBrk="1"/>
                      <a:r>
                        <a:rPr lang="en-US" altLang="ko-KR" dirty="0"/>
                        <a:t>  a=a+1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단축키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Repeats the following indented block if a is smaller than 2</a:t>
                      </a:r>
                    </a:p>
                    <a:p>
                      <a:pPr latinLnBrk="1"/>
                      <a:r>
                        <a:rPr lang="en-US" altLang="ko-KR" dirty="0"/>
                        <a:t>Indented block. Prints “value of a is ” and the value of a</a:t>
                      </a:r>
                    </a:p>
                    <a:p>
                      <a:pPr latinLnBrk="1"/>
                      <a:r>
                        <a:rPr lang="en-US" altLang="ko-KR" dirty="0"/>
                        <a:t>Store value of a+1 in a.(same as a+=1)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20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Iteration(for)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845222"/>
          </a:xfrm>
        </p:spPr>
        <p:txBody>
          <a:bodyPr/>
          <a:lstStyle/>
          <a:p>
            <a:r>
              <a:rPr lang="en-US" altLang="ko-KR" dirty="0"/>
              <a:t>“for” is a convenient way of repetition. It repeats the indented block with some rule.</a:t>
            </a:r>
          </a:p>
          <a:p>
            <a:r>
              <a:rPr lang="en-US" altLang="ko-KR" dirty="0"/>
              <a:t>The following two codes do the same thing.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93614"/>
              </p:ext>
            </p:extLst>
          </p:nvPr>
        </p:nvGraphicFramePr>
        <p:xfrm>
          <a:off x="906207" y="2296249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a=0</a:t>
                      </a:r>
                    </a:p>
                    <a:p>
                      <a:pPr latinLnBrk="1"/>
                      <a:r>
                        <a:rPr lang="en-US" altLang="ko-KR" dirty="0"/>
                        <a:t>while(a&lt;10):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print(“value of a is ”, a)</a:t>
                      </a:r>
                    </a:p>
                    <a:p>
                      <a:pPr latinLnBrk="1"/>
                      <a:r>
                        <a:rPr lang="en-US" altLang="ko-KR" dirty="0"/>
                        <a:t>  a=a+1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Repeats the following indented block if a is smaller than 2</a:t>
                      </a:r>
                    </a:p>
                    <a:p>
                      <a:pPr latinLnBrk="1"/>
                      <a:r>
                        <a:rPr lang="en-US" altLang="ko-KR" dirty="0"/>
                        <a:t>Indented block. Prints “value of a is ” and the value of a</a:t>
                      </a:r>
                    </a:p>
                    <a:p>
                      <a:pPr latinLnBrk="1"/>
                      <a:r>
                        <a:rPr lang="en-US" altLang="ko-KR" dirty="0"/>
                        <a:t>Store value of a+1 in a.(same as a+=1)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7DF6CE-07D3-4BEA-97D9-8D55C267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78519"/>
              </p:ext>
            </p:extLst>
          </p:nvPr>
        </p:nvGraphicFramePr>
        <p:xfrm>
          <a:off x="906207" y="3439169"/>
          <a:ext cx="792611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10, 1):</a:t>
                      </a:r>
                    </a:p>
                    <a:p>
                      <a:pPr latinLnBrk="1"/>
                      <a:r>
                        <a:rPr lang="en-US" altLang="ko-KR" dirty="0"/>
                        <a:t>  print(“value of a is ”, 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Initial value of a is 0. while a&lt;10. increment a by 1</a:t>
                      </a:r>
                    </a:p>
                    <a:p>
                      <a:pPr latinLnBrk="1"/>
                      <a:r>
                        <a:rPr lang="en-US" altLang="ko-KR" dirty="0"/>
                        <a:t>Indented block. Prints “value of a is ” and the value of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85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Iteration(for)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continue: goes to the next iteration</a:t>
            </a:r>
          </a:p>
          <a:p>
            <a:r>
              <a:rPr lang="en-US" altLang="ko-KR" dirty="0"/>
              <a:t>break: stops the iteration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97939"/>
              </p:ext>
            </p:extLst>
          </p:nvPr>
        </p:nvGraphicFramePr>
        <p:xfrm>
          <a:off x="906207" y="1917886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10):</a:t>
                      </a:r>
                    </a:p>
                    <a:p>
                      <a:pPr latinLnBrk="1"/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if a%3==0:</a:t>
                      </a:r>
                    </a:p>
                    <a:p>
                      <a:pPr latinLnBrk="1"/>
                      <a:r>
                        <a:rPr lang="en-US" altLang="ko-KR" dirty="0"/>
                        <a:t>    continue</a:t>
                      </a:r>
                    </a:p>
                    <a:p>
                      <a:pPr latinLnBrk="1"/>
                      <a:r>
                        <a:rPr lang="en-US" altLang="ko-KR" dirty="0"/>
                        <a:t>  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Same as for a in range(0, 10, 1)</a:t>
                      </a:r>
                    </a:p>
                    <a:p>
                      <a:pPr latinLnBrk="1"/>
                      <a:r>
                        <a:rPr lang="en-US" altLang="ko-KR" dirty="0"/>
                        <a:t>Skips numbers that can be divided with 3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Prints the value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7DF6CE-07D3-4BEA-97D9-8D55C267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12492"/>
              </p:ext>
            </p:extLst>
          </p:nvPr>
        </p:nvGraphicFramePr>
        <p:xfrm>
          <a:off x="906207" y="3191850"/>
          <a:ext cx="792611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10):</a:t>
                      </a:r>
                    </a:p>
                    <a:p>
                      <a:pPr latinLnBrk="1"/>
                      <a:r>
                        <a:rPr lang="en-US" altLang="ko-KR" dirty="0"/>
                        <a:t>  if a%3==0:</a:t>
                      </a:r>
                    </a:p>
                    <a:p>
                      <a:pPr latinLnBrk="1"/>
                      <a:r>
                        <a:rPr lang="en-US" altLang="ko-KR" dirty="0"/>
                        <a:t>    break</a:t>
                      </a:r>
                    </a:p>
                    <a:p>
                      <a:pPr latinLnBrk="1"/>
                      <a:r>
                        <a:rPr lang="en-US" altLang="ko-KR" dirty="0"/>
                        <a:t>  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Same as for a in range(0, 10, 1)</a:t>
                      </a:r>
                    </a:p>
                    <a:p>
                      <a:pPr latinLnBrk="1"/>
                      <a:r>
                        <a:rPr lang="en-US" altLang="ko-KR" dirty="0"/>
                        <a:t>Stops printing value of a if a can be divided by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09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r>
              <a:rPr lang="en-US" altLang="ko-KR" sz="3200" b="1" dirty="0"/>
              <a:t>Now, try to make a program that prints the multiplication of the input number.(Use while or for)</a:t>
            </a:r>
          </a:p>
          <a:p>
            <a:r>
              <a:rPr lang="en-US" altLang="ko-KR" sz="3200" b="1" dirty="0"/>
              <a:t>Ex) input: 2</a:t>
            </a:r>
          </a:p>
          <a:p>
            <a:r>
              <a:rPr lang="en-US" altLang="ko-KR" sz="3200" b="1" dirty="0"/>
              <a:t>Output: 2X1=2</a:t>
            </a:r>
          </a:p>
          <a:p>
            <a:r>
              <a:rPr lang="en-US" altLang="ko-KR" sz="3200" b="1" dirty="0"/>
              <a:t>2X2=4</a:t>
            </a:r>
          </a:p>
          <a:p>
            <a:r>
              <a:rPr lang="en-US" altLang="ko-KR" sz="3200" b="1" dirty="0"/>
              <a:t>2X3=6 …</a:t>
            </a:r>
          </a:p>
        </p:txBody>
      </p:sp>
    </p:spTree>
    <p:extLst>
      <p:ext uri="{BB962C8B-B14F-4D97-AF65-F5344CB8AC3E}">
        <p14:creationId xmlns:p14="http://schemas.microsoft.com/office/powerpoint/2010/main" val="29633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You can also use for loops in for loops.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6AB498-A133-BD77-D8CD-000AEBE9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02426"/>
              </p:ext>
            </p:extLst>
          </p:nvPr>
        </p:nvGraphicFramePr>
        <p:xfrm>
          <a:off x="906207" y="1917886"/>
          <a:ext cx="7926118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614759">
                  <a:extLst>
                    <a:ext uri="{9D8B030D-6E8A-4147-A177-3AD203B41FA5}">
                      <a16:colId xmlns:a16="http://schemas.microsoft.com/office/drawing/2014/main" val="3750766212"/>
                    </a:ext>
                  </a:extLst>
                </a:gridCol>
                <a:gridCol w="5311359">
                  <a:extLst>
                    <a:ext uri="{9D8B030D-6E8A-4147-A177-3AD203B41FA5}">
                      <a16:colId xmlns:a16="http://schemas.microsoft.com/office/drawing/2014/main" val="247624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a in range(0, 10):</a:t>
                      </a:r>
                    </a:p>
                    <a:p>
                      <a:pPr latinLnBrk="1"/>
                      <a:r>
                        <a:rPr lang="en-US" altLang="ko-KR" dirty="0"/>
                        <a:t>  for b in range(0, 10):</a:t>
                      </a:r>
                    </a:p>
                    <a:p>
                      <a:pPr latinLnBrk="1"/>
                      <a:r>
                        <a:rPr lang="en-US" altLang="ko-KR" dirty="0"/>
                        <a:t>    print(a,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While value of a is 0, b changes from 0 to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2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25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91ACA78-84F9-BE60-FE99-53B994488C49}"/>
              </a:ext>
            </a:extLst>
          </p:cNvPr>
          <p:cNvCxnSpPr/>
          <p:nvPr/>
        </p:nvCxnSpPr>
        <p:spPr>
          <a:xfrm>
            <a:off x="1286107" y="3062868"/>
            <a:ext cx="1263805" cy="498088"/>
          </a:xfrm>
          <a:prstGeom prst="bentConnector3">
            <a:avLst>
              <a:gd name="adj1" fmla="val 9941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1DDBF96-8688-7DFD-2DAC-1B66E5E10C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884" y="3560955"/>
            <a:ext cx="1182029" cy="453483"/>
          </a:xfrm>
          <a:prstGeom prst="bentConnector3">
            <a:avLst>
              <a:gd name="adj1" fmla="val 98428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2E748-A81B-ACF8-E703-A23B29975232}"/>
              </a:ext>
            </a:extLst>
          </p:cNvPr>
          <p:cNvCxnSpPr>
            <a:cxnSpLocks/>
          </p:cNvCxnSpPr>
          <p:nvPr/>
        </p:nvCxnSpPr>
        <p:spPr>
          <a:xfrm>
            <a:off x="1360449" y="4014440"/>
            <a:ext cx="1553736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r>
              <a:rPr lang="en-US" altLang="ko-KR" sz="3200" b="1" dirty="0"/>
              <a:t>Now, try to make a program that prints numbers in this order</a:t>
            </a:r>
          </a:p>
          <a:p>
            <a:r>
              <a:rPr lang="en-US" altLang="ko-KR" sz="3200" b="1" dirty="0"/>
              <a:t>Ex) output:</a:t>
            </a:r>
          </a:p>
          <a:p>
            <a:r>
              <a:rPr lang="en-US" altLang="ko-KR" sz="3200" b="1" dirty="0"/>
              <a:t>1 2 3 4</a:t>
            </a:r>
          </a:p>
          <a:p>
            <a:r>
              <a:rPr lang="en-US" altLang="ko-KR" sz="3200" b="1" dirty="0"/>
              <a:t>8 7 6 5</a:t>
            </a:r>
          </a:p>
          <a:p>
            <a:r>
              <a:rPr lang="en-US" altLang="ko-KR" sz="3200" b="1" dirty="0"/>
              <a:t>9 10 11 12</a:t>
            </a:r>
          </a:p>
        </p:txBody>
      </p:sp>
    </p:spTree>
    <p:extLst>
      <p:ext uri="{BB962C8B-B14F-4D97-AF65-F5344CB8AC3E}">
        <p14:creationId xmlns:p14="http://schemas.microsoft.com/office/powerpoint/2010/main" val="4251569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708F09A-4348-7FDA-747F-C8E92E2B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250504"/>
            <a:ext cx="7738200" cy="3678848"/>
          </a:xfrm>
        </p:spPr>
        <p:txBody>
          <a:bodyPr/>
          <a:lstStyle/>
          <a:p>
            <a:r>
              <a:rPr lang="en-US" altLang="ko-KR" sz="3200" b="1" dirty="0"/>
              <a:t>Now, try to make a program that prints if the input number is a prime number!</a:t>
            </a:r>
          </a:p>
          <a:p>
            <a:r>
              <a:rPr lang="en-US" altLang="ko-KR" sz="3200" b="1" dirty="0"/>
              <a:t>Ex) input: 7</a:t>
            </a:r>
          </a:p>
          <a:p>
            <a:r>
              <a:rPr lang="en-US" altLang="ko-KR" sz="3200" b="1" dirty="0"/>
              <a:t>output: This is a prime number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31BCA6-4011-0F0A-BB84-0CD245C8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85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List is ordered collection, where you can store multiple values using one variable.</a:t>
            </a:r>
          </a:p>
          <a:p>
            <a:r>
              <a:rPr lang="en-US" altLang="ko-KR" dirty="0"/>
              <a:t>It allows duplicated items inside.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47762"/>
              </p:ext>
            </p:extLst>
          </p:nvPr>
        </p:nvGraphicFramePr>
        <p:xfrm>
          <a:off x="841876" y="1741433"/>
          <a:ext cx="6497178" cy="911797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6312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450866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numbers = [1, 2, 3, 4, 5]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different_list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"hello", 3.4, True]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nested_list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[2, 3], 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Makes a list with elements 1, 2, 3, 4, 5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Elements can be different types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Lists can be an element in a list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6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EDFC6-24E2-9AC1-7C3A-AEE1593C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49" y="1093000"/>
            <a:ext cx="4609037" cy="397832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4519960" y="4124839"/>
            <a:ext cx="612000" cy="61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02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Get the values in a list by the index.</a:t>
            </a:r>
          </a:p>
          <a:p>
            <a:r>
              <a:rPr lang="en-US" altLang="ko-KR" dirty="0"/>
              <a:t>The first value’s index is 0, second is 1, third is 2, and so on.</a:t>
            </a:r>
          </a:p>
          <a:p>
            <a:r>
              <a:rPr lang="en-US" altLang="ko-KR" dirty="0"/>
              <a:t>If there is no value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index,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occurs.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36479"/>
              </p:ext>
            </p:extLst>
          </p:nvPr>
        </p:nvGraphicFramePr>
        <p:xfrm>
          <a:off x="961619" y="1926490"/>
          <a:ext cx="6497178" cy="11582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6312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450866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numbers = [4, 2, 6, 10, 3]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print(numbers[0])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print(numbers[3])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print(numbers[5])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Makes a list with elements 4, 2, 6, 10,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the first value, which is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the fourth value, which is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Occurs an error because there is no sixth value in the list.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2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- methods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801467"/>
          </a:xfrm>
        </p:spPr>
        <p:txBody>
          <a:bodyPr/>
          <a:lstStyle/>
          <a:p>
            <a:r>
              <a:rPr lang="en-US" altLang="ko-KR" dirty="0"/>
              <a:t>You can get the number of elements in the list with </a:t>
            </a:r>
            <a:r>
              <a:rPr lang="en-US" altLang="ko-KR" dirty="0" err="1"/>
              <a:t>len</a:t>
            </a:r>
            <a:r>
              <a:rPr lang="en-US" altLang="ko-KR" dirty="0"/>
              <a:t>() method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59795"/>
              </p:ext>
            </p:extLst>
          </p:nvPr>
        </p:nvGraphicFramePr>
        <p:xfrm>
          <a:off x="1094125" y="1599537"/>
          <a:ext cx="6096000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2, 3, 4, 5]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len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Makes a list with 5 values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96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- slicing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r>
              <a:rPr lang="en-US" altLang="ko-KR" dirty="0"/>
              <a:t>You can access the elements of the list by the range of index.</a:t>
            </a:r>
          </a:p>
          <a:p>
            <a:r>
              <a:rPr lang="en-US" altLang="ko-KR" dirty="0"/>
              <a:t>The format is </a:t>
            </a:r>
            <a:r>
              <a:rPr lang="en-US" altLang="ko-KR" dirty="0" err="1"/>
              <a:t>name_of_list</a:t>
            </a:r>
            <a:r>
              <a:rPr lang="en-US" altLang="ko-KR" dirty="0"/>
              <a:t>[start, end, step]. The end index is not included, and the step implies how much the index will increase every time.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00022"/>
              </p:ext>
            </p:extLst>
          </p:nvPr>
        </p:nvGraphicFramePr>
        <p:xfrm>
          <a:off x="924911" y="1945455"/>
          <a:ext cx="6096000" cy="17983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2, 3, 4, 5]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[0:2]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[:2]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[2:5]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[3:]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[1:-2]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[0:5:2]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[::-1]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Makes list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[1, 2]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Same as [0:2]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[3, 4, 5]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Same as [4, 5]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-2 means up to second last element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the first, third, fifth element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[5, 4, 3, 2, 1]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76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Slicing for string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r>
              <a:rPr lang="en-US" altLang="ko-KR" dirty="0"/>
              <a:t>You can also use slicing for string.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64879"/>
              </p:ext>
            </p:extLst>
          </p:nvPr>
        </p:nvGraphicFramePr>
        <p:xfrm>
          <a:off x="924911" y="1945455"/>
          <a:ext cx="6096000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"hello world"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[2])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[0:5:2])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sample_string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[::-1])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Make string</a:t>
                      </a:r>
                    </a:p>
                    <a:p>
                      <a:pPr latinLnBrk="1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Prints “l”</a:t>
                      </a:r>
                    </a:p>
                    <a:p>
                      <a:pPr latinLnBrk="1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Prints “</a:t>
                      </a: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hlo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</a:p>
                    <a:p>
                      <a:pPr latinLnBrk="1"/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Prints “</a:t>
                      </a: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dlrow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olleh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503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Slicing for string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522" y="1492186"/>
            <a:ext cx="7888906" cy="2912443"/>
          </a:xfrm>
        </p:spPr>
        <p:txBody>
          <a:bodyPr/>
          <a:lstStyle/>
          <a:p>
            <a:r>
              <a:rPr lang="en-US" altLang="ko-KR" sz="3200" b="1" dirty="0"/>
              <a:t>A palindrome is a word that is the same back and forth, like ‘level’, ‘racecar’.</a:t>
            </a:r>
          </a:p>
          <a:p>
            <a:r>
              <a:rPr lang="en-US" altLang="ko-KR" sz="3200" b="1" dirty="0"/>
              <a:t>Make a program that checks if the input word is a palindrome.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12348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- mutation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r>
              <a:rPr lang="en-US" altLang="ko-KR" dirty="0"/>
              <a:t>You can change the value of the list, which means lists are mutable.</a:t>
            </a:r>
          </a:p>
          <a:p>
            <a:endParaRPr lang="en-US" altLang="ko-KR" dirty="0"/>
          </a:p>
          <a:p>
            <a:r>
              <a:rPr lang="en-US" altLang="ko-KR" dirty="0"/>
              <a:t>You can replace or remove elements in the list, and also add elements to the list.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37650"/>
              </p:ext>
            </p:extLst>
          </p:nvPr>
        </p:nvGraphicFramePr>
        <p:xfrm>
          <a:off x="924911" y="1945455"/>
          <a:ext cx="6096000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[1, 2, 3, 4, 5]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[3] = 100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Makes list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Replaces the fourth value with 100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[1, 2, 3, 100, 5]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8760CDC-FAB2-AA0C-D41D-BE183D88D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51159"/>
              </p:ext>
            </p:extLst>
          </p:nvPr>
        </p:nvGraphicFramePr>
        <p:xfrm>
          <a:off x="924911" y="2731405"/>
          <a:ext cx="6096000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my_list.append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(6)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my_list.append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(7)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my_list.append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(8)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[1, 2, 3, 4, 5, 6, 7, 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64D34A-EDC3-7788-929A-435FA7A76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30617"/>
              </p:ext>
            </p:extLst>
          </p:nvPr>
        </p:nvGraphicFramePr>
        <p:xfrm>
          <a:off x="924911" y="3730715"/>
          <a:ext cx="6096000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my_list.remove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(1)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Removes the element with value 1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[2, 3, 4, 5, 6, 7, 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6EB8C2-5643-CF98-393F-3C277A04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23402"/>
              </p:ext>
            </p:extLst>
          </p:nvPr>
        </p:nvGraphicFramePr>
        <p:xfrm>
          <a:off x="924911" y="4303305"/>
          <a:ext cx="6096000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504089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591911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my_list.pop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(3)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my_list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2coding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Removes the element with index 3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Returns [2, 3, 5, 6, 7, 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85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1796987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Make empty list.</a:t>
            </a:r>
          </a:p>
          <a:p>
            <a:r>
              <a:rPr lang="en-US" altLang="ko-KR" sz="3200" b="1" dirty="0"/>
              <a:t>Then receive 3 scores and take them in list as int.</a:t>
            </a:r>
          </a:p>
          <a:p>
            <a:r>
              <a:rPr lang="en-US" altLang="ko-KR" sz="3200" b="1" dirty="0"/>
              <a:t>Finally calculate average score.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61062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Bonus: list comprehension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940615"/>
          </a:xfrm>
        </p:spPr>
        <p:txBody>
          <a:bodyPr/>
          <a:lstStyle/>
          <a:p>
            <a:r>
              <a:rPr lang="en-US" altLang="ko-KR" dirty="0"/>
              <a:t>Make list inline</a:t>
            </a: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[value 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for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 ~ 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in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d2coding"/>
              </a:rPr>
              <a:t> ~]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B281BC-D51C-D446-B6DC-735143896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77250"/>
              </p:ext>
            </p:extLst>
          </p:nvPr>
        </p:nvGraphicFramePr>
        <p:xfrm>
          <a:off x="924911" y="1945455"/>
          <a:ext cx="6589072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589072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scores = [int(input)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for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_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in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range(3)]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(scores[0] + scores[1] + scores[2]) 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72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pic>
        <p:nvPicPr>
          <p:cNvPr id="1026" name="Picture 2" descr="Caesar cipher - Wikipedia">
            <a:extLst>
              <a:ext uri="{FF2B5EF4-FFF2-40B4-BE49-F238E27FC236}">
                <a16:creationId xmlns:a16="http://schemas.microsoft.com/office/drawing/2014/main" id="{81EC71C0-C363-BD70-9A27-2CDAA9EC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73" y="2903314"/>
            <a:ext cx="4811486" cy="20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90" y="1303596"/>
            <a:ext cx="8629135" cy="2415784"/>
          </a:xfrm>
        </p:spPr>
        <p:txBody>
          <a:bodyPr/>
          <a:lstStyle/>
          <a:p>
            <a:r>
              <a:rPr lang="en-US" altLang="ko-KR" sz="3200" b="1" dirty="0"/>
              <a:t>Caesar cipher is an encrypting method. Try to implement Caesar cipher with list comprehension and join() function.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3201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Dictionaries are key-valued collection.</a:t>
            </a:r>
          </a:p>
          <a:p>
            <a:r>
              <a:rPr lang="en-US" altLang="ko-KR" dirty="0"/>
              <a:t>It has no index but key.</a:t>
            </a:r>
          </a:p>
          <a:p>
            <a:r>
              <a:rPr lang="en-US" altLang="ko-KR" dirty="0"/>
              <a:t>Dictionaries can have any types of key and any types of value</a:t>
            </a:r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13475"/>
              </p:ext>
            </p:extLst>
          </p:nvPr>
        </p:nvGraphicFramePr>
        <p:xfrm>
          <a:off x="963949" y="1959147"/>
          <a:ext cx="74771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1575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{"name": "John", "age": 26, "height": 180}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['name'])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['age'])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['height'])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Make dictionary with {key: value} pair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“John”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Prints 180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AEC40F-4710-9F64-B2AC-C7A6A9D5B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92489"/>
              </p:ext>
            </p:extLst>
          </p:nvPr>
        </p:nvGraphicFramePr>
        <p:xfrm>
          <a:off x="963949" y="2951756"/>
          <a:ext cx="7477176" cy="370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7003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{True: False, 2: 3, 3.5: "hello", "world": [1, 2, 3]}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19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A05279-CE99-3C24-EA50-63126DBF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1115659"/>
            <a:ext cx="5169795" cy="39137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1492479" y="1553934"/>
            <a:ext cx="612000" cy="61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745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keys returns keys of the dictionary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43928"/>
              </p:ext>
            </p:extLst>
          </p:nvPr>
        </p:nvGraphicFramePr>
        <p:xfrm>
          <a:off x="841876" y="1741433"/>
          <a:ext cx="74771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238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0533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 = {"name": "John", "age": 26, "height": 180}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my_dict.keys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2coding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Make dictionary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dict_keys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(['name', 'age', 'height'])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227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values returns values of the dictionary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46725"/>
              </p:ext>
            </p:extLst>
          </p:nvPr>
        </p:nvGraphicFramePr>
        <p:xfrm>
          <a:off x="841876" y="1741433"/>
          <a:ext cx="7477176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238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0533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my_dict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= {"name": "John", "age": 26, "height": 180}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my_dict.values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Make dictionary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dict_values</a:t>
                      </a: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(['John', 26, 180])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0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Tuple is immutable list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42124"/>
              </p:ext>
            </p:extLst>
          </p:nvPr>
        </p:nvGraphicFramePr>
        <p:xfrm>
          <a:off x="841876" y="1741433"/>
          <a:ext cx="7477176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700307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my_tuple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= (1, 2, 3, 4, 5)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my_tuple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[0])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print(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my_tuple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[1:3])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Make tuple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1: Indexing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(2, 3): Slicing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481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Function is a block of code which is executed when it is called.</a:t>
            </a:r>
          </a:p>
          <a:p>
            <a:r>
              <a:rPr lang="en-US" altLang="ko-KR" dirty="0"/>
              <a:t>Function makes the code reusable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51327"/>
              </p:ext>
            </p:extLst>
          </p:nvPr>
        </p:nvGraphicFramePr>
        <p:xfrm>
          <a:off x="841876" y="1741433"/>
          <a:ext cx="7477176" cy="13716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796924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2680252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def add(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):</a:t>
                      </a:r>
                    </a:p>
                    <a:p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   return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= add(37, 42)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another_added_value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= add(21, 17)</a:t>
                      </a:r>
                    </a:p>
                    <a:p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final_added_value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= add(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another_added_value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Function header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Function body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Call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Call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Call function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42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 can return multiple values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59773"/>
              </p:ext>
            </p:extLst>
          </p:nvPr>
        </p:nvGraphicFramePr>
        <p:xfrm>
          <a:off x="841876" y="1741433"/>
          <a:ext cx="7477176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796924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2680252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def operation(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):</a:t>
                      </a:r>
                    </a:p>
                    <a:p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  return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*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b="0" i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add, sub, 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mul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div = operation(37, 42)</a:t>
                      </a:r>
                    </a:p>
                    <a:p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print(add, sub, </a:t>
                      </a:r>
                      <a:r>
                        <a:rPr lang="en-US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mul</a:t>
                      </a:r>
                      <a:r>
                        <a:rPr lang="en-US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div)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cap="non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Function header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Function body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Call function, return value type is tuple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690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im.hongeun@gm.</a:t>
            </a:r>
            <a:r>
              <a:rPr lang="en-US" altLang="ko-KR" dirty="0"/>
              <a:t>gist.ac.kr</a:t>
            </a:r>
            <a:endParaRPr lang="en-US"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E7F1CB-DA56-5FCA-C001-ABFFDA21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20" y="1095680"/>
            <a:ext cx="3919650" cy="3876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>
            <a:spLocks noChangeAspect="1"/>
          </p:cNvSpPr>
          <p:nvPr/>
        </p:nvSpPr>
        <p:spPr>
          <a:xfrm>
            <a:off x="2554022" y="3613957"/>
            <a:ext cx="508846" cy="508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9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A6C319-F2D5-DC59-C0C5-3C12DEE3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72" y="1113926"/>
            <a:ext cx="4590162" cy="40295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4046488" y="4698382"/>
            <a:ext cx="1239189" cy="3445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3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C2DF76-CB95-280E-3248-FAB40563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48" y="1184384"/>
            <a:ext cx="3951718" cy="39517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3040566" y="1238629"/>
            <a:ext cx="1355166" cy="61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BACA3-AB1E-F276-BFF5-7B3924979420}"/>
              </a:ext>
            </a:extLst>
          </p:cNvPr>
          <p:cNvSpPr txBox="1"/>
          <p:nvPr/>
        </p:nvSpPr>
        <p:spPr>
          <a:xfrm>
            <a:off x="3018264" y="1374532"/>
            <a:ext cx="293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Colaboratory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6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FB693E-6F01-92DE-019B-A81A1DEC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5" y="1238629"/>
            <a:ext cx="6442841" cy="35012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Google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E69424-037A-3ED3-9513-5D6FD1432DBE}"/>
              </a:ext>
            </a:extLst>
          </p:cNvPr>
          <p:cNvSpPr/>
          <p:nvPr/>
        </p:nvSpPr>
        <p:spPr>
          <a:xfrm>
            <a:off x="1094125" y="3413943"/>
            <a:ext cx="1355166" cy="13331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7908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3067</Words>
  <Application>Microsoft Office PowerPoint</Application>
  <PresentationFormat>화면 슬라이드 쇼(16:9)</PresentationFormat>
  <Paragraphs>434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Montserrat Medium</vt:lpstr>
      <vt:lpstr>Arial</vt:lpstr>
      <vt:lpstr>바탕</vt:lpstr>
      <vt:lpstr>d2coding</vt:lpstr>
      <vt:lpstr>Montserrat</vt:lpstr>
      <vt:lpstr>Livine Meeting XL by Slidesgo</vt:lpstr>
      <vt:lpstr>Python Basics</vt:lpstr>
      <vt:lpstr>CONTENTS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How to use Google Colab</vt:lpstr>
      <vt:lpstr>Printing in Python</vt:lpstr>
      <vt:lpstr>Printing in Python</vt:lpstr>
      <vt:lpstr>Data Types and Variables</vt:lpstr>
      <vt:lpstr>Data Types and Variables</vt:lpstr>
      <vt:lpstr>Data Types and Variables</vt:lpstr>
      <vt:lpstr>Data Types and Variables</vt:lpstr>
      <vt:lpstr>Data Types and Variables</vt:lpstr>
      <vt:lpstr>Data Types and Variables</vt:lpstr>
      <vt:lpstr>Data Types and Variables</vt:lpstr>
      <vt:lpstr>Operators</vt:lpstr>
      <vt:lpstr>Operators</vt:lpstr>
      <vt:lpstr>Operators</vt:lpstr>
      <vt:lpstr>Operators</vt:lpstr>
      <vt:lpstr>Operators</vt:lpstr>
      <vt:lpstr>Operators</vt:lpstr>
      <vt:lpstr>Conditions</vt:lpstr>
      <vt:lpstr>Conditions</vt:lpstr>
      <vt:lpstr>Conditions</vt:lpstr>
      <vt:lpstr>Iteration(while)</vt:lpstr>
      <vt:lpstr>Iteration(for)</vt:lpstr>
      <vt:lpstr>Iteration(for)</vt:lpstr>
      <vt:lpstr>Iteration</vt:lpstr>
      <vt:lpstr>Iteration</vt:lpstr>
      <vt:lpstr>Iteration</vt:lpstr>
      <vt:lpstr>Iteration</vt:lpstr>
      <vt:lpstr>List</vt:lpstr>
      <vt:lpstr>List</vt:lpstr>
      <vt:lpstr>List - methods</vt:lpstr>
      <vt:lpstr>List - slicing</vt:lpstr>
      <vt:lpstr>Slicing for string</vt:lpstr>
      <vt:lpstr>Slicing for string</vt:lpstr>
      <vt:lpstr>List - mutation</vt:lpstr>
      <vt:lpstr>List</vt:lpstr>
      <vt:lpstr>Bonus: list comprehension</vt:lpstr>
      <vt:lpstr>List</vt:lpstr>
      <vt:lpstr>Dictionary</vt:lpstr>
      <vt:lpstr>Dictionary</vt:lpstr>
      <vt:lpstr>Dictionary</vt:lpstr>
      <vt:lpstr>Tuple</vt:lpstr>
      <vt:lpstr>Function</vt:lpstr>
      <vt:lpstr>Function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dc:creator>Annie Im</dc:creator>
  <cp:lastModifiedBy>혁재 홍</cp:lastModifiedBy>
  <cp:revision>16</cp:revision>
  <dcterms:modified xsi:type="dcterms:W3CDTF">2023-07-17T11:48:23Z</dcterms:modified>
</cp:coreProperties>
</file>