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32"/>
  </p:notesMasterIdLst>
  <p:sldIdLst>
    <p:sldId id="256" r:id="rId2"/>
    <p:sldId id="257" r:id="rId3"/>
    <p:sldId id="342" r:id="rId4"/>
    <p:sldId id="366" r:id="rId5"/>
    <p:sldId id="368" r:id="rId6"/>
    <p:sldId id="370" r:id="rId7"/>
    <p:sldId id="371" r:id="rId8"/>
    <p:sldId id="369" r:id="rId9"/>
    <p:sldId id="367" r:id="rId10"/>
    <p:sldId id="372" r:id="rId11"/>
    <p:sldId id="373" r:id="rId12"/>
    <p:sldId id="374" r:id="rId13"/>
    <p:sldId id="365" r:id="rId14"/>
    <p:sldId id="375" r:id="rId15"/>
    <p:sldId id="376" r:id="rId16"/>
    <p:sldId id="344" r:id="rId17"/>
    <p:sldId id="377" r:id="rId18"/>
    <p:sldId id="378" r:id="rId19"/>
    <p:sldId id="379" r:id="rId20"/>
    <p:sldId id="380" r:id="rId21"/>
    <p:sldId id="384" r:id="rId22"/>
    <p:sldId id="385" r:id="rId23"/>
    <p:sldId id="386" r:id="rId24"/>
    <p:sldId id="387" r:id="rId25"/>
    <p:sldId id="381" r:id="rId26"/>
    <p:sldId id="389" r:id="rId27"/>
    <p:sldId id="390" r:id="rId28"/>
    <p:sldId id="382" r:id="rId29"/>
    <p:sldId id="383" r:id="rId30"/>
    <p:sldId id="315" r:id="rId3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4179D-5A76-4B28-A430-DBD8E55DE50D}">
  <a:tblStyle styleId="{0324179D-5A76-4B28-A430-DBD8E55DE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3:21:20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24575,'0'5'0,"-2"1"0,1 0 0,0-1 0,-1 1 0,0-1 0,-1 1 0,1-1 0,-1 0 0,0 0 0,-4 5 0,-11 23 0,10-15 0,1 2 0,1-1 0,-7 40 0,12-50 0,0 0 0,0 0 0,1-1 0,0 1 0,1 0 0,0 0 0,0 0 0,1 0 0,0-1 0,1 1 0,5 12 0,-7-18 0,1-1 0,0 1 0,0-1 0,1 0 0,-1 1 0,0-1 0,1 0 0,-1 0 0,1-1 0,0 1 0,0-1 0,0 1 0,-1-1 0,1 0 0,0 0 0,0 0 0,1 0 0,-1-1 0,0 1 0,0-1 0,0 0 0,7 0 0,2 0 0,1-1 0,0 0 0,0-1 0,17-5 0,-27 7 0,0-1 0,0 0 0,0 0 0,0-1 0,0 1 0,0-1 0,-1 1 0,1-1 0,0 0 0,-1 0 0,0 0 0,1 0 0,-1-1 0,0 1 0,0 0 0,0-1 0,0 0 0,-1 1 0,1-1 0,-1 0 0,0 0 0,1 0 0,-1 0 0,1-5 0,0-5 0,-1 0 0,0 0 0,-1 0 0,-2-24 0,0 1 0,1-73 0,1 108 14,0 0 0,0 0-1,0 0 1,0 0 0,-1 0-1,1 0 1,0 0-1,-1 0 1,1 0 0,-1 0-1,1 0 1,-1 0 0,1 0-1,-1 0 1,0 0 0,1 0-1,-1 1 1,0-1 0,0 0-1,0 1 1,1-1 0,-1 0-1,0 1 1,-1-1 0,-1 0-258,0 0 0,0 0 0,0 0 0,0 1 1,0 0-1,-6-1 0,-5 1-6582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3:21:2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24575,'-1'1'0,"-1"-1"0,1 0 0,0 1 0,0-1 0,-1 1 0,1 0 0,0-1 0,0 1 0,0 0 0,0 0 0,0 0 0,0 0 0,0 0 0,0 0 0,0 0 0,0 0 0,1 0 0,-1 0 0,0 0 0,1 0 0,-1 1 0,1-1 0,-1 0 0,1 0 0,-1 2 0,-9 38 0,10-37 0,-18 145 0,10-111-1365,6-27-5461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3:21:2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24575,'4'0'0,"1"0"0,-1 0 0,0 1 0,1 0 0,-1 0 0,0 0 0,1 0 0,-1 1 0,0-1 0,0 1 0,0 0 0,-1 1 0,1-1 0,0 1 0,-1-1 0,1 1 0,-1 0 0,0 0 0,0 1 0,0-1 0,-1 0 0,1 1 0,-1 0 0,0 0 0,0 0 0,0 0 0,0 0 0,-1 0 0,1 0 0,-1 0 0,0 1 0,0 4 0,0-4 0,0 0 0,-1 0 0,0 1 0,0-1 0,0 0 0,-1 0 0,0 0 0,0 0 0,0 0 0,0 0 0,-1 0 0,0 0 0,0 0 0,0 0 0,-1-1 0,1 1 0,-1-1 0,0 0 0,-1 0 0,1 0 0,-1 0 0,1 0 0,-1-1 0,0 0 0,0 0 0,-1 0 0,-5 3 0,-11 2 0,20-7 0,1-1 0,-1 0 0,1 0 0,-1 1 0,1-1 0,-1 0 0,1 0 0,-1 0 0,0 1 0,1-1 0,-1 0 0,1 0 0,-1 0 0,1 0 0,-1 0 0,1 0 0,-1 0 0,0 0 0,1-1 0,-1 1 0,1 0 0,-1 0 0,1 0 0,-1-1 0,1 1 0,-1 0 0,1 0 0,-1-1 0,1 1 0,-1 0 0,1-1 0,0 1 0,-1-1 0,1 0 0,0 0 0,1 0 0,-1 0 0,1 1 0,-1-1 0,1 0 0,0 1 0,-1-1 0,1 0 0,0 1 0,-1-1 0,1 1 0,0-1 0,0 1 0,0-1 0,-1 1 0,1-1 0,0 1 0,2-1 0,21-7 0,-22 7 0,1 0 0,1 0 0,-1 0 0,0 0 0,1 0 0,-1 1 0,1-1 0,-1 1 0,1 0 0,-1 0 0,1 1 0,-1-1 0,1 1 0,-1-1 0,0 1 0,1 0 0,3 2 0,-2 0 0,-1-1 0,-1 1 0,1 0 0,0 0 0,-1 0 0,1 1 0,-1-1 0,0 1 0,0 0 0,-1 0 0,4 7 0,8 8-1365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3:21:25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 24575,'69'-6'0,"-49"3"0,0 1 0,32 1 0,-46 2 0,0-1 0,0 1 0,0 0 0,0 1 0,-1-1 0,1 1 0,-1 0 0,1 1 0,-1-1 0,1 1 0,-1 0 0,0 1 0,5 3 0,-9-6 0,0 0 0,1 0 0,-1 1 0,0-1 0,0 0 0,0 0 0,0 1 0,0-1 0,0 0 0,0 1 0,0-1 0,-1 1 0,1 0 0,0-1 0,-1 1 0,1-1 0,-1 1 0,0 0 0,0-1 0,1 1 0,-1 0 0,0 0 0,0-1 0,-1 1 0,1 0 0,0-1 0,-1 1 0,1 0 0,-1-1 0,1 1 0,-1-1 0,0 1 0,1-1 0,-1 1 0,0-1 0,0 1 0,0-1 0,0 0 0,0 0 0,-1 1 0,1-1 0,0 0 0,-3 1 0,-1 3 0,-1 0 0,-1-1 0,1 0 0,0-1 0,-1 1 0,0-1 0,0 0 0,-12 3 0,-6-3 0,1 0 0,0-1 0,-26-2 0,86 7 0,-1 3 0,55 21 0,-86-30 0,-1 0 0,0 1 0,0-1 0,0 1 0,0-1 0,0 1 0,0 0 0,0 0 0,-1 0 0,1 1 0,-1-1 0,0 1 0,1-1 0,-1 1 0,2 3 0,-3-3 0,0 1 0,1 0 0,-2-1 0,1 1 0,0-1 0,-1 1 0,1 0 0,-1 0 0,0-1 0,0 1 0,-1 0 0,1-1 0,-2 7 0,1-9 0,1 1 0,-1 0 0,0 0 0,0 0 0,0-1 0,0 1 0,0 0 0,0-1 0,0 1 0,-1-1 0,1 0 0,-1 1 0,1-1 0,-1 0 0,1 0 0,-1 0 0,0 0 0,1 0 0,-1 0 0,0 0 0,-3 0 0,-5 2 0,0 0 0,-18 2 0,20-4 0,-62 12 282,-52 7-1929,104-18-5179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3:21:29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24575,'-2'1'0,"-1"-1"0,0 1 0,1 0 0,-1-1 0,1 1 0,-1 0 0,1 0 0,0 1 0,0-1 0,-1 0 0,1 1 0,0 0 0,0-1 0,0 1 0,0 0 0,1 0 0,-1 0 0,0 0 0,1 0 0,-2 4 0,-4 4 0,1 1 0,-8 22 0,6-10 0,2 1 0,0 0 0,1 0 0,2 0 0,0 0 0,2 1 0,0-1 0,2 1 0,1-1 0,1 1 0,1-1 0,13 47 0,-16-68 0,0 0 0,0 0 0,1 1 0,-1-1 0,1-1 0,0 1 0,-1 0 0,1 0 0,0 0 0,1-1 0,-1 1 0,0-1 0,1 0 0,-1 0 0,1 0 0,0 0 0,0 0 0,-1 0 0,7 2 0,-3-3 0,0 0 0,-1 0 0,1 0 0,0-1 0,0 1 0,0-1 0,0-1 0,-1 1 0,1-1 0,9-2 0,-8 1 0,0 0 0,0 0 0,0 0 0,0-1 0,0 0 0,-1 0 0,1-1 0,-1 0 0,0 0 0,0 0 0,0-1 0,-1 0 0,0 0 0,0 0 0,0-1 0,0 0 0,-1 0 0,0 0 0,0 0 0,-1-1 0,1 1 0,-2-1 0,3-7 0,2-7 0,-2-1 0,0 1 0,-1-1 0,-2 0 0,0 0 0,-1 0 0,-1 0 0,-6-43 0,5 61-54,1 0-1,-1 1 0,0-1 1,0 0-1,0 0 1,0 0-1,-1 1 0,0-1 1,0 0-1,0 1 1,0 0-1,0-1 0,0 1 1,-1 0-1,0 0 0,1 0 1,-1 1-1,0-1 1,-1 1-1,1 0 0,0-1 1,-1 1-1,1 1 1,-7-4-1,-2 3-6771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3:21:30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24575,'-8'9'0,"1"0"0,0 1 0,0 0 0,1 0 0,1 0 0,-1 0 0,2 1 0,-1 0 0,-4 20 0,0 7 0,-6 61 0,11-62-1365,1-29-5461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3:21:3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 24575,'6'0'0,"0"0"0,0 0 0,-1 0 0,1 1 0,0 0 0,-1 0 0,8 3 0,-10-3 0,-1 1 0,1 0 0,-1-1 0,1 1 0,-1 0 0,0 0 0,0 0 0,0 0 0,0 1 0,0-1 0,-1 0 0,1 1 0,-1-1 0,1 1 0,-1 0 0,1 3 0,4 10 0,0-1 0,-2 1 0,0 1 0,-1-1 0,0 0 0,-1 1 0,-1 30 0,-1-45 0,-1 0 0,1 0 0,-1 0 0,1 0 0,-1 0 0,0 0 0,1-1 0,-1 1 0,0 0 0,0 0 0,0-1 0,-1 1 0,1-1 0,0 1 0,0-1 0,-1 1 0,1-1 0,-1 0 0,0 0 0,1 1 0,-1-1 0,0 0 0,1-1 0,-4 2 0,-4 1 0,0 0 0,0-1 0,0 0 0,-10 0 0,1 1 0,-92 24 0,31-6 0,73-20 0,0 0 0,-1 0 0,1-1 0,-10-1 0,15 1 0,0 0 0,0 0 0,0 0 0,0-1 0,0 1 0,0 0 0,0-1 0,0 1 0,1 0 0,-1-1 0,0 1 0,0-1 0,0 1 0,0-1 0,-1-1 0,2 2 0,0-1 0,0 1 0,0-1 0,0 0 0,0 1 0,0-1 0,0 1 0,0-1 0,0 0 0,0 1 0,0-1 0,0 1 0,0-1 0,0 0 0,1 1 0,-1-1 0,0 1 0,0-1 0,1 1 0,-1-1 0,0 1 0,1-1 0,-1 1 0,0-1 0,1 1 0,-1 0 0,1-1 0,-1 1 0,1-1 0,5-4 0,0 0 0,1 1 0,-1-1 0,1 1 0,0 1 0,0-1 0,0 1 0,0 1 0,1-1 0,-1 1 0,1 0 0,0 1 0,10-1 0,8 0 0,0 1 0,45 4 0,-45 0 0,0 1 0,-1 1 0,32 9 0,-54-12 8,0-1-1,1 1 0,-1 0 1,0 0-1,0 0 0,0 0 1,-1 1-1,4 2 0,4 5-1438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3:21:33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9 24575,'48'-4'0,"-39"2"0,-1 1 0,1 0 0,0 1 0,0 0 0,-1 0 0,1 1 0,0 0 0,8 3 0,5 3 0,-1 0 0,30 17 0,-41-18 0,1 0 0,-2 0 0,1 1 0,-1 0 0,0 1 0,13 14 0,-20-21 0,-1 1 0,1 0 0,-1 0 0,1 0 0,-1 0 0,0 0 0,0 0 0,0 0 0,0 0 0,0 1 0,-1-1 0,1 0 0,0 0 0,-1 1 0,0-1 0,0 0 0,1 1 0,-1-1 0,-1 0 0,1 1 0,0-1 0,-1 3 0,0-3 0,0 0 0,-1 1 0,1-1 0,-1 0 0,1 0 0,-1 0 0,0 0 0,0 0 0,1-1 0,-1 1 0,-1 0 0,1-1 0,0 1 0,0-1 0,0 0 0,-1 0 0,1 0 0,-1 0 0,-2 1 0,-43 10 0,-1-2 0,-78 6 0,27-4 0,32-2 0,116-10 0,-17 1 0,-12-1 0,1 0 0,-1 2 0,33 7 0,-43-7 0,0 0 0,-1 1 0,1 0 0,-1 1 0,0 0 0,0 0 0,0 1 0,-1 0 0,1 0 0,7 8 0,-13-10 0,1-1 0,-1 1 0,0 0 0,0 0 0,-1 0 0,1 0 0,-1 1 0,1-1 0,-1 0 0,0 1 0,1 5 0,2 40 0,-4-49 0,0 2 0,0-1 0,0 0 0,0 0 0,0 0 0,-1 0 0,1 0 0,0 0 0,-1 0 0,1 0 0,-1 0 0,1 0 0,-1 0 0,0 0 0,1 0 0,-1 0 0,0 0 0,0 0 0,0 0 0,1-1 0,-1 1 0,0 0 0,0-1 0,0 1 0,0 0 0,0-1 0,0 1 0,0-1 0,-2 1 0,-39 7 0,19-5 0,-12 5-1365,21-4-5461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5" name="Google Shape;60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1.png"/><Relationship Id="rId12" Type="http://schemas.openxmlformats.org/officeDocument/2006/relationships/customXml" Target="../ink/ink6.xml"/><Relationship Id="rId17" Type="http://schemas.openxmlformats.org/officeDocument/2006/relationships/image" Target="../media/image2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2.png"/><Relationship Id="rId14" Type="http://schemas.openxmlformats.org/officeDocument/2006/relationships/customXml" Target="../ink/ink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subTitle" idx="1"/>
          </p:nvPr>
        </p:nvSpPr>
        <p:spPr>
          <a:xfrm>
            <a:off x="2045537" y="3229685"/>
            <a:ext cx="5052925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get into </a:t>
            </a:r>
            <a:r>
              <a:rPr lang="en"/>
              <a:t>the third </a:t>
            </a:r>
            <a:r>
              <a:rPr lang="en" dirty="0"/>
              <a:t>class!</a:t>
            </a:r>
            <a:endParaRPr dirty="0"/>
          </a:p>
        </p:txBody>
      </p:sp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libraries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With pandas, you can also read excel files.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/>
        </p:nvGraphicFramePr>
        <p:xfrm>
          <a:off x="841877" y="1741433"/>
          <a:ext cx="7599248" cy="115824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362261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4236987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pandas as pd</a:t>
                      </a:r>
                    </a:p>
                    <a:p>
                      <a:pPr latinLnBrk="1"/>
                      <a:r>
                        <a:rPr lang="en-US" altLang="ko-KR" dirty="0"/>
                        <a:t>data=</a:t>
                      </a:r>
                      <a:r>
                        <a:rPr lang="en-US" altLang="ko-KR" dirty="0" err="1"/>
                        <a:t>pd.read_csv</a:t>
                      </a:r>
                      <a:r>
                        <a:rPr lang="en-US" altLang="ko-KR" dirty="0"/>
                        <a:t>(‘filename.csv’)</a:t>
                      </a:r>
                    </a:p>
                    <a:p>
                      <a:pPr latinLnBrk="1"/>
                      <a:r>
                        <a:rPr lang="en-US" altLang="ko-KR" dirty="0"/>
                        <a:t>data=</a:t>
                      </a:r>
                      <a:r>
                        <a:rPr lang="en-US" altLang="ko-KR" dirty="0" err="1"/>
                        <a:t>data.rename</a:t>
                      </a:r>
                      <a:r>
                        <a:rPr lang="en-US" altLang="ko-KR" dirty="0"/>
                        <a:t>(columns={‘</a:t>
                      </a:r>
                      <a:r>
                        <a:rPr lang="en-US" altLang="ko-KR" dirty="0" err="1"/>
                        <a:t>Dates’:’Date</a:t>
                      </a:r>
                      <a:r>
                        <a:rPr lang="en-US" altLang="ko-KR" dirty="0"/>
                        <a:t>’, ‘</a:t>
                      </a:r>
                      <a:r>
                        <a:rPr lang="en-US" altLang="ko-KR" dirty="0" err="1"/>
                        <a:t>Prices’:’Price</a:t>
                      </a:r>
                      <a:r>
                        <a:rPr lang="en-US" altLang="ko-KR" dirty="0"/>
                        <a:t>’})</a:t>
                      </a:r>
                    </a:p>
                    <a:p>
                      <a:pPr latinLnBrk="1"/>
                      <a:r>
                        <a:rPr lang="en-US" altLang="ko-KR" dirty="0"/>
                        <a:t>data=</a:t>
                      </a:r>
                      <a:r>
                        <a:rPr lang="en-US" altLang="ko-KR" dirty="0" err="1"/>
                        <a:t>data.sort_values</a:t>
                      </a:r>
                      <a:r>
                        <a:rPr lang="en-US" altLang="ko-KR" dirty="0"/>
                        <a:t>(by=‘Date’)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This line is to import the library.</a:t>
                      </a:r>
                    </a:p>
                    <a:p>
                      <a:pPr latinLnBrk="1"/>
                      <a:r>
                        <a:rPr lang="en-US" altLang="ko-KR" dirty="0"/>
                        <a:t>This line is to read the csv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46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Let’s try analyzing titanic data.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81DE89D-E300-D12D-C4C3-322A343AD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87948"/>
              </p:ext>
            </p:extLst>
          </p:nvPr>
        </p:nvGraphicFramePr>
        <p:xfrm>
          <a:off x="1094125" y="1748063"/>
          <a:ext cx="7015732" cy="26517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7015732">
                  <a:extLst>
                    <a:ext uri="{9D8B030D-6E8A-4147-A177-3AD203B41FA5}">
                      <a16:colId xmlns:a16="http://schemas.microsoft.com/office/drawing/2014/main" val="4035661812"/>
                    </a:ext>
                  </a:extLst>
                </a:gridCol>
              </a:tblGrid>
              <a:tr h="25626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PassengerId</a:t>
                      </a:r>
                      <a:r>
                        <a:rPr lang="en-US" altLang="ko-KR" dirty="0"/>
                        <a:t>: the ID of the passenger</a:t>
                      </a:r>
                    </a:p>
                    <a:p>
                      <a:pPr latinLnBrk="1"/>
                      <a:r>
                        <a:rPr lang="en-US" altLang="ko-KR" dirty="0"/>
                        <a:t>Survived: Whether they survived or not</a:t>
                      </a:r>
                    </a:p>
                    <a:p>
                      <a:pPr latinLnBrk="1"/>
                      <a:r>
                        <a:rPr lang="en-US" altLang="ko-KR" dirty="0" err="1"/>
                        <a:t>Pclass</a:t>
                      </a:r>
                      <a:r>
                        <a:rPr lang="en-US" altLang="ko-KR" dirty="0"/>
                        <a:t>: their class on the boat</a:t>
                      </a:r>
                    </a:p>
                    <a:p>
                      <a:pPr latinLnBrk="1"/>
                      <a:r>
                        <a:rPr lang="en-US" altLang="ko-KR" dirty="0"/>
                        <a:t>Name: the name of the passenger</a:t>
                      </a:r>
                    </a:p>
                    <a:p>
                      <a:pPr latinLnBrk="1"/>
                      <a:r>
                        <a:rPr lang="en-US" altLang="ko-KR" dirty="0"/>
                        <a:t>Sex: the gender of the passenger</a:t>
                      </a:r>
                    </a:p>
                    <a:p>
                      <a:pPr latinLnBrk="1"/>
                      <a:r>
                        <a:rPr lang="en-US" altLang="ko-KR" dirty="0"/>
                        <a:t>Age: the age of the passenger</a:t>
                      </a:r>
                    </a:p>
                    <a:p>
                      <a:pPr latinLnBrk="1"/>
                      <a:r>
                        <a:rPr lang="en-US" altLang="ko-KR" dirty="0" err="1"/>
                        <a:t>SibSp</a:t>
                      </a:r>
                      <a:r>
                        <a:rPr lang="en-US" altLang="ko-KR" dirty="0"/>
                        <a:t>: If they have brothers or sisters or a spouse</a:t>
                      </a:r>
                    </a:p>
                    <a:p>
                      <a:pPr latinLnBrk="1"/>
                      <a:r>
                        <a:rPr lang="en-US" altLang="ko-KR" dirty="0"/>
                        <a:t>Parch: If they are alone or have a family</a:t>
                      </a:r>
                    </a:p>
                    <a:p>
                      <a:pPr latinLnBrk="1"/>
                      <a:r>
                        <a:rPr lang="en-US" altLang="ko-KR" dirty="0"/>
                        <a:t>Ticket: the ticket number of the passenger</a:t>
                      </a:r>
                    </a:p>
                    <a:p>
                      <a:pPr latinLnBrk="1"/>
                      <a:r>
                        <a:rPr lang="en-US" altLang="ko-KR" dirty="0"/>
                        <a:t>Fare: the cost of the ticket</a:t>
                      </a:r>
                    </a:p>
                    <a:p>
                      <a:pPr latinLnBrk="1"/>
                      <a:r>
                        <a:rPr lang="en-US" altLang="ko-KR" dirty="0"/>
                        <a:t>Cabin: the passenger’s room in the boat</a:t>
                      </a:r>
                    </a:p>
                    <a:p>
                      <a:pPr latinLnBrk="1"/>
                      <a:r>
                        <a:rPr lang="en-US" altLang="ko-KR" dirty="0"/>
                        <a:t>Embarked: the location they boarded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7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35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Let’s try analyzing various data.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81DE89D-E300-D12D-C4C3-322A343AD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95464"/>
              </p:ext>
            </p:extLst>
          </p:nvPr>
        </p:nvGraphicFramePr>
        <p:xfrm>
          <a:off x="1094125" y="1748063"/>
          <a:ext cx="7015732" cy="2562679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7015732">
                  <a:extLst>
                    <a:ext uri="{9D8B030D-6E8A-4147-A177-3AD203B41FA5}">
                      <a16:colId xmlns:a16="http://schemas.microsoft.com/office/drawing/2014/main" val="4035661812"/>
                    </a:ext>
                  </a:extLst>
                </a:gridCol>
              </a:tblGrid>
              <a:tr h="25626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Kaggle data </a:t>
                      </a:r>
                      <a:r>
                        <a:rPr lang="en-US" altLang="ko-KR"/>
                        <a:t>anaylze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7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2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Let’s move on to pandas library, which is for data analysis and manipulation.</a:t>
            </a:r>
          </a:p>
          <a:p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We will deal with Series and </a:t>
            </a:r>
            <a:r>
              <a:rPr lang="en-US" altLang="ko-KR" sz="12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methods(T, sort, operation, unique, search, statistics)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First </a:t>
            </a:r>
            <a:r>
              <a:rPr lang="en-US" altLang="ko-KR" dirty="0"/>
              <a:t>of all, w</a:t>
            </a: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hat is Series and </a:t>
            </a:r>
            <a:r>
              <a:rPr lang="en-US" altLang="ko-KR" sz="12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sz="12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8649B5-7595-2402-08D9-AA9B2FA42922}"/>
              </a:ext>
            </a:extLst>
          </p:cNvPr>
          <p:cNvGraphicFramePr>
            <a:graphicFrameLocks noGrp="1"/>
          </p:cNvGraphicFramePr>
          <p:nvPr/>
        </p:nvGraphicFramePr>
        <p:xfrm>
          <a:off x="1440873" y="2802659"/>
          <a:ext cx="6096000" cy="7416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373634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4763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1D data structure based on </a:t>
                      </a:r>
                      <a:r>
                        <a:rPr lang="en-US" altLang="ko-KR" dirty="0" err="1"/>
                        <a:t>numpy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DataFrame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2D data structure based on </a:t>
                      </a:r>
                      <a:r>
                        <a:rPr lang="en-US" altLang="ko-KR" dirty="0" err="1"/>
                        <a:t>numpy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47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54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pandas(Series)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Let’s declare a Series.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altLang="ko-KR" dirty="0"/>
              <a:t>Represent raw data as a python list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</a:t>
            </a:r>
            <a:r>
              <a:rPr lang="en-US" altLang="ko-KR" dirty="0"/>
              <a:t>clare a Series</a:t>
            </a:r>
            <a:endParaRPr lang="en-US" altLang="ko-KR" sz="12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8649B5-7595-2402-08D9-AA9B2FA4292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206914"/>
          <a:ext cx="6096000" cy="1102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373634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4763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pandas as pd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pandas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 = [1,2,3]</a:t>
                      </a:r>
                    </a:p>
                    <a:p>
                      <a:pPr latinLnBrk="1"/>
                      <a:r>
                        <a:rPr lang="en-US" altLang="ko-KR" dirty="0"/>
                        <a:t>s = </a:t>
                      </a:r>
                      <a:r>
                        <a:rPr lang="en-US" altLang="ko-KR" dirty="0" err="1"/>
                        <a:t>pd.Series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print(s)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Pandas.Series</a:t>
                      </a:r>
                      <a:r>
                        <a:rPr lang="en-US" altLang="ko-KR" dirty="0"/>
                        <a:t>() translate a python list into Series.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4771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C91243-9C88-6A8E-C973-AD0E80CDEC81}"/>
              </a:ext>
            </a:extLst>
          </p:cNvPr>
          <p:cNvGraphicFramePr>
            <a:graphicFrameLocks noGrp="1"/>
          </p:cNvGraphicFramePr>
          <p:nvPr/>
        </p:nvGraphicFramePr>
        <p:xfrm>
          <a:off x="2484582" y="3420669"/>
          <a:ext cx="4174836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1391612">
                  <a:extLst>
                    <a:ext uri="{9D8B030D-6E8A-4147-A177-3AD203B41FA5}">
                      <a16:colId xmlns:a16="http://schemas.microsoft.com/office/drawing/2014/main" val="2853203857"/>
                    </a:ext>
                  </a:extLst>
                </a:gridCol>
                <a:gridCol w="1391612">
                  <a:extLst>
                    <a:ext uri="{9D8B030D-6E8A-4147-A177-3AD203B41FA5}">
                      <a16:colId xmlns:a16="http://schemas.microsoft.com/office/drawing/2014/main" val="3353603067"/>
                    </a:ext>
                  </a:extLst>
                </a:gridCol>
                <a:gridCol w="1391612">
                  <a:extLst>
                    <a:ext uri="{9D8B030D-6E8A-4147-A177-3AD203B41FA5}">
                      <a16:colId xmlns:a16="http://schemas.microsoft.com/office/drawing/2014/main" val="1516296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5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8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11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pandas(Series)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Let’s change the index.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8649B5-7595-2402-08D9-AA9B2FA4292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403921"/>
          <a:ext cx="6096000" cy="17780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373634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4763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arr2 = [100,200,300]</a:t>
                      </a:r>
                    </a:p>
                    <a:p>
                      <a:pPr latinLnBrk="1"/>
                      <a:r>
                        <a:rPr lang="en-US" altLang="ko-KR" dirty="0"/>
                        <a:t>index = [‘Hong’, ‘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’, ‘Jae’]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pandas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 = </a:t>
                      </a:r>
                      <a:r>
                        <a:rPr lang="en-US" altLang="ko-KR" dirty="0" err="1"/>
                        <a:t>pd.Series</a:t>
                      </a:r>
                      <a:r>
                        <a:rPr lang="en-US" altLang="ko-KR" dirty="0"/>
                        <a:t>(arr2, index)</a:t>
                      </a:r>
                    </a:p>
                    <a:p>
                      <a:pPr latinLnBrk="1"/>
                      <a:r>
                        <a:rPr lang="en-US" altLang="ko-KR" dirty="0"/>
                        <a:t>print(s)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Pandas.Series</a:t>
                      </a:r>
                      <a:r>
                        <a:rPr lang="en-US" altLang="ko-KR" dirty="0"/>
                        <a:t>() translate a python list into Series with changed index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s.index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 index of Series 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6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s.values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 values of Series 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5806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C91243-9C88-6A8E-C973-AD0E80CDEC81}"/>
              </a:ext>
            </a:extLst>
          </p:cNvPr>
          <p:cNvGraphicFramePr>
            <a:graphicFrameLocks noGrp="1"/>
          </p:cNvGraphicFramePr>
          <p:nvPr/>
        </p:nvGraphicFramePr>
        <p:xfrm>
          <a:off x="2484582" y="3420669"/>
          <a:ext cx="4174836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1391612">
                  <a:extLst>
                    <a:ext uri="{9D8B030D-6E8A-4147-A177-3AD203B41FA5}">
                      <a16:colId xmlns:a16="http://schemas.microsoft.com/office/drawing/2014/main" val="2853203857"/>
                    </a:ext>
                  </a:extLst>
                </a:gridCol>
                <a:gridCol w="1391612">
                  <a:extLst>
                    <a:ext uri="{9D8B030D-6E8A-4147-A177-3AD203B41FA5}">
                      <a16:colId xmlns:a16="http://schemas.microsoft.com/office/drawing/2014/main" val="3353603067"/>
                    </a:ext>
                  </a:extLst>
                </a:gridCol>
                <a:gridCol w="1391612">
                  <a:extLst>
                    <a:ext uri="{9D8B030D-6E8A-4147-A177-3AD203B41FA5}">
                      <a16:colId xmlns:a16="http://schemas.microsoft.com/office/drawing/2014/main" val="1516296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Data(value)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5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Hyeok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8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83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pandas(Series)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Indexing and slicing: </a:t>
            </a:r>
            <a:r>
              <a:rPr lang="en-US" altLang="ko-KR" dirty="0" err="1"/>
              <a:t>s.iloc</a:t>
            </a:r>
            <a:r>
              <a:rPr lang="en-US" altLang="ko-KR" dirty="0"/>
              <a:t>[</a:t>
            </a:r>
            <a:r>
              <a:rPr lang="en-US" altLang="ko-KR" dirty="0" err="1"/>
              <a:t>row_number</a:t>
            </a:r>
            <a:r>
              <a:rPr lang="en-US" altLang="ko-KR" dirty="0"/>
              <a:t>], </a:t>
            </a:r>
            <a:r>
              <a:rPr lang="en-US" altLang="ko-KR" dirty="0" err="1"/>
              <a:t>s.loc</a:t>
            </a:r>
            <a:r>
              <a:rPr lang="en-US" altLang="ko-KR" dirty="0"/>
              <a:t>[</a:t>
            </a:r>
            <a:r>
              <a:rPr lang="en-US" altLang="ko-KR" dirty="0" err="1"/>
              <a:t>index_name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/>
        </p:nvGraphicFramePr>
        <p:xfrm>
          <a:off x="1220475" y="1724150"/>
          <a:ext cx="6096000" cy="22047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s.iloc</a:t>
                      </a:r>
                      <a:r>
                        <a:rPr lang="en-US" altLang="ko-KR" dirty="0"/>
                        <a:t>[0])</a:t>
                      </a:r>
                    </a:p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s.iloc</a:t>
                      </a:r>
                      <a:r>
                        <a:rPr lang="en-US" altLang="ko-KR" dirty="0"/>
                        <a:t>[0:2])</a:t>
                      </a:r>
                    </a:p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s.iloc</a:t>
                      </a:r>
                      <a:r>
                        <a:rPr lang="en-US" altLang="ko-KR" dirty="0"/>
                        <a:t>[[0,2]])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Indexing with row number</a:t>
                      </a:r>
                    </a:p>
                    <a:p>
                      <a:pPr latinLnBrk="1"/>
                      <a:r>
                        <a:rPr lang="en-US" altLang="ko-KR" dirty="0"/>
                        <a:t>Slicing with row number(0 to 1)</a:t>
                      </a:r>
                    </a:p>
                    <a:p>
                      <a:pPr latinLnBrk="1"/>
                      <a:r>
                        <a:rPr lang="en-US" altLang="ko-KR" dirty="0"/>
                        <a:t>Indexing with row number discretely.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s.loc</a:t>
                      </a:r>
                      <a:r>
                        <a:rPr lang="en-US" altLang="ko-KR" dirty="0"/>
                        <a:t>[‘Hong’])</a:t>
                      </a:r>
                    </a:p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s.loc</a:t>
                      </a:r>
                      <a:r>
                        <a:rPr lang="en-US" altLang="ko-KR" dirty="0"/>
                        <a:t>[‘</a:t>
                      </a:r>
                      <a:r>
                        <a:rPr lang="en-US" altLang="ko-KR" dirty="0" err="1"/>
                        <a:t>Hong’:’Jae</a:t>
                      </a:r>
                      <a:r>
                        <a:rPr lang="en-US" altLang="ko-KR" dirty="0"/>
                        <a:t>’])</a:t>
                      </a:r>
                    </a:p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s.loc</a:t>
                      </a:r>
                      <a:r>
                        <a:rPr lang="en-US" altLang="ko-KR" dirty="0"/>
                        <a:t>[[‘Hong’, ‘Jae’]])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Indexing with index</a:t>
                      </a:r>
                    </a:p>
                    <a:p>
                      <a:pPr latinLnBrk="1"/>
                      <a:r>
                        <a:rPr lang="en-US" altLang="ko-KR" dirty="0"/>
                        <a:t>Slicing with index(‘Hong’ to ‘Jae’)</a:t>
                      </a:r>
                    </a:p>
                    <a:p>
                      <a:pPr latinLnBrk="1"/>
                      <a:r>
                        <a:rPr lang="en-US" altLang="ko-KR" dirty="0"/>
                        <a:t>Indexing with index discretely.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print(s[‘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’])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Indexing with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5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print(s[0])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Indexing with row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8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655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pandas(Series)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Adding and removing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/>
        </p:nvGraphicFramePr>
        <p:xfrm>
          <a:off x="1220475" y="1724150"/>
          <a:ext cx="6096000" cy="176784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s.loc</a:t>
                      </a:r>
                      <a:r>
                        <a:rPr lang="en-US" altLang="ko-KR" dirty="0"/>
                        <a:t>[‘k’] = 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 row with index=k and value=400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s.drop</a:t>
                      </a:r>
                      <a:r>
                        <a:rPr lang="en-US" altLang="ko-KR" dirty="0"/>
                        <a:t>(‘Hong’)</a:t>
                      </a:r>
                    </a:p>
                    <a:p>
                      <a:pPr latinLnBrk="1"/>
                      <a:r>
                        <a:rPr lang="en-US" altLang="ko-KR" dirty="0" err="1"/>
                        <a:t>s.drop</a:t>
                      </a:r>
                      <a:r>
                        <a:rPr lang="en-US" altLang="ko-KR" dirty="0"/>
                        <a:t>([‘Hong’, ‘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’])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drop() removes certain row(s) in s and return the removed Series. But original is prevented.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s.drop</a:t>
                      </a:r>
                      <a:r>
                        <a:rPr lang="en-US" altLang="ko-KR" dirty="0"/>
                        <a:t>(‘k’, </a:t>
                      </a:r>
                      <a:r>
                        <a:rPr lang="en-US" altLang="ko-KR" dirty="0" err="1"/>
                        <a:t>inplace</a:t>
                      </a:r>
                      <a:r>
                        <a:rPr lang="en-US" altLang="ko-KR" dirty="0"/>
                        <a:t>=True)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When </a:t>
                      </a:r>
                      <a:r>
                        <a:rPr lang="en-US" altLang="ko-KR" dirty="0" err="1"/>
                        <a:t>inplace</a:t>
                      </a:r>
                      <a:r>
                        <a:rPr lang="en-US" altLang="ko-KR" dirty="0"/>
                        <a:t>=True, original is not prevented, that is, 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5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63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pandas(Series)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Operation: broadcasting, four arithmetic operators, compare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/>
        </p:nvGraphicFramePr>
        <p:xfrm>
          <a:off x="1220475" y="1724150"/>
          <a:ext cx="6096000" cy="1833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 = s+10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 10 to each value in 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high = </a:t>
                      </a:r>
                      <a:r>
                        <a:rPr lang="en-US" altLang="ko-KR" dirty="0" err="1"/>
                        <a:t>pd.Series</a:t>
                      </a:r>
                      <a:r>
                        <a:rPr lang="en-US" altLang="ko-KR" dirty="0"/>
                        <a:t>([1,2,3])</a:t>
                      </a:r>
                    </a:p>
                    <a:p>
                      <a:pPr latinLnBrk="1"/>
                      <a:r>
                        <a:rPr lang="en-US" altLang="ko-KR" dirty="0"/>
                        <a:t>low = </a:t>
                      </a:r>
                      <a:r>
                        <a:rPr lang="en-US" altLang="ko-KR" dirty="0" err="1"/>
                        <a:t>pd.Series</a:t>
                      </a:r>
                      <a:r>
                        <a:rPr lang="en-US" altLang="ko-KR" dirty="0"/>
                        <a:t>([-1,-2,-3])</a:t>
                      </a:r>
                    </a:p>
                    <a:p>
                      <a:pPr latinLnBrk="1"/>
                      <a:r>
                        <a:rPr lang="en-US" altLang="ko-KR" dirty="0"/>
                        <a:t>Diff = high – low</a:t>
                      </a:r>
                    </a:p>
                    <a:p>
                      <a:pPr latinLnBrk="1"/>
                      <a:r>
                        <a:rPr lang="en-US" altLang="ko-KR" dirty="0"/>
                        <a:t>print(Diff)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 operation in order of index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print(s[s&gt;=150])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 values equal and bigger than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5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20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Let’s declare a </a:t>
            </a:r>
            <a:r>
              <a:rPr lang="en-US" altLang="ko-KR" sz="12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lang="en-US" altLang="ko-KR" sz="12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8649B5-7595-2402-08D9-AA9B2FA42922}"/>
              </a:ext>
            </a:extLst>
          </p:cNvPr>
          <p:cNvGraphicFramePr>
            <a:graphicFrameLocks noGrp="1"/>
          </p:cNvGraphicFramePr>
          <p:nvPr/>
        </p:nvGraphicFramePr>
        <p:xfrm>
          <a:off x="1507836" y="1423384"/>
          <a:ext cx="6045200" cy="174244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2537363436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154763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pandas as pd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pandas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 = {‘Hong’:[1,2,3], ‘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’:[4,5,6] ‘Jae’:[7,8,9]}</a:t>
                      </a:r>
                    </a:p>
                    <a:p>
                      <a:pPr latinLnBrk="1"/>
                      <a:r>
                        <a:rPr lang="en-US" altLang="ko-KR" dirty="0"/>
                        <a:t>index = [‘</a:t>
                      </a:r>
                      <a:r>
                        <a:rPr lang="en-US" altLang="ko-KR" dirty="0" err="1"/>
                        <a:t>a’,’b’,’c</a:t>
                      </a:r>
                      <a:r>
                        <a:rPr lang="en-US" altLang="ko-KR" dirty="0"/>
                        <a:t>’]</a:t>
                      </a:r>
                    </a:p>
                    <a:p>
                      <a:pPr latinLnBrk="1"/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pd.DataFrame</a:t>
                      </a:r>
                      <a:r>
                        <a:rPr lang="en-US" altLang="ko-KR" dirty="0"/>
                        <a:t>(data=</a:t>
                      </a: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, index=index)</a:t>
                      </a:r>
                    </a:p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pandas.DataFrame</a:t>
                      </a:r>
                      <a:r>
                        <a:rPr lang="en-US" altLang="ko-KR" dirty="0"/>
                        <a:t>() makes </a:t>
                      </a:r>
                      <a:r>
                        <a:rPr lang="en-US" altLang="ko-KR" dirty="0" err="1"/>
                        <a:t>DataFrame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4771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C91243-9C88-6A8E-C973-AD0E80CDEC81}"/>
              </a:ext>
            </a:extLst>
          </p:cNvPr>
          <p:cNvGraphicFramePr>
            <a:graphicFrameLocks noGrp="1"/>
          </p:cNvGraphicFramePr>
          <p:nvPr/>
        </p:nvGraphicFramePr>
        <p:xfrm>
          <a:off x="2443018" y="3271010"/>
          <a:ext cx="4174836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1043709">
                  <a:extLst>
                    <a:ext uri="{9D8B030D-6E8A-4147-A177-3AD203B41FA5}">
                      <a16:colId xmlns:a16="http://schemas.microsoft.com/office/drawing/2014/main" val="14299336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285320385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335360306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516296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Hyeok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5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8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47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479" name="Google Shape;479;p58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This is a slide structure based on a presentation for a meeting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delete this slide when you’re done editing the presentation</a:t>
            </a:r>
            <a:endParaRPr dirty="0"/>
          </a:p>
        </p:txBody>
      </p:sp>
      <p:graphicFrame>
        <p:nvGraphicFramePr>
          <p:cNvPr id="480" name="Google Shape;480;p58"/>
          <p:cNvGraphicFramePr/>
          <p:nvPr>
            <p:extLst>
              <p:ext uri="{D42A27DB-BD31-4B8C-83A1-F6EECF244321}">
                <p14:modId xmlns:p14="http://schemas.microsoft.com/office/powerpoint/2010/main" val="3696905063"/>
              </p:ext>
            </p:extLst>
          </p:nvPr>
        </p:nvGraphicFramePr>
        <p:xfrm>
          <a:off x="702925" y="1691025"/>
          <a:ext cx="7704000" cy="10515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Matplotlib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Visualize data with matplotlib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Pandas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 csv files and analyze them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Libraries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Visualizing data in csv files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" name="Google Shape;481;p58"/>
          <p:cNvSpPr txBox="1"/>
          <p:nvPr/>
        </p:nvSpPr>
        <p:spPr>
          <a:xfrm>
            <a:off x="1328413" y="437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 more info: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10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4490525" y="4376400"/>
            <a:ext cx="367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You can visit our sister projects: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6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Indexing and slicing: </a:t>
            </a:r>
            <a:r>
              <a:rPr lang="en-US" altLang="ko-KR" sz="12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df.iloc</a:t>
            </a: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-US" altLang="ko-KR" dirty="0" err="1"/>
              <a:t>row_number</a:t>
            </a:r>
            <a:r>
              <a:rPr lang="en-US" altLang="ko-KR" dirty="0"/>
              <a:t>], </a:t>
            </a:r>
            <a:r>
              <a:rPr lang="en-US" altLang="ko-KR" sz="12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df.loc</a:t>
            </a: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-US" altLang="ko-KR" dirty="0" err="1"/>
              <a:t>index_name</a:t>
            </a:r>
            <a:r>
              <a:rPr lang="en-US" altLang="ko-KR" dirty="0"/>
              <a:t>]</a:t>
            </a:r>
            <a:endParaRPr lang="en-US" altLang="ko-KR" sz="12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8649B5-7595-2402-08D9-AA9B2FA42922}"/>
              </a:ext>
            </a:extLst>
          </p:cNvPr>
          <p:cNvGraphicFramePr>
            <a:graphicFrameLocks noGrp="1"/>
          </p:cNvGraphicFramePr>
          <p:nvPr/>
        </p:nvGraphicFramePr>
        <p:xfrm>
          <a:off x="1507836" y="1423384"/>
          <a:ext cx="6045200" cy="15544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2537363436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154763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[‘Hong’]</a:t>
                      </a:r>
                    </a:p>
                    <a:p>
                      <a:pPr latinLnBrk="1"/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[[‘Hong’,’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’]]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Indexing with column(s)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df.loc</a:t>
                      </a:r>
                      <a:r>
                        <a:rPr lang="en-US" altLang="ko-KR" dirty="0"/>
                        <a:t>[‘a’]</a:t>
                      </a:r>
                    </a:p>
                    <a:p>
                      <a:pPr latinLnBrk="1"/>
                      <a:r>
                        <a:rPr lang="en-US" altLang="ko-KR" dirty="0" err="1"/>
                        <a:t>df.iloc</a:t>
                      </a:r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Indexing with index name</a:t>
                      </a:r>
                    </a:p>
                    <a:p>
                      <a:pPr latinLnBrk="1"/>
                      <a:r>
                        <a:rPr lang="en-US" altLang="ko-KR" dirty="0"/>
                        <a:t>Indexing with row number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df.loc</a:t>
                      </a:r>
                      <a:r>
                        <a:rPr lang="en-US" altLang="ko-KR" dirty="0"/>
                        <a:t>[‘a’ : ‘b’]</a:t>
                      </a:r>
                    </a:p>
                    <a:p>
                      <a:pPr latinLnBrk="1"/>
                      <a:r>
                        <a:rPr lang="en-US" altLang="ko-KR" dirty="0" err="1"/>
                        <a:t>df.iloc</a:t>
                      </a:r>
                      <a:r>
                        <a:rPr lang="en-US" altLang="ko-KR" dirty="0"/>
                        <a:t>[0:3]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Slicing with index name</a:t>
                      </a:r>
                    </a:p>
                    <a:p>
                      <a:pPr latinLnBrk="1"/>
                      <a:r>
                        <a:rPr lang="en-US" altLang="ko-KR" dirty="0"/>
                        <a:t>Slicing with row number(0~3)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7260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C91243-9C88-6A8E-C973-AD0E80CDEC81}"/>
              </a:ext>
            </a:extLst>
          </p:cNvPr>
          <p:cNvGraphicFramePr>
            <a:graphicFrameLocks noGrp="1"/>
          </p:cNvGraphicFramePr>
          <p:nvPr/>
        </p:nvGraphicFramePr>
        <p:xfrm>
          <a:off x="2443018" y="3271010"/>
          <a:ext cx="4174836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1043709">
                  <a:extLst>
                    <a:ext uri="{9D8B030D-6E8A-4147-A177-3AD203B41FA5}">
                      <a16:colId xmlns:a16="http://schemas.microsoft.com/office/drawing/2014/main" val="14299336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285320385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335360306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516296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Hyeok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5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8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90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8649B5-7595-2402-08D9-AA9B2FA42922}"/>
              </a:ext>
            </a:extLst>
          </p:cNvPr>
          <p:cNvGraphicFramePr>
            <a:graphicFrameLocks noGrp="1"/>
          </p:cNvGraphicFramePr>
          <p:nvPr/>
        </p:nvGraphicFramePr>
        <p:xfrm>
          <a:off x="1549400" y="1072402"/>
          <a:ext cx="6045200" cy="24180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2537363436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154763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df.iloc</a:t>
                      </a:r>
                      <a:r>
                        <a:rPr lang="en-US" altLang="ko-KR" dirty="0"/>
                        <a:t>[0,1]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Refer to row 0 and col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df.loc</a:t>
                      </a:r>
                      <a:r>
                        <a:rPr lang="en-US" altLang="ko-KR" dirty="0"/>
                        <a:t>[‘a’, ‘Hong’]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Refer to index ‘a’ and col ‘Hong’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df.iloc</a:t>
                      </a:r>
                      <a:r>
                        <a:rPr lang="en-US" altLang="ko-KR" dirty="0"/>
                        <a:t>[[0,1],[0,1]]</a:t>
                      </a:r>
                    </a:p>
                    <a:p>
                      <a:pPr latinLnBrk="1"/>
                      <a:r>
                        <a:rPr lang="en-US" altLang="ko-KR" dirty="0" err="1"/>
                        <a:t>df.iloc</a:t>
                      </a:r>
                      <a:r>
                        <a:rPr lang="en-US" altLang="ko-KR" dirty="0"/>
                        <a:t>[0:2,0:2]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refer to row(0 and 1) and col(0 and 1)</a:t>
                      </a:r>
                    </a:p>
                    <a:p>
                      <a:pPr latinLnBrk="1"/>
                      <a:r>
                        <a:rPr lang="en-US" altLang="ko-KR" dirty="0"/>
                        <a:t>refer to row(0~1) and col(0~1)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72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df.loc</a:t>
                      </a:r>
                      <a:r>
                        <a:rPr lang="en-US" altLang="ko-KR" dirty="0"/>
                        <a:t>[['</a:t>
                      </a:r>
                      <a:r>
                        <a:rPr lang="en-US" altLang="ko-KR" dirty="0" err="1"/>
                        <a:t>a','c</a:t>
                      </a:r>
                      <a:r>
                        <a:rPr lang="en-US" altLang="ko-KR" dirty="0"/>
                        <a:t>'],['Hong', '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']]</a:t>
                      </a:r>
                    </a:p>
                    <a:p>
                      <a:pPr latinLnBrk="1"/>
                      <a:r>
                        <a:rPr lang="en-US" altLang="ko-KR" dirty="0" err="1"/>
                        <a:t>df.loc</a:t>
                      </a:r>
                      <a:r>
                        <a:rPr lang="en-US" altLang="ko-KR" dirty="0"/>
                        <a:t>['a':'c','Hong':'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']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refer to index('a' and 'c') and col('Hong' and '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')</a:t>
                      </a:r>
                    </a:p>
                    <a:p>
                      <a:pPr latinLnBrk="1"/>
                      <a:r>
                        <a:rPr lang="en-US" altLang="ko-KR" dirty="0"/>
                        <a:t>refer to index('a' to 'c') and col('Hong' to '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')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6494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C91243-9C88-6A8E-C973-AD0E80CDEC81}"/>
              </a:ext>
            </a:extLst>
          </p:cNvPr>
          <p:cNvGraphicFramePr>
            <a:graphicFrameLocks noGrp="1"/>
          </p:cNvGraphicFramePr>
          <p:nvPr/>
        </p:nvGraphicFramePr>
        <p:xfrm>
          <a:off x="2484582" y="3556114"/>
          <a:ext cx="4174836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1043709">
                  <a:extLst>
                    <a:ext uri="{9D8B030D-6E8A-4147-A177-3AD203B41FA5}">
                      <a16:colId xmlns:a16="http://schemas.microsoft.com/office/drawing/2014/main" val="14299336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285320385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335360306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516296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Hyeok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5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853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AEA76FB-5539-0BD1-A33E-7B9F8302F79F}"/>
                  </a:ext>
                </a:extLst>
              </p14:cNvPr>
              <p14:cNvContentPartPr/>
              <p14:nvPr/>
            </p14:nvContentPartPr>
            <p14:xfrm>
              <a:off x="2353636" y="3842065"/>
              <a:ext cx="82080" cy="1317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AEA76FB-5539-0BD1-A33E-7B9F8302F7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4636" y="3833425"/>
                <a:ext cx="997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82656CE-89A4-84DC-8BFA-2F4BA3FDA391}"/>
                  </a:ext>
                </a:extLst>
              </p14:cNvPr>
              <p14:cNvContentPartPr/>
              <p14:nvPr/>
            </p14:nvContentPartPr>
            <p14:xfrm>
              <a:off x="2379196" y="4225465"/>
              <a:ext cx="22680" cy="968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82656CE-89A4-84DC-8BFA-2F4BA3FDA3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0196" y="4216465"/>
                <a:ext cx="403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29DBF2E-AA2A-ADC4-821A-C3918450BEA3}"/>
                  </a:ext>
                </a:extLst>
              </p14:cNvPr>
              <p14:cNvContentPartPr/>
              <p14:nvPr/>
            </p14:nvContentPartPr>
            <p14:xfrm>
              <a:off x="2368756" y="4604185"/>
              <a:ext cx="58320" cy="972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29DBF2E-AA2A-ADC4-821A-C3918450BE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0116" y="4595545"/>
                <a:ext cx="759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12E99D4-8BD2-2DA3-D996-B2627D8BD976}"/>
                  </a:ext>
                </a:extLst>
              </p14:cNvPr>
              <p14:cNvContentPartPr/>
              <p14:nvPr/>
            </p14:nvContentPartPr>
            <p14:xfrm>
              <a:off x="2364436" y="4950865"/>
              <a:ext cx="108720" cy="1296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12E99D4-8BD2-2DA3-D996-B2627D8BD9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5436" y="4941865"/>
                <a:ext cx="1263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562ADCC-A3D9-2530-45FE-348FE1373C5F}"/>
                  </a:ext>
                </a:extLst>
              </p14:cNvPr>
              <p14:cNvContentPartPr/>
              <p14:nvPr/>
            </p14:nvContentPartPr>
            <p14:xfrm>
              <a:off x="3462436" y="3472705"/>
              <a:ext cx="109080" cy="1821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562ADCC-A3D9-2530-45FE-348FE1373C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53436" y="3463705"/>
                <a:ext cx="1267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2AC26FB-F6C3-3856-31C9-8AB59AB2BA23}"/>
                  </a:ext>
                </a:extLst>
              </p14:cNvPr>
              <p14:cNvContentPartPr/>
              <p14:nvPr/>
            </p14:nvContentPartPr>
            <p14:xfrm>
              <a:off x="4532716" y="3477385"/>
              <a:ext cx="34560" cy="1090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2AC26FB-F6C3-3856-31C9-8AB59AB2BA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24076" y="3468385"/>
                <a:ext cx="522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8484BA7-16F2-F0C9-7284-6192F9F34C0E}"/>
                  </a:ext>
                </a:extLst>
              </p14:cNvPr>
              <p14:cNvContentPartPr/>
              <p14:nvPr/>
            </p14:nvContentPartPr>
            <p14:xfrm>
              <a:off x="5512636" y="3491065"/>
              <a:ext cx="149040" cy="1126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8484BA7-16F2-F0C9-7284-6192F9F34C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03996" y="3482425"/>
                <a:ext cx="1666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55343B5-8C5B-1079-67C5-118FD1B77F2D}"/>
                  </a:ext>
                </a:extLst>
              </p14:cNvPr>
              <p14:cNvContentPartPr/>
              <p14:nvPr/>
            </p14:nvContentPartPr>
            <p14:xfrm>
              <a:off x="6555556" y="3478825"/>
              <a:ext cx="156600" cy="1641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55343B5-8C5B-1079-67C5-118FD1B77F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46556" y="3470185"/>
                <a:ext cx="17424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32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adding and removing</a:t>
            </a:r>
          </a:p>
          <a:p>
            <a:r>
              <a:rPr lang="en-US" altLang="ko-KR" dirty="0"/>
              <a:t>To add a column; </a:t>
            </a:r>
            <a:r>
              <a:rPr lang="en-US" altLang="ko-KR" dirty="0" err="1"/>
              <a:t>df</a:t>
            </a:r>
            <a:r>
              <a:rPr lang="en-US" altLang="ko-KR" dirty="0"/>
              <a:t>[</a:t>
            </a:r>
            <a:r>
              <a:rPr lang="en-US" altLang="ko-KR" dirty="0" err="1"/>
              <a:t>col_name</a:t>
            </a:r>
            <a:r>
              <a:rPr lang="en-US" altLang="ko-KR" dirty="0"/>
              <a:t>] = Series</a:t>
            </a:r>
          </a:p>
          <a:p>
            <a:r>
              <a:rPr lang="en-US" altLang="ko-KR" dirty="0"/>
              <a:t>To remove a column; </a:t>
            </a:r>
            <a:r>
              <a:rPr lang="en-US" altLang="ko-KR" dirty="0" err="1"/>
              <a:t>df.drop</a:t>
            </a:r>
            <a:r>
              <a:rPr lang="en-US" altLang="ko-KR" dirty="0"/>
              <a:t>(</a:t>
            </a:r>
            <a:r>
              <a:rPr lang="en-US" altLang="ko-KR" dirty="0" err="1"/>
              <a:t>col_name</a:t>
            </a:r>
            <a:r>
              <a:rPr lang="en-US" altLang="ko-KR" dirty="0"/>
              <a:t>, axis = 1)</a:t>
            </a:r>
          </a:p>
          <a:p>
            <a:endParaRPr lang="en-US" altLang="ko-KR" dirty="0"/>
          </a:p>
          <a:p>
            <a:r>
              <a:rPr lang="en-US" altLang="ko-KR" dirty="0"/>
              <a:t>To add a row; </a:t>
            </a:r>
            <a:r>
              <a:rPr lang="en-US" altLang="ko-KR" dirty="0" err="1"/>
              <a:t>df.loc</a:t>
            </a:r>
            <a:r>
              <a:rPr lang="en-US" altLang="ko-KR" dirty="0"/>
              <a:t>[</a:t>
            </a:r>
            <a:r>
              <a:rPr lang="en-US" altLang="ko-KR" dirty="0" err="1"/>
              <a:t>index_name</a:t>
            </a:r>
            <a:r>
              <a:rPr lang="en-US" altLang="ko-KR" dirty="0"/>
              <a:t>] = Series</a:t>
            </a:r>
          </a:p>
          <a:p>
            <a:r>
              <a:rPr lang="en-US" altLang="ko-KR" dirty="0"/>
              <a:t>To remove a </a:t>
            </a:r>
            <a:r>
              <a:rPr lang="en-US" altLang="ko-KR" dirty="0" err="1"/>
              <a:t>rwo</a:t>
            </a:r>
            <a:r>
              <a:rPr lang="en-US" altLang="ko-KR" dirty="0"/>
              <a:t>; </a:t>
            </a:r>
            <a:r>
              <a:rPr lang="en-US" altLang="ko-KR" dirty="0" err="1"/>
              <a:t>df.drop</a:t>
            </a:r>
            <a:r>
              <a:rPr lang="en-US" altLang="ko-KR" dirty="0"/>
              <a:t>(</a:t>
            </a:r>
            <a:r>
              <a:rPr lang="en-US" altLang="ko-KR" dirty="0" err="1"/>
              <a:t>index_name</a:t>
            </a:r>
            <a:r>
              <a:rPr lang="en-US" altLang="ko-KR" dirty="0"/>
              <a:t>, axis = 0)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622130"/>
          <a:ext cx="6096000" cy="17780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['cute'] = </a:t>
                      </a:r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['Hong'] – </a:t>
                      </a:r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']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 a column 'cute'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df2 = </a:t>
                      </a:r>
                      <a:r>
                        <a:rPr lang="en-US" altLang="ko-KR" dirty="0" err="1"/>
                        <a:t>df.drop</a:t>
                      </a:r>
                      <a:r>
                        <a:rPr lang="en-US" altLang="ko-KR" dirty="0"/>
                        <a:t>('cute', axis=1)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 a column 'cute'. But original is prevented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df.loc</a:t>
                      </a:r>
                      <a:r>
                        <a:rPr lang="en-US" altLang="ko-KR" dirty="0"/>
                        <a:t>['d'] = </a:t>
                      </a:r>
                      <a:r>
                        <a:rPr lang="en-US" altLang="ko-KR" dirty="0" err="1"/>
                        <a:t>df.loc</a:t>
                      </a:r>
                      <a:r>
                        <a:rPr lang="en-US" altLang="ko-KR" dirty="0"/>
                        <a:t>['a'] – </a:t>
                      </a:r>
                      <a:r>
                        <a:rPr lang="en-US" altLang="ko-KR" dirty="0" err="1"/>
                        <a:t>df.loc</a:t>
                      </a:r>
                      <a:r>
                        <a:rPr lang="en-US" altLang="ko-KR" dirty="0"/>
                        <a:t>['c']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 a column 'd'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5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df3 = </a:t>
                      </a:r>
                      <a:r>
                        <a:rPr lang="en-US" altLang="ko-KR" dirty="0" err="1"/>
                        <a:t>df.drop</a:t>
                      </a:r>
                      <a:r>
                        <a:rPr lang="en-US" altLang="ko-KR" dirty="0"/>
                        <a:t>('a', axis=0)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 a row 'd'. But original is prevented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8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729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operation: broadcasting, filtering, shift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/>
        </p:nvGraphicFramePr>
        <p:xfrm>
          <a:off x="1220475" y="1724150"/>
          <a:ext cx="6096000" cy="1407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['cute'] = </a:t>
                      </a:r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['cute'] + 10000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This is broadcasting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cond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'] &gt; 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This makes a Series whose values are </a:t>
                      </a:r>
                      <a:r>
                        <a:rPr lang="en-US" altLang="ko-KR" dirty="0" err="1"/>
                        <a:t>boolean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['great'] = </a:t>
                      </a:r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['cute'].shift(1)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shift data of certain column by 1 downward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5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515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Now we are going to learn pandas methods: T, sort(</a:t>
            </a:r>
            <a:r>
              <a:rPr lang="en-US" altLang="ko-KR" dirty="0" err="1"/>
              <a:t>sort_index</a:t>
            </a:r>
            <a:r>
              <a:rPr lang="en-US" altLang="ko-KR" dirty="0"/>
              <a:t>(), </a:t>
            </a:r>
            <a:r>
              <a:rPr lang="en-US" altLang="ko-KR" dirty="0" err="1"/>
              <a:t>sort_values</a:t>
            </a:r>
            <a:r>
              <a:rPr lang="en-US" altLang="ko-KR" dirty="0"/>
              <a:t>()), unique, data match(</a:t>
            </a:r>
            <a:r>
              <a:rPr lang="en-US" altLang="ko-KR" dirty="0" err="1"/>
              <a:t>isin</a:t>
            </a:r>
            <a:r>
              <a:rPr lang="en-US" altLang="ko-KR" dirty="0"/>
              <a:t>), statistics(count, describe, min, max…)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/>
        </p:nvGraphicFramePr>
        <p:xfrm>
          <a:off x="1326694" y="1650258"/>
          <a:ext cx="6096000" cy="33629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df.T</a:t>
                      </a:r>
                      <a:r>
                        <a:rPr lang="en-US" altLang="ko-KR" dirty="0"/>
                        <a:t>	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gets a transpose of </a:t>
                      </a:r>
                      <a:r>
                        <a:rPr lang="en-US" altLang="ko-KR" dirty="0" err="1"/>
                        <a:t>dataframe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df.sort_index</a:t>
                      </a:r>
                      <a:r>
                        <a:rPr lang="en-US" altLang="ko-KR" dirty="0"/>
                        <a:t>(0)</a:t>
                      </a:r>
                    </a:p>
                    <a:p>
                      <a:pPr latinLnBrk="1"/>
                      <a:r>
                        <a:rPr lang="en-US" altLang="ko-KR" dirty="0" err="1"/>
                        <a:t>df.sort_values</a:t>
                      </a:r>
                      <a:r>
                        <a:rPr lang="en-US" altLang="ko-KR" dirty="0"/>
                        <a:t>(['Hong'])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sort </a:t>
                      </a:r>
                      <a:r>
                        <a:rPr lang="en-US" altLang="ko-KR" dirty="0" err="1"/>
                        <a:t>dataframe</a:t>
                      </a:r>
                      <a:r>
                        <a:rPr lang="en-US" altLang="ko-KR" dirty="0"/>
                        <a:t> in order of index 0</a:t>
                      </a:r>
                    </a:p>
                    <a:p>
                      <a:pPr latinLnBrk="1"/>
                      <a:r>
                        <a:rPr lang="en-US" altLang="ko-KR" dirty="0"/>
                        <a:t>sort </a:t>
                      </a:r>
                      <a:r>
                        <a:rPr lang="en-US" altLang="ko-KR" dirty="0" err="1"/>
                        <a:t>dataframe</a:t>
                      </a:r>
                      <a:r>
                        <a:rPr lang="en-US" altLang="ko-KR" dirty="0"/>
                        <a:t> in order of column 'Hong'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['Hong'].unique()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gets kinds of data in Series </a:t>
                      </a:r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['Hong']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5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df.isin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([-1,-2])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are there -1 or -2 in </a:t>
                      </a:r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7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df.count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</a:p>
                    <a:p>
                      <a:endParaRPr lang="en-US" altLang="ko-K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df.min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</a:p>
                    <a:p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df.max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</a:p>
                    <a:p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df.describe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How many data are there in each column?</a:t>
                      </a:r>
                    </a:p>
                    <a:p>
                      <a:pPr latinLnBrk="1"/>
                      <a:r>
                        <a:rPr lang="en-US" altLang="ko-KR" dirty="0"/>
                        <a:t>minimum in each column</a:t>
                      </a:r>
                    </a:p>
                    <a:p>
                      <a:pPr latinLnBrk="1"/>
                      <a:r>
                        <a:rPr lang="en-US" altLang="ko-KR" dirty="0"/>
                        <a:t>maximum in each column</a:t>
                      </a:r>
                    </a:p>
                    <a:p>
                      <a:pPr latinLnBrk="1"/>
                      <a:r>
                        <a:rPr lang="en-US" altLang="ko-KR" dirty="0"/>
                        <a:t>count, mean, std, min … in each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1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507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08" y="2234308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Now, use pandas methods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43759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047435"/>
            <a:ext cx="7738200" cy="505200"/>
          </a:xfrm>
        </p:spPr>
        <p:txBody>
          <a:bodyPr/>
          <a:lstStyle/>
          <a:p>
            <a:pPr marL="139700" indent="0"/>
            <a:r>
              <a:rPr lang="en-US" altLang="ko-KR" b="1" dirty="0"/>
              <a:t>1.make a Series using pandas</a:t>
            </a:r>
          </a:p>
          <a:p>
            <a:pPr marL="139700" indent="0"/>
            <a:r>
              <a:rPr lang="en-US" altLang="ko-KR" b="1" dirty="0"/>
              <a:t>2.print index of the dataset</a:t>
            </a:r>
          </a:p>
          <a:p>
            <a:pPr marL="139700" indent="0"/>
            <a:r>
              <a:rPr lang="en-US" altLang="ko-KR" b="1" dirty="0"/>
              <a:t>3.print values of the dataset</a:t>
            </a:r>
          </a:p>
          <a:p>
            <a:pPr marL="139700" indent="0"/>
            <a:r>
              <a:rPr lang="en-US" altLang="ko-KR" b="1" dirty="0"/>
              <a:t>4.print data whose value is bigger than 1500</a:t>
            </a:r>
          </a:p>
          <a:p>
            <a:pPr marL="139700" indent="0"/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9878E45-1482-2E28-9627-96C9986F0260}"/>
              </a:ext>
            </a:extLst>
          </p:cNvPr>
          <p:cNvGraphicFramePr>
            <a:graphicFrameLocks noGrp="1"/>
          </p:cNvGraphicFramePr>
          <p:nvPr/>
        </p:nvGraphicFramePr>
        <p:xfrm>
          <a:off x="5088300" y="1047435"/>
          <a:ext cx="3352800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25327977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8187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hin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5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mangkon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1780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nyon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1560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3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noa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1320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9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868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047435"/>
            <a:ext cx="7738200" cy="505200"/>
          </a:xfrm>
        </p:spPr>
        <p:txBody>
          <a:bodyPr/>
          <a:lstStyle/>
          <a:p>
            <a:pPr marL="139700" indent="0"/>
            <a:r>
              <a:rPr lang="en-US" altLang="ko-KR" b="1" dirty="0"/>
              <a:t>1.make a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 using pandas</a:t>
            </a:r>
          </a:p>
          <a:p>
            <a:pPr marL="139700" indent="0"/>
            <a:r>
              <a:rPr lang="en-US" altLang="ko-KR" b="1" dirty="0"/>
              <a:t>2.print index of the </a:t>
            </a:r>
            <a:r>
              <a:rPr lang="en-US" altLang="ko-KR" b="1" dirty="0" err="1"/>
              <a:t>DataFrame</a:t>
            </a:r>
            <a:endParaRPr lang="en-US" altLang="ko-KR" b="1" dirty="0"/>
          </a:p>
          <a:p>
            <a:pPr marL="139700" indent="0"/>
            <a:r>
              <a:rPr lang="en-US" altLang="ko-KR" b="1" dirty="0"/>
              <a:t>3.print values of the </a:t>
            </a:r>
            <a:r>
              <a:rPr lang="en-US" altLang="ko-KR" b="1" dirty="0" err="1"/>
              <a:t>DataFrame</a:t>
            </a:r>
            <a:endParaRPr lang="en-US" altLang="ko-KR" b="1" dirty="0"/>
          </a:p>
          <a:p>
            <a:pPr marL="139700" indent="0"/>
            <a:r>
              <a:rPr lang="en-US" altLang="ko-KR" b="1" dirty="0"/>
              <a:t>4.print data whose a value is bigger than 1500</a:t>
            </a:r>
          </a:p>
          <a:p>
            <a:pPr marL="139700" indent="0"/>
            <a:r>
              <a:rPr lang="en-US" altLang="ko-KR" b="1" dirty="0"/>
              <a:t>5.print kinds of data the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 have</a:t>
            </a:r>
          </a:p>
          <a:p>
            <a:pPr marL="139700" indent="0"/>
            <a:r>
              <a:rPr lang="en-US" altLang="ko-KR" b="1" dirty="0"/>
              <a:t>6.Is there 1500 in the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?</a:t>
            </a:r>
          </a:p>
          <a:p>
            <a:pPr marL="139700" indent="0"/>
            <a:r>
              <a:rPr lang="en-US" altLang="ko-KR" b="1" dirty="0"/>
              <a:t>7.make transpose of the </a:t>
            </a:r>
            <a:r>
              <a:rPr lang="en-US" altLang="ko-KR" b="1" dirty="0" err="1"/>
              <a:t>DataFrame</a:t>
            </a:r>
            <a:endParaRPr lang="en-US" altLang="ko-KR" b="1" dirty="0"/>
          </a:p>
          <a:p>
            <a:pPr marL="139700" indent="0"/>
            <a:r>
              <a:rPr lang="en-US" altLang="ko-KR" b="1" dirty="0"/>
              <a:t>8.print info.(</a:t>
            </a:r>
            <a:r>
              <a:rPr lang="en-US" altLang="ko-KR" b="1" dirty="0" err="1"/>
              <a:t>max,min,std</a:t>
            </a:r>
            <a:r>
              <a:rPr lang="en-US" altLang="ko-KR" b="1" dirty="0"/>
              <a:t> and so on) of the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 using describe()</a:t>
            </a:r>
          </a:p>
          <a:p>
            <a:pPr marL="139700" indent="0"/>
            <a:endParaRPr lang="en-US" altLang="ko-KR" b="1" dirty="0"/>
          </a:p>
          <a:p>
            <a:pPr marL="139700" indent="0"/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9878E45-1482-2E28-9627-96C9986F0260}"/>
              </a:ext>
            </a:extLst>
          </p:cNvPr>
          <p:cNvGraphicFramePr>
            <a:graphicFrameLocks noGrp="1"/>
          </p:cNvGraphicFramePr>
          <p:nvPr/>
        </p:nvGraphicFramePr>
        <p:xfrm>
          <a:off x="1784927" y="2918689"/>
          <a:ext cx="5574146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08483">
                  <a:extLst>
                    <a:ext uri="{9D8B030D-6E8A-4147-A177-3AD203B41FA5}">
                      <a16:colId xmlns:a16="http://schemas.microsoft.com/office/drawing/2014/main" val="1401704155"/>
                    </a:ext>
                  </a:extLst>
                </a:gridCol>
                <a:gridCol w="1108483">
                  <a:extLst>
                    <a:ext uri="{9D8B030D-6E8A-4147-A177-3AD203B41FA5}">
                      <a16:colId xmlns:a16="http://schemas.microsoft.com/office/drawing/2014/main" val="3253279775"/>
                    </a:ext>
                  </a:extLst>
                </a:gridCol>
                <a:gridCol w="1108483">
                  <a:extLst>
                    <a:ext uri="{9D8B030D-6E8A-4147-A177-3AD203B41FA5}">
                      <a16:colId xmlns:a16="http://schemas.microsoft.com/office/drawing/2014/main" val="358187384"/>
                    </a:ext>
                  </a:extLst>
                </a:gridCol>
                <a:gridCol w="1108483">
                  <a:extLst>
                    <a:ext uri="{9D8B030D-6E8A-4147-A177-3AD203B41FA5}">
                      <a16:colId xmlns:a16="http://schemas.microsoft.com/office/drawing/2014/main" val="554676368"/>
                    </a:ext>
                  </a:extLst>
                </a:gridCol>
                <a:gridCol w="1140214">
                  <a:extLst>
                    <a:ext uri="{9D8B030D-6E8A-4147-A177-3AD203B41FA5}">
                      <a16:colId xmlns:a16="http://schemas.microsoft.com/office/drawing/2014/main" val="9548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hin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mangkon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nyon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noa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5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1230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1780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1560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1320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Hong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Lee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3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9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910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08" y="2234308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Now, analyze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public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4097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</a:t>
            </a:r>
            <a:endParaRPr lang="en-US" altLang="ko-KR"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08" y="2234308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Now, make number baseball game!!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9145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Matplotlib is a python library that can visualize data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86616"/>
              </p:ext>
            </p:extLst>
          </p:nvPr>
        </p:nvGraphicFramePr>
        <p:xfrm>
          <a:off x="841877" y="1741433"/>
          <a:ext cx="7599248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362261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4236987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matplotlib as </a:t>
                      </a:r>
                      <a:r>
                        <a:rPr lang="en-US" altLang="ko-KR" dirty="0" err="1"/>
                        <a:t>mpl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import </a:t>
                      </a:r>
                      <a:r>
                        <a:rPr lang="en-US" altLang="ko-KR" dirty="0" err="1"/>
                        <a:t>matplotlib.pyplot</a:t>
                      </a:r>
                      <a:r>
                        <a:rPr lang="en-US" altLang="ko-KR" dirty="0"/>
                        <a:t> as </a:t>
                      </a:r>
                      <a:r>
                        <a:rPr lang="en-US" altLang="ko-KR" dirty="0" err="1"/>
                        <a:t>plt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This line is to import the library.</a:t>
                      </a:r>
                    </a:p>
                    <a:p>
                      <a:pPr latinLnBrk="1"/>
                      <a:r>
                        <a:rPr lang="en-US" altLang="ko-KR" dirty="0"/>
                        <a:t>This line is to import a module inside matplotlib.</a:t>
                      </a:r>
                    </a:p>
                    <a:p>
                      <a:pPr latinLnBrk="1"/>
                      <a:r>
                        <a:rPr lang="en-US" altLang="ko-KR" dirty="0"/>
                        <a:t>(without this line, you have to use </a:t>
                      </a:r>
                      <a:r>
                        <a:rPr lang="en-US" altLang="ko-KR" dirty="0" err="1"/>
                        <a:t>mpl.pyplot</a:t>
                      </a:r>
                      <a:r>
                        <a:rPr lang="en-US" altLang="ko-KR" dirty="0"/>
                        <a:t> for each time using the </a:t>
                      </a:r>
                      <a:r>
                        <a:rPr lang="en-US" altLang="ko-KR" dirty="0" err="1"/>
                        <a:t>pyplot</a:t>
                      </a:r>
                      <a:r>
                        <a:rPr lang="en-US" altLang="ko-KR" dirty="0"/>
                        <a:t> module)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914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p116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058" name="Google Shape;6058;p116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3"/>
                </a:solidFill>
              </a:rPr>
              <a:t>Do you have any questions?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Im.hongeun@gm.gist.ac.kr</a:t>
            </a:r>
            <a:endParaRPr dirty="0"/>
          </a:p>
        </p:txBody>
      </p:sp>
      <p:sp>
        <p:nvSpPr>
          <p:cNvPr id="6059" name="Google Shape;6059;p116"/>
          <p:cNvSpPr/>
          <p:nvPr/>
        </p:nvSpPr>
        <p:spPr>
          <a:xfrm>
            <a:off x="2262979" y="3123150"/>
            <a:ext cx="302994" cy="303302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0" name="Google Shape;6060;p116"/>
          <p:cNvGrpSpPr/>
          <p:nvPr/>
        </p:nvGrpSpPr>
        <p:grpSpPr>
          <a:xfrm>
            <a:off x="1208965" y="3123457"/>
            <a:ext cx="303352" cy="302983"/>
            <a:chOff x="3303268" y="3817349"/>
            <a:chExt cx="346056" cy="345674"/>
          </a:xfrm>
        </p:grpSpPr>
        <p:sp>
          <p:nvSpPr>
            <p:cNvPr id="6061" name="Google Shape;6061;p1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5" name="Google Shape;6065;p116"/>
          <p:cNvGrpSpPr/>
          <p:nvPr/>
        </p:nvGrpSpPr>
        <p:grpSpPr>
          <a:xfrm>
            <a:off x="1736045" y="3123458"/>
            <a:ext cx="303352" cy="302983"/>
            <a:chOff x="3752358" y="3817349"/>
            <a:chExt cx="346056" cy="345674"/>
          </a:xfrm>
        </p:grpSpPr>
        <p:sp>
          <p:nvSpPr>
            <p:cNvPr id="6066" name="Google Shape;6066;p1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Execute the following and watch the line graph appear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2685"/>
              </p:ext>
            </p:extLst>
          </p:nvPr>
        </p:nvGraphicFramePr>
        <p:xfrm>
          <a:off x="841877" y="1741433"/>
          <a:ext cx="7599248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36440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4562808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x=[1, 2, 3, 4, 5]</a:t>
                      </a:r>
                    </a:p>
                    <a:p>
                      <a:pPr latinLnBrk="1"/>
                      <a:r>
                        <a:rPr lang="en-US" altLang="ko-KR" dirty="0"/>
                        <a:t>y=[1, 4, 9, 16, 25]</a:t>
                      </a:r>
                    </a:p>
                    <a:p>
                      <a:pPr latinLnBrk="1"/>
                      <a:r>
                        <a:rPr lang="en-US" altLang="ko-KR" dirty="0" err="1"/>
                        <a:t>plt.plot</a:t>
                      </a:r>
                      <a:r>
                        <a:rPr lang="en-US" altLang="ko-KR" dirty="0"/>
                        <a:t>(x, y)</a:t>
                      </a:r>
                    </a:p>
                    <a:p>
                      <a:pPr latinLnBrk="1"/>
                      <a:r>
                        <a:rPr lang="en-US" altLang="ko-KR" dirty="0" err="1"/>
                        <a:t>plt.show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Make some values</a:t>
                      </a:r>
                    </a:p>
                    <a:p>
                      <a:pPr latinLnBrk="1"/>
                      <a:r>
                        <a:rPr lang="en-US" altLang="ko-KR" dirty="0"/>
                        <a:t>List x becomes the values of x axis, and list y becomes the values of y axis.(the size should be same)</a:t>
                      </a:r>
                    </a:p>
                    <a:p>
                      <a:pPr latinLnBrk="1"/>
                      <a:r>
                        <a:rPr lang="en-US" altLang="ko-KR" dirty="0"/>
                        <a:t>This line shows the plotted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72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You can also plot two or more graphs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65182"/>
              </p:ext>
            </p:extLst>
          </p:nvPr>
        </p:nvGraphicFramePr>
        <p:xfrm>
          <a:off x="841877" y="1741433"/>
          <a:ext cx="7599248" cy="13716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36440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4562808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x=[1, 2, 3, 4, 5]</a:t>
                      </a:r>
                    </a:p>
                    <a:p>
                      <a:pPr latinLnBrk="1"/>
                      <a:r>
                        <a:rPr lang="en-US" altLang="ko-KR" dirty="0"/>
                        <a:t>y1=[3, 6, 2, 8, 10]</a:t>
                      </a:r>
                    </a:p>
                    <a:p>
                      <a:pPr latinLnBrk="1"/>
                      <a:r>
                        <a:rPr lang="en-US" altLang="ko-KR" dirty="0"/>
                        <a:t>y2=[4, 2, 1, 6, 5]</a:t>
                      </a:r>
                    </a:p>
                    <a:p>
                      <a:pPr latinLnBrk="1"/>
                      <a:r>
                        <a:rPr lang="en-US" altLang="ko-KR" dirty="0" err="1"/>
                        <a:t>plt.plot</a:t>
                      </a:r>
                      <a:r>
                        <a:rPr lang="en-US" altLang="ko-KR" dirty="0"/>
                        <a:t>(x, y1)</a:t>
                      </a:r>
                    </a:p>
                    <a:p>
                      <a:pPr latinLnBrk="1"/>
                      <a:r>
                        <a:rPr lang="en-US" altLang="ko-KR" dirty="0" err="1"/>
                        <a:t>plt.plot</a:t>
                      </a:r>
                      <a:r>
                        <a:rPr lang="en-US" altLang="ko-KR" dirty="0"/>
                        <a:t>(x, y2)</a:t>
                      </a:r>
                    </a:p>
                    <a:p>
                      <a:pPr latinLnBrk="1"/>
                      <a:r>
                        <a:rPr lang="en-US" altLang="ko-KR" dirty="0" err="1"/>
                        <a:t>plt.show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96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4" y="1057149"/>
            <a:ext cx="8041683" cy="1118492"/>
          </a:xfrm>
        </p:spPr>
        <p:txBody>
          <a:bodyPr/>
          <a:lstStyle/>
          <a:p>
            <a:r>
              <a:rPr lang="en-US" altLang="ko-KR" dirty="0"/>
              <a:t>You can try plotting in other formats using the format strings.</a:t>
            </a:r>
          </a:p>
          <a:p>
            <a:r>
              <a:rPr lang="en-US" altLang="ko-KR" dirty="0"/>
              <a:t>Use the fixed symbols in the order of marker-line-color.</a:t>
            </a:r>
          </a:p>
          <a:p>
            <a:r>
              <a:rPr lang="en-US" altLang="ko-KR" dirty="0"/>
              <a:t>If line format is given but no marker, it will be lines without markers.</a:t>
            </a:r>
          </a:p>
          <a:p>
            <a:r>
              <a:rPr lang="en-US" altLang="ko-KR" dirty="0"/>
              <a:t>Find more symbols here. https://matplotlib.org/stable/api/_as_gen/matplotlib.pyplot.plot.html#matplotlib.pyplot.plot</a:t>
            </a:r>
          </a:p>
          <a:p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880941-208E-F6EC-1CC4-98CF1A28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04799"/>
              </p:ext>
            </p:extLst>
          </p:nvPr>
        </p:nvGraphicFramePr>
        <p:xfrm>
          <a:off x="1094125" y="2225053"/>
          <a:ext cx="2133600" cy="2464868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41434">
                  <a:extLst>
                    <a:ext uri="{9D8B030D-6E8A-4147-A177-3AD203B41FA5}">
                      <a16:colId xmlns:a16="http://schemas.microsoft.com/office/drawing/2014/main" val="687091073"/>
                    </a:ext>
                  </a:extLst>
                </a:gridCol>
                <a:gridCol w="1692166">
                  <a:extLst>
                    <a:ext uri="{9D8B030D-6E8A-4147-A177-3AD203B41FA5}">
                      <a16:colId xmlns:a16="http://schemas.microsoft.com/office/drawing/2014/main" val="3192791939"/>
                    </a:ext>
                  </a:extLst>
                </a:gridCol>
              </a:tblGrid>
              <a:tr h="3521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Markers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1410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‘.’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Point marker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8526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‘,’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Pixel marker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96159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‘o’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Circle marker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57022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‘v’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Triangle marker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4498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‘s’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Square marker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469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‘*’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Star marker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6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6078540-AF9F-967C-16F3-A39D411A3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00625"/>
              </p:ext>
            </p:extLst>
          </p:nvPr>
        </p:nvGraphicFramePr>
        <p:xfrm>
          <a:off x="3570890" y="2225053"/>
          <a:ext cx="2002219" cy="17606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51264">
                  <a:extLst>
                    <a:ext uri="{9D8B030D-6E8A-4147-A177-3AD203B41FA5}">
                      <a16:colId xmlns:a16="http://schemas.microsoft.com/office/drawing/2014/main" val="687091073"/>
                    </a:ext>
                  </a:extLst>
                </a:gridCol>
                <a:gridCol w="1550955">
                  <a:extLst>
                    <a:ext uri="{9D8B030D-6E8A-4147-A177-3AD203B41FA5}">
                      <a16:colId xmlns:a16="http://schemas.microsoft.com/office/drawing/2014/main" val="3192791939"/>
                    </a:ext>
                  </a:extLst>
                </a:gridCol>
              </a:tblGrid>
              <a:tr h="3521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1410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‘-’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Solid 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8526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‘--’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Dashed 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96159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‘-.’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Dash dot 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57022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‘:’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Dotted 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44985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4D0C7170-6770-315F-1556-01635327F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65467"/>
              </p:ext>
            </p:extLst>
          </p:nvPr>
        </p:nvGraphicFramePr>
        <p:xfrm>
          <a:off x="6091794" y="2175641"/>
          <a:ext cx="2133600" cy="2464868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41434">
                  <a:extLst>
                    <a:ext uri="{9D8B030D-6E8A-4147-A177-3AD203B41FA5}">
                      <a16:colId xmlns:a16="http://schemas.microsoft.com/office/drawing/2014/main" val="687091073"/>
                    </a:ext>
                  </a:extLst>
                </a:gridCol>
                <a:gridCol w="1692166">
                  <a:extLst>
                    <a:ext uri="{9D8B030D-6E8A-4147-A177-3AD203B41FA5}">
                      <a16:colId xmlns:a16="http://schemas.microsoft.com/office/drawing/2014/main" val="3192791939"/>
                    </a:ext>
                  </a:extLst>
                </a:gridCol>
              </a:tblGrid>
              <a:tr h="3521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Colors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1410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‘r’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8526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‘g’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Green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96159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‘b’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57022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‘c’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Cyan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4498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‘m’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Magenta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469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‘y’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Yellow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36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978620" cy="782160"/>
          </a:xfrm>
        </p:spPr>
        <p:txBody>
          <a:bodyPr/>
          <a:lstStyle/>
          <a:p>
            <a:r>
              <a:rPr lang="en-US" altLang="ko-KR" dirty="0"/>
              <a:t>Use the methods like format strings, labels, linewidth.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53355"/>
              </p:ext>
            </p:extLst>
          </p:nvPr>
        </p:nvGraphicFramePr>
        <p:xfrm>
          <a:off x="892611" y="1889690"/>
          <a:ext cx="7599248" cy="13716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889596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709652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x=[1, 2, 3, 4, 5]</a:t>
                      </a:r>
                    </a:p>
                    <a:p>
                      <a:pPr latinLnBrk="1"/>
                      <a:r>
                        <a:rPr lang="en-US" altLang="ko-KR" dirty="0"/>
                        <a:t>y1=[3, 6, 2, 8, 10]</a:t>
                      </a:r>
                    </a:p>
                    <a:p>
                      <a:pPr latinLnBrk="1"/>
                      <a:r>
                        <a:rPr lang="en-US" altLang="ko-KR" dirty="0"/>
                        <a:t>y2=[4, 2, 1, 6, 5]</a:t>
                      </a:r>
                    </a:p>
                    <a:p>
                      <a:pPr latinLnBrk="1"/>
                      <a:r>
                        <a:rPr lang="en-US" altLang="ko-KR" dirty="0" err="1"/>
                        <a:t>plt.plot</a:t>
                      </a:r>
                      <a:r>
                        <a:rPr lang="en-US" altLang="ko-KR" dirty="0"/>
                        <a:t>(x, y1, ‘o-g’, label=‘line 1’, linewidth=2)</a:t>
                      </a:r>
                    </a:p>
                    <a:p>
                      <a:pPr latinLnBrk="1"/>
                      <a:r>
                        <a:rPr lang="en-US" altLang="ko-KR" dirty="0" err="1"/>
                        <a:t>plt.plot</a:t>
                      </a:r>
                      <a:r>
                        <a:rPr lang="en-US" altLang="ko-KR" dirty="0"/>
                        <a:t>(x, y2, ‘*:r’, label=‘line 2’)</a:t>
                      </a:r>
                    </a:p>
                    <a:p>
                      <a:pPr latinLnBrk="1"/>
                      <a:r>
                        <a:rPr lang="en-US" altLang="ko-KR" dirty="0" err="1"/>
                        <a:t>plt.show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6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You can try other plotting methods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90308"/>
              </p:ext>
            </p:extLst>
          </p:nvPr>
        </p:nvGraphicFramePr>
        <p:xfrm>
          <a:off x="841827" y="3687392"/>
          <a:ext cx="7599248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36440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4562808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plt.errorbar</a:t>
                      </a:r>
                      <a:r>
                        <a:rPr lang="en-US" altLang="ko-KR" dirty="0"/>
                        <a:t>(x, y, </a:t>
                      </a:r>
                      <a:r>
                        <a:rPr lang="en-US" altLang="ko-KR" dirty="0" err="1"/>
                        <a:t>y_error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 err="1"/>
                        <a:t>plt.show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Plots a graph with error bars</a:t>
                      </a:r>
                    </a:p>
                    <a:p>
                      <a:pPr latinLnBrk="1"/>
                      <a:r>
                        <a:rPr lang="en-US" altLang="ko-KR" dirty="0"/>
                        <a:t>Shows the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335BD2-4C53-DEA9-8D58-C3AA11031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10599"/>
              </p:ext>
            </p:extLst>
          </p:nvPr>
        </p:nvGraphicFramePr>
        <p:xfrm>
          <a:off x="841827" y="1562350"/>
          <a:ext cx="7599248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36440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4562808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x=[1, 2, 3, 4, 5]</a:t>
                      </a:r>
                    </a:p>
                    <a:p>
                      <a:pPr latinLnBrk="1"/>
                      <a:r>
                        <a:rPr lang="en-US" altLang="ko-KR" dirty="0"/>
                        <a:t>y=[3, 6, 2, 8, 10]</a:t>
                      </a:r>
                    </a:p>
                    <a:p>
                      <a:pPr latinLnBrk="1"/>
                      <a:r>
                        <a:rPr lang="en-US" altLang="ko-KR" dirty="0" err="1"/>
                        <a:t>y_error</a:t>
                      </a:r>
                      <a:r>
                        <a:rPr lang="en-US" altLang="ko-KR" dirty="0"/>
                        <a:t>=[0.1, 0.2, 0.12, 0.18, 0.15]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8AD310-37F6-BA0C-CC57-914E96B55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3254"/>
              </p:ext>
            </p:extLst>
          </p:nvPr>
        </p:nvGraphicFramePr>
        <p:xfrm>
          <a:off x="841827" y="2438590"/>
          <a:ext cx="7599248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36440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4562808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plt.scatter</a:t>
                      </a:r>
                      <a:r>
                        <a:rPr lang="en-US" altLang="ko-KR" dirty="0"/>
                        <a:t>(x, y)</a:t>
                      </a:r>
                    </a:p>
                    <a:p>
                      <a:pPr latinLnBrk="1"/>
                      <a:r>
                        <a:rPr lang="en-US" altLang="ko-KR" dirty="0" err="1"/>
                        <a:t>plt.show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Plots the data as dots on the coordinate</a:t>
                      </a:r>
                    </a:p>
                    <a:p>
                      <a:pPr latinLnBrk="1"/>
                      <a:r>
                        <a:rPr lang="en-US" altLang="ko-KR" dirty="0"/>
                        <a:t>Show the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5C9FBF-EB22-20BE-1138-8A4A55572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51320"/>
              </p:ext>
            </p:extLst>
          </p:nvPr>
        </p:nvGraphicFramePr>
        <p:xfrm>
          <a:off x="841827" y="3062991"/>
          <a:ext cx="7599248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36440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4562808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plt.bar</a:t>
                      </a:r>
                      <a:r>
                        <a:rPr lang="en-US" altLang="ko-KR" dirty="0"/>
                        <a:t>(x, y)</a:t>
                      </a:r>
                    </a:p>
                    <a:p>
                      <a:pPr latinLnBrk="1"/>
                      <a:r>
                        <a:rPr lang="en-US" altLang="ko-KR" dirty="0" err="1"/>
                        <a:t>plt.show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Plots a bar graph</a:t>
                      </a:r>
                    </a:p>
                    <a:p>
                      <a:pPr latinLnBrk="1"/>
                      <a:r>
                        <a:rPr lang="en-US" altLang="ko-KR" dirty="0"/>
                        <a:t>Show the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5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Pandas is a good way to treat data frames, which are more complex than series.</a:t>
            </a:r>
          </a:p>
          <a:p>
            <a:r>
              <a:rPr lang="en-US" altLang="ko-KR" dirty="0"/>
              <a:t>In this data frame, numbers like 0, 1, 2, 3 are the index, which are the labels of the rows. Columns also have labels(name, age, gender, grade).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AFC410-8E5D-D523-B15D-FEB347929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2168"/>
              </p:ext>
            </p:extLst>
          </p:nvPr>
        </p:nvGraphicFramePr>
        <p:xfrm>
          <a:off x="1251857" y="2325006"/>
          <a:ext cx="6095997" cy="37084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3182937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740199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82695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414396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456111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70349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024563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092019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1898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7193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3085249-E8E5-999D-6264-82CF875DC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81580"/>
              </p:ext>
            </p:extLst>
          </p:nvPr>
        </p:nvGraphicFramePr>
        <p:xfrm>
          <a:off x="1251857" y="3050393"/>
          <a:ext cx="6106885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544287">
                  <a:extLst>
                    <a:ext uri="{9D8B030D-6E8A-4147-A177-3AD203B41FA5}">
                      <a16:colId xmlns:a16="http://schemas.microsoft.com/office/drawing/2014/main" val="2731829375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874019905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68269520"/>
                    </a:ext>
                  </a:extLst>
                </a:gridCol>
                <a:gridCol w="1695992">
                  <a:extLst>
                    <a:ext uri="{9D8B030D-6E8A-4147-A177-3AD203B41FA5}">
                      <a16:colId xmlns:a16="http://schemas.microsoft.com/office/drawing/2014/main" val="941439689"/>
                    </a:ext>
                  </a:extLst>
                </a:gridCol>
                <a:gridCol w="1221377">
                  <a:extLst>
                    <a:ext uri="{9D8B030D-6E8A-4147-A177-3AD203B41FA5}">
                      <a16:colId xmlns:a16="http://schemas.microsoft.com/office/drawing/2014/main" val="1845611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Grade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7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Nyon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Female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5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Hin pun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4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Female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2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Mangkon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70107"/>
                  </a:ext>
                </a:extLst>
              </a:tr>
            </a:tbl>
          </a:graphicData>
        </a:graphic>
      </p:graphicFrame>
      <p:sp>
        <p:nvSpPr>
          <p:cNvPr id="7" name="부제목 2">
            <a:extLst>
              <a:ext uri="{FF2B5EF4-FFF2-40B4-BE49-F238E27FC236}">
                <a16:creationId xmlns:a16="http://schemas.microsoft.com/office/drawing/2014/main" id="{41A2BF83-B558-E232-94DE-2274C35673D6}"/>
              </a:ext>
            </a:extLst>
          </p:cNvPr>
          <p:cNvSpPr txBox="1">
            <a:spLocks/>
          </p:cNvSpPr>
          <p:nvPr/>
        </p:nvSpPr>
        <p:spPr>
          <a:xfrm>
            <a:off x="637612" y="1936323"/>
            <a:ext cx="3041760" cy="30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/>
              <a:t>Series(lists, dictionaries, tuples)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752A1B7-584A-48D7-326A-7E58DEFB0508}"/>
              </a:ext>
            </a:extLst>
          </p:cNvPr>
          <p:cNvSpPr txBox="1">
            <a:spLocks/>
          </p:cNvSpPr>
          <p:nvPr/>
        </p:nvSpPr>
        <p:spPr>
          <a:xfrm>
            <a:off x="637610" y="2729405"/>
            <a:ext cx="3934389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880295352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2296</Words>
  <Application>Microsoft Office PowerPoint</Application>
  <PresentationFormat>화면 슬라이드 쇼(16:9)</PresentationFormat>
  <Paragraphs>434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Arial</vt:lpstr>
      <vt:lpstr>Montserrat</vt:lpstr>
      <vt:lpstr>Livine Meeting XL by Slidesgo</vt:lpstr>
      <vt:lpstr>Python libraries</vt:lpstr>
      <vt:lpstr>CONTENTS</vt:lpstr>
      <vt:lpstr>Matplotlib</vt:lpstr>
      <vt:lpstr>Matplotlib</vt:lpstr>
      <vt:lpstr>Matplotlib</vt:lpstr>
      <vt:lpstr>Matplotlib</vt:lpstr>
      <vt:lpstr>Matplotlib</vt:lpstr>
      <vt:lpstr>Matplotlib</vt:lpstr>
      <vt:lpstr>Pandas</vt:lpstr>
      <vt:lpstr>Pandas</vt:lpstr>
      <vt:lpstr>Pandas</vt:lpstr>
      <vt:lpstr>Lab</vt:lpstr>
      <vt:lpstr>Pandas</vt:lpstr>
      <vt:lpstr>pandas(Series)</vt:lpstr>
      <vt:lpstr>pandas(Series)</vt:lpstr>
      <vt:lpstr>pandas(Series)</vt:lpstr>
      <vt:lpstr>pandas(Series)</vt:lpstr>
      <vt:lpstr>pandas(Series)</vt:lpstr>
      <vt:lpstr>pandas(DataFrame)</vt:lpstr>
      <vt:lpstr>pandas(DataFrame)</vt:lpstr>
      <vt:lpstr>pandas(DataFrame)</vt:lpstr>
      <vt:lpstr>pandas(DataFrame)</vt:lpstr>
      <vt:lpstr>pandas(DataFrame)</vt:lpstr>
      <vt:lpstr>pandas(DataFrame)</vt:lpstr>
      <vt:lpstr>Lab</vt:lpstr>
      <vt:lpstr>Lab</vt:lpstr>
      <vt:lpstr>Lab</vt:lpstr>
      <vt:lpstr>Lab</vt:lpstr>
      <vt:lpstr>Lab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LIVINE MEETING</dc:title>
  <dc:creator>Annie Im</dc:creator>
  <cp:lastModifiedBy>혁재 홍</cp:lastModifiedBy>
  <cp:revision>15</cp:revision>
  <dcterms:modified xsi:type="dcterms:W3CDTF">2023-07-16T13:00:05Z</dcterms:modified>
</cp:coreProperties>
</file>