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9"/>
  </p:notesMasterIdLst>
  <p:sldIdLst>
    <p:sldId id="256" r:id="rId2"/>
    <p:sldId id="257" r:id="rId3"/>
    <p:sldId id="341" r:id="rId4"/>
    <p:sldId id="342" r:id="rId5"/>
    <p:sldId id="355" r:id="rId6"/>
    <p:sldId id="356" r:id="rId7"/>
    <p:sldId id="385" r:id="rId8"/>
    <p:sldId id="386" r:id="rId9"/>
    <p:sldId id="392" r:id="rId10"/>
    <p:sldId id="401" r:id="rId11"/>
    <p:sldId id="402" r:id="rId12"/>
    <p:sldId id="398" r:id="rId13"/>
    <p:sldId id="397" r:id="rId14"/>
    <p:sldId id="400" r:id="rId15"/>
    <p:sldId id="357" r:id="rId16"/>
    <p:sldId id="387" r:id="rId17"/>
    <p:sldId id="394" r:id="rId18"/>
    <p:sldId id="395" r:id="rId19"/>
    <p:sldId id="390" r:id="rId20"/>
    <p:sldId id="403" r:id="rId21"/>
    <p:sldId id="404" r:id="rId22"/>
    <p:sldId id="405" r:id="rId23"/>
    <p:sldId id="391" r:id="rId24"/>
    <p:sldId id="408" r:id="rId25"/>
    <p:sldId id="407" r:id="rId26"/>
    <p:sldId id="406" r:id="rId27"/>
    <p:sldId id="315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24179D-5A76-4B28-A430-DBD8E55DE50D}">
  <a:tblStyle styleId="{0324179D-5A76-4B28-A430-DBD8E55DE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3607" autoAdjust="0"/>
  </p:normalViewPr>
  <p:slideViewPr>
    <p:cSldViewPr snapToGrid="0">
      <p:cViewPr varScale="1">
        <p:scale>
          <a:sx n="137" d="100"/>
          <a:sy n="137" d="100"/>
        </p:scale>
        <p:origin x="356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혁재 홍" userId="971bc2aa6bdbd06f" providerId="LiveId" clId="{9455CD2D-0B06-45D3-B195-0BEA41B660E0}"/>
    <pc:docChg chg="custSel modSld">
      <pc:chgData name="혁재 홍" userId="971bc2aa6bdbd06f" providerId="LiveId" clId="{9455CD2D-0B06-45D3-B195-0BEA41B660E0}" dt="2023-07-16T13:44:49.567" v="38" actId="478"/>
      <pc:docMkLst>
        <pc:docMk/>
      </pc:docMkLst>
      <pc:sldChg chg="delSp modSp mod">
        <pc:chgData name="혁재 홍" userId="971bc2aa6bdbd06f" providerId="LiveId" clId="{9455CD2D-0B06-45D3-B195-0BEA41B660E0}" dt="2023-07-16T13:44:49.567" v="38" actId="478"/>
        <pc:sldMkLst>
          <pc:docMk/>
          <pc:sldMk cId="0" sldId="315"/>
        </pc:sldMkLst>
        <pc:spChg chg="mod">
          <ac:chgData name="혁재 홍" userId="971bc2aa6bdbd06f" providerId="LiveId" clId="{9455CD2D-0B06-45D3-B195-0BEA41B660E0}" dt="2023-07-16T13:44:44.233" v="37" actId="20577"/>
          <ac:spMkLst>
            <pc:docMk/>
            <pc:sldMk cId="0" sldId="315"/>
            <ac:spMk id="6058" creationId="{00000000-0000-0000-0000-000000000000}"/>
          </ac:spMkLst>
        </pc:spChg>
        <pc:spChg chg="del">
          <ac:chgData name="혁재 홍" userId="971bc2aa6bdbd06f" providerId="LiveId" clId="{9455CD2D-0B06-45D3-B195-0BEA41B660E0}" dt="2023-07-16T13:44:49.567" v="38" actId="478"/>
          <ac:spMkLst>
            <pc:docMk/>
            <pc:sldMk cId="0" sldId="315"/>
            <ac:spMk id="6070" creationId="{00000000-0000-0000-0000-000000000000}"/>
          </ac:spMkLst>
        </pc:spChg>
      </pc:sldChg>
      <pc:sldChg chg="modSp mod">
        <pc:chgData name="혁재 홍" userId="971bc2aa6bdbd06f" providerId="LiveId" clId="{9455CD2D-0B06-45D3-B195-0BEA41B660E0}" dt="2023-07-16T13:44:11.932" v="2" actId="20577"/>
        <pc:sldMkLst>
          <pc:docMk/>
          <pc:sldMk cId="3274051573" sldId="406"/>
        </pc:sldMkLst>
        <pc:spChg chg="mod">
          <ac:chgData name="혁재 홍" userId="971bc2aa6bdbd06f" providerId="LiveId" clId="{9455CD2D-0B06-45D3-B195-0BEA41B660E0}" dt="2023-07-16T13:44:11.932" v="2" actId="20577"/>
          <ac:spMkLst>
            <pc:docMk/>
            <pc:sldMk cId="3274051573" sldId="406"/>
            <ac:spMk id="3" creationId="{0A5D5F8B-93FE-25D3-F380-5F5BA2141F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02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08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190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761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52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543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135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334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681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138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940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4" name="Google Shape;6054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5" name="Google Shape;6055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245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71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456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553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259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483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78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2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0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50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6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irichoi0218/insuran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Lab-your own dataset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2116916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Make your own dataset and a 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99677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1.Make train data and test data using </a:t>
            </a:r>
            <a:r>
              <a:rPr lang="en-US" altLang="ko-KR" b="1" dirty="0" err="1"/>
              <a:t>numpy.random.rand</a:t>
            </a:r>
            <a:r>
              <a:rPr lang="en-US" altLang="ko-KR" b="1" dirty="0"/>
              <a:t>()</a:t>
            </a:r>
          </a:p>
          <a:p>
            <a:r>
              <a:rPr lang="en-US" altLang="ko-KR" b="1" dirty="0"/>
              <a:t>2.Draw a scatter</a:t>
            </a:r>
          </a:p>
          <a:p>
            <a:r>
              <a:rPr lang="en-US" altLang="ko-KR" b="1" dirty="0"/>
              <a:t>3.Make a Linear Regression model</a:t>
            </a:r>
          </a:p>
          <a:p>
            <a:r>
              <a:rPr lang="en-US" altLang="ko-KR" b="1" dirty="0"/>
              <a:t>4.Print score of the Linear Regression about the train data</a:t>
            </a:r>
          </a:p>
        </p:txBody>
      </p:sp>
    </p:spTree>
    <p:extLst>
      <p:ext uri="{BB962C8B-B14F-4D97-AF65-F5344CB8AC3E}">
        <p14:creationId xmlns:p14="http://schemas.microsoft.com/office/powerpoint/2010/main" val="298762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Lab-life </a:t>
            </a:r>
            <a:r>
              <a:rPr lang="en-US" altLang="ko-KR" dirty="0" err="1"/>
              <a:t>expentancy</a:t>
            </a:r>
            <a:r>
              <a:rPr lang="en-US" altLang="ko-KR" dirty="0"/>
              <a:t> using LR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/>
            <a:r>
              <a:rPr lang="en-US" altLang="ko-KR" b="1" dirty="0"/>
              <a:t>1.load csv file (cf. path can be different)</a:t>
            </a:r>
            <a:br>
              <a:rPr lang="en-US" altLang="ko-KR" b="1" dirty="0"/>
            </a:br>
            <a:endParaRPr lang="en-US" altLang="ko-KR" b="1" dirty="0"/>
          </a:p>
          <a:p>
            <a:pPr>
              <a:buAutoNum type="arabicPeriod"/>
            </a:pPr>
            <a:endParaRPr lang="en-US" altLang="ko-KR" b="1" dirty="0"/>
          </a:p>
          <a:p>
            <a:pPr>
              <a:buAutoNum type="arabicPeriod"/>
            </a:pPr>
            <a:endParaRPr lang="en-US" altLang="ko-KR" b="1" dirty="0"/>
          </a:p>
          <a:p>
            <a:pPr>
              <a:buAutoNum type="arabicPeriod"/>
            </a:pPr>
            <a:endParaRPr lang="en-US" altLang="ko-KR" b="1" dirty="0"/>
          </a:p>
          <a:p>
            <a:pPr>
              <a:buAutoNum type="arabicPeriod"/>
            </a:pPr>
            <a:endParaRPr lang="en-US" altLang="ko-KR" b="1" dirty="0"/>
          </a:p>
          <a:p>
            <a:pPr>
              <a:buAutoNum type="arabicPeriod"/>
            </a:pPr>
            <a:endParaRPr lang="en-US" altLang="ko-KR" b="1" dirty="0"/>
          </a:p>
          <a:p>
            <a:pPr>
              <a:buAutoNum type="arabicPeriod"/>
            </a:pPr>
            <a:endParaRPr lang="en-US" altLang="ko-KR" b="1" dirty="0"/>
          </a:p>
          <a:p>
            <a:pPr marL="139700" indent="0"/>
            <a:endParaRPr lang="en-US" altLang="ko-KR" b="1" dirty="0"/>
          </a:p>
          <a:p>
            <a:pPr marL="139700" indent="0"/>
            <a:r>
              <a:rPr lang="en-US" altLang="ko-KR" b="1" dirty="0"/>
              <a:t>2.get correlation between life expectancy and each data. And Draw a heatmap like below.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ADC3CA-F7A0-2661-4CA8-E01EDDA47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20" y="1590138"/>
            <a:ext cx="3048157" cy="10224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F44E4C-DD89-71AF-4B2D-FB381B725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976" y="3004623"/>
            <a:ext cx="2198043" cy="216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3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Lab-life </a:t>
            </a:r>
            <a:r>
              <a:rPr lang="en-US" altLang="ko-KR" dirty="0" err="1"/>
              <a:t>expentancy</a:t>
            </a:r>
            <a:r>
              <a:rPr lang="en-US" altLang="ko-KR" dirty="0"/>
              <a:t> using LR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/>
            <a:r>
              <a:rPr lang="en-US" altLang="ko-KR" b="1" dirty="0"/>
              <a:t>3.print </a:t>
            </a:r>
            <a:r>
              <a:rPr lang="en-US" altLang="ko-KR" b="1" dirty="0" err="1"/>
              <a:t>corr</a:t>
            </a:r>
            <a:r>
              <a:rPr lang="en-US" altLang="ko-KR" b="1" dirty="0"/>
              <a:t> data in order of ascending. ( the form of </a:t>
            </a:r>
            <a:r>
              <a:rPr lang="en-US" altLang="ko-KR" b="1" dirty="0" err="1"/>
              <a:t>ouput</a:t>
            </a:r>
            <a:r>
              <a:rPr lang="en-US" altLang="ko-KR" b="1" dirty="0"/>
              <a:t> is: </a:t>
            </a:r>
            <a:r>
              <a:rPr lang="en-US" altLang="ko-KR" b="1" dirty="0" err="1"/>
              <a:t>feature_name</a:t>
            </a:r>
            <a:r>
              <a:rPr lang="en-US" altLang="ko-KR" b="1" dirty="0"/>
              <a:t> </a:t>
            </a:r>
            <a:r>
              <a:rPr lang="en-US" altLang="ko-KR" b="1" dirty="0" err="1"/>
              <a:t>corr</a:t>
            </a:r>
            <a:r>
              <a:rPr lang="en-US" altLang="ko-KR" b="1" dirty="0"/>
              <a:t> )</a:t>
            </a:r>
          </a:p>
          <a:p>
            <a:pPr marL="139700" indent="0"/>
            <a:r>
              <a:rPr lang="en-US" altLang="ko-KR" b="1" dirty="0"/>
              <a:t>4.print 5 high-</a:t>
            </a:r>
            <a:r>
              <a:rPr lang="en-US" altLang="ko-KR" b="1" dirty="0" err="1"/>
              <a:t>corr</a:t>
            </a:r>
            <a:r>
              <a:rPr lang="en-US" altLang="ko-KR" b="1" dirty="0"/>
              <a:t> data ( the form of </a:t>
            </a:r>
            <a:r>
              <a:rPr lang="en-US" altLang="ko-KR" b="1" dirty="0" err="1"/>
              <a:t>ouput</a:t>
            </a:r>
            <a:r>
              <a:rPr lang="en-US" altLang="ko-KR" b="1" dirty="0"/>
              <a:t> is: </a:t>
            </a:r>
            <a:r>
              <a:rPr lang="en-US" altLang="ko-KR" b="1" dirty="0" err="1"/>
              <a:t>feature_name</a:t>
            </a:r>
            <a:r>
              <a:rPr lang="en-US" altLang="ko-KR" b="1" dirty="0"/>
              <a:t> </a:t>
            </a:r>
            <a:r>
              <a:rPr lang="en-US" altLang="ko-KR" b="1" dirty="0" err="1"/>
              <a:t>corr</a:t>
            </a:r>
            <a:r>
              <a:rPr lang="en-US" altLang="ko-KR" b="1" dirty="0"/>
              <a:t> )</a:t>
            </a:r>
          </a:p>
          <a:p>
            <a:pPr marL="139700" indent="0"/>
            <a:r>
              <a:rPr lang="en-US" altLang="ko-KR" b="1" dirty="0"/>
              <a:t>5.Draw </a:t>
            </a:r>
            <a:r>
              <a:rPr lang="en-US" altLang="ko-KR" b="1" dirty="0" err="1"/>
              <a:t>pairplots</a:t>
            </a:r>
            <a:r>
              <a:rPr lang="en-US" altLang="ko-KR" b="1" dirty="0"/>
              <a:t> using seaborn of the 5 high-</a:t>
            </a:r>
            <a:r>
              <a:rPr lang="en-US" altLang="ko-KR" b="1" dirty="0" err="1"/>
              <a:t>corr</a:t>
            </a:r>
            <a:r>
              <a:rPr lang="en-US" altLang="ko-KR" b="1" dirty="0"/>
              <a:t> data like below.</a:t>
            </a:r>
          </a:p>
          <a:p>
            <a:pPr marL="139700" indent="0"/>
            <a:endParaRPr lang="en-US" altLang="ko-KR" b="1" dirty="0"/>
          </a:p>
          <a:p>
            <a:pPr marL="139700" indent="0"/>
            <a:endParaRPr lang="en-US" altLang="ko-KR" b="1" dirty="0"/>
          </a:p>
          <a:p>
            <a:pPr>
              <a:buAutoNum type="arabicPeriod"/>
            </a:pP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7C50A0-F136-A987-C030-44B37EB0D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276" y="1778685"/>
            <a:ext cx="3213566" cy="32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2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Lab-life </a:t>
            </a:r>
            <a:r>
              <a:rPr lang="en-US" altLang="ko-KR" dirty="0" err="1"/>
              <a:t>expentancy</a:t>
            </a:r>
            <a:r>
              <a:rPr lang="en-US" altLang="ko-KR" dirty="0"/>
              <a:t> using LR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/>
            <a:r>
              <a:rPr lang="en-US" altLang="ko-KR" b="1" dirty="0"/>
              <a:t>6.check sum </a:t>
            </a:r>
            <a:r>
              <a:rPr lang="en-US" altLang="ko-KR" b="1"/>
              <a:t>of null </a:t>
            </a:r>
            <a:r>
              <a:rPr lang="en-US" altLang="ko-KR" b="1" dirty="0"/>
              <a:t>data and drop them.</a:t>
            </a:r>
          </a:p>
          <a:p>
            <a:pPr marL="139700" indent="0"/>
            <a:r>
              <a:rPr lang="en-US" altLang="ko-KR" b="1" dirty="0"/>
              <a:t>7.make a Linear Regression using the 5 high-</a:t>
            </a:r>
            <a:r>
              <a:rPr lang="en-US" altLang="ko-KR" b="1" dirty="0" err="1"/>
              <a:t>corr</a:t>
            </a:r>
            <a:r>
              <a:rPr lang="en-US" altLang="ko-KR" b="1" dirty="0"/>
              <a:t> data as inputs. And Print score about test data.</a:t>
            </a:r>
          </a:p>
          <a:p>
            <a:pPr>
              <a:buAutoNum type="arabicPeriod"/>
            </a:pP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B96965-0650-AD4F-047B-81F37E913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97" y="1853540"/>
            <a:ext cx="3016405" cy="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91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</a:t>
            </a:r>
            <a:r>
              <a:rPr lang="en-US" altLang="ko-KR" sz="2200" dirty="0"/>
              <a:t>Relationship between height and weight</a:t>
            </a:r>
            <a:endParaRPr lang="ko-KR" altLang="en-US" sz="2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3869075" cy="505200"/>
          </a:xfrm>
        </p:spPr>
        <p:txBody>
          <a:bodyPr/>
          <a:lstStyle/>
          <a:p>
            <a:pPr>
              <a:buAutoNum type="arabicPeriod"/>
            </a:pPr>
            <a:r>
              <a:rPr lang="en-US" altLang="ko-KR" b="1" dirty="0"/>
              <a:t>make datasets based on this table.</a:t>
            </a:r>
          </a:p>
          <a:p>
            <a:pPr>
              <a:buAutoNum type="arabicPeriod"/>
            </a:pPr>
            <a:r>
              <a:rPr lang="en-US" altLang="ko-KR" b="1" dirty="0"/>
              <a:t>plot scatter height vs. weight</a:t>
            </a:r>
          </a:p>
          <a:p>
            <a:pPr>
              <a:buAutoNum type="arabicPeriod"/>
            </a:pPr>
            <a:r>
              <a:rPr lang="en-US" altLang="ko-KR" b="1" dirty="0"/>
              <a:t>Do Linear Regression</a:t>
            </a:r>
          </a:p>
          <a:p>
            <a:pPr>
              <a:buAutoNum type="arabicPeriod"/>
            </a:pPr>
            <a:r>
              <a:rPr lang="en-US" altLang="ko-KR" b="1" dirty="0"/>
              <a:t>print weight W and bias b</a:t>
            </a: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endParaRPr lang="en-US" altLang="ko-KR" b="1" dirty="0"/>
          </a:p>
          <a:p>
            <a:pPr>
              <a:buAutoNum type="arabicPeriod"/>
            </a:pPr>
            <a:r>
              <a:rPr lang="en-US" altLang="ko-KR" b="1" dirty="0"/>
              <a:t>plot scatter and predicted line, height vs. weight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E10E429E-AB1C-DF34-CAD3-1DC3F679E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1569"/>
              </p:ext>
            </p:extLst>
          </p:nvPr>
        </p:nvGraphicFramePr>
        <p:xfrm>
          <a:off x="4406118" y="1289658"/>
          <a:ext cx="3799776" cy="182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99888">
                  <a:extLst>
                    <a:ext uri="{9D8B030D-6E8A-4147-A177-3AD203B41FA5}">
                      <a16:colId xmlns:a16="http://schemas.microsoft.com/office/drawing/2014/main" val="2572018306"/>
                    </a:ext>
                  </a:extLst>
                </a:gridCol>
                <a:gridCol w="1899888">
                  <a:extLst>
                    <a:ext uri="{9D8B030D-6E8A-4147-A177-3AD203B41FA5}">
                      <a16:colId xmlns:a16="http://schemas.microsoft.com/office/drawing/2014/main" val="1920397193"/>
                    </a:ext>
                  </a:extLst>
                </a:gridCol>
              </a:tblGrid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Height (cm)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Weight (kg)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87115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174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39843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152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332757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138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46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379595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128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38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50750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186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88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9364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67FD5EB-7EB2-BBFC-FD30-7553F961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06" y="2015717"/>
            <a:ext cx="3312739" cy="3175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A02287-09A6-4C60-D744-2B1A0BEBD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039" y="2916324"/>
            <a:ext cx="2592651" cy="19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45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Lab-Diabetes prediction using LR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0.load diabetes dataset from </a:t>
            </a:r>
            <a:r>
              <a:rPr lang="en-US" altLang="ko-KR" b="1" dirty="0" err="1"/>
              <a:t>sklearn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1. </a:t>
            </a:r>
            <a:r>
              <a:rPr lang="en-US" altLang="ko-KR" b="1" dirty="0" err="1"/>
              <a:t>seperate</a:t>
            </a:r>
            <a:r>
              <a:rPr lang="en-US" altLang="ko-KR" b="1" dirty="0"/>
              <a:t> this data into 70% </a:t>
            </a:r>
            <a:r>
              <a:rPr lang="en-US" altLang="ko-KR" b="1" dirty="0" err="1"/>
              <a:t>traning</a:t>
            </a:r>
            <a:r>
              <a:rPr lang="en-US" altLang="ko-KR" b="1" dirty="0"/>
              <a:t> data and 30% test data.</a:t>
            </a:r>
          </a:p>
          <a:p>
            <a:r>
              <a:rPr lang="en-US" altLang="ko-KR" b="1" dirty="0"/>
              <a:t>2. make a Linear Regression model that predicts diabetes using BMI info.</a:t>
            </a:r>
          </a:p>
          <a:p>
            <a:r>
              <a:rPr lang="en-US" altLang="ko-KR" b="1" dirty="0"/>
              <a:t>3. Get prediction scores of the Linear Regression of problem (2). Also, get score of the Linear Regression about the test data.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diabetes values are integers from 25 to 346. Print these values as floats between -1 and 1 by scaling using </a:t>
            </a:r>
            <a:r>
              <a:rPr lang="en-US" altLang="ko-KR" b="1" dirty="0" err="1"/>
              <a:t>StandardScaler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7E9C2C-E5D6-4928-F91E-DCEC979AB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731" y="1408226"/>
            <a:ext cx="2757350" cy="799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4E1752-79BF-502C-F348-73EC3D199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274" y="3018262"/>
            <a:ext cx="3905451" cy="6413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5F3255-8F51-E6F5-82BC-DE0BCC43A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3113" y="4140645"/>
            <a:ext cx="4578585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7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Lab-Diabetes prediction using LR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5. Get relationship between diabetes and each property and Draw it as a form of heatmap below.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004C10-A3C1-C63B-9098-1FDA3975C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748" y="1612730"/>
            <a:ext cx="4186503" cy="32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0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Lab-Diabetes prediction using LR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6. Based on the above, print indexes and coefficients of 3 high-</a:t>
            </a:r>
            <a:r>
              <a:rPr lang="en-US" altLang="ko-KR" b="1" dirty="0" err="1"/>
              <a:t>corr</a:t>
            </a:r>
            <a:r>
              <a:rPr lang="en-US" altLang="ko-KR" b="1" dirty="0"/>
              <a:t> properties.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7. Make a Linear Regression model which uses the 3 properties as inputs and do the same work with problem (3).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8. make a Linear Regression model which uses all properties as inputs and do the same work with problem (3).</a:t>
            </a:r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006332-DACA-B13B-36DD-F99DBFC7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520" y="1417356"/>
            <a:ext cx="1517728" cy="8128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C5CCF7-D734-CB4F-0EC3-530C32EA9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29" y="1665019"/>
            <a:ext cx="3860129" cy="3175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D55C36B-5426-159F-D610-BA8F09F44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991" y="2767907"/>
            <a:ext cx="4242018" cy="5715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21D91F-11F0-02EB-0AE1-47AE4036C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478" y="4240177"/>
            <a:ext cx="3753043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8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Lab-California Housing dataset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latin typeface="montserrat" panose="00000500000000000000" pitchFamily="2" charset="0"/>
              </a:rPr>
              <a:t>0.load</a:t>
            </a:r>
            <a:r>
              <a:rPr lang="ko-KR" altLang="en-US" b="1" dirty="0">
                <a:latin typeface="montserrat" panose="00000500000000000000" pitchFamily="2" charset="0"/>
              </a:rPr>
              <a:t> </a:t>
            </a:r>
            <a:r>
              <a:rPr lang="en-US" altLang="ko-KR" b="1" dirty="0" err="1">
                <a:latin typeface="montserrat" panose="00000500000000000000" pitchFamily="2" charset="0"/>
              </a:rPr>
              <a:t>california</a:t>
            </a:r>
            <a:r>
              <a:rPr lang="ko-KR" altLang="en-US" b="1" dirty="0">
                <a:latin typeface="montserrat" panose="00000500000000000000" pitchFamily="2" charset="0"/>
              </a:rPr>
              <a:t> </a:t>
            </a:r>
            <a:r>
              <a:rPr lang="en-US" altLang="ko-KR" b="1" dirty="0">
                <a:latin typeface="montserrat" panose="00000500000000000000" pitchFamily="2" charset="0"/>
              </a:rPr>
              <a:t>housing</a:t>
            </a:r>
            <a:r>
              <a:rPr lang="ko-KR" altLang="en-US" b="1" dirty="0">
                <a:latin typeface="montserrat" panose="00000500000000000000" pitchFamily="2" charset="0"/>
              </a:rPr>
              <a:t> </a:t>
            </a:r>
            <a:r>
              <a:rPr lang="en-US" altLang="ko-KR" b="1" dirty="0">
                <a:latin typeface="montserrat" panose="00000500000000000000" pitchFamily="2" charset="0"/>
              </a:rPr>
              <a:t>dataset</a:t>
            </a: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r>
              <a:rPr lang="en-US" altLang="ko-KR" b="1" dirty="0">
                <a:latin typeface="montserrat" panose="00000500000000000000" pitchFamily="2" charset="0"/>
              </a:rPr>
              <a:t>1.look at the distribution of features by plotting their histograms</a:t>
            </a:r>
            <a:br>
              <a:rPr lang="en-US" altLang="ko-KR" b="1" dirty="0">
                <a:latin typeface="montserrat" panose="00000500000000000000" pitchFamily="2" charset="0"/>
              </a:rPr>
            </a:br>
            <a:r>
              <a:rPr lang="en-US" altLang="ko-KR" b="1" dirty="0">
                <a:latin typeface="montserrat" panose="00000500000000000000" pitchFamily="2" charset="0"/>
              </a:rPr>
              <a:t>Hint: use </a:t>
            </a:r>
            <a:r>
              <a:rPr lang="en-US" altLang="ko-KR" b="1" dirty="0" err="1">
                <a:latin typeface="montserrat" panose="00000500000000000000" pitchFamily="2" charset="0"/>
              </a:rPr>
              <a:t>cali_house.frame.hist</a:t>
            </a:r>
            <a:r>
              <a:rPr lang="en-US" altLang="ko-KR" b="1" dirty="0">
                <a:latin typeface="montserrat" panose="00000500000000000000" pitchFamily="2" charset="0"/>
              </a:rPr>
              <a:t>() and </a:t>
            </a:r>
            <a:r>
              <a:rPr lang="en-US" altLang="ko-KR" b="1" dirty="0" err="1">
                <a:latin typeface="montserrat" panose="00000500000000000000" pitchFamily="2" charset="0"/>
              </a:rPr>
              <a:t>plt.subplots_adjust</a:t>
            </a:r>
            <a:r>
              <a:rPr lang="en-US" altLang="ko-KR" b="1" dirty="0">
                <a:latin typeface="montserrat" panose="00000500000000000000" pitchFamily="2" charset="0"/>
              </a:rPr>
              <a:t>(</a:t>
            </a:r>
            <a:r>
              <a:rPr lang="en-US" altLang="ko-KR" b="1" dirty="0" err="1">
                <a:latin typeface="montserrat" panose="00000500000000000000" pitchFamily="2" charset="0"/>
              </a:rPr>
              <a:t>hspace</a:t>
            </a:r>
            <a:r>
              <a:rPr lang="en-US" altLang="ko-KR" b="1" dirty="0">
                <a:latin typeface="montserrat" panose="00000500000000000000" pitchFamily="2" charset="0"/>
              </a:rPr>
              <a:t>=0.7, </a:t>
            </a:r>
            <a:r>
              <a:rPr lang="en-US" altLang="ko-KR" b="1" dirty="0" err="1">
                <a:latin typeface="montserrat" panose="00000500000000000000" pitchFamily="2" charset="0"/>
              </a:rPr>
              <a:t>wspace</a:t>
            </a:r>
            <a:r>
              <a:rPr lang="en-US" altLang="ko-KR" b="1" dirty="0">
                <a:latin typeface="montserrat" panose="00000500000000000000" pitchFamily="2" charset="0"/>
              </a:rPr>
              <a:t>=0.4)</a:t>
            </a: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FA0546-9961-2129-4FD6-AC760B2C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004" y="1347638"/>
            <a:ext cx="3511990" cy="8090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D84752-D8D7-406F-2F12-A6E5DB244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968" y="2822693"/>
            <a:ext cx="2614063" cy="19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7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702925" y="420113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aphicFrame>
        <p:nvGraphicFramePr>
          <p:cNvPr id="480" name="Google Shape;480;p58"/>
          <p:cNvGraphicFramePr/>
          <p:nvPr>
            <p:extLst>
              <p:ext uri="{D42A27DB-BD31-4B8C-83A1-F6EECF244321}">
                <p14:modId xmlns:p14="http://schemas.microsoft.com/office/powerpoint/2010/main" val="3302900763"/>
              </p:ext>
            </p:extLst>
          </p:nvPr>
        </p:nvGraphicFramePr>
        <p:xfrm>
          <a:off x="702925" y="1691025"/>
          <a:ext cx="7704000" cy="1051500"/>
        </p:xfrm>
        <a:graphic>
          <a:graphicData uri="http://schemas.openxmlformats.org/drawingml/2006/table">
            <a:tbl>
              <a:tblPr>
                <a:noFill/>
                <a:tableStyleId>{0324179D-5A76-4B28-A430-DBD8E55DE50D}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to Linear Regression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Linear Regression, examples, kinds of LR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Loss function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basic mathematical background of LR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Lab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0350852"/>
                  </a:ext>
                </a:extLst>
              </a:tr>
            </a:tbl>
          </a:graphicData>
        </a:graphic>
      </p:graphicFrame>
      <p:sp>
        <p:nvSpPr>
          <p:cNvPr id="481" name="Google Shape;481;p58"/>
          <p:cNvSpPr txBox="1"/>
          <p:nvPr/>
        </p:nvSpPr>
        <p:spPr>
          <a:xfrm>
            <a:off x="1328413" y="4376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 more info: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10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8"/>
          <p:cNvSpPr txBox="1"/>
          <p:nvPr/>
        </p:nvSpPr>
        <p:spPr>
          <a:xfrm>
            <a:off x="4490525" y="4376400"/>
            <a:ext cx="367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You can visit our sister projects: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6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Lab-California Housing dataset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latin typeface="montserrat" panose="00000500000000000000" pitchFamily="2" charset="0"/>
              </a:rPr>
              <a:t>2.get correlation between the features and print them as a </a:t>
            </a:r>
            <a:r>
              <a:rPr lang="en-US" altLang="ko-KR" b="1" dirty="0" err="1">
                <a:latin typeface="montserrat" panose="00000500000000000000" pitchFamily="2" charset="0"/>
              </a:rPr>
              <a:t>DataFrame</a:t>
            </a:r>
            <a:r>
              <a:rPr lang="en-US" altLang="ko-KR" b="1" dirty="0">
                <a:latin typeface="montserrat" panose="00000500000000000000" pitchFamily="2" charset="0"/>
              </a:rPr>
              <a:t>. Round them to two decimal places and convert each number into absolute numbers.</a:t>
            </a:r>
            <a:br>
              <a:rPr lang="en-US" altLang="ko-KR" b="1" dirty="0">
                <a:latin typeface="montserrat" panose="00000500000000000000" pitchFamily="2" charset="0"/>
              </a:rPr>
            </a:br>
            <a:r>
              <a:rPr lang="en-US" altLang="ko-KR" b="1" dirty="0">
                <a:latin typeface="montserrat" panose="00000500000000000000" pitchFamily="2" charset="0"/>
              </a:rPr>
              <a:t>Hint: use </a:t>
            </a:r>
            <a:r>
              <a:rPr lang="en-US" altLang="ko-KR" b="1" dirty="0" err="1">
                <a:latin typeface="montserrat" panose="00000500000000000000" pitchFamily="2" charset="0"/>
              </a:rPr>
              <a:t>cali_house.frame</a:t>
            </a:r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D12303-2321-D9AF-58DE-C049C22E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864" y="2029732"/>
            <a:ext cx="5746271" cy="21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Lab-California Housing dataset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latin typeface="montserrat" panose="00000500000000000000" pitchFamily="2" charset="0"/>
              </a:rPr>
              <a:t>3.Draw a heatmap of the correlation </a:t>
            </a:r>
            <a:r>
              <a:rPr lang="en-US" altLang="ko-KR" b="1" dirty="0" err="1">
                <a:latin typeface="montserrat" panose="00000500000000000000" pitchFamily="2" charset="0"/>
              </a:rPr>
              <a:t>DataFrame</a:t>
            </a:r>
            <a:r>
              <a:rPr lang="en-US" altLang="ko-KR" b="1" dirty="0">
                <a:latin typeface="montserrat" panose="00000500000000000000" pitchFamily="2" charset="0"/>
              </a:rPr>
              <a:t>.</a:t>
            </a:r>
            <a:br>
              <a:rPr lang="en-US" altLang="ko-KR" b="1" dirty="0">
                <a:latin typeface="montserrat" panose="00000500000000000000" pitchFamily="2" charset="0"/>
              </a:rPr>
            </a:br>
            <a:r>
              <a:rPr lang="en-US" altLang="ko-KR" b="1" dirty="0">
                <a:latin typeface="montserrat" panose="00000500000000000000" pitchFamily="2" charset="0"/>
              </a:rPr>
              <a:t>Hint: add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)})</a:t>
            </a:r>
            <a:r>
              <a:rPr lang="en-US" altLang="ko-KR" b="1" dirty="0">
                <a:latin typeface="Montserrat" panose="00000500000000000000" pitchFamily="2" charset="0"/>
              </a:rPr>
              <a:t>before writing </a:t>
            </a:r>
            <a:r>
              <a:rPr lang="en-US" altLang="ko-KR" b="1" dirty="0" err="1">
                <a:latin typeface="Montserrat" panose="00000500000000000000" pitchFamily="2" charset="0"/>
              </a:rPr>
              <a:t>sns.heatmap</a:t>
            </a:r>
            <a:r>
              <a:rPr lang="en-US" altLang="ko-KR" b="1" dirty="0">
                <a:latin typeface="Montserrat" panose="00000500000000000000" pitchFamily="2" charset="0"/>
              </a:rPr>
              <a:t>().</a:t>
            </a:r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0D78AE-0EA2-BD9E-7577-4BB2958CD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823" y="1612730"/>
            <a:ext cx="3534354" cy="334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49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Lab-California Housing dataset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latin typeface="montserrat" panose="00000500000000000000" pitchFamily="2" charset="0"/>
              </a:rPr>
              <a:t>4.Make a Linear Regression model.</a:t>
            </a:r>
            <a:br>
              <a:rPr lang="en-US" altLang="ko-KR" b="1" dirty="0">
                <a:latin typeface="montserrat" panose="00000500000000000000" pitchFamily="2" charset="0"/>
              </a:rPr>
            </a:br>
            <a:r>
              <a:rPr lang="en-US" altLang="ko-KR" b="1" dirty="0">
                <a:latin typeface="montserrat" panose="00000500000000000000" pitchFamily="2" charset="0"/>
              </a:rPr>
              <a:t>4-1.separate </a:t>
            </a:r>
            <a:r>
              <a:rPr lang="en-US" altLang="ko-KR" b="1" dirty="0" err="1">
                <a:latin typeface="montserrat" panose="00000500000000000000" pitchFamily="2" charset="0"/>
              </a:rPr>
              <a:t>cali_house.data</a:t>
            </a:r>
            <a:r>
              <a:rPr lang="en-US" altLang="ko-KR" b="1" dirty="0">
                <a:latin typeface="montserrat" panose="00000500000000000000" pitchFamily="2" charset="0"/>
              </a:rPr>
              <a:t> and </a:t>
            </a:r>
            <a:r>
              <a:rPr lang="en-US" altLang="ko-KR" b="1" dirty="0" err="1">
                <a:latin typeface="montserrat" panose="00000500000000000000" pitchFamily="2" charset="0"/>
              </a:rPr>
              <a:t>cali_house.target</a:t>
            </a:r>
            <a:r>
              <a:rPr lang="en-US" altLang="ko-KR" b="1" dirty="0">
                <a:latin typeface="montserrat" panose="00000500000000000000" pitchFamily="2" charset="0"/>
              </a:rPr>
              <a:t> into 60% training data and  40% test data with shuffling.</a:t>
            </a:r>
            <a:br>
              <a:rPr lang="en-US" altLang="ko-KR" b="1" dirty="0">
                <a:latin typeface="montserrat" panose="00000500000000000000" pitchFamily="2" charset="0"/>
              </a:rPr>
            </a:br>
            <a:r>
              <a:rPr lang="en-US" altLang="ko-KR" b="1" dirty="0">
                <a:latin typeface="montserrat" panose="00000500000000000000" pitchFamily="2" charset="0"/>
              </a:rPr>
              <a:t>4-2.make a Linear Regression model and train it.</a:t>
            </a:r>
            <a:br>
              <a:rPr lang="en-US" altLang="ko-KR" b="1" dirty="0">
                <a:latin typeface="montserrat" panose="00000500000000000000" pitchFamily="2" charset="0"/>
              </a:rPr>
            </a:br>
            <a:r>
              <a:rPr lang="en-US" altLang="ko-KR" b="1" dirty="0">
                <a:latin typeface="montserrat" panose="00000500000000000000" pitchFamily="2" charset="0"/>
              </a:rPr>
              <a:t>4-3.predict test data.</a:t>
            </a:r>
            <a:br>
              <a:rPr lang="en-US" altLang="ko-KR" b="1" dirty="0">
                <a:latin typeface="montserrat" panose="00000500000000000000" pitchFamily="2" charset="0"/>
              </a:rPr>
            </a:br>
            <a:r>
              <a:rPr lang="en-US" altLang="ko-KR" b="1" dirty="0">
                <a:latin typeface="montserrat" panose="00000500000000000000" pitchFamily="2" charset="0"/>
              </a:rPr>
              <a:t>4-4.get model scores about both training data and test data.</a:t>
            </a: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r>
              <a:rPr lang="en-US" altLang="ko-KR" b="1" dirty="0">
                <a:latin typeface="montserrat" panose="00000500000000000000" pitchFamily="2" charset="0"/>
              </a:rPr>
              <a:t>5.Do Scaling using </a:t>
            </a:r>
            <a:r>
              <a:rPr lang="en-US" altLang="ko-KR" b="1" dirty="0" err="1">
                <a:latin typeface="montserrat" panose="00000500000000000000" pitchFamily="2" charset="0"/>
              </a:rPr>
              <a:t>sklearn.preprocessing.StandardScaler</a:t>
            </a:r>
            <a:r>
              <a:rPr lang="en-US" altLang="ko-KR" b="1" dirty="0">
                <a:latin typeface="montserrat" panose="00000500000000000000" pitchFamily="2" charset="0"/>
              </a:rPr>
              <a:t>()</a:t>
            </a:r>
          </a:p>
          <a:p>
            <a:r>
              <a:rPr lang="en-US" altLang="ko-KR" b="1" dirty="0">
                <a:latin typeface="montserrat" panose="00000500000000000000" pitchFamily="2" charset="0"/>
              </a:rPr>
              <a:t>6.Make a Linear Regression model after scaling.</a:t>
            </a:r>
          </a:p>
          <a:p>
            <a:r>
              <a:rPr lang="en-US" altLang="ko-KR" b="1" dirty="0">
                <a:latin typeface="montserrat" panose="00000500000000000000" pitchFamily="2" charset="0"/>
              </a:rPr>
              <a:t>7.Print model scores after scaling and compare it with the previous model.</a:t>
            </a:r>
          </a:p>
        </p:txBody>
      </p:sp>
    </p:spTree>
    <p:extLst>
      <p:ext uri="{BB962C8B-B14F-4D97-AF65-F5344CB8AC3E}">
        <p14:creationId xmlns:p14="http://schemas.microsoft.com/office/powerpoint/2010/main" val="236183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Lab-medical cost personal datasets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0.Get "medical cost personal datasets" from here: </a:t>
            </a:r>
            <a:r>
              <a:rPr lang="en-US" altLang="ko-KR" dirty="0">
                <a:hlinkClick r:id="rId3"/>
              </a:rPr>
              <a:t>https://www.kaggle.com/datasets/mirichoi0218/insurance</a:t>
            </a:r>
            <a:endParaRPr lang="en-US" altLang="ko-KR" dirty="0"/>
          </a:p>
          <a:p>
            <a:r>
              <a:rPr lang="en-US" altLang="ko-KR" b="1" dirty="0"/>
              <a:t>1.load the insurance.csv file.</a:t>
            </a:r>
          </a:p>
          <a:p>
            <a:r>
              <a:rPr lang="en-US" altLang="ko-KR" b="1" dirty="0"/>
              <a:t>2.check the </a:t>
            </a:r>
            <a:r>
              <a:rPr lang="en-US" altLang="ko-KR" b="1" dirty="0" err="1"/>
              <a:t>DataFrame</a:t>
            </a:r>
            <a:r>
              <a:rPr lang="en-US" altLang="ko-KR" b="1" dirty="0"/>
              <a:t> by using head() method.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688CC9-E1E5-131D-F221-B90773A8B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854" y="2077988"/>
            <a:ext cx="4718292" cy="1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88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Lab-medical cost personal datasets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3.check null data in the </a:t>
            </a:r>
            <a:r>
              <a:rPr lang="en-US" altLang="ko-KR" b="1" dirty="0" err="1"/>
              <a:t>DataFrame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181D3F-D177-2D68-8051-3F68923EE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654" y="1448671"/>
            <a:ext cx="1543859" cy="19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Lab-medical cost personal datasets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4.preprocessing</a:t>
            </a:r>
            <a:br>
              <a:rPr lang="en-US" altLang="ko-KR" b="1" dirty="0"/>
            </a:br>
            <a:r>
              <a:rPr lang="en-US" altLang="ko-KR" b="1" dirty="0"/>
              <a:t>3-1.change the values in sex column. If sex is female, then the value is 0. And if sex is male, then the value is 1.</a:t>
            </a:r>
            <a:br>
              <a:rPr lang="en-US" altLang="ko-KR" b="1" dirty="0"/>
            </a:br>
            <a:r>
              <a:rPr lang="en-US" altLang="ko-KR" b="1" dirty="0"/>
              <a:t>3-2.change the values in smoker column. If smoker is yes, then the value is 1. And if smoker is no, then the value is 0.</a:t>
            </a:r>
            <a:br>
              <a:rPr lang="en-US" altLang="ko-KR" b="1" dirty="0"/>
            </a:br>
            <a:r>
              <a:rPr lang="en-US" altLang="ko-KR" b="1" dirty="0"/>
              <a:t>3-3.check the revised </a:t>
            </a:r>
            <a:r>
              <a:rPr lang="en-US" altLang="ko-KR" b="1" dirty="0" err="1"/>
              <a:t>DataFrame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9A8C9F-6936-6A1A-0195-742507965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284" y="2504232"/>
            <a:ext cx="4521432" cy="18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28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Lab-medical cost personal datasets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5.visualize relationship with scatter, line, heatmap …</a:t>
            </a:r>
          </a:p>
          <a:p>
            <a:r>
              <a:rPr lang="en-US" altLang="ko-KR" b="1" dirty="0"/>
              <a:t>6.Make a Linear Regression model and get scores about training data and test data.</a:t>
            </a:r>
          </a:p>
          <a:p>
            <a:endParaRPr lang="en-US" altLang="ko-KR" b="1" dirty="0"/>
          </a:p>
          <a:p>
            <a:endParaRPr lang="en-US" altLang="ko-KR" b="1"/>
          </a:p>
          <a:p>
            <a:br>
              <a:rPr lang="en-US" altLang="ko-KR" b="1" dirty="0"/>
            </a:b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74051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p116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058" name="Google Shape;6058;p116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accent3"/>
                </a:solidFill>
              </a:rPr>
              <a:t>Do you have any questions?</a:t>
            </a:r>
            <a:endParaRPr b="1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hong_hyeokjae@gm.gist.ac.kr</a:t>
            </a:r>
            <a:endParaRPr dirty="0"/>
          </a:p>
        </p:txBody>
      </p:sp>
      <p:sp>
        <p:nvSpPr>
          <p:cNvPr id="6059" name="Google Shape;6059;p116"/>
          <p:cNvSpPr/>
          <p:nvPr/>
        </p:nvSpPr>
        <p:spPr>
          <a:xfrm>
            <a:off x="2262979" y="3123150"/>
            <a:ext cx="302994" cy="303302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0" name="Google Shape;6060;p116"/>
          <p:cNvGrpSpPr/>
          <p:nvPr/>
        </p:nvGrpSpPr>
        <p:grpSpPr>
          <a:xfrm>
            <a:off x="1208965" y="3123457"/>
            <a:ext cx="303352" cy="302983"/>
            <a:chOff x="3303268" y="3817349"/>
            <a:chExt cx="346056" cy="345674"/>
          </a:xfrm>
        </p:grpSpPr>
        <p:sp>
          <p:nvSpPr>
            <p:cNvPr id="6061" name="Google Shape;6061;p11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11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11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11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5" name="Google Shape;6065;p116"/>
          <p:cNvGrpSpPr/>
          <p:nvPr/>
        </p:nvGrpSpPr>
        <p:grpSpPr>
          <a:xfrm>
            <a:off x="1736045" y="3123458"/>
            <a:ext cx="303352" cy="302983"/>
            <a:chOff x="3752358" y="3817349"/>
            <a:chExt cx="346056" cy="345674"/>
          </a:xfrm>
        </p:grpSpPr>
        <p:sp>
          <p:nvSpPr>
            <p:cNvPr id="6066" name="Google Shape;6066;p11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11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11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11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What is Linear Regression?</a:t>
            </a:r>
          </a:p>
          <a:p>
            <a:r>
              <a:rPr lang="en-US" altLang="ko-KR" b="1" dirty="0"/>
              <a:t>Regression</a:t>
            </a:r>
            <a:r>
              <a:rPr lang="en-US" altLang="ko-KR" dirty="0"/>
              <a:t> is finding a linear or a curve which represent the tendency of data.</a:t>
            </a:r>
          </a:p>
          <a:p>
            <a:r>
              <a:rPr lang="en-US" altLang="ko-KR" dirty="0"/>
              <a:t>Therefore, </a:t>
            </a:r>
            <a:r>
              <a:rPr lang="en-US" altLang="ko-KR" b="1" dirty="0"/>
              <a:t>Linear Regression(LR)</a:t>
            </a:r>
            <a:r>
              <a:rPr lang="en-US" altLang="ko-KR" dirty="0"/>
              <a:t> is finding a </a:t>
            </a:r>
            <a:r>
              <a:rPr lang="en-US" altLang="ko-KR" b="1" dirty="0"/>
              <a:t>linear</a:t>
            </a:r>
            <a:r>
              <a:rPr lang="en-US" altLang="ko-KR" dirty="0"/>
              <a:t> which represents the tendency of data.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5643DD4-B8FE-AE99-B4F7-79433DAF0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48578"/>
              </p:ext>
            </p:extLst>
          </p:nvPr>
        </p:nvGraphicFramePr>
        <p:xfrm>
          <a:off x="443345" y="2038967"/>
          <a:ext cx="3486726" cy="1483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1162242">
                  <a:extLst>
                    <a:ext uri="{9D8B030D-6E8A-4147-A177-3AD203B41FA5}">
                      <a16:colId xmlns:a16="http://schemas.microsoft.com/office/drawing/2014/main" val="2131192521"/>
                    </a:ext>
                  </a:extLst>
                </a:gridCol>
                <a:gridCol w="1162242">
                  <a:extLst>
                    <a:ext uri="{9D8B030D-6E8A-4147-A177-3AD203B41FA5}">
                      <a16:colId xmlns:a16="http://schemas.microsoft.com/office/drawing/2014/main" val="3118444763"/>
                    </a:ext>
                  </a:extLst>
                </a:gridCol>
                <a:gridCol w="1162242">
                  <a:extLst>
                    <a:ext uri="{9D8B030D-6E8A-4147-A177-3AD203B41FA5}">
                      <a16:colId xmlns:a16="http://schemas.microsoft.com/office/drawing/2014/main" val="3351894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sleep hours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7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6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9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93DAF3-8EF4-E90F-D71B-89913D8512B9}"/>
              </a:ext>
            </a:extLst>
          </p:cNvPr>
          <p:cNvSpPr txBox="1"/>
          <p:nvPr/>
        </p:nvSpPr>
        <p:spPr>
          <a:xfrm>
            <a:off x="2056763" y="3556000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…………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31A429-3102-F61C-89CA-5183815F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078" y="1846340"/>
            <a:ext cx="4560102" cy="186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4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to Linear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Examples where Linear Regression can be used:</a:t>
            </a:r>
          </a:p>
          <a:p>
            <a:endParaRPr lang="en-US" altLang="ko-KR" dirty="0"/>
          </a:p>
          <a:p>
            <a:pPr>
              <a:buAutoNum type="arabicPeriod"/>
            </a:pPr>
            <a:r>
              <a:rPr lang="en-US" altLang="ko-KR" dirty="0"/>
              <a:t>relationship between height and weight.</a:t>
            </a:r>
          </a:p>
          <a:p>
            <a:pPr>
              <a:buAutoNum type="arabicPeriod"/>
            </a:pPr>
            <a:r>
              <a:rPr lang="en-US" altLang="ko-KR" dirty="0"/>
              <a:t>relationship among age, sex, </a:t>
            </a:r>
            <a:r>
              <a:rPr lang="en-US" altLang="ko-KR" dirty="0" err="1"/>
              <a:t>bmi</a:t>
            </a:r>
            <a:r>
              <a:rPr lang="en-US" altLang="ko-KR" dirty="0"/>
              <a:t>, and diabetes.</a:t>
            </a:r>
          </a:p>
          <a:p>
            <a:pPr>
              <a:buAutoNum type="arabicPeriod"/>
            </a:pPr>
            <a:r>
              <a:rPr lang="en-US" altLang="ko-KR" dirty="0"/>
              <a:t>relationship among building class, street, type of alley access, and house prices.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91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to Linear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Kinds of Linear Regression; simple Linear Regression and multiple Linear Regression</a:t>
            </a:r>
          </a:p>
          <a:p>
            <a:endParaRPr lang="en-US" altLang="ko-KR" dirty="0"/>
          </a:p>
          <a:p>
            <a:r>
              <a:rPr lang="en-US" altLang="ko-KR" dirty="0"/>
              <a:t>1. simple Linear Regression: 1 variable, w is weight and b is bias</a:t>
            </a:r>
          </a:p>
          <a:p>
            <a:endParaRPr lang="en-US" altLang="ko-KR" dirty="0"/>
          </a:p>
          <a:p>
            <a:r>
              <a:rPr lang="en-US" altLang="ko-KR" dirty="0"/>
              <a:t>	f(x)=</a:t>
            </a:r>
            <a:r>
              <a:rPr lang="en-US" altLang="ko-KR" dirty="0" err="1"/>
              <a:t>wx</a:t>
            </a:r>
            <a:r>
              <a:rPr lang="en-US" altLang="ko-KR" dirty="0"/>
              <a:t> + b</a:t>
            </a:r>
          </a:p>
          <a:p>
            <a:endParaRPr lang="en-US" altLang="ko-KR" dirty="0"/>
          </a:p>
          <a:p>
            <a:r>
              <a:rPr lang="en-US" altLang="ko-KR" dirty="0"/>
              <a:t>2. multiple Linear Regression: more than 1 variable, </a:t>
            </a:r>
            <a:r>
              <a:rPr lang="en-US" altLang="ko-KR" dirty="0" err="1"/>
              <a:t>wn</a:t>
            </a:r>
            <a:r>
              <a:rPr lang="en-US" altLang="ko-KR" dirty="0"/>
              <a:t> is weight and b is bias</a:t>
            </a:r>
          </a:p>
          <a:p>
            <a:endParaRPr lang="en-US" altLang="ko-KR" dirty="0"/>
          </a:p>
          <a:p>
            <a:r>
              <a:rPr lang="en-US" altLang="ko-KR" dirty="0"/>
              <a:t>	f(x0, x1, x2, …) = w0x0 + w1x1 + w2x2 + … + b</a:t>
            </a:r>
          </a:p>
        </p:txBody>
      </p:sp>
    </p:spTree>
    <p:extLst>
      <p:ext uri="{BB962C8B-B14F-4D97-AF65-F5344CB8AC3E}">
        <p14:creationId xmlns:p14="http://schemas.microsoft.com/office/powerpoint/2010/main" val="72699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To find an appropriate linear, we need to minimize gaps between the linear and each data.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79C44D7-325B-9E6B-687E-AF78452CBA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61" y="2091171"/>
            <a:ext cx="5849144" cy="1889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2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 can calculate the gaps like this:                      But they can be negative….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ADA49A9A-0526-4949-11BA-EFFB6F7DF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97523"/>
              </p:ext>
            </p:extLst>
          </p:nvPr>
        </p:nvGraphicFramePr>
        <p:xfrm>
          <a:off x="1466108" y="1363768"/>
          <a:ext cx="6096000" cy="18542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83209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63306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3333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8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1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9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8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54108"/>
                  </a:ext>
                </a:extLst>
              </a:tr>
            </a:tbl>
          </a:graphicData>
        </a:graphic>
      </p:graphicFrame>
      <p:graphicFrame>
        <p:nvGraphicFramePr>
          <p:cNvPr id="24" name="표 16">
            <a:extLst>
              <a:ext uri="{FF2B5EF4-FFF2-40B4-BE49-F238E27FC236}">
                <a16:creationId xmlns:a16="http://schemas.microsoft.com/office/drawing/2014/main" id="{150450D5-D8E4-CBC8-B5A2-E4DC31546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959561"/>
              </p:ext>
            </p:extLst>
          </p:nvPr>
        </p:nvGraphicFramePr>
        <p:xfrm>
          <a:off x="1466108" y="3217968"/>
          <a:ext cx="6096000" cy="18542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83209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63306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3333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8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1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9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8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541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3DD5C6-763C-C15B-2C67-ECA2D4B4441D}"/>
                  </a:ext>
                </a:extLst>
              </p:cNvPr>
              <p:cNvSpPr txBox="1"/>
              <p:nvPr/>
            </p:nvSpPr>
            <p:spPr>
              <a:xfrm>
                <a:off x="3528246" y="1082231"/>
                <a:ext cx="104375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3DD5C6-763C-C15B-2C67-ECA2D4B44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246" y="1082231"/>
                <a:ext cx="1043754" cy="30777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43B1E-C70B-650C-1E41-7D9EC44B3A1D}"/>
                  </a:ext>
                </a:extLst>
              </p:cNvPr>
              <p:cNvSpPr txBox="1"/>
              <p:nvPr/>
            </p:nvSpPr>
            <p:spPr>
              <a:xfrm>
                <a:off x="6102561" y="1380693"/>
                <a:ext cx="104375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43B1E-C70B-650C-1E41-7D9EC44B3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561" y="1380693"/>
                <a:ext cx="1043754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590D56-9311-86AA-2EC5-9E7ECE8F23ED}"/>
                  </a:ext>
                </a:extLst>
              </p:cNvPr>
              <p:cNvSpPr txBox="1"/>
              <p:nvPr/>
            </p:nvSpPr>
            <p:spPr>
              <a:xfrm>
                <a:off x="6102561" y="3203797"/>
                <a:ext cx="104375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590D56-9311-86AA-2EC5-9E7ECE8F2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561" y="3203797"/>
                <a:ext cx="1043754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54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Therefore, we square it</a:t>
            </a:r>
            <a:endParaRPr lang="ko-KR" altLang="en-US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5FFA0EAB-175A-57EE-9341-092B4621F46E}"/>
              </a:ext>
            </a:extLst>
          </p:cNvPr>
          <p:cNvSpPr txBox="1">
            <a:spLocks/>
          </p:cNvSpPr>
          <p:nvPr/>
        </p:nvSpPr>
        <p:spPr>
          <a:xfrm>
            <a:off x="780474" y="3690182"/>
            <a:ext cx="3726872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dirty="0"/>
              <a:t>This is called "gradient descent method"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38D904-C05D-F284-DCDE-2FC5AB0EC27D}"/>
                  </a:ext>
                </a:extLst>
              </p:cNvPr>
              <p:cNvSpPr txBox="1"/>
              <p:nvPr/>
            </p:nvSpPr>
            <p:spPr>
              <a:xfrm>
                <a:off x="1679397" y="1494876"/>
                <a:ext cx="5655898" cy="524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ko-KR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38D904-C05D-F284-DCDE-2FC5AB0EC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397" y="1494876"/>
                <a:ext cx="5655898" cy="5245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8EBAA4-8A44-C530-64B4-FE9806C68D58}"/>
                  </a:ext>
                </a:extLst>
              </p:cNvPr>
              <p:cNvSpPr txBox="1"/>
              <p:nvPr/>
            </p:nvSpPr>
            <p:spPr>
              <a:xfrm>
                <a:off x="1521027" y="2542358"/>
                <a:ext cx="1784195" cy="510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8EBAA4-8A44-C530-64B4-FE9806C68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027" y="2542358"/>
                <a:ext cx="1784195" cy="510461"/>
              </a:xfrm>
              <a:prstGeom prst="rect">
                <a:avLst/>
              </a:prstGeom>
              <a:blipFill>
                <a:blip r:embed="rId3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DB723C-B408-D7A3-890C-2C8BF418C68C}"/>
                  </a:ext>
                </a:extLst>
              </p:cNvPr>
              <p:cNvSpPr txBox="1"/>
              <p:nvPr/>
            </p:nvSpPr>
            <p:spPr>
              <a:xfrm>
                <a:off x="1521027" y="3114566"/>
                <a:ext cx="1784195" cy="510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DB723C-B408-D7A3-890C-2C8BF418C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027" y="3114566"/>
                <a:ext cx="1784195" cy="510461"/>
              </a:xfrm>
              <a:prstGeom prst="rect">
                <a:avLst/>
              </a:prstGeom>
              <a:blipFill>
                <a:blip r:embed="rId4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E8A9901A-6756-BAAA-7AD4-0B8FB293A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76" y="2127357"/>
            <a:ext cx="4505749" cy="18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5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Relationship between</a:t>
            </a:r>
            <a:r>
              <a:rPr lang="ko-KR" altLang="en-US" b="1" dirty="0"/>
              <a:t> </a:t>
            </a:r>
            <a:r>
              <a:rPr lang="en-US" altLang="ko-KR" b="1" dirty="0"/>
              <a:t>sleep</a:t>
            </a:r>
            <a:r>
              <a:rPr lang="ko-KR" altLang="en-US" b="1" dirty="0"/>
              <a:t> </a:t>
            </a:r>
            <a:r>
              <a:rPr lang="en-US" altLang="ko-KR" b="1" dirty="0"/>
              <a:t>hours,</a:t>
            </a:r>
            <a:r>
              <a:rPr lang="ko-KR" altLang="en-US" b="1" dirty="0"/>
              <a:t> </a:t>
            </a:r>
            <a:r>
              <a:rPr lang="en-US" altLang="ko-KR" b="1" dirty="0"/>
              <a:t>study</a:t>
            </a:r>
            <a:r>
              <a:rPr lang="ko-KR" altLang="en-US" b="1" dirty="0"/>
              <a:t> </a:t>
            </a:r>
            <a:r>
              <a:rPr lang="en-US" altLang="ko-KR" b="1" dirty="0"/>
              <a:t>hours,</a:t>
            </a:r>
            <a:r>
              <a:rPr lang="ko-KR" altLang="en-US" b="1" dirty="0"/>
              <a:t> </a:t>
            </a:r>
            <a:r>
              <a:rPr lang="en-US" altLang="ko-KR" b="1" dirty="0"/>
              <a:t>and score.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A31D485-5D00-095B-7BEE-BFAC19CE5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62902"/>
              </p:ext>
            </p:extLst>
          </p:nvPr>
        </p:nvGraphicFramePr>
        <p:xfrm>
          <a:off x="1915225" y="1773018"/>
          <a:ext cx="6096000" cy="2595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0683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82362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421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sleep hours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study hours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87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2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12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3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92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53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79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378740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1241</Words>
  <Application>Microsoft Office PowerPoint</Application>
  <PresentationFormat>화면 슬라이드 쇼(16:9)</PresentationFormat>
  <Paragraphs>236</Paragraphs>
  <Slides>27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Montserrat</vt:lpstr>
      <vt:lpstr>Montserrat</vt:lpstr>
      <vt:lpstr>Cambria Math</vt:lpstr>
      <vt:lpstr>Livine Meeting XL by Slidesgo</vt:lpstr>
      <vt:lpstr>Linear Regression</vt:lpstr>
      <vt:lpstr>CONTENTS</vt:lpstr>
      <vt:lpstr>Introduction to Linear Regression</vt:lpstr>
      <vt:lpstr>Introduction to Linear Regression</vt:lpstr>
      <vt:lpstr>Introduction to Linear Regression</vt:lpstr>
      <vt:lpstr>Loss function</vt:lpstr>
      <vt:lpstr>Loss function</vt:lpstr>
      <vt:lpstr>Loss function</vt:lpstr>
      <vt:lpstr>Lab</vt:lpstr>
      <vt:lpstr>Lab-your own dataset</vt:lpstr>
      <vt:lpstr>Lab</vt:lpstr>
      <vt:lpstr>Lab-life expentancy using LR</vt:lpstr>
      <vt:lpstr>Lab-life expentancy using LR</vt:lpstr>
      <vt:lpstr>Lab-life expentancy using LR</vt:lpstr>
      <vt:lpstr>Lab-Relationship between height and weight</vt:lpstr>
      <vt:lpstr>Lab-Diabetes prediction using LR</vt:lpstr>
      <vt:lpstr>Lab-Diabetes prediction using LR</vt:lpstr>
      <vt:lpstr>Lab-Diabetes prediction using LR</vt:lpstr>
      <vt:lpstr>Lab-California Housing dataset</vt:lpstr>
      <vt:lpstr>Lab-California Housing dataset</vt:lpstr>
      <vt:lpstr>Lab-California Housing dataset</vt:lpstr>
      <vt:lpstr>Lab-California Housing dataset</vt:lpstr>
      <vt:lpstr>Lab-medical cost personal datasets</vt:lpstr>
      <vt:lpstr>Lab-medical cost personal datasets</vt:lpstr>
      <vt:lpstr>Lab-medical cost personal datasets</vt:lpstr>
      <vt:lpstr>Lab-medical cost personal datasets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LIVINE MEETING</dc:title>
  <cp:lastModifiedBy>혁재 홍</cp:lastModifiedBy>
  <cp:revision>28</cp:revision>
  <dcterms:modified xsi:type="dcterms:W3CDTF">2023-07-16T13:44:51Z</dcterms:modified>
</cp:coreProperties>
</file>