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7"/>
  </p:notesMasterIdLst>
  <p:sldIdLst>
    <p:sldId id="256" r:id="rId2"/>
    <p:sldId id="257" r:id="rId3"/>
    <p:sldId id="341" r:id="rId4"/>
    <p:sldId id="394" r:id="rId5"/>
    <p:sldId id="395" r:id="rId6"/>
    <p:sldId id="396" r:id="rId7"/>
    <p:sldId id="397" r:id="rId8"/>
    <p:sldId id="410" r:id="rId9"/>
    <p:sldId id="408" r:id="rId10"/>
    <p:sldId id="409" r:id="rId11"/>
    <p:sldId id="391" r:id="rId12"/>
    <p:sldId id="411" r:id="rId13"/>
    <p:sldId id="412" r:id="rId14"/>
    <p:sldId id="413" r:id="rId15"/>
    <p:sldId id="315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9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44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3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6" y="1087371"/>
            <a:ext cx="6357588" cy="39482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D70056-402E-A08D-A265-6FB54A9BB4F7}"/>
              </a:ext>
            </a:extLst>
          </p:cNvPr>
          <p:cNvSpPr/>
          <p:nvPr/>
        </p:nvSpPr>
        <p:spPr>
          <a:xfrm>
            <a:off x="1960098" y="1978855"/>
            <a:ext cx="651804" cy="412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B04BD-1059-46F0-7176-75D93858651E}"/>
              </a:ext>
            </a:extLst>
          </p:cNvPr>
          <p:cNvSpPr/>
          <p:nvPr/>
        </p:nvSpPr>
        <p:spPr>
          <a:xfrm>
            <a:off x="2750233" y="2044504"/>
            <a:ext cx="513471" cy="3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4B5E1-B569-4021-3522-EB8CDC6E41D0}"/>
              </a:ext>
            </a:extLst>
          </p:cNvPr>
          <p:cNvSpPr/>
          <p:nvPr/>
        </p:nvSpPr>
        <p:spPr>
          <a:xfrm>
            <a:off x="2750232" y="2648823"/>
            <a:ext cx="672905" cy="219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92370-A45F-1DE4-D82D-16822345B66E}"/>
              </a:ext>
            </a:extLst>
          </p:cNvPr>
          <p:cNvSpPr/>
          <p:nvPr/>
        </p:nvSpPr>
        <p:spPr>
          <a:xfrm>
            <a:off x="3706836" y="3055045"/>
            <a:ext cx="672905" cy="153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68B5F-70A7-9B87-B40E-EE7729B5A3A4}"/>
              </a:ext>
            </a:extLst>
          </p:cNvPr>
          <p:cNvSpPr/>
          <p:nvPr/>
        </p:nvSpPr>
        <p:spPr>
          <a:xfrm>
            <a:off x="5202701" y="2855149"/>
            <a:ext cx="626013" cy="1496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6405-F703-D08A-A63B-25E345766D58}"/>
              </a:ext>
            </a:extLst>
          </p:cNvPr>
          <p:cNvSpPr txBox="1"/>
          <p:nvPr/>
        </p:nvSpPr>
        <p:spPr>
          <a:xfrm>
            <a:off x="1514622" y="1730273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start button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00C2C-FEED-5A49-E965-3CA75637A738}"/>
              </a:ext>
            </a:extLst>
          </p:cNvPr>
          <p:cNvSpPr/>
          <p:nvPr/>
        </p:nvSpPr>
        <p:spPr>
          <a:xfrm>
            <a:off x="1864545" y="2571750"/>
            <a:ext cx="672905" cy="91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A2040-725F-5821-8008-583D1FAFC35F}"/>
              </a:ext>
            </a:extLst>
          </p:cNvPr>
          <p:cNvSpPr txBox="1"/>
          <p:nvPr/>
        </p:nvSpPr>
        <p:spPr>
          <a:xfrm>
            <a:off x="996851" y="2841056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dataset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F13BD-37D4-BF54-549E-1C3CADE6D6C7}"/>
              </a:ext>
            </a:extLst>
          </p:cNvPr>
          <p:cNvSpPr txBox="1"/>
          <p:nvPr/>
        </p:nvSpPr>
        <p:spPr>
          <a:xfrm>
            <a:off x="2676154" y="48136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FF73B-5B16-7977-5890-3CFFE0AE298A}"/>
              </a:ext>
            </a:extLst>
          </p:cNvPr>
          <p:cNvSpPr txBox="1"/>
          <p:nvPr/>
        </p:nvSpPr>
        <p:spPr>
          <a:xfrm>
            <a:off x="3571291" y="458606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Hidden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963B6-1920-954D-6558-5D2132098761}"/>
              </a:ext>
            </a:extLst>
          </p:cNvPr>
          <p:cNvSpPr txBox="1"/>
          <p:nvPr/>
        </p:nvSpPr>
        <p:spPr>
          <a:xfrm>
            <a:off x="5055484" y="4351606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Output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C57BF-52CB-0FCC-9FCC-C9DC18F4E6F4}"/>
              </a:ext>
            </a:extLst>
          </p:cNvPr>
          <p:cNvSpPr txBox="1"/>
          <p:nvPr/>
        </p:nvSpPr>
        <p:spPr>
          <a:xfrm>
            <a:off x="2537450" y="2307880"/>
            <a:ext cx="13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count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7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Lab-Titanic Survival Prediction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Lab-breast cancer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reference: https://www.kaggle.com/code/ajieraflipamungkas/breast-cancer-svm</a:t>
            </a:r>
          </a:p>
        </p:txBody>
      </p:sp>
    </p:spTree>
    <p:extLst>
      <p:ext uri="{BB962C8B-B14F-4D97-AF65-F5344CB8AC3E}">
        <p14:creationId xmlns:p14="http://schemas.microsoft.com/office/powerpoint/2010/main" val="421912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Lab-credit card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reference: https://www.kaggle.com/code/pierra/credit-card-dataset-svm-classification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333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Lab-multiclass 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reference: https://www.kaggle.com/code/pranathichunduru/svm-for-multiclass-classification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654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</a:rPr>
              <a:t>Do you have any questions?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55074162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SVM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Learn 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basic terms, linearly separable case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non-linear SVM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Learn non-linearly separable case and kernel trick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883852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SVM</a:t>
            </a:r>
            <a:r>
              <a:rPr lang="en-US" altLang="ko-KR" dirty="0"/>
              <a:t> is a method that </a:t>
            </a:r>
            <a:r>
              <a:rPr lang="en-US" altLang="ko-KR" b="1" dirty="0"/>
              <a:t>classifies</a:t>
            </a:r>
            <a:r>
              <a:rPr lang="en-US" altLang="ko-KR" dirty="0"/>
              <a:t> two groups by selecting max-distance </a:t>
            </a:r>
            <a:r>
              <a:rPr lang="en-US" altLang="ko-KR" b="1" dirty="0"/>
              <a:t>hyperplane</a:t>
            </a:r>
          </a:p>
          <a:p>
            <a:endParaRPr lang="en-US" altLang="ko-KR" b="1" dirty="0"/>
          </a:p>
          <a:p>
            <a:r>
              <a:rPr lang="en-US" altLang="ko-KR" b="1" dirty="0"/>
              <a:t>hyperplane: a linear</a:t>
            </a:r>
          </a:p>
          <a:p>
            <a:r>
              <a:rPr lang="en-US" altLang="ko-KR" b="1" dirty="0"/>
              <a:t>support vector: the closest data from hyperplane(      ,      )</a:t>
            </a:r>
          </a:p>
          <a:p>
            <a:r>
              <a:rPr lang="en-US" altLang="ko-KR" b="1" dirty="0"/>
              <a:t>margin: distance between support vector and hyperplane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5C7B39-B4F2-1E05-8345-3517A6909EC7}"/>
              </a:ext>
            </a:extLst>
          </p:cNvPr>
          <p:cNvSpPr/>
          <p:nvPr/>
        </p:nvSpPr>
        <p:spPr>
          <a:xfrm>
            <a:off x="1214510" y="2571750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0D9F67-EFB2-E91E-1317-24FFA6F05273}"/>
              </a:ext>
            </a:extLst>
          </p:cNvPr>
          <p:cNvCxnSpPr/>
          <p:nvPr/>
        </p:nvCxnSpPr>
        <p:spPr>
          <a:xfrm>
            <a:off x="825305" y="2485292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9D48DC-4B85-079F-9AD8-7528FB7B8D1C}"/>
              </a:ext>
            </a:extLst>
          </p:cNvPr>
          <p:cNvCxnSpPr/>
          <p:nvPr/>
        </p:nvCxnSpPr>
        <p:spPr>
          <a:xfrm>
            <a:off x="820615" y="4628271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125D277-C2AA-4F8C-29B9-9930A7256949}"/>
              </a:ext>
            </a:extLst>
          </p:cNvPr>
          <p:cNvSpPr/>
          <p:nvPr/>
        </p:nvSpPr>
        <p:spPr>
          <a:xfrm>
            <a:off x="1807698" y="2485292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BA4763-865E-6F3C-11C0-5795CCF1C5DC}"/>
              </a:ext>
            </a:extLst>
          </p:cNvPr>
          <p:cNvSpPr/>
          <p:nvPr/>
        </p:nvSpPr>
        <p:spPr>
          <a:xfrm>
            <a:off x="1085918" y="3136616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BF1DC6-7BB4-4ABD-2DEC-0E9F0AA23B14}"/>
              </a:ext>
            </a:extLst>
          </p:cNvPr>
          <p:cNvSpPr/>
          <p:nvPr/>
        </p:nvSpPr>
        <p:spPr>
          <a:xfrm>
            <a:off x="1094125" y="3721691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42A320-7D64-171B-531C-1027DB6BF306}"/>
              </a:ext>
            </a:extLst>
          </p:cNvPr>
          <p:cNvSpPr/>
          <p:nvPr/>
        </p:nvSpPr>
        <p:spPr>
          <a:xfrm>
            <a:off x="1699846" y="2974965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0233D3-B37C-5B43-23C4-08B17B93B3F6}"/>
              </a:ext>
            </a:extLst>
          </p:cNvPr>
          <p:cNvSpPr/>
          <p:nvPr/>
        </p:nvSpPr>
        <p:spPr>
          <a:xfrm>
            <a:off x="2542734" y="404319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68BF1D-3B9C-6C16-FF6D-629234D7626A}"/>
              </a:ext>
            </a:extLst>
          </p:cNvPr>
          <p:cNvSpPr/>
          <p:nvPr/>
        </p:nvSpPr>
        <p:spPr>
          <a:xfrm>
            <a:off x="2965936" y="399584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FB8792-8DCD-3C74-ED22-E60E6FD1BA87}"/>
              </a:ext>
            </a:extLst>
          </p:cNvPr>
          <p:cNvSpPr/>
          <p:nvPr/>
        </p:nvSpPr>
        <p:spPr>
          <a:xfrm>
            <a:off x="2119532" y="413917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1DB900-930D-8353-C908-AC3A733A6628}"/>
              </a:ext>
            </a:extLst>
          </p:cNvPr>
          <p:cNvSpPr/>
          <p:nvPr/>
        </p:nvSpPr>
        <p:spPr>
          <a:xfrm>
            <a:off x="2907322" y="3396030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7B5A20A-26C4-4A62-B8C1-2020F5F4D935}"/>
              </a:ext>
            </a:extLst>
          </p:cNvPr>
          <p:cNvSpPr/>
          <p:nvPr/>
        </p:nvSpPr>
        <p:spPr>
          <a:xfrm>
            <a:off x="5657556" y="2475770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CB7A3D-8C6F-CE18-B3CA-88F0D178190D}"/>
              </a:ext>
            </a:extLst>
          </p:cNvPr>
          <p:cNvCxnSpPr/>
          <p:nvPr/>
        </p:nvCxnSpPr>
        <p:spPr>
          <a:xfrm>
            <a:off x="5268351" y="2389312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/>
          <p:nvPr/>
        </p:nvCxnSpPr>
        <p:spPr>
          <a:xfrm>
            <a:off x="5263661" y="4532291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08B5C808-C2AC-2B71-DEE2-935C5E4BCE40}"/>
              </a:ext>
            </a:extLst>
          </p:cNvPr>
          <p:cNvSpPr/>
          <p:nvPr/>
        </p:nvSpPr>
        <p:spPr>
          <a:xfrm>
            <a:off x="6250744" y="2389312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A50072-BE86-431D-D8B5-410528EB1D88}"/>
              </a:ext>
            </a:extLst>
          </p:cNvPr>
          <p:cNvSpPr/>
          <p:nvPr/>
        </p:nvSpPr>
        <p:spPr>
          <a:xfrm>
            <a:off x="5528964" y="3040636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2C889B-3471-A951-A3E2-594075D6E80C}"/>
              </a:ext>
            </a:extLst>
          </p:cNvPr>
          <p:cNvSpPr/>
          <p:nvPr/>
        </p:nvSpPr>
        <p:spPr>
          <a:xfrm>
            <a:off x="5537171" y="3625711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95371D1-D6BE-8444-3BE8-EB16E3DD0D99}"/>
              </a:ext>
            </a:extLst>
          </p:cNvPr>
          <p:cNvSpPr/>
          <p:nvPr/>
        </p:nvSpPr>
        <p:spPr>
          <a:xfrm>
            <a:off x="6142892" y="287898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7A47C55-953E-569C-6998-CCB13EF3DA5B}"/>
              </a:ext>
            </a:extLst>
          </p:cNvPr>
          <p:cNvSpPr/>
          <p:nvPr/>
        </p:nvSpPr>
        <p:spPr>
          <a:xfrm>
            <a:off x="6985780" y="394721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B6A91B9-4609-60EE-233D-6BD7B85F61AA}"/>
              </a:ext>
            </a:extLst>
          </p:cNvPr>
          <p:cNvSpPr/>
          <p:nvPr/>
        </p:nvSpPr>
        <p:spPr>
          <a:xfrm>
            <a:off x="7408982" y="389986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5ED311-EEBF-ACE9-7DB8-51DAFE28A1B2}"/>
              </a:ext>
            </a:extLst>
          </p:cNvPr>
          <p:cNvSpPr/>
          <p:nvPr/>
        </p:nvSpPr>
        <p:spPr>
          <a:xfrm>
            <a:off x="6562578" y="4043194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B64A85-C941-E17E-1C62-7059186EE3F0}"/>
              </a:ext>
            </a:extLst>
          </p:cNvPr>
          <p:cNvSpPr/>
          <p:nvPr/>
        </p:nvSpPr>
        <p:spPr>
          <a:xfrm>
            <a:off x="7350368" y="3300050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F4242E-C955-BD44-C0AA-687ADECA7D8F}"/>
              </a:ext>
            </a:extLst>
          </p:cNvPr>
          <p:cNvCxnSpPr/>
          <p:nvPr/>
        </p:nvCxnSpPr>
        <p:spPr>
          <a:xfrm flipV="1">
            <a:off x="989428" y="3094892"/>
            <a:ext cx="2672861" cy="10925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4F57BFC-4E9D-B0F4-7BBB-1A69DC686AD3}"/>
              </a:ext>
            </a:extLst>
          </p:cNvPr>
          <p:cNvSpPr/>
          <p:nvPr/>
        </p:nvSpPr>
        <p:spPr>
          <a:xfrm>
            <a:off x="2849069" y="295524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218A20-D8D3-5EC1-B4DC-D5226D9C6BC6}"/>
              </a:ext>
            </a:extLst>
          </p:cNvPr>
          <p:cNvCxnSpPr/>
          <p:nvPr/>
        </p:nvCxnSpPr>
        <p:spPr>
          <a:xfrm flipV="1">
            <a:off x="5727890" y="2454801"/>
            <a:ext cx="1849902" cy="20477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4774536-3D57-62D1-319D-7A94AD94AF99}"/>
              </a:ext>
            </a:extLst>
          </p:cNvPr>
          <p:cNvSpPr/>
          <p:nvPr/>
        </p:nvSpPr>
        <p:spPr>
          <a:xfrm>
            <a:off x="7256588" y="2905457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33674-D520-FA7F-A02A-2930AB82EFE7}"/>
              </a:ext>
            </a:extLst>
          </p:cNvPr>
          <p:cNvSpPr txBox="1"/>
          <p:nvPr/>
        </p:nvSpPr>
        <p:spPr>
          <a:xfrm>
            <a:off x="2408621" y="2686295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bad classified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DA982-A3B8-6865-8DA3-390530846186}"/>
              </a:ext>
            </a:extLst>
          </p:cNvPr>
          <p:cNvSpPr txBox="1"/>
          <p:nvPr/>
        </p:nvSpPr>
        <p:spPr>
          <a:xfrm>
            <a:off x="7373455" y="26365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well classified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E2FC935-6935-C457-EF5C-14C2B45BAC5E}"/>
              </a:ext>
            </a:extLst>
          </p:cNvPr>
          <p:cNvSpPr/>
          <p:nvPr/>
        </p:nvSpPr>
        <p:spPr>
          <a:xfrm>
            <a:off x="4942443" y="1690413"/>
            <a:ext cx="159436" cy="1691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9CD28F9-0DD4-72A8-C355-671A10C6FD52}"/>
              </a:ext>
            </a:extLst>
          </p:cNvPr>
          <p:cNvSpPr/>
          <p:nvPr/>
        </p:nvSpPr>
        <p:spPr>
          <a:xfrm>
            <a:off x="5263661" y="1696012"/>
            <a:ext cx="159436" cy="1691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SVM only uses support vector for prediction -&gt; high speed, less computation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CB7A3D-8C6F-CE18-B3CA-88F0D178190D}"/>
              </a:ext>
            </a:extLst>
          </p:cNvPr>
          <p:cNvCxnSpPr/>
          <p:nvPr/>
        </p:nvCxnSpPr>
        <p:spPr>
          <a:xfrm>
            <a:off x="3277773" y="2384623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/>
          <p:nvPr/>
        </p:nvCxnSpPr>
        <p:spPr>
          <a:xfrm>
            <a:off x="3273083" y="4527602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32C889B-3471-A951-A3E2-594075D6E80C}"/>
              </a:ext>
            </a:extLst>
          </p:cNvPr>
          <p:cNvSpPr/>
          <p:nvPr/>
        </p:nvSpPr>
        <p:spPr>
          <a:xfrm>
            <a:off x="3546593" y="3621022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95371D1-D6BE-8444-3BE8-EB16E3DD0D99}"/>
              </a:ext>
            </a:extLst>
          </p:cNvPr>
          <p:cNvSpPr/>
          <p:nvPr/>
        </p:nvSpPr>
        <p:spPr>
          <a:xfrm>
            <a:off x="4152314" y="2874296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5ED311-EEBF-ACE9-7DB8-51DAFE28A1B2}"/>
              </a:ext>
            </a:extLst>
          </p:cNvPr>
          <p:cNvSpPr/>
          <p:nvPr/>
        </p:nvSpPr>
        <p:spPr>
          <a:xfrm>
            <a:off x="4572000" y="403850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B64A85-C941-E17E-1C62-7059186EE3F0}"/>
              </a:ext>
            </a:extLst>
          </p:cNvPr>
          <p:cNvSpPr/>
          <p:nvPr/>
        </p:nvSpPr>
        <p:spPr>
          <a:xfrm>
            <a:off x="5342354" y="322323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218A20-D8D3-5EC1-B4DC-D5226D9C6BC6}"/>
              </a:ext>
            </a:extLst>
          </p:cNvPr>
          <p:cNvCxnSpPr/>
          <p:nvPr/>
        </p:nvCxnSpPr>
        <p:spPr>
          <a:xfrm flipV="1">
            <a:off x="3737312" y="2450112"/>
            <a:ext cx="1849902" cy="20477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205995-F7C6-7FF5-B654-05B9E4497D7C}"/>
              </a:ext>
            </a:extLst>
          </p:cNvPr>
          <p:cNvCxnSpPr>
            <a:stCxn id="37" idx="5"/>
          </p:cNvCxnSpPr>
          <p:nvPr/>
        </p:nvCxnSpPr>
        <p:spPr>
          <a:xfrm>
            <a:off x="4420483" y="3148716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BCCA23-8879-EBD8-CA99-44C1595B3F31}"/>
              </a:ext>
            </a:extLst>
          </p:cNvPr>
          <p:cNvCxnSpPr/>
          <p:nvPr/>
        </p:nvCxnSpPr>
        <p:spPr>
          <a:xfrm>
            <a:off x="4333474" y="3847320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18D823-AA35-DB67-1B65-849F4602D4B1}"/>
              </a:ext>
            </a:extLst>
          </p:cNvPr>
          <p:cNvCxnSpPr/>
          <p:nvPr/>
        </p:nvCxnSpPr>
        <p:spPr>
          <a:xfrm>
            <a:off x="3806452" y="3882526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9A1E9-CEF9-FAF9-B8DC-BDD15AD2A252}"/>
              </a:ext>
            </a:extLst>
          </p:cNvPr>
          <p:cNvCxnSpPr/>
          <p:nvPr/>
        </p:nvCxnSpPr>
        <p:spPr>
          <a:xfrm>
            <a:off x="5103654" y="3004883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Think about a 1D space. These are not linearly separable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>
            <a:off x="2241453" y="2932920"/>
            <a:ext cx="41546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25970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183989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334002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699805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278926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4815843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Move them to 2D space. Now, we can separate them by a linear. But moving data to higher dimension requires high computation</a:t>
            </a:r>
            <a:r>
              <a:rPr lang="en-US" altLang="ko-KR" b="1" dirty="0"/>
              <a:t>.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 flipV="1">
            <a:off x="1847559" y="3840479"/>
            <a:ext cx="5059678" cy="42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58795" y="2316828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242606" y="2874498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446545" y="1965136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807658" y="3376149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504007" y="3181643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5040925" y="2770425"/>
            <a:ext cx="347004" cy="33382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E61DFF-7AA3-9384-C86E-5F0777B89557}"/>
              </a:ext>
            </a:extLst>
          </p:cNvPr>
          <p:cNvCxnSpPr/>
          <p:nvPr/>
        </p:nvCxnSpPr>
        <p:spPr>
          <a:xfrm>
            <a:off x="4285959" y="1617784"/>
            <a:ext cx="0" cy="321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BA4D1-1789-9EDE-0B19-856784F97B8F}"/>
              </a:ext>
            </a:extLst>
          </p:cNvPr>
          <p:cNvCxnSpPr/>
          <p:nvPr/>
        </p:nvCxnSpPr>
        <p:spPr>
          <a:xfrm flipV="1">
            <a:off x="3242606" y="2250830"/>
            <a:ext cx="2853394" cy="130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Kernel trick </a:t>
            </a:r>
            <a:r>
              <a:rPr lang="en-US" altLang="ko-KR" dirty="0"/>
              <a:t>solves non-linearly separable data problem without moving data to higher dimension.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 flipV="1">
            <a:off x="1847559" y="3685735"/>
            <a:ext cx="5059678" cy="42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58795" y="216208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242606" y="271975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446545" y="1810392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807658" y="3221405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504007" y="3026899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5040925" y="2615681"/>
            <a:ext cx="347004" cy="33382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E61DFF-7AA3-9384-C86E-5F0777B89557}"/>
              </a:ext>
            </a:extLst>
          </p:cNvPr>
          <p:cNvCxnSpPr/>
          <p:nvPr/>
        </p:nvCxnSpPr>
        <p:spPr>
          <a:xfrm>
            <a:off x="4285959" y="1463040"/>
            <a:ext cx="0" cy="321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BA4D1-1789-9EDE-0B19-856784F97B8F}"/>
              </a:ext>
            </a:extLst>
          </p:cNvPr>
          <p:cNvCxnSpPr/>
          <p:nvPr/>
        </p:nvCxnSpPr>
        <p:spPr>
          <a:xfrm flipV="1">
            <a:off x="3242606" y="2096086"/>
            <a:ext cx="2853394" cy="130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2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SVM Parameter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66528"/>
            <a:ext cx="7738200" cy="505200"/>
          </a:xfrm>
        </p:spPr>
        <p:txBody>
          <a:bodyPr/>
          <a:lstStyle/>
          <a:p>
            <a:r>
              <a:rPr lang="en-US" altLang="ko-KR" dirty="0"/>
              <a:t>There are something to know before using </a:t>
            </a:r>
            <a:r>
              <a:rPr lang="en-US" altLang="ko-KR" dirty="0" err="1"/>
              <a:t>sklearn</a:t>
            </a:r>
            <a:r>
              <a:rPr lang="en-US" altLang="ko-KR" dirty="0"/>
              <a:t> SVM.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CDDBDF6-CD87-C8C7-E4A1-4C978871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62290"/>
              </p:ext>
            </p:extLst>
          </p:nvPr>
        </p:nvGraphicFramePr>
        <p:xfrm>
          <a:off x="984738" y="2138778"/>
          <a:ext cx="6855656" cy="15544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930291">
                  <a:extLst>
                    <a:ext uri="{9D8B030D-6E8A-4147-A177-3AD203B41FA5}">
                      <a16:colId xmlns:a16="http://schemas.microsoft.com/office/drawing/2014/main" val="278210346"/>
                    </a:ext>
                  </a:extLst>
                </a:gridCol>
                <a:gridCol w="5925365">
                  <a:extLst>
                    <a:ext uri="{9D8B030D-6E8A-4147-A177-3AD203B41FA5}">
                      <a16:colId xmlns:a16="http://schemas.microsoft.com/office/drawing/2014/main" val="1888574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type of function to classify data; linear, polynomial, sigmoid, </a:t>
                      </a:r>
                      <a:r>
                        <a:rPr lang="en-US" altLang="ko-KR" dirty="0" err="1"/>
                        <a:t>rbf</a:t>
                      </a:r>
                      <a:r>
                        <a:rPr lang="en-US" altLang="ko-KR" dirty="0"/>
                        <a:t> …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classifying accuracy; the bigger C is, the more hyperplane be a curve.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defining how far the influence of a single training point reaches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9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7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dirty="0"/>
              <a:t>Let's go to A Neural Network Playground</a:t>
            </a:r>
            <a:endParaRPr lang="en-US" altLang="ko-KR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619B-EE22-6505-2A04-B7769F28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0" y="2274276"/>
            <a:ext cx="4891352" cy="2067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F68C6-C41A-1B25-F7E9-A40065CEE2D5}"/>
              </a:ext>
            </a:extLst>
          </p:cNvPr>
          <p:cNvSpPr/>
          <p:nvPr/>
        </p:nvSpPr>
        <p:spPr>
          <a:xfrm>
            <a:off x="1094125" y="3606018"/>
            <a:ext cx="1522466" cy="24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25" y="2239592"/>
            <a:ext cx="3747253" cy="23271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C95A91-994F-3969-5022-39EAC6F67B30}"/>
              </a:ext>
            </a:extLst>
          </p:cNvPr>
          <p:cNvSpPr/>
          <p:nvPr/>
        </p:nvSpPr>
        <p:spPr>
          <a:xfrm>
            <a:off x="4337538" y="3256670"/>
            <a:ext cx="558019" cy="4595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8651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327</Words>
  <Application>Microsoft Office PowerPoint</Application>
  <PresentationFormat>화면 슬라이드 쇼(16:9)</PresentationFormat>
  <Paragraphs>55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Montserrat</vt:lpstr>
      <vt:lpstr>Arial</vt:lpstr>
      <vt:lpstr>Livine Meeting XL by Slidesgo</vt:lpstr>
      <vt:lpstr>Support Vector Machine</vt:lpstr>
      <vt:lpstr>CONTENTS</vt:lpstr>
      <vt:lpstr>Linear SVM</vt:lpstr>
      <vt:lpstr>Linear SVM</vt:lpstr>
      <vt:lpstr>non-Linear SVM</vt:lpstr>
      <vt:lpstr>non-Linear SVM</vt:lpstr>
      <vt:lpstr>non-Linear SVM</vt:lpstr>
      <vt:lpstr>sklearn SVM Parameter</vt:lpstr>
      <vt:lpstr>Lab</vt:lpstr>
      <vt:lpstr>Lab</vt:lpstr>
      <vt:lpstr>Lab-Titanic Survival Prediction</vt:lpstr>
      <vt:lpstr>Lab-breast cancer dataset</vt:lpstr>
      <vt:lpstr>Lab-credit card dataset</vt:lpstr>
      <vt:lpstr>Lab-multiclass classification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19</cp:revision>
  <dcterms:modified xsi:type="dcterms:W3CDTF">2023-07-07T13:30:05Z</dcterms:modified>
</cp:coreProperties>
</file>