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57"/>
  </p:notesMasterIdLst>
  <p:sldIdLst>
    <p:sldId id="256" r:id="rId2"/>
    <p:sldId id="257" r:id="rId3"/>
    <p:sldId id="341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42" r:id="rId15"/>
    <p:sldId id="343" r:id="rId16"/>
    <p:sldId id="344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77" r:id="rId31"/>
    <p:sldId id="359" r:id="rId32"/>
    <p:sldId id="360" r:id="rId33"/>
    <p:sldId id="362" r:id="rId34"/>
    <p:sldId id="361" r:id="rId35"/>
    <p:sldId id="363" r:id="rId36"/>
    <p:sldId id="364" r:id="rId37"/>
    <p:sldId id="365" r:id="rId38"/>
    <p:sldId id="376" r:id="rId39"/>
    <p:sldId id="381" r:id="rId40"/>
    <p:sldId id="403" r:id="rId41"/>
    <p:sldId id="384" r:id="rId42"/>
    <p:sldId id="385" r:id="rId43"/>
    <p:sldId id="386" r:id="rId44"/>
    <p:sldId id="387" r:id="rId45"/>
    <p:sldId id="388" r:id="rId46"/>
    <p:sldId id="392" r:id="rId47"/>
    <p:sldId id="393" r:id="rId48"/>
    <p:sldId id="394" r:id="rId49"/>
    <p:sldId id="395" r:id="rId50"/>
    <p:sldId id="398" r:id="rId51"/>
    <p:sldId id="399" r:id="rId52"/>
    <p:sldId id="400" r:id="rId53"/>
    <p:sldId id="401" r:id="rId54"/>
    <p:sldId id="402" r:id="rId55"/>
    <p:sldId id="315" r:id="rId5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58"/>
      <p:bold r:id="rId59"/>
      <p:italic r:id="rId60"/>
      <p:boldItalic r:id="rId61"/>
    </p:embeddedFont>
    <p:embeddedFont>
      <p:font typeface="Montserrat Medium" panose="00000600000000000000" pitchFamily="2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24179D-5A76-4B28-A430-DBD8E55DE50D}">
  <a:tblStyle styleId="{0324179D-5A76-4B28-A430-DBD8E55DE5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6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4" name="Google Shape;6054;g80cb239799_2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5" name="Google Shape;6055;g80cb239799_2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-1515884" y="-1719378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2175913">
            <a:off x="6501213" y="3908853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355650" y="744575"/>
            <a:ext cx="6261600" cy="23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1355650" y="3396875"/>
            <a:ext cx="4048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080000" y="2834125"/>
            <a:ext cx="68400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649875" y="3207913"/>
            <a:ext cx="3823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 rot="10800000">
            <a:off x="7843922" y="-1058801"/>
            <a:ext cx="2481900" cy="24819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rot="4458820">
            <a:off x="-1488663" y="4124021"/>
            <a:ext cx="2387832" cy="2387832"/>
          </a:xfrm>
          <a:prstGeom prst="blockArc">
            <a:avLst>
              <a:gd name="adj1" fmla="val 12582103"/>
              <a:gd name="adj2" fmla="val 16685375"/>
              <a:gd name="adj3" fmla="val 1025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909825" y="1507250"/>
            <a:ext cx="7315200" cy="3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094125" y="4340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702925" y="1057150"/>
            <a:ext cx="77382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60" name="Google Shape;60;p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61" name="Google Shape;61;p9"/>
          <p:cNvSpPr/>
          <p:nvPr/>
        </p:nvSpPr>
        <p:spPr>
          <a:xfrm rot="-900094">
            <a:off x="3798381" y="4368678"/>
            <a:ext cx="1783690" cy="1783980"/>
          </a:xfrm>
          <a:prstGeom prst="blockArc">
            <a:avLst>
              <a:gd name="adj1" fmla="val 12085351"/>
              <a:gd name="adj2" fmla="val 16819483"/>
              <a:gd name="adj3" fmla="val 1755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4572000" y="-73925"/>
            <a:ext cx="4572000" cy="53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/>
          <p:nvPr/>
        </p:nvSpPr>
        <p:spPr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9"/>
          <p:cNvSpPr txBox="1"/>
          <p:nvPr/>
        </p:nvSpPr>
        <p:spPr>
          <a:xfrm>
            <a:off x="5298300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5208725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5387850" y="3299075"/>
            <a:ext cx="31194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5021275" y="810000"/>
            <a:ext cx="3549600" cy="38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602400" y="862850"/>
            <a:ext cx="3549600" cy="3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2">
    <p:bg>
      <p:bgPr>
        <a:solidFill>
          <a:schemeClr val="accent2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0"/>
          <p:cNvSpPr/>
          <p:nvPr/>
        </p:nvSpPr>
        <p:spPr>
          <a:xfrm rot="7715609">
            <a:off x="-783378" y="-1062364"/>
            <a:ext cx="2387820" cy="2387820"/>
          </a:xfrm>
          <a:prstGeom prst="blockArc">
            <a:avLst>
              <a:gd name="adj1" fmla="val 11751713"/>
              <a:gd name="adj2" fmla="val 837016"/>
              <a:gd name="adj3" fmla="val 9209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50"/>
          <p:cNvSpPr/>
          <p:nvPr/>
        </p:nvSpPr>
        <p:spPr>
          <a:xfrm>
            <a:off x="7517550" y="3698650"/>
            <a:ext cx="3133200" cy="3133200"/>
          </a:xfrm>
          <a:prstGeom prst="donut">
            <a:avLst>
              <a:gd name="adj" fmla="val 872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50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50"/>
          <p:cNvSpPr txBox="1"/>
          <p:nvPr/>
        </p:nvSpPr>
        <p:spPr>
          <a:xfrm>
            <a:off x="1094125" y="1417550"/>
            <a:ext cx="49596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50"/>
          <p:cNvSpPr txBox="1">
            <a:spLocks noGrp="1"/>
          </p:cNvSpPr>
          <p:nvPr>
            <p:ph type="title"/>
          </p:nvPr>
        </p:nvSpPr>
        <p:spPr>
          <a:xfrm>
            <a:off x="1094125" y="558925"/>
            <a:ext cx="68301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5" name="Google Shape;455;p50"/>
          <p:cNvSpPr txBox="1">
            <a:spLocks noGrp="1"/>
          </p:cNvSpPr>
          <p:nvPr>
            <p:ph type="subTitle" idx="1"/>
          </p:nvPr>
        </p:nvSpPr>
        <p:spPr>
          <a:xfrm>
            <a:off x="1094125" y="1618900"/>
            <a:ext cx="6429900" cy="14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56" name="Google Shape;456;p50"/>
          <p:cNvSpPr/>
          <p:nvPr/>
        </p:nvSpPr>
        <p:spPr>
          <a:xfrm rot="-3224087" flipH="1">
            <a:off x="7590735" y="764028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_1_1_1_1_2">
    <p:bg>
      <p:bgPr>
        <a:solidFill>
          <a:schemeClr val="accent2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96" r:id="rId5"/>
    <p:sldLayoutId id="214748369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7"/>
          <p:cNvSpPr txBox="1">
            <a:spLocks noGrp="1"/>
          </p:cNvSpPr>
          <p:nvPr>
            <p:ph type="subTitle" idx="1"/>
          </p:nvPr>
        </p:nvSpPr>
        <p:spPr>
          <a:xfrm>
            <a:off x="2649875" y="3207913"/>
            <a:ext cx="3823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get into the first class!</a:t>
            </a:r>
            <a:endParaRPr dirty="0"/>
          </a:p>
        </p:txBody>
      </p:sp>
      <p:sp>
        <p:nvSpPr>
          <p:cNvPr id="473" name="Google Shape;473;p57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Basics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CC94B9D-387E-B9AC-6A1E-55894E90A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25" y="1054455"/>
            <a:ext cx="6674069" cy="36549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use Google </a:t>
            </a:r>
            <a:r>
              <a:rPr lang="en-US" altLang="ko-KR" dirty="0" err="1"/>
              <a:t>Colab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6E69424-037A-3ED3-9513-5D6FD1432DBE}"/>
              </a:ext>
            </a:extLst>
          </p:cNvPr>
          <p:cNvSpPr/>
          <p:nvPr/>
        </p:nvSpPr>
        <p:spPr>
          <a:xfrm>
            <a:off x="5897351" y="1998638"/>
            <a:ext cx="720000" cy="72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991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EC57541-7DF4-1F89-C2CF-BEA9E53F4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838" y="1119770"/>
            <a:ext cx="4460307" cy="387534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use Google </a:t>
            </a:r>
            <a:r>
              <a:rPr lang="en-US" altLang="ko-KR" dirty="0" err="1"/>
              <a:t>Colab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6E69424-037A-3ED3-9513-5D6FD1432DBE}"/>
              </a:ext>
            </a:extLst>
          </p:cNvPr>
          <p:cNvSpPr>
            <a:spLocks noChangeAspect="1"/>
          </p:cNvSpPr>
          <p:nvPr/>
        </p:nvSpPr>
        <p:spPr>
          <a:xfrm>
            <a:off x="2218742" y="3638247"/>
            <a:ext cx="532309" cy="5323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327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8FB10FF-DE6D-2DC9-A3C3-0D0A4DDFC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476" y="1091720"/>
            <a:ext cx="4431117" cy="405177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use Google </a:t>
            </a:r>
            <a:r>
              <a:rPr lang="en-US" altLang="ko-KR" dirty="0" err="1"/>
              <a:t>Colab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216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use Google </a:t>
            </a:r>
            <a:r>
              <a:rPr lang="en-US" altLang="ko-KR" dirty="0" err="1"/>
              <a:t>Colab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954755-952A-18A7-7F1D-2982F7C13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39" y="1184636"/>
            <a:ext cx="7864522" cy="3299746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D61CCE0B-8745-28AA-4217-D790B9377160}"/>
              </a:ext>
            </a:extLst>
          </p:cNvPr>
          <p:cNvSpPr/>
          <p:nvPr/>
        </p:nvSpPr>
        <p:spPr>
          <a:xfrm>
            <a:off x="1248937" y="1189463"/>
            <a:ext cx="1509131" cy="349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8252290-BABD-1935-D55B-84E2C2595877}"/>
              </a:ext>
            </a:extLst>
          </p:cNvPr>
          <p:cNvSpPr/>
          <p:nvPr/>
        </p:nvSpPr>
        <p:spPr>
          <a:xfrm>
            <a:off x="1014763" y="1773044"/>
            <a:ext cx="702526" cy="349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AC9BBE-1B5E-5E5A-2A56-E2C18A156D52}"/>
              </a:ext>
            </a:extLst>
          </p:cNvPr>
          <p:cNvSpPr txBox="1"/>
          <p:nvPr/>
        </p:nvSpPr>
        <p:spPr>
          <a:xfrm>
            <a:off x="2587083" y="1348179"/>
            <a:ext cx="1799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your file name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BA72C4-00B6-9FEB-AAB2-FACF02D7CE71}"/>
              </a:ext>
            </a:extLst>
          </p:cNvPr>
          <p:cNvSpPr txBox="1"/>
          <p:nvPr/>
        </p:nvSpPr>
        <p:spPr>
          <a:xfrm>
            <a:off x="1550019" y="1968560"/>
            <a:ext cx="2836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click to add a new code block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EDAD52-4759-0E69-44D8-EF798DAABABE}"/>
              </a:ext>
            </a:extLst>
          </p:cNvPr>
          <p:cNvSpPr txBox="1"/>
          <p:nvPr/>
        </p:nvSpPr>
        <p:spPr>
          <a:xfrm>
            <a:off x="1550019" y="2412057"/>
            <a:ext cx="2836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Write your code here!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740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Printing in Python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This is how to print sentences</a:t>
            </a:r>
          </a:p>
          <a:p>
            <a:r>
              <a:rPr lang="en-US" altLang="ko-KR" dirty="0"/>
              <a:t>The print() function prints the value or data</a:t>
            </a:r>
          </a:p>
          <a:p>
            <a:r>
              <a:rPr lang="en-US" altLang="ko-KR" dirty="0"/>
              <a:t>This function prints the input data in order, with blank spaces to divide each others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C18EB65-41BB-E753-B1AF-D2954C401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604914"/>
              </p:ext>
            </p:extLst>
          </p:nvPr>
        </p:nvGraphicFramePr>
        <p:xfrm>
          <a:off x="841877" y="1926490"/>
          <a:ext cx="6096000" cy="73152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607878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3617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print(“Hello, World”)</a:t>
                      </a:r>
                    </a:p>
                    <a:p>
                      <a:pPr latinLnBrk="1"/>
                      <a:r>
                        <a:rPr lang="en-US" altLang="ko-KR" dirty="0"/>
                        <a:t>print(1, 2, 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This line is to print “Hello, World”</a:t>
                      </a:r>
                    </a:p>
                    <a:p>
                      <a:pPr latinLnBrk="1"/>
                      <a:r>
                        <a:rPr lang="en-US" altLang="ko-KR" dirty="0"/>
                        <a:t>This line prints 1 2 3 in order with blank spaces between.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66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914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Printing in Python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08" y="2234308"/>
            <a:ext cx="7738200" cy="505200"/>
          </a:xfrm>
        </p:spPr>
        <p:txBody>
          <a:bodyPr/>
          <a:lstStyle/>
          <a:p>
            <a:r>
              <a:rPr lang="en-US" altLang="ko-KR" sz="3200" b="1" dirty="0"/>
              <a:t>Now, try printing your name!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71720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Types and Variables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1514600"/>
          </a:xfrm>
        </p:spPr>
        <p:txBody>
          <a:bodyPr/>
          <a:lstStyle/>
          <a:p>
            <a:r>
              <a:rPr lang="en-US" altLang="ko-KR" dirty="0"/>
              <a:t>There are different data types such as int(integer), float, str(string), bool(</a:t>
            </a:r>
            <a:r>
              <a:rPr lang="en-US" altLang="ko-KR" dirty="0" err="1"/>
              <a:t>boolean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“int” type stores integers such as 1, 2, 3, 4, …</a:t>
            </a:r>
          </a:p>
          <a:p>
            <a:r>
              <a:rPr lang="en-US" altLang="ko-KR" dirty="0"/>
              <a:t>“float” type stores</a:t>
            </a:r>
            <a:r>
              <a:rPr lang="ko-KR" altLang="en-US" dirty="0"/>
              <a:t> </a:t>
            </a:r>
            <a:r>
              <a:rPr lang="en-US" altLang="ko-KR" dirty="0"/>
              <a:t>floating point numbers such as 2.1, 3.4, 6.589</a:t>
            </a:r>
          </a:p>
          <a:p>
            <a:r>
              <a:rPr lang="en-US" altLang="ko-KR" dirty="0"/>
              <a:t>“str” type stores strings(text) such as words, sentences, …</a:t>
            </a:r>
          </a:p>
          <a:p>
            <a:r>
              <a:rPr lang="en-US" altLang="ko-KR" dirty="0"/>
              <a:t>“bool” types stores Boolean data types(True or False)</a:t>
            </a:r>
          </a:p>
          <a:p>
            <a:endParaRPr lang="en-US" altLang="ko-KR" dirty="0"/>
          </a:p>
          <a:p>
            <a:r>
              <a:rPr lang="en-US" altLang="ko-KR" dirty="0"/>
              <a:t>To know which data type something is, use type() function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1FFE475-D287-EFCE-9B0C-F1E570FB9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113817"/>
              </p:ext>
            </p:extLst>
          </p:nvPr>
        </p:nvGraphicFramePr>
        <p:xfrm>
          <a:off x="924910" y="2746922"/>
          <a:ext cx="6912804" cy="5181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456402">
                  <a:extLst>
                    <a:ext uri="{9D8B030D-6E8A-4147-A177-3AD203B41FA5}">
                      <a16:colId xmlns:a16="http://schemas.microsoft.com/office/drawing/2014/main" val="164509861"/>
                    </a:ext>
                  </a:extLst>
                </a:gridCol>
                <a:gridCol w="3456402">
                  <a:extLst>
                    <a:ext uri="{9D8B030D-6E8A-4147-A177-3AD203B41FA5}">
                      <a16:colId xmlns:a16="http://schemas.microsoft.com/office/drawing/2014/main" val="268442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print(type(“Hello”))</a:t>
                      </a:r>
                    </a:p>
                    <a:p>
                      <a:pPr latinLnBrk="1"/>
                      <a:r>
                        <a:rPr lang="en-US" altLang="ko-KR" dirty="0"/>
                        <a:t>print(type(1))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 function prints the input data type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114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104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Types and Variables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1098221"/>
          </a:xfrm>
        </p:spPr>
        <p:txBody>
          <a:bodyPr/>
          <a:lstStyle/>
          <a:p>
            <a:r>
              <a:rPr lang="en-US" altLang="ko-KR" dirty="0"/>
              <a:t>Variables are where you can store different types of data. </a:t>
            </a:r>
          </a:p>
          <a:p>
            <a:r>
              <a:rPr lang="en-US" altLang="ko-KR" dirty="0"/>
              <a:t>Numbers are not allowed for the first part of the variable name.</a:t>
            </a:r>
          </a:p>
          <a:p>
            <a:r>
              <a:rPr lang="en-US" altLang="ko-KR" dirty="0"/>
              <a:t>Only alphabets and numbers, underscores(_) are allowed.</a:t>
            </a:r>
          </a:p>
          <a:p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36AB498-A133-BD77-D8CD-000AEBE98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37633"/>
              </p:ext>
            </p:extLst>
          </p:nvPr>
        </p:nvGraphicFramePr>
        <p:xfrm>
          <a:off x="977462" y="2103664"/>
          <a:ext cx="7189076" cy="73152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594538">
                  <a:extLst>
                    <a:ext uri="{9D8B030D-6E8A-4147-A177-3AD203B41FA5}">
                      <a16:colId xmlns:a16="http://schemas.microsoft.com/office/drawing/2014/main" val="3750766212"/>
                    </a:ext>
                  </a:extLst>
                </a:gridCol>
                <a:gridCol w="3594538">
                  <a:extLst>
                    <a:ext uri="{9D8B030D-6E8A-4147-A177-3AD203B41FA5}">
                      <a16:colId xmlns:a16="http://schemas.microsoft.com/office/drawing/2014/main" val="247624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a_number1=10</a:t>
                      </a:r>
                    </a:p>
                    <a:p>
                      <a:pPr latinLnBrk="1"/>
                      <a:r>
                        <a:rPr lang="en-US" altLang="ko-KR" dirty="0"/>
                        <a:t>b_string1=“apple”</a:t>
                      </a:r>
                    </a:p>
                    <a:p>
                      <a:pPr latinLnBrk="1"/>
                      <a:r>
                        <a:rPr lang="en-US" altLang="ko-KR" dirty="0"/>
                        <a:t>print(a_number1, b_string1)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Stores 10 in a(a becomes int type)</a:t>
                      </a:r>
                    </a:p>
                    <a:p>
                      <a:pPr latinLnBrk="1"/>
                      <a:r>
                        <a:rPr lang="en-US" altLang="ko-KR" dirty="0"/>
                        <a:t>Stores “apple” in b(b becomes str type)</a:t>
                      </a:r>
                    </a:p>
                    <a:p>
                      <a:pPr latinLnBrk="1"/>
                      <a:r>
                        <a:rPr lang="en-US" altLang="ko-KR" dirty="0"/>
                        <a:t>Prints: 10 apple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27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935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Types and Variables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2349923"/>
            <a:ext cx="7738200" cy="1514600"/>
          </a:xfrm>
        </p:spPr>
        <p:txBody>
          <a:bodyPr/>
          <a:lstStyle/>
          <a:p>
            <a:r>
              <a:rPr lang="en-US" altLang="ko-KR" sz="3200" b="1" dirty="0"/>
              <a:t>Now, print your age and name!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42927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Types and Variables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572700"/>
          </a:xfrm>
        </p:spPr>
        <p:txBody>
          <a:bodyPr/>
          <a:lstStyle/>
          <a:p>
            <a:r>
              <a:rPr lang="en-US" altLang="ko-KR" dirty="0"/>
              <a:t>Try to execute the following!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1FFE475-D287-EFCE-9B0C-F1E570FB9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763176"/>
              </p:ext>
            </p:extLst>
          </p:nvPr>
        </p:nvGraphicFramePr>
        <p:xfrm>
          <a:off x="924910" y="1703246"/>
          <a:ext cx="7189076" cy="5181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594538">
                  <a:extLst>
                    <a:ext uri="{9D8B030D-6E8A-4147-A177-3AD203B41FA5}">
                      <a16:colId xmlns:a16="http://schemas.microsoft.com/office/drawing/2014/main" val="164509861"/>
                    </a:ext>
                  </a:extLst>
                </a:gridCol>
                <a:gridCol w="3594538">
                  <a:extLst>
                    <a:ext uri="{9D8B030D-6E8A-4147-A177-3AD203B41FA5}">
                      <a16:colId xmlns:a16="http://schemas.microsoft.com/office/drawing/2014/main" val="268442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type(True)</a:t>
                      </a:r>
                    </a:p>
                    <a:p>
                      <a:pPr latinLnBrk="1"/>
                      <a:r>
                        <a:rPr lang="en-US" altLang="ko-KR" dirty="0"/>
                        <a:t>type(4.9)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Prints: type&lt;“bool”&gt;</a:t>
                      </a:r>
                    </a:p>
                    <a:p>
                      <a:pPr latinLnBrk="1"/>
                      <a:r>
                        <a:rPr lang="en-US" altLang="ko-KR" dirty="0"/>
                        <a:t>Prints: type&lt;“float”&gt;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11428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B49207D-78F3-C85B-961D-0AB3571A5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13194"/>
              </p:ext>
            </p:extLst>
          </p:nvPr>
        </p:nvGraphicFramePr>
        <p:xfrm>
          <a:off x="924911" y="2571750"/>
          <a:ext cx="7189076" cy="73152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594538">
                  <a:extLst>
                    <a:ext uri="{9D8B030D-6E8A-4147-A177-3AD203B41FA5}">
                      <a16:colId xmlns:a16="http://schemas.microsoft.com/office/drawing/2014/main" val="3750766212"/>
                    </a:ext>
                  </a:extLst>
                </a:gridCol>
                <a:gridCol w="3594538">
                  <a:extLst>
                    <a:ext uri="{9D8B030D-6E8A-4147-A177-3AD203B41FA5}">
                      <a16:colId xmlns:a16="http://schemas.microsoft.com/office/drawing/2014/main" val="247624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c=False</a:t>
                      </a:r>
                    </a:p>
                    <a:p>
                      <a:pPr latinLnBrk="1"/>
                      <a:r>
                        <a:rPr lang="en-US" altLang="ko-KR" dirty="0"/>
                        <a:t>d=3.14</a:t>
                      </a:r>
                    </a:p>
                    <a:p>
                      <a:pPr latinLnBrk="1"/>
                      <a:r>
                        <a:rPr lang="en-US" altLang="ko-KR" dirty="0"/>
                        <a:t>print(c, 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Stores False in a(a becomes bool type)</a:t>
                      </a:r>
                    </a:p>
                    <a:p>
                      <a:pPr latinLnBrk="1"/>
                      <a:r>
                        <a:rPr lang="en-US" altLang="ko-KR" dirty="0"/>
                        <a:t>Stores 3.14 in b(b becomes float type)</a:t>
                      </a:r>
                    </a:p>
                    <a:p>
                      <a:pPr latinLnBrk="1"/>
                      <a:r>
                        <a:rPr lang="en-US" altLang="ko-KR" dirty="0"/>
                        <a:t>Prints: False 3.14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27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42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8"/>
          <p:cNvSpPr txBox="1">
            <a:spLocks noGrp="1"/>
          </p:cNvSpPr>
          <p:nvPr>
            <p:ph type="title"/>
          </p:nvPr>
        </p:nvSpPr>
        <p:spPr>
          <a:xfrm>
            <a:off x="1094125" y="4340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479" name="Google Shape;479;p58"/>
          <p:cNvSpPr txBox="1">
            <a:spLocks noGrp="1"/>
          </p:cNvSpPr>
          <p:nvPr>
            <p:ph type="subTitle" idx="1"/>
          </p:nvPr>
        </p:nvSpPr>
        <p:spPr>
          <a:xfrm>
            <a:off x="702925" y="1057150"/>
            <a:ext cx="77382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This is a the main contents of today’s class.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We will learn the following during today’s class.</a:t>
            </a:r>
            <a:endParaRPr dirty="0"/>
          </a:p>
        </p:txBody>
      </p:sp>
      <p:graphicFrame>
        <p:nvGraphicFramePr>
          <p:cNvPr id="480" name="Google Shape;480;p58"/>
          <p:cNvGraphicFramePr/>
          <p:nvPr>
            <p:extLst>
              <p:ext uri="{D42A27DB-BD31-4B8C-83A1-F6EECF244321}">
                <p14:modId xmlns:p14="http://schemas.microsoft.com/office/powerpoint/2010/main" val="3176600141"/>
              </p:ext>
            </p:extLst>
          </p:nvPr>
        </p:nvGraphicFramePr>
        <p:xfrm>
          <a:off x="702925" y="1691025"/>
          <a:ext cx="7704000" cy="1402000"/>
        </p:xfrm>
        <a:graphic>
          <a:graphicData uri="http://schemas.openxmlformats.org/drawingml/2006/table">
            <a:tbl>
              <a:tblPr>
                <a:noFill/>
                <a:tableStyleId>{0324179D-5A76-4B28-A430-DBD8E55DE50D}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Using Google </a:t>
                      </a:r>
                      <a:r>
                        <a:rPr lang="en-US" sz="1000" b="1" dirty="0" err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Colab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How to use Google Colabatory</a:t>
                      </a: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Printing in Python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Print simple sentences and your names</a:t>
                      </a: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types and Variables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Get different types of data and store them into variables</a:t>
                      </a: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Operators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Logical, arithmetical operators</a:t>
                      </a: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Google Shape;480;p58">
            <a:extLst>
              <a:ext uri="{FF2B5EF4-FFF2-40B4-BE49-F238E27FC236}">
                <a16:creationId xmlns:a16="http://schemas.microsoft.com/office/drawing/2014/main" id="{87467DCE-56E5-FB99-62DD-4ACA8F310B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671621"/>
              </p:ext>
            </p:extLst>
          </p:nvPr>
        </p:nvGraphicFramePr>
        <p:xfrm>
          <a:off x="702925" y="3093025"/>
          <a:ext cx="7704000" cy="701000"/>
        </p:xfrm>
        <a:graphic>
          <a:graphicData uri="http://schemas.openxmlformats.org/drawingml/2006/table">
            <a:tbl>
              <a:tblPr>
                <a:noFill/>
                <a:tableStyleId>{0324179D-5A76-4B28-A430-DBD8E55DE50D}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List, dictionary,</a:t>
                      </a:r>
                      <a:r>
                        <a:rPr lang="ko-KR" altLang="en-US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tuple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Different types of collection of data</a:t>
                      </a: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Function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 block of code that has a particular function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Types and Variables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1929509"/>
            <a:ext cx="7738200" cy="1514600"/>
          </a:xfrm>
        </p:spPr>
        <p:txBody>
          <a:bodyPr/>
          <a:lstStyle/>
          <a:p>
            <a:r>
              <a:rPr lang="en-US" altLang="ko-KR" sz="3200" b="1" dirty="0"/>
              <a:t>Now, print your height in this format!</a:t>
            </a:r>
          </a:p>
          <a:p>
            <a:r>
              <a:rPr lang="en-US" altLang="ko-KR" sz="3200" b="1" dirty="0"/>
              <a:t>Format: My height is 165.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40029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Types and Variables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1514600"/>
          </a:xfrm>
        </p:spPr>
        <p:txBody>
          <a:bodyPr/>
          <a:lstStyle/>
          <a:p>
            <a:r>
              <a:rPr lang="en-US" altLang="ko-KR" dirty="0"/>
              <a:t>You can even store user-entered data in variables</a:t>
            </a:r>
          </a:p>
          <a:p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36AB498-A133-BD77-D8CD-000AEBE98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475677"/>
              </p:ext>
            </p:extLst>
          </p:nvPr>
        </p:nvGraphicFramePr>
        <p:xfrm>
          <a:off x="998483" y="2622130"/>
          <a:ext cx="7189076" cy="73152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594538">
                  <a:extLst>
                    <a:ext uri="{9D8B030D-6E8A-4147-A177-3AD203B41FA5}">
                      <a16:colId xmlns:a16="http://schemas.microsoft.com/office/drawing/2014/main" val="3750766212"/>
                    </a:ext>
                  </a:extLst>
                </a:gridCol>
                <a:gridCol w="3594538">
                  <a:extLst>
                    <a:ext uri="{9D8B030D-6E8A-4147-A177-3AD203B41FA5}">
                      <a16:colId xmlns:a16="http://schemas.microsoft.com/office/drawing/2014/main" val="247624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a=input()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print(a)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Stores user-entered data in a(a becomes str type)</a:t>
                      </a:r>
                    </a:p>
                    <a:p>
                      <a:pPr latinLnBrk="1"/>
                      <a:r>
                        <a:rPr lang="en-US" altLang="ko-KR" dirty="0"/>
                        <a:t>Prints the data user entered.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27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642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Types and Variables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1514600"/>
          </a:xfrm>
        </p:spPr>
        <p:txBody>
          <a:bodyPr/>
          <a:lstStyle/>
          <a:p>
            <a:r>
              <a:rPr lang="en-US" altLang="ko-KR" dirty="0"/>
              <a:t>The input() function always receives string data type.</a:t>
            </a:r>
          </a:p>
          <a:p>
            <a:r>
              <a:rPr lang="en-US" altLang="ko-KR" dirty="0"/>
              <a:t>To get other types of data use int(), float()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36AB498-A133-BD77-D8CD-000AEBE98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972863"/>
              </p:ext>
            </p:extLst>
          </p:nvPr>
        </p:nvGraphicFramePr>
        <p:xfrm>
          <a:off x="822519" y="2571750"/>
          <a:ext cx="7189076" cy="94488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594538">
                  <a:extLst>
                    <a:ext uri="{9D8B030D-6E8A-4147-A177-3AD203B41FA5}">
                      <a16:colId xmlns:a16="http://schemas.microsoft.com/office/drawing/2014/main" val="3750766212"/>
                    </a:ext>
                  </a:extLst>
                </a:gridCol>
                <a:gridCol w="3594538">
                  <a:extLst>
                    <a:ext uri="{9D8B030D-6E8A-4147-A177-3AD203B41FA5}">
                      <a16:colId xmlns:a16="http://schemas.microsoft.com/office/drawing/2014/main" val="247624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b=input()</a:t>
                      </a:r>
                    </a:p>
                    <a:p>
                      <a:pPr latinLnBrk="1"/>
                      <a:r>
                        <a:rPr lang="en-US" altLang="ko-KR" dirty="0"/>
                        <a:t>b=int(b)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print(b, type(b))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Stores user-entered data in b</a:t>
                      </a:r>
                    </a:p>
                    <a:p>
                      <a:pPr latinLnBrk="1"/>
                      <a:r>
                        <a:rPr lang="en-US" altLang="ko-KR" dirty="0"/>
                        <a:t>b becomes type int(causes error if b cannot be changed to int)</a:t>
                      </a:r>
                    </a:p>
                    <a:p>
                      <a:pPr latinLnBrk="1"/>
                      <a:r>
                        <a:rPr lang="en-US" altLang="ko-KR" dirty="0"/>
                        <a:t>Prints the data user entered.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2786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00A8147-8D9B-C1DB-5655-4EEDFE101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315515"/>
              </p:ext>
            </p:extLst>
          </p:nvPr>
        </p:nvGraphicFramePr>
        <p:xfrm>
          <a:off x="822519" y="3720590"/>
          <a:ext cx="7189076" cy="5181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594538">
                  <a:extLst>
                    <a:ext uri="{9D8B030D-6E8A-4147-A177-3AD203B41FA5}">
                      <a16:colId xmlns:a16="http://schemas.microsoft.com/office/drawing/2014/main" val="3750766212"/>
                    </a:ext>
                  </a:extLst>
                </a:gridCol>
                <a:gridCol w="3594538">
                  <a:extLst>
                    <a:ext uri="{9D8B030D-6E8A-4147-A177-3AD203B41FA5}">
                      <a16:colId xmlns:a16="http://schemas.microsoft.com/office/drawing/2014/main" val="247624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b=int(input())</a:t>
                      </a:r>
                    </a:p>
                    <a:p>
                      <a:pPr latinLnBrk="1"/>
                      <a:r>
                        <a:rPr lang="en-US" altLang="ko-KR" dirty="0"/>
                        <a:t>print(b)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Does the same thing as above.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2786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794FC94-B9E3-2BE6-788D-BF398F54F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575390"/>
              </p:ext>
            </p:extLst>
          </p:nvPr>
        </p:nvGraphicFramePr>
        <p:xfrm>
          <a:off x="822519" y="1849630"/>
          <a:ext cx="7189076" cy="5181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594538">
                  <a:extLst>
                    <a:ext uri="{9D8B030D-6E8A-4147-A177-3AD203B41FA5}">
                      <a16:colId xmlns:a16="http://schemas.microsoft.com/office/drawing/2014/main" val="3750766212"/>
                    </a:ext>
                  </a:extLst>
                </a:gridCol>
                <a:gridCol w="3594538">
                  <a:extLst>
                    <a:ext uri="{9D8B030D-6E8A-4147-A177-3AD203B41FA5}">
                      <a16:colId xmlns:a16="http://schemas.microsoft.com/office/drawing/2014/main" val="247624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my_input</a:t>
                      </a:r>
                      <a:r>
                        <a:rPr lang="en-US" altLang="ko-KR" dirty="0"/>
                        <a:t>=input()</a:t>
                      </a:r>
                    </a:p>
                    <a:p>
                      <a:pPr latinLnBrk="1"/>
                      <a:r>
                        <a:rPr lang="en-US" altLang="ko-KR" dirty="0"/>
                        <a:t>print(type(</a:t>
                      </a:r>
                      <a:r>
                        <a:rPr lang="en-US" altLang="ko-KR" dirty="0" err="1"/>
                        <a:t>my_input</a:t>
                      </a:r>
                      <a:r>
                        <a:rPr lang="en-US" altLang="ko-KR" dirty="0"/>
                        <a:t>))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Even if you write integers or floating point numbers, it will receive them as strings.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27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097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Operators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1514600"/>
          </a:xfrm>
        </p:spPr>
        <p:txBody>
          <a:bodyPr/>
          <a:lstStyle/>
          <a:p>
            <a:r>
              <a:rPr lang="en-US" altLang="ko-KR" dirty="0"/>
              <a:t>Python can calculate basic operators.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36AB498-A133-BD77-D8CD-000AEBE98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813305"/>
              </p:ext>
            </p:extLst>
          </p:nvPr>
        </p:nvGraphicFramePr>
        <p:xfrm>
          <a:off x="861848" y="1890610"/>
          <a:ext cx="7189076" cy="94488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594538">
                  <a:extLst>
                    <a:ext uri="{9D8B030D-6E8A-4147-A177-3AD203B41FA5}">
                      <a16:colId xmlns:a16="http://schemas.microsoft.com/office/drawing/2014/main" val="3750766212"/>
                    </a:ext>
                  </a:extLst>
                </a:gridCol>
                <a:gridCol w="3594538">
                  <a:extLst>
                    <a:ext uri="{9D8B030D-6E8A-4147-A177-3AD203B41FA5}">
                      <a16:colId xmlns:a16="http://schemas.microsoft.com/office/drawing/2014/main" val="247624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print(2+5)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print(2*5)</a:t>
                      </a:r>
                      <a:endParaRPr lang="ko-KR" altLang="en-US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print(2-5)</a:t>
                      </a:r>
                      <a:endParaRPr lang="ko-KR" altLang="en-US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print(2/5)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2786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00A8147-8D9B-C1DB-5655-4EEDFE101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53846"/>
              </p:ext>
            </p:extLst>
          </p:nvPr>
        </p:nvGraphicFramePr>
        <p:xfrm>
          <a:off x="861848" y="3039450"/>
          <a:ext cx="7189076" cy="5181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594538">
                  <a:extLst>
                    <a:ext uri="{9D8B030D-6E8A-4147-A177-3AD203B41FA5}">
                      <a16:colId xmlns:a16="http://schemas.microsoft.com/office/drawing/2014/main" val="3750766212"/>
                    </a:ext>
                  </a:extLst>
                </a:gridCol>
                <a:gridCol w="3594538">
                  <a:extLst>
                    <a:ext uri="{9D8B030D-6E8A-4147-A177-3AD203B41FA5}">
                      <a16:colId xmlns:a16="http://schemas.microsoft.com/office/drawing/2014/main" val="247624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print(32//5)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print(32%5)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Floor division. The result is the quotient</a:t>
                      </a:r>
                    </a:p>
                    <a:p>
                      <a:pPr latinLnBrk="1"/>
                      <a:r>
                        <a:rPr lang="en-US" altLang="ko-KR" dirty="0"/>
                        <a:t>Remainder operation.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27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561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Operators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1514600"/>
          </a:xfrm>
        </p:spPr>
        <p:txBody>
          <a:bodyPr/>
          <a:lstStyle/>
          <a:p>
            <a:r>
              <a:rPr lang="en-US" altLang="ko-KR" dirty="0"/>
              <a:t>Try executing the following.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36AB498-A133-BD77-D8CD-000AEBE98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272185"/>
              </p:ext>
            </p:extLst>
          </p:nvPr>
        </p:nvGraphicFramePr>
        <p:xfrm>
          <a:off x="861848" y="2053590"/>
          <a:ext cx="7189076" cy="5181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594538">
                  <a:extLst>
                    <a:ext uri="{9D8B030D-6E8A-4147-A177-3AD203B41FA5}">
                      <a16:colId xmlns:a16="http://schemas.microsoft.com/office/drawing/2014/main" val="3750766212"/>
                    </a:ext>
                  </a:extLst>
                </a:gridCol>
                <a:gridCol w="3594538">
                  <a:extLst>
                    <a:ext uri="{9D8B030D-6E8A-4147-A177-3AD203B41FA5}">
                      <a16:colId xmlns:a16="http://schemas.microsoft.com/office/drawing/2014/main" val="247624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b=input()</a:t>
                      </a:r>
                    </a:p>
                    <a:p>
                      <a:pPr latinLnBrk="1"/>
                      <a:r>
                        <a:rPr lang="en-US" altLang="ko-KR" dirty="0"/>
                        <a:t>print(b*2)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Input value: 3</a:t>
                      </a:r>
                    </a:p>
                    <a:p>
                      <a:pPr latinLnBrk="1"/>
                      <a:r>
                        <a:rPr lang="en-US" altLang="ko-KR" dirty="0"/>
                        <a:t>Prints the string twice.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2786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00A8147-8D9B-C1DB-5655-4EEDFE101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421465"/>
              </p:ext>
            </p:extLst>
          </p:nvPr>
        </p:nvGraphicFramePr>
        <p:xfrm>
          <a:off x="861848" y="2887050"/>
          <a:ext cx="7189076" cy="5181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594538">
                  <a:extLst>
                    <a:ext uri="{9D8B030D-6E8A-4147-A177-3AD203B41FA5}">
                      <a16:colId xmlns:a16="http://schemas.microsoft.com/office/drawing/2014/main" val="3750766212"/>
                    </a:ext>
                  </a:extLst>
                </a:gridCol>
                <a:gridCol w="3594538">
                  <a:extLst>
                    <a:ext uri="{9D8B030D-6E8A-4147-A177-3AD203B41FA5}">
                      <a16:colId xmlns:a16="http://schemas.microsoft.com/office/drawing/2014/main" val="247624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b=int(input())</a:t>
                      </a:r>
                    </a:p>
                    <a:p>
                      <a:pPr latinLnBrk="1"/>
                      <a:r>
                        <a:rPr lang="en-US" altLang="ko-KR" dirty="0"/>
                        <a:t>print(b*2)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Input value: 3</a:t>
                      </a:r>
                    </a:p>
                    <a:p>
                      <a:pPr latinLnBrk="1"/>
                      <a:r>
                        <a:rPr lang="en-US" altLang="ko-KR" dirty="0"/>
                        <a:t>Prints 3 multiplied by 2.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27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692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Operators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1603687"/>
            <a:ext cx="7738200" cy="2684533"/>
          </a:xfrm>
        </p:spPr>
        <p:txBody>
          <a:bodyPr/>
          <a:lstStyle/>
          <a:p>
            <a:r>
              <a:rPr lang="en-US" altLang="ko-KR" sz="3200" b="1" dirty="0"/>
              <a:t>Try to get two numbers and print the sum, multiplication, subtraction and division</a:t>
            </a:r>
          </a:p>
          <a:p>
            <a:r>
              <a:rPr lang="en-US" altLang="ko-KR" sz="3200" b="1" dirty="0"/>
              <a:t>Ex) input: 2 3</a:t>
            </a:r>
          </a:p>
          <a:p>
            <a:r>
              <a:rPr lang="en-US" altLang="ko-KR" sz="3200" b="1" dirty="0"/>
              <a:t>Output: 5 6 -1 0.666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56874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Operators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1603687"/>
            <a:ext cx="7738200" cy="2684533"/>
          </a:xfrm>
        </p:spPr>
        <p:txBody>
          <a:bodyPr/>
          <a:lstStyle/>
          <a:p>
            <a:r>
              <a:rPr lang="en-US" altLang="ko-KR" sz="3200" b="1" dirty="0"/>
              <a:t>Try to print the quotient and remainder of 61 divided by 7 in this format.</a:t>
            </a:r>
          </a:p>
          <a:p>
            <a:r>
              <a:rPr lang="en-US" altLang="ko-KR" sz="3200" b="1" dirty="0"/>
              <a:t>Ex) Output: 61%7=8∙∙∙5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99231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Operators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1514600"/>
          </a:xfrm>
        </p:spPr>
        <p:txBody>
          <a:bodyPr/>
          <a:lstStyle/>
          <a:p>
            <a:r>
              <a:rPr lang="en-US" altLang="ko-KR" dirty="0"/>
              <a:t>Logical operators are widely used in computers.</a:t>
            </a:r>
          </a:p>
          <a:p>
            <a:r>
              <a:rPr lang="en-US" altLang="ko-KR" dirty="0"/>
              <a:t>The “or” operator results TRUE if 1 or more input data is TRUE.</a:t>
            </a:r>
          </a:p>
          <a:p>
            <a:r>
              <a:rPr lang="en-US" altLang="ko-KR" dirty="0"/>
              <a:t>The “and” operator results TRUE only if all of the input data is TRUE.</a:t>
            </a:r>
          </a:p>
          <a:p>
            <a:r>
              <a:rPr lang="en-US" altLang="ko-KR" dirty="0"/>
              <a:t>The “not” operator results in the exact opposite(TRUE or FALSE) of the whole data.</a:t>
            </a:r>
          </a:p>
          <a:p>
            <a:r>
              <a:rPr lang="en-US" altLang="ko-KR" dirty="0"/>
              <a:t>Nonzero values such as 1, 100 means TRUE in logical operations.</a:t>
            </a:r>
          </a:p>
          <a:p>
            <a:r>
              <a:rPr lang="en-US" altLang="ko-KR" dirty="0"/>
              <a:t>Zero(0) means FALSE in logical operations.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6AA0569-44B1-0A5C-E1B8-688066803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914744"/>
              </p:ext>
            </p:extLst>
          </p:nvPr>
        </p:nvGraphicFramePr>
        <p:xfrm>
          <a:off x="933332" y="2487496"/>
          <a:ext cx="2408665" cy="1779705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617035">
                  <a:extLst>
                    <a:ext uri="{9D8B030D-6E8A-4147-A177-3AD203B41FA5}">
                      <a16:colId xmlns:a16="http://schemas.microsoft.com/office/drawing/2014/main" val="2177234683"/>
                    </a:ext>
                  </a:extLst>
                </a:gridCol>
                <a:gridCol w="617035">
                  <a:extLst>
                    <a:ext uri="{9D8B030D-6E8A-4147-A177-3AD203B41FA5}">
                      <a16:colId xmlns:a16="http://schemas.microsoft.com/office/drawing/2014/main" val="2923897151"/>
                    </a:ext>
                  </a:extLst>
                </a:gridCol>
                <a:gridCol w="1174595">
                  <a:extLst>
                    <a:ext uri="{9D8B030D-6E8A-4147-A177-3AD203B41FA5}">
                      <a16:colId xmlns:a16="http://schemas.microsoft.com/office/drawing/2014/main" val="3368889144"/>
                    </a:ext>
                  </a:extLst>
                </a:gridCol>
              </a:tblGrid>
              <a:tr h="355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x</a:t>
                      </a:r>
                      <a:r>
                        <a:rPr lang="en-US" altLang="ko-KR" dirty="0">
                          <a:latin typeface="Montserrat Medium" panose="00000600000000000000" pitchFamily="2" charset="0"/>
                          <a:ea typeface="맑은 고딕" panose="020B0503020000020004" pitchFamily="50" charset="-127"/>
                        </a:rPr>
                        <a:t>₁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  <a:ea typeface="바탕" panose="02030600000101010101" pitchFamily="18" charset="-127"/>
                        </a:rPr>
                        <a:t>x</a:t>
                      </a:r>
                      <a:r>
                        <a:rPr lang="ko-KR" altLang="en-US" dirty="0">
                          <a:latin typeface="Montserrat Medium" panose="00000600000000000000" pitchFamily="2" charset="0"/>
                          <a:ea typeface="바탕" panose="02030600000101010101" pitchFamily="18" charset="-127"/>
                        </a:rPr>
                        <a:t>₂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y(</a:t>
                      </a:r>
                      <a:r>
                        <a:rPr lang="en-US" altLang="ko-KR" dirty="0">
                          <a:latin typeface="Montserrat Medium" panose="00000600000000000000" pitchFamily="2" charset="0"/>
                          <a:ea typeface="바탕" panose="02030600000101010101" pitchFamily="18" charset="-127"/>
                        </a:rPr>
                        <a:t>x</a:t>
                      </a:r>
                      <a:r>
                        <a:rPr lang="en-US" altLang="ko-KR" dirty="0">
                          <a:latin typeface="Montserrat Medium" panose="00000600000000000000" pitchFamily="2" charset="0"/>
                          <a:ea typeface="맑은 고딕" panose="020B0503020000020004" pitchFamily="50" charset="-127"/>
                        </a:rPr>
                        <a:t>₁</a:t>
                      </a:r>
                      <a:r>
                        <a:rPr lang="ko-KR" altLang="en-US" dirty="0">
                          <a:latin typeface="Montserrat Medium" panose="00000600000000000000" pitchFamily="2" charset="0"/>
                          <a:ea typeface="바탕" panose="02030600000101010101" pitchFamily="18" charset="-127"/>
                        </a:rPr>
                        <a:t> </a:t>
                      </a:r>
                      <a:r>
                        <a:rPr lang="en-US" altLang="ko-KR" dirty="0">
                          <a:latin typeface="Montserrat Medium" panose="00000600000000000000" pitchFamily="2" charset="0"/>
                          <a:ea typeface="바탕" panose="02030600000101010101" pitchFamily="18" charset="-127"/>
                        </a:rPr>
                        <a:t>or x</a:t>
                      </a:r>
                      <a:r>
                        <a:rPr lang="ko-KR" altLang="en-US" dirty="0">
                          <a:latin typeface="Montserrat Medium" panose="00000600000000000000" pitchFamily="2" charset="0"/>
                          <a:ea typeface="바탕" panose="02030600000101010101" pitchFamily="18" charset="-127"/>
                        </a:rPr>
                        <a:t>₂</a:t>
                      </a:r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)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13551"/>
                  </a:ext>
                </a:extLst>
              </a:tr>
              <a:tr h="355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1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1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1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744524"/>
                  </a:ext>
                </a:extLst>
              </a:tr>
              <a:tr h="355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1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0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1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741067"/>
                  </a:ext>
                </a:extLst>
              </a:tr>
              <a:tr h="355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0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1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1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080856"/>
                  </a:ext>
                </a:extLst>
              </a:tr>
              <a:tr h="355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0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0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0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31740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9762E70C-CE5F-924C-DC7E-4FD1EBD4E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622204"/>
              </p:ext>
            </p:extLst>
          </p:nvPr>
        </p:nvGraphicFramePr>
        <p:xfrm>
          <a:off x="3762025" y="2493227"/>
          <a:ext cx="2408665" cy="1779705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617035">
                  <a:extLst>
                    <a:ext uri="{9D8B030D-6E8A-4147-A177-3AD203B41FA5}">
                      <a16:colId xmlns:a16="http://schemas.microsoft.com/office/drawing/2014/main" val="2177234683"/>
                    </a:ext>
                  </a:extLst>
                </a:gridCol>
                <a:gridCol w="617035">
                  <a:extLst>
                    <a:ext uri="{9D8B030D-6E8A-4147-A177-3AD203B41FA5}">
                      <a16:colId xmlns:a16="http://schemas.microsoft.com/office/drawing/2014/main" val="2923897151"/>
                    </a:ext>
                  </a:extLst>
                </a:gridCol>
                <a:gridCol w="1174595">
                  <a:extLst>
                    <a:ext uri="{9D8B030D-6E8A-4147-A177-3AD203B41FA5}">
                      <a16:colId xmlns:a16="http://schemas.microsoft.com/office/drawing/2014/main" val="3368889144"/>
                    </a:ext>
                  </a:extLst>
                </a:gridCol>
              </a:tblGrid>
              <a:tr h="355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x</a:t>
                      </a:r>
                      <a:r>
                        <a:rPr lang="en-US" altLang="ko-KR" dirty="0">
                          <a:latin typeface="Montserrat Medium" panose="00000600000000000000" pitchFamily="2" charset="0"/>
                          <a:ea typeface="맑은 고딕" panose="020B0503020000020004" pitchFamily="50" charset="-127"/>
                        </a:rPr>
                        <a:t>₁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  <a:ea typeface="바탕" panose="02030600000101010101" pitchFamily="18" charset="-127"/>
                        </a:rPr>
                        <a:t>x</a:t>
                      </a:r>
                      <a:r>
                        <a:rPr lang="ko-KR" altLang="en-US" dirty="0">
                          <a:latin typeface="Montserrat Medium" panose="00000600000000000000" pitchFamily="2" charset="0"/>
                          <a:ea typeface="바탕" panose="02030600000101010101" pitchFamily="18" charset="-127"/>
                        </a:rPr>
                        <a:t>₂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y(</a:t>
                      </a:r>
                      <a:r>
                        <a:rPr lang="en-US" altLang="ko-KR" dirty="0">
                          <a:latin typeface="Montserrat Medium" panose="00000600000000000000" pitchFamily="2" charset="0"/>
                          <a:ea typeface="바탕" panose="02030600000101010101" pitchFamily="18" charset="-127"/>
                        </a:rPr>
                        <a:t>x</a:t>
                      </a:r>
                      <a:r>
                        <a:rPr lang="en-US" altLang="ko-KR" dirty="0">
                          <a:latin typeface="Montserrat Medium" panose="00000600000000000000" pitchFamily="2" charset="0"/>
                          <a:ea typeface="맑은 고딕" panose="020B0503020000020004" pitchFamily="50" charset="-127"/>
                        </a:rPr>
                        <a:t>₁</a:t>
                      </a:r>
                      <a:r>
                        <a:rPr lang="ko-KR" altLang="en-US" dirty="0">
                          <a:latin typeface="Montserrat Medium" panose="00000600000000000000" pitchFamily="2" charset="0"/>
                          <a:ea typeface="바탕" panose="02030600000101010101" pitchFamily="18" charset="-127"/>
                        </a:rPr>
                        <a:t> </a:t>
                      </a:r>
                      <a:r>
                        <a:rPr lang="en-US" altLang="ko-KR" dirty="0">
                          <a:latin typeface="Montserrat Medium" panose="00000600000000000000" pitchFamily="2" charset="0"/>
                          <a:ea typeface="바탕" panose="02030600000101010101" pitchFamily="18" charset="-127"/>
                        </a:rPr>
                        <a:t>and x</a:t>
                      </a:r>
                      <a:r>
                        <a:rPr lang="ko-KR" altLang="en-US" dirty="0">
                          <a:latin typeface="Montserrat Medium" panose="00000600000000000000" pitchFamily="2" charset="0"/>
                          <a:ea typeface="바탕" panose="02030600000101010101" pitchFamily="18" charset="-127"/>
                        </a:rPr>
                        <a:t>₂</a:t>
                      </a:r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)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13551"/>
                  </a:ext>
                </a:extLst>
              </a:tr>
              <a:tr h="355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1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1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1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744524"/>
                  </a:ext>
                </a:extLst>
              </a:tr>
              <a:tr h="355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1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0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0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741067"/>
                  </a:ext>
                </a:extLst>
              </a:tr>
              <a:tr h="355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0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1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0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080856"/>
                  </a:ext>
                </a:extLst>
              </a:tr>
              <a:tr h="355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0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0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0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31740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55E24E8D-4C3B-0EC6-2419-016F1275F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004697"/>
              </p:ext>
            </p:extLst>
          </p:nvPr>
        </p:nvGraphicFramePr>
        <p:xfrm>
          <a:off x="6590718" y="2487496"/>
          <a:ext cx="1628078" cy="1043724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814039">
                  <a:extLst>
                    <a:ext uri="{9D8B030D-6E8A-4147-A177-3AD203B41FA5}">
                      <a16:colId xmlns:a16="http://schemas.microsoft.com/office/drawing/2014/main" val="3259243627"/>
                    </a:ext>
                  </a:extLst>
                </a:gridCol>
                <a:gridCol w="814039">
                  <a:extLst>
                    <a:ext uri="{9D8B030D-6E8A-4147-A177-3AD203B41FA5}">
                      <a16:colId xmlns:a16="http://schemas.microsoft.com/office/drawing/2014/main" val="697371579"/>
                    </a:ext>
                  </a:extLst>
                </a:gridCol>
              </a:tblGrid>
              <a:tr h="347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 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747793"/>
                  </a:ext>
                </a:extLst>
              </a:tr>
              <a:tr h="347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654782"/>
                  </a:ext>
                </a:extLst>
              </a:tr>
              <a:tr h="347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772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481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Operators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1514600"/>
          </a:xfrm>
        </p:spPr>
        <p:txBody>
          <a:bodyPr/>
          <a:lstStyle/>
          <a:p>
            <a:r>
              <a:rPr lang="en-US" altLang="ko-KR" dirty="0"/>
              <a:t>Try executing the following code.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36AB498-A133-BD77-D8CD-000AEBE98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256245"/>
              </p:ext>
            </p:extLst>
          </p:nvPr>
        </p:nvGraphicFramePr>
        <p:xfrm>
          <a:off x="1094125" y="1664919"/>
          <a:ext cx="6525876" cy="2861541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262938">
                  <a:extLst>
                    <a:ext uri="{9D8B030D-6E8A-4147-A177-3AD203B41FA5}">
                      <a16:colId xmlns:a16="http://schemas.microsoft.com/office/drawing/2014/main" val="3750766212"/>
                    </a:ext>
                  </a:extLst>
                </a:gridCol>
                <a:gridCol w="3262938">
                  <a:extLst>
                    <a:ext uri="{9D8B030D-6E8A-4147-A177-3AD203B41FA5}">
                      <a16:colId xmlns:a16="http://schemas.microsoft.com/office/drawing/2014/main" val="557788540"/>
                    </a:ext>
                  </a:extLst>
                </a:gridCol>
              </a:tblGrid>
              <a:tr h="953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print(True or True)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print(True or False)</a:t>
                      </a:r>
                      <a:endParaRPr lang="ko-KR" altLang="en-US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print(False or True)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print(False or 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27864"/>
                  </a:ext>
                </a:extLst>
              </a:tr>
              <a:tr h="953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print(True and True)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print(True and False)</a:t>
                      </a:r>
                      <a:endParaRPr lang="ko-KR" altLang="en-US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print(False and True)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print(False and 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663369"/>
                  </a:ext>
                </a:extLst>
              </a:tr>
              <a:tr h="953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print(not True)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print(not False)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print(not True or True)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print(not(True or True))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50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529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15146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ພວກເຮົາຍັງສາມາດເຮັດໃຫ້ໂຄງການເຮັດສິ່ງຕ່າງໆໃນເງື່ອນໄຂສະເພາະໃດຫນຶ່ງ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ເມື່ອ​ນຳ​ໃຊ້​ຄຳ​ບັນ​ຍາຍ​ເງື່ອນ​ໄຂ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, 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ເຮົາ​ສາ​ມາດ​ໃຊ້​ສັນ​ຍາ​ລັກ​ເຊັ່ນ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: 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ຄວາມ​ສະ​ເໝີ​ພາບ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(==), 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ໃຫຍ່​ກ​່​ວາ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(&gt;), 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ຫນ້ອຍ​ກ​່​ວາ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(&lt;), 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ໃຫຍ່​ກ​່​ວາ​ຫຼື​ເທົ່າ​ທຽມ​ກັບ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(&gt;=), 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ຫນ້ອຍ​ກ​່​ວາ​ຫຼື​ເທົ່າ​ທຽມ​ກັບ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(&lt;=)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lang="en-US" altLang="ko-KR" sz="105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5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*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ທ່ານຄວນແຍກ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= 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ແລະ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==. = 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ແມ່ນເກັບຮັກສາຄ່າທີ່ຖືກຕ້ອງກັບຄ່າຊ້າຍ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, 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ແລະ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== 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ກໍາລັງກວດສອບວ່າທັງສອງດ້ານແມ່ນຄືກັນ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.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indent="0"/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36AB498-A133-BD77-D8CD-000AEBE98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609153"/>
              </p:ext>
            </p:extLst>
          </p:nvPr>
        </p:nvGraphicFramePr>
        <p:xfrm>
          <a:off x="906207" y="2928110"/>
          <a:ext cx="7926118" cy="73152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2323711">
                  <a:extLst>
                    <a:ext uri="{9D8B030D-6E8A-4147-A177-3AD203B41FA5}">
                      <a16:colId xmlns:a16="http://schemas.microsoft.com/office/drawing/2014/main" val="3750766212"/>
                    </a:ext>
                  </a:extLst>
                </a:gridCol>
                <a:gridCol w="5602407">
                  <a:extLst>
                    <a:ext uri="{9D8B030D-6E8A-4147-A177-3AD203B41FA5}">
                      <a16:colId xmlns:a16="http://schemas.microsoft.com/office/drawing/2014/main" val="247624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a=10</a:t>
                      </a:r>
                    </a:p>
                    <a:p>
                      <a:pPr latinLnBrk="1"/>
                      <a:r>
                        <a:rPr lang="en-US" altLang="ko-KR" dirty="0"/>
                        <a:t>print(a==10)</a:t>
                      </a:r>
                    </a:p>
                    <a:p>
                      <a:pPr latinLnBrk="1"/>
                      <a:r>
                        <a:rPr lang="en-US" altLang="ko-KR" dirty="0"/>
                        <a:t>print(a&lt;10)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27864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F4236E4D-5A92-02AF-89D7-0AA0281D0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510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AFC60C0-01CC-114C-1F66-D5398FB94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510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58F0E03-834C-5986-6CE7-CE8739696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510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42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use Google </a:t>
            </a:r>
            <a:r>
              <a:rPr lang="en-US" altLang="ko-KR" dirty="0" err="1"/>
              <a:t>Colab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FA96A9-A65F-6898-D826-B3A56EACA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32F5C1-CC32-72AE-8021-6DF68C36E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733" y="1057150"/>
            <a:ext cx="5349566" cy="3938460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8DCE60AF-10AD-924D-DC33-DFACED696CA8}"/>
              </a:ext>
            </a:extLst>
          </p:cNvPr>
          <p:cNvSpPr/>
          <p:nvPr/>
        </p:nvSpPr>
        <p:spPr>
          <a:xfrm>
            <a:off x="5910147" y="1100255"/>
            <a:ext cx="50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048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15146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ພວກເຮົາສາມາດໃຊ້ຄໍາຖະແຫຼງການ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inherit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inherit"/>
              </a:rPr>
              <a:t>else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. 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ໃນ​ເວ​ລາ​ທີ່​ການ​ນໍາ​ໃຊ້​ຄໍາ​ສັ່ງ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inherit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inherit"/>
              </a:rPr>
              <a:t>else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, 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ເສັ້ນ​ລວມ​ທັງ​ເງື່ອນ​ໄຂ​ຄວນ​ຈະ​ມີ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inherit"/>
              </a:rPr>
              <a:t>colon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(:) 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ໃນ​ຕອນ​ທ້າຍ​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. 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ນອກຈາກນີ້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, 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ຕັນການປະຕິບັດຄວນຈະຖືກຫຍໍ້ຫນ້າດ້ວຍຂອບເຂດດຽວກັນ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.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36AB498-A133-BD77-D8CD-000AEBE98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812667"/>
              </p:ext>
            </p:extLst>
          </p:nvPr>
        </p:nvGraphicFramePr>
        <p:xfrm>
          <a:off x="906207" y="2928110"/>
          <a:ext cx="7926118" cy="115824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2323711">
                  <a:extLst>
                    <a:ext uri="{9D8B030D-6E8A-4147-A177-3AD203B41FA5}">
                      <a16:colId xmlns:a16="http://schemas.microsoft.com/office/drawing/2014/main" val="3750766212"/>
                    </a:ext>
                  </a:extLst>
                </a:gridCol>
                <a:gridCol w="5602407">
                  <a:extLst>
                    <a:ext uri="{9D8B030D-6E8A-4147-A177-3AD203B41FA5}">
                      <a16:colId xmlns:a16="http://schemas.microsoft.com/office/drawing/2014/main" val="247624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a=10</a:t>
                      </a:r>
                    </a:p>
                    <a:p>
                      <a:pPr latinLnBrk="1"/>
                      <a:r>
                        <a:rPr lang="en-US" altLang="ko-KR" dirty="0"/>
                        <a:t>if(a==10):</a:t>
                      </a:r>
                    </a:p>
                    <a:p>
                      <a:pPr latinLnBrk="1"/>
                      <a:r>
                        <a:rPr lang="ko-KR" altLang="en-US" dirty="0"/>
                        <a:t>  </a:t>
                      </a:r>
                      <a:r>
                        <a:rPr lang="en-US" altLang="ko-KR" dirty="0"/>
                        <a:t>print(“a is equal to 10”)</a:t>
                      </a:r>
                    </a:p>
                    <a:p>
                      <a:pPr latinLnBrk="1"/>
                      <a:r>
                        <a:rPr lang="en-US" altLang="ko-KR" dirty="0"/>
                        <a:t>else:</a:t>
                      </a:r>
                    </a:p>
                    <a:p>
                      <a:pPr latinLnBrk="1"/>
                      <a:r>
                        <a:rPr lang="en-US" altLang="ko-KR" dirty="0"/>
                        <a:t>  print(“a is not equal to 10”)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lo-LA" altLang="ko-KR" dirty="0"/>
                        <a:t>ປະຕິບັດການ ຫຍໍ້ໜ້າບລັອກ</a:t>
                      </a:r>
                      <a:r>
                        <a:rPr lang="en-US" altLang="ko-KR" dirty="0"/>
                        <a:t> </a:t>
                      </a:r>
                      <a:r>
                        <a:rPr lang="lo-LA" altLang="ko-KR" dirty="0"/>
                        <a:t>ຕໍ່ໄປນີ້ຖ້າ </a:t>
                      </a:r>
                      <a:r>
                        <a:rPr lang="en-US" altLang="ko-KR" dirty="0"/>
                        <a:t>a </a:t>
                      </a:r>
                      <a:r>
                        <a:rPr lang="lo-LA" altLang="ko-KR" dirty="0"/>
                        <a:t>ເທົ່າກັບ 2 ຫຍໍ້ໜ້າບລັອກ. ພິມ “</a:t>
                      </a:r>
                      <a:r>
                        <a:rPr lang="en-US" altLang="ko-KR" dirty="0"/>
                        <a:t>a </a:t>
                      </a:r>
                      <a:r>
                        <a:rPr lang="lo-LA" altLang="ko-KR" dirty="0"/>
                        <a:t>ເທົ່າກັບ 10” ປະຕິບັດການຂັດຂວາງການຫຍໍ້ຫນ້າຕໍ່ໄປນີ້ຖ້າເງື່ອນໄຂຂ້າງເທິງນີ້ບໍ່ຖືກຕ້ອງ. ຫຍໍ້ໜ້າບລັອກ. ພິມ “</a:t>
                      </a:r>
                      <a:r>
                        <a:rPr lang="en-US" altLang="ko-KR" dirty="0"/>
                        <a:t>a </a:t>
                      </a:r>
                      <a:r>
                        <a:rPr lang="lo-LA" altLang="ko-KR" dirty="0"/>
                        <a:t>ບໍ່ເທົ່າກັບ 10”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2786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8E54909-81D5-D40E-FBA5-AB3DE39C7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510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469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1BCA6-4011-0F0A-BB84-0CD245C83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08F09A-4348-7FDA-747F-C8E92E2BB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1250504"/>
            <a:ext cx="7738200" cy="367884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o-LA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ດຽວນີ້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, </a:t>
            </a:r>
            <a:r>
              <a:rPr kumimoji="0" lang="lo-LA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ພະຍາຍາມສ້າງໂຄງການທີ່ອະນຸຍາດໃຫ້ຄົນອາຍຸ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20</a:t>
            </a:r>
            <a:r>
              <a:rPr kumimoji="0" lang="lo-LA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 ຫາ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35</a:t>
            </a:r>
            <a:r>
              <a:rPr kumimoji="0" lang="lo-LA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 ປີເທົ່ານັ້ນເຂົ້າ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.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ko-KR" altLang="ko-KR" sz="2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r>
              <a:rPr lang="en-US" altLang="ko-KR" sz="3200" b="1" dirty="0"/>
              <a:t>Ex) input: 23</a:t>
            </a:r>
          </a:p>
          <a:p>
            <a:r>
              <a:rPr lang="en-US" altLang="ko-KR" sz="3200" b="1" dirty="0"/>
              <a:t>Output: You can enter</a:t>
            </a:r>
          </a:p>
          <a:p>
            <a:r>
              <a:rPr lang="en-US" altLang="ko-KR" sz="3200" b="1" dirty="0"/>
              <a:t>Input: 39</a:t>
            </a:r>
          </a:p>
          <a:p>
            <a:r>
              <a:rPr lang="en-US" altLang="ko-KR" sz="3200" b="1" dirty="0"/>
              <a:t>Output: You cannot enter</a:t>
            </a:r>
            <a:endParaRPr lang="ko-KR" altLang="en-US" sz="32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C27CAC-967E-15B0-A4A5-74BBB1784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510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622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Iteration(while)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15146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ພວກເຮົາຍັງສາມາດເຮັດໃຫ້ໂຄງການເຮັດເລື້ມຄືນສິ່ງທີ່ຢູ່ໃນເງື່ອນໄຂສະເພາະໃດຫນຶ່ງ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. 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ໃນ​ເວ​ລາ​ທີ່​ການ​ນໍາ​ໃຊ້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inherit"/>
              </a:rPr>
              <a:t>iteration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​, 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ພວກ​ເຮົາ​ຍັງ​ສາ​ມາດ​ນໍາ​ໃຊ້​ສັນ​ຍາ​ລັກ​ເຊັ່ນ​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: 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ຄວາມ​ສະ​ເຫມີ​ພາບ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(==), 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ໃຫຍ່​ກ​່​ວາ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(&gt;), 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ຫນ້ອຍ​ກ​່​ວາ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(&lt;), 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ໃຫຍ່​ກ​່​ວາ​ຫຼື​ເທົ່າ​ທຽມ​ກັບ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(&gt;=), 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ຫນ້ອຍ​ກ​່​ວາ​ຫຼື​ເທົ່າ​ກັບ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(&lt;=)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ko-KR" sz="100" b="0" i="0" u="none" strike="noStrike" cap="none" normalizeH="0" baseline="0" dirty="0">
                <a:ln>
                  <a:noFill/>
                </a:ln>
                <a:effectLst/>
              </a:rPr>
              <a:t>… 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ພວກເຮົາສາມາດໃຊ້ຄໍາຖະແຫຼງການໃນຂະນະທີ່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. 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ໃນ​ເວ​ລາ​ທີ່​ການ​ນໍາ​ໃຊ້​ຄໍາ​ສັ່ງ​ຂະ​ບວນ​ການ​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, 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ເສັ້ນ​ລວມ​ທັງ​ສະ​ພາບ​ການ​ຄວນ​ຈະ​ມີ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inherit"/>
              </a:rPr>
              <a:t>colon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(:) 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ໃນ​ຕອນ​ທ້າຍ​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. 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ນອກຈາກນີ້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, 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ຕັນການປະຕິບັດຄວນຈະຖືກຫຍໍ້ຫນ້າດ້ວຍຂອບເຂດດຽວກັນ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.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n-US" altLang="ko-KR" dirty="0"/>
              <a:t>Increase, continue, break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36AB498-A133-BD77-D8CD-000AEBE98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1666"/>
              </p:ext>
            </p:extLst>
          </p:nvPr>
        </p:nvGraphicFramePr>
        <p:xfrm>
          <a:off x="906207" y="2916420"/>
          <a:ext cx="7926118" cy="94488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2614759">
                  <a:extLst>
                    <a:ext uri="{9D8B030D-6E8A-4147-A177-3AD203B41FA5}">
                      <a16:colId xmlns:a16="http://schemas.microsoft.com/office/drawing/2014/main" val="3750766212"/>
                    </a:ext>
                  </a:extLst>
                </a:gridCol>
                <a:gridCol w="5311359">
                  <a:extLst>
                    <a:ext uri="{9D8B030D-6E8A-4147-A177-3AD203B41FA5}">
                      <a16:colId xmlns:a16="http://schemas.microsoft.com/office/drawing/2014/main" val="247624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a=10</a:t>
                      </a:r>
                    </a:p>
                    <a:p>
                      <a:pPr latinLnBrk="1"/>
                      <a:r>
                        <a:rPr lang="en-US" altLang="ko-KR" dirty="0"/>
                        <a:t>while(a&lt;10):</a:t>
                      </a:r>
                    </a:p>
                    <a:p>
                      <a:pPr latinLnBrk="1"/>
                      <a:r>
                        <a:rPr lang="ko-KR" altLang="en-US" dirty="0"/>
                        <a:t>  </a:t>
                      </a:r>
                      <a:r>
                        <a:rPr lang="en-US" altLang="ko-KR" dirty="0"/>
                        <a:t>print(“value of a is ”, a)</a:t>
                      </a:r>
                    </a:p>
                    <a:p>
                      <a:pPr latinLnBrk="1"/>
                      <a:r>
                        <a:rPr lang="en-US" altLang="ko-KR" dirty="0"/>
                        <a:t>  a=a+1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lo-LA" altLang="ko-KR" dirty="0"/>
                        <a:t>ເຮັດຊ້ຳບລັອກທີ່ຫຍໍ້ໜ້າຕໍ່ໄປນີ້ຖ້າ </a:t>
                      </a:r>
                      <a:r>
                        <a:rPr lang="en-US" altLang="ko-KR" dirty="0"/>
                        <a:t>a </a:t>
                      </a:r>
                      <a:r>
                        <a:rPr lang="lo-LA" altLang="ko-KR" dirty="0"/>
                        <a:t>ນ້ອຍກວ່າ 2 ຫຍໍ້ໜ້າບລັອກ. ພິມ “ຄ່າຂອງ </a:t>
                      </a:r>
                      <a:r>
                        <a:rPr lang="en-US" altLang="ko-KR" dirty="0"/>
                        <a:t>a </a:t>
                      </a:r>
                      <a:r>
                        <a:rPr lang="lo-LA" altLang="ko-KR" dirty="0"/>
                        <a:t>ແມ່ນ” ແລະຄ່າຂອງ </a:t>
                      </a:r>
                      <a:r>
                        <a:rPr lang="en-US" altLang="ko-KR" dirty="0"/>
                        <a:t>a </a:t>
                      </a:r>
                      <a:r>
                        <a:rPr lang="lo-LA" altLang="ko-KR" dirty="0"/>
                        <a:t>ມູນຄ່າເກັບຮັກສາຂອງ </a:t>
                      </a:r>
                      <a:r>
                        <a:rPr lang="en-US" altLang="ko-KR" dirty="0"/>
                        <a:t>a+1 </a:t>
                      </a:r>
                      <a:r>
                        <a:rPr lang="lo-LA" altLang="ko-KR" dirty="0"/>
                        <a:t>ໃນ </a:t>
                      </a:r>
                      <a:r>
                        <a:rPr lang="en-US" altLang="ko-KR" dirty="0"/>
                        <a:t>a.(</a:t>
                      </a:r>
                      <a:r>
                        <a:rPr lang="lo-LA" altLang="ko-KR" dirty="0"/>
                        <a:t>ຄືກັນກັບ </a:t>
                      </a:r>
                      <a:r>
                        <a:rPr lang="en-US" altLang="ko-KR" dirty="0"/>
                        <a:t>a+=1)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2786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5730DF3-EDF6-D4AD-EF87-66CF56185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510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C3D8153-806D-4B08-EAF7-9E1B8D353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510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820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Iteration(for)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845222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"</a:t>
            </a:r>
            <a:r>
              <a:rPr lang="en-US" altLang="ko-KR" dirty="0">
                <a:latin typeface="Arial Unicode MS"/>
                <a:ea typeface="inherit"/>
              </a:rPr>
              <a:t>for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" 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ແມ່ນວິທີທີ່ສະດວກຂອງການຊໍ້າຄືນ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. 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ມັນເຮັດຊ້ຳກັບບລັອກທີ່ຫຍໍ້ໜ້າດ້ວຍກົດລະບຽບບາງຢ່າງ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. 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ສອງລະຫັດຕໍ່ໄປນີ້ເຮັດສິ່ງດຽວກັນ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.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36AB498-A133-BD77-D8CD-000AEBE98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421395"/>
              </p:ext>
            </p:extLst>
          </p:nvPr>
        </p:nvGraphicFramePr>
        <p:xfrm>
          <a:off x="906207" y="2296249"/>
          <a:ext cx="7926118" cy="94488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2614759">
                  <a:extLst>
                    <a:ext uri="{9D8B030D-6E8A-4147-A177-3AD203B41FA5}">
                      <a16:colId xmlns:a16="http://schemas.microsoft.com/office/drawing/2014/main" val="3750766212"/>
                    </a:ext>
                  </a:extLst>
                </a:gridCol>
                <a:gridCol w="5311359">
                  <a:extLst>
                    <a:ext uri="{9D8B030D-6E8A-4147-A177-3AD203B41FA5}">
                      <a16:colId xmlns:a16="http://schemas.microsoft.com/office/drawing/2014/main" val="247624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a=0</a:t>
                      </a:r>
                    </a:p>
                    <a:p>
                      <a:pPr latinLnBrk="1"/>
                      <a:r>
                        <a:rPr lang="en-US" altLang="ko-KR" dirty="0"/>
                        <a:t>while(a&lt;10):</a:t>
                      </a:r>
                    </a:p>
                    <a:p>
                      <a:pPr latinLnBrk="1"/>
                      <a:r>
                        <a:rPr lang="ko-KR" altLang="en-US" dirty="0"/>
                        <a:t>  </a:t>
                      </a:r>
                      <a:r>
                        <a:rPr lang="en-US" altLang="ko-KR" dirty="0"/>
                        <a:t>print(“value of a is ”, a)</a:t>
                      </a:r>
                    </a:p>
                    <a:p>
                      <a:pPr latinLnBrk="1"/>
                      <a:r>
                        <a:rPr lang="en-US" altLang="ko-KR" dirty="0"/>
                        <a:t>  a=a+1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lo-LA" altLang="ko-KR" dirty="0"/>
                        <a:t>ເຮັດຊ້ຳບລັອກທີ່ຫຍໍ້ໜ້າຕໍ່ໄປນີ້ຖ້າ </a:t>
                      </a:r>
                      <a:r>
                        <a:rPr lang="en-US" altLang="ko-KR" dirty="0"/>
                        <a:t>a </a:t>
                      </a:r>
                      <a:r>
                        <a:rPr lang="lo-LA" altLang="ko-KR" dirty="0"/>
                        <a:t>ນ້ອຍກວ່າ 2 ຫຍໍ້ໜ້າບລັອກ. ພິມ “ຄ່າຂອງ </a:t>
                      </a:r>
                      <a:r>
                        <a:rPr lang="en-US" altLang="ko-KR" dirty="0"/>
                        <a:t>a </a:t>
                      </a:r>
                      <a:r>
                        <a:rPr lang="lo-LA" altLang="ko-KR" dirty="0"/>
                        <a:t>ແມ່ນ” ແລະຄ່າຂອງ </a:t>
                      </a:r>
                      <a:r>
                        <a:rPr lang="en-US" altLang="ko-KR" dirty="0"/>
                        <a:t>a </a:t>
                      </a:r>
                      <a:r>
                        <a:rPr lang="lo-LA" altLang="ko-KR" dirty="0"/>
                        <a:t>ມູນຄ່າເກັບຮັກສາຂອງ </a:t>
                      </a:r>
                      <a:r>
                        <a:rPr lang="en-US" altLang="ko-KR" dirty="0"/>
                        <a:t>a+1 </a:t>
                      </a:r>
                      <a:r>
                        <a:rPr lang="lo-LA" altLang="ko-KR" dirty="0"/>
                        <a:t>ໃນ </a:t>
                      </a:r>
                      <a:r>
                        <a:rPr lang="en-US" altLang="ko-KR" dirty="0"/>
                        <a:t>a.(</a:t>
                      </a:r>
                      <a:r>
                        <a:rPr lang="lo-LA" altLang="ko-KR" dirty="0"/>
                        <a:t>ຄືກັນກັບ </a:t>
                      </a:r>
                      <a:r>
                        <a:rPr lang="en-US" altLang="ko-KR" dirty="0"/>
                        <a:t>a+=1)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2786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67DF6CE-07D3-4BEA-97D9-8D55C2676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259416"/>
              </p:ext>
            </p:extLst>
          </p:nvPr>
        </p:nvGraphicFramePr>
        <p:xfrm>
          <a:off x="906207" y="3439169"/>
          <a:ext cx="7926118" cy="5181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2614759">
                  <a:extLst>
                    <a:ext uri="{9D8B030D-6E8A-4147-A177-3AD203B41FA5}">
                      <a16:colId xmlns:a16="http://schemas.microsoft.com/office/drawing/2014/main" val="3750766212"/>
                    </a:ext>
                  </a:extLst>
                </a:gridCol>
                <a:gridCol w="5311359">
                  <a:extLst>
                    <a:ext uri="{9D8B030D-6E8A-4147-A177-3AD203B41FA5}">
                      <a16:colId xmlns:a16="http://schemas.microsoft.com/office/drawing/2014/main" val="247624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 a in range(0, 10, 1):</a:t>
                      </a:r>
                    </a:p>
                    <a:p>
                      <a:pPr latinLnBrk="1"/>
                      <a:r>
                        <a:rPr lang="en-US" altLang="ko-KR" dirty="0"/>
                        <a:t>  print(“value of a is ”, a)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lo-LA" altLang="ko-KR" dirty="0"/>
                        <a:t>ຄ່າເລີ່ມຕົ້ນຂອງ </a:t>
                      </a:r>
                      <a:r>
                        <a:rPr lang="en-US" altLang="ko-KR" dirty="0"/>
                        <a:t>a </a:t>
                      </a:r>
                      <a:r>
                        <a:rPr lang="lo-LA" altLang="ko-KR" dirty="0"/>
                        <a:t>ແມ່ນ 0. ໃນຂະນະທີ່ </a:t>
                      </a:r>
                      <a:r>
                        <a:rPr lang="en-US" altLang="ko-KR" dirty="0"/>
                        <a:t>a&lt;10. </a:t>
                      </a:r>
                      <a:r>
                        <a:rPr lang="lo-LA" altLang="ko-KR" dirty="0"/>
                        <a:t>ເພີ່ມ </a:t>
                      </a:r>
                      <a:r>
                        <a:rPr lang="en-US" altLang="ko-KR" dirty="0"/>
                        <a:t>a 1 </a:t>
                      </a:r>
                      <a:r>
                        <a:rPr lang="lo-LA" altLang="ko-KR" dirty="0"/>
                        <a:t>ຫຍໍ້ໜ້າບລັອກ. ພິມ “ຄ່າຂອງ </a:t>
                      </a:r>
                      <a:r>
                        <a:rPr lang="en-US" altLang="ko-KR" dirty="0"/>
                        <a:t>a </a:t>
                      </a:r>
                      <a:r>
                        <a:rPr lang="lo-LA" altLang="ko-KR" dirty="0"/>
                        <a:t>ແມ່ນ” ແລະຄ່າຂອງ </a:t>
                      </a:r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2786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9E7EEC97-53E9-7852-167C-768D07D02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510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585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Iteration(for)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15146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continue: 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ໄປຫາການຊໍ້າຄືນຕໍ່ໄປ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lang="en-US" altLang="ko-KR" sz="105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break: 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ຢຸດການຊໍ້າຄືນ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36AB498-A133-BD77-D8CD-000AEBE98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262582"/>
              </p:ext>
            </p:extLst>
          </p:nvPr>
        </p:nvGraphicFramePr>
        <p:xfrm>
          <a:off x="906207" y="1917886"/>
          <a:ext cx="7926118" cy="94488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2614759">
                  <a:extLst>
                    <a:ext uri="{9D8B030D-6E8A-4147-A177-3AD203B41FA5}">
                      <a16:colId xmlns:a16="http://schemas.microsoft.com/office/drawing/2014/main" val="3750766212"/>
                    </a:ext>
                  </a:extLst>
                </a:gridCol>
                <a:gridCol w="5311359">
                  <a:extLst>
                    <a:ext uri="{9D8B030D-6E8A-4147-A177-3AD203B41FA5}">
                      <a16:colId xmlns:a16="http://schemas.microsoft.com/office/drawing/2014/main" val="247624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 a in range(0, 10):</a:t>
                      </a:r>
                    </a:p>
                    <a:p>
                      <a:pPr latinLnBrk="1"/>
                      <a:r>
                        <a:rPr lang="ko-KR" altLang="en-US" dirty="0"/>
                        <a:t>  </a:t>
                      </a:r>
                      <a:r>
                        <a:rPr lang="en-US" altLang="ko-KR" dirty="0"/>
                        <a:t>if a%3==0:</a:t>
                      </a:r>
                    </a:p>
                    <a:p>
                      <a:pPr latinLnBrk="1"/>
                      <a:r>
                        <a:rPr lang="en-US" altLang="ko-KR" dirty="0"/>
                        <a:t>    continue</a:t>
                      </a:r>
                    </a:p>
                    <a:p>
                      <a:pPr latinLnBrk="1"/>
                      <a:r>
                        <a:rPr lang="en-US" altLang="ko-KR" dirty="0"/>
                        <a:t>  print(a)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lo-LA" altLang="ko-KR" dirty="0"/>
                        <a:t>ເຊັ່ນ​ດຽວ​ກັນ​ກັບ​ໃນ​ໄລ​ຍະ (0, 10, 1​)</a:t>
                      </a:r>
                      <a:endParaRPr lang="en-US" altLang="ko-KR" dirty="0"/>
                    </a:p>
                    <a:p>
                      <a:pPr latinLnBrk="1"/>
                      <a:r>
                        <a:rPr lang="lo-LA" altLang="ko-KR" dirty="0"/>
                        <a:t>ຂ້າມຕົວເລກທີ່ສາມາດແບ່ງອອກດ້ວຍ 3 </a:t>
                      </a:r>
                      <a:endParaRPr lang="en-US" altLang="ko-KR" dirty="0"/>
                    </a:p>
                    <a:p>
                      <a:pPr latinLnBrk="1"/>
                      <a:r>
                        <a:rPr lang="lo-LA" altLang="ko-KR" dirty="0"/>
                        <a:t>ພິມຄ່າຂອງ </a:t>
                      </a:r>
                      <a:r>
                        <a:rPr lang="en-US" altLang="ko-K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2786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67DF6CE-07D3-4BEA-97D9-8D55C2676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175296"/>
              </p:ext>
            </p:extLst>
          </p:nvPr>
        </p:nvGraphicFramePr>
        <p:xfrm>
          <a:off x="906207" y="3191850"/>
          <a:ext cx="7926118" cy="94488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2614759">
                  <a:extLst>
                    <a:ext uri="{9D8B030D-6E8A-4147-A177-3AD203B41FA5}">
                      <a16:colId xmlns:a16="http://schemas.microsoft.com/office/drawing/2014/main" val="3750766212"/>
                    </a:ext>
                  </a:extLst>
                </a:gridCol>
                <a:gridCol w="5311359">
                  <a:extLst>
                    <a:ext uri="{9D8B030D-6E8A-4147-A177-3AD203B41FA5}">
                      <a16:colId xmlns:a16="http://schemas.microsoft.com/office/drawing/2014/main" val="247624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 a in range(0, 10):</a:t>
                      </a:r>
                    </a:p>
                    <a:p>
                      <a:pPr latinLnBrk="1"/>
                      <a:r>
                        <a:rPr lang="en-US" altLang="ko-KR" dirty="0"/>
                        <a:t>  if a%3==0:</a:t>
                      </a:r>
                    </a:p>
                    <a:p>
                      <a:pPr latinLnBrk="1"/>
                      <a:r>
                        <a:rPr lang="en-US" altLang="ko-KR" dirty="0"/>
                        <a:t>    break</a:t>
                      </a:r>
                    </a:p>
                    <a:p>
                      <a:pPr latinLnBrk="1"/>
                      <a:r>
                        <a:rPr lang="en-US" altLang="ko-KR" dirty="0"/>
                        <a:t>  print(a)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lo-LA" altLang="ko-KR" dirty="0"/>
                        <a:t>ເຊັ່ນ​ດຽວ​ກັນ​ກັບ​ໃນ​ໄລ​ຍະ (0, 10, 1​) </a:t>
                      </a:r>
                      <a:endParaRPr lang="en-US" altLang="ko-KR" dirty="0"/>
                    </a:p>
                    <a:p>
                      <a:pPr latinLnBrk="1"/>
                      <a:r>
                        <a:rPr lang="lo-LA" altLang="ko-KR" dirty="0"/>
                        <a:t>ຢຸດການພິມຄ່າຂອງ </a:t>
                      </a:r>
                      <a:r>
                        <a:rPr lang="en-US" altLang="ko-KR" dirty="0"/>
                        <a:t>a </a:t>
                      </a:r>
                      <a:r>
                        <a:rPr lang="lo-LA" altLang="ko-KR" dirty="0"/>
                        <a:t>ຖ້າ </a:t>
                      </a:r>
                      <a:r>
                        <a:rPr lang="en-US" altLang="ko-KR" dirty="0"/>
                        <a:t>a </a:t>
                      </a:r>
                      <a:r>
                        <a:rPr lang="lo-LA" altLang="ko-KR" dirty="0"/>
                        <a:t>ສາມາດແບ່ງໄດ້ 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2786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64DBB523-7C56-A099-FACA-596C13ACF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510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6BA4F04-38AF-AAB1-0404-BA72AD8B8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510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51575E0-2BAD-2A0F-9FF2-93CF0965B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510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809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1BCA6-4011-0F0A-BB84-0CD245C83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08F09A-4348-7FDA-747F-C8E92E2BB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1250504"/>
            <a:ext cx="7738200" cy="367884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o-LA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ດຽວນີ້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, </a:t>
            </a:r>
            <a:r>
              <a:rPr kumimoji="0" lang="lo-LA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ພະຍາຍາມສ້າງໂຄງການທີ່ພິມການຄູນຂອງຕົວເລກທີ່ປ້ອນເຂົ້າ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.(</a:t>
            </a:r>
            <a:r>
              <a:rPr kumimoji="0" lang="lo-LA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ໃຊ້ໃນຂະນະທີ່ຫຼືສໍາລັບ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).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ko-KR" altLang="ko-KR" sz="2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r>
              <a:rPr lang="en-US" altLang="ko-KR" sz="3200" b="1" dirty="0"/>
              <a:t>Ex) input: 2</a:t>
            </a:r>
          </a:p>
          <a:p>
            <a:r>
              <a:rPr lang="en-US" altLang="ko-KR" sz="3200" b="1" dirty="0"/>
              <a:t>Output: 2X1=2</a:t>
            </a:r>
          </a:p>
          <a:p>
            <a:r>
              <a:rPr lang="en-US" altLang="ko-KR" sz="3200" b="1" dirty="0"/>
              <a:t>2X2=4</a:t>
            </a:r>
          </a:p>
          <a:p>
            <a:r>
              <a:rPr lang="en-US" altLang="ko-KR" sz="3200" b="1" dirty="0"/>
              <a:t>2X3=6 …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45FC69-7586-EA20-88C1-B287FBD87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510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371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15146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ທ່ານຍັງສາມາດໃຊ້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inherit"/>
              </a:rPr>
              <a:t>for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"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inherit"/>
              </a:rPr>
              <a:t>loops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 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ໃນ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inherit"/>
              </a:rPr>
              <a:t>for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"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inherit"/>
              </a:rPr>
              <a:t>loops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.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36AB498-A133-BD77-D8CD-000AEBE98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261532"/>
              </p:ext>
            </p:extLst>
          </p:nvPr>
        </p:nvGraphicFramePr>
        <p:xfrm>
          <a:off x="906207" y="1917886"/>
          <a:ext cx="7926118" cy="73152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2614759">
                  <a:extLst>
                    <a:ext uri="{9D8B030D-6E8A-4147-A177-3AD203B41FA5}">
                      <a16:colId xmlns:a16="http://schemas.microsoft.com/office/drawing/2014/main" val="3750766212"/>
                    </a:ext>
                  </a:extLst>
                </a:gridCol>
                <a:gridCol w="5311359">
                  <a:extLst>
                    <a:ext uri="{9D8B030D-6E8A-4147-A177-3AD203B41FA5}">
                      <a16:colId xmlns:a16="http://schemas.microsoft.com/office/drawing/2014/main" val="247624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 a in range(0, 10):</a:t>
                      </a:r>
                    </a:p>
                    <a:p>
                      <a:pPr latinLnBrk="1"/>
                      <a:r>
                        <a:rPr lang="en-US" altLang="ko-KR" dirty="0"/>
                        <a:t>  for b in range(0, 10):</a:t>
                      </a:r>
                    </a:p>
                    <a:p>
                      <a:pPr latinLnBrk="1"/>
                      <a:r>
                        <a:rPr lang="en-US" altLang="ko-KR" dirty="0"/>
                        <a:t>    print(a, 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lo-LA" altLang="ko-KR" dirty="0"/>
                        <a:t>ໃນຂະນະທີ່ຄ່າຂອງ </a:t>
                      </a:r>
                      <a:r>
                        <a:rPr lang="en-US" altLang="ko-KR" dirty="0"/>
                        <a:t>a </a:t>
                      </a:r>
                      <a:r>
                        <a:rPr lang="lo-LA" altLang="ko-KR" dirty="0"/>
                        <a:t>ແມ່ນ 0, </a:t>
                      </a:r>
                      <a:r>
                        <a:rPr lang="en-US" altLang="ko-KR" dirty="0"/>
                        <a:t>b </a:t>
                      </a:r>
                      <a:r>
                        <a:rPr lang="lo-LA" altLang="ko-KR" dirty="0"/>
                        <a:t>ປ່ຽນຈາກ 0 ຫາ 9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2786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2E76CB6-B27B-C859-AF6C-1A4E15E85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510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225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391ACA78-84F9-BE60-FE99-53B994488C49}"/>
              </a:ext>
            </a:extLst>
          </p:cNvPr>
          <p:cNvCxnSpPr/>
          <p:nvPr/>
        </p:nvCxnSpPr>
        <p:spPr>
          <a:xfrm>
            <a:off x="1286107" y="3062868"/>
            <a:ext cx="1263805" cy="498088"/>
          </a:xfrm>
          <a:prstGeom prst="bentConnector3">
            <a:avLst>
              <a:gd name="adj1" fmla="val 99412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61DDBF96-8688-7DFD-2DAC-1B66E5E10CF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67884" y="3560955"/>
            <a:ext cx="1182029" cy="453483"/>
          </a:xfrm>
          <a:prstGeom prst="bentConnector3">
            <a:avLst>
              <a:gd name="adj1" fmla="val 98428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52E748-A81B-ACF8-E703-A23B29975232}"/>
              </a:ext>
            </a:extLst>
          </p:cNvPr>
          <p:cNvCxnSpPr>
            <a:cxnSpLocks/>
          </p:cNvCxnSpPr>
          <p:nvPr/>
        </p:nvCxnSpPr>
        <p:spPr>
          <a:xfrm>
            <a:off x="1360449" y="4014440"/>
            <a:ext cx="1553736" cy="0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A531BCA6-4011-0F0A-BB84-0CD245C83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08F09A-4348-7FDA-747F-C8E92E2BB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1250504"/>
            <a:ext cx="7738200" cy="367884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o-LA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ໃນປັດຈຸບັນ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, </a:t>
            </a:r>
            <a:r>
              <a:rPr kumimoji="0" lang="lo-LA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ພະຍາຍາມສ້າງໂຄງການທີ່ພິມຕົວເລກໃນຄໍາສັ່ງນີ້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ko-KR" altLang="ko-KR" sz="2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r>
              <a:rPr lang="en-US" altLang="ko-KR" sz="3200" b="1" dirty="0"/>
              <a:t>Ex) output:</a:t>
            </a:r>
          </a:p>
          <a:p>
            <a:r>
              <a:rPr lang="en-US" altLang="ko-KR" sz="3200" b="1" dirty="0"/>
              <a:t>1 2 3 4</a:t>
            </a:r>
          </a:p>
          <a:p>
            <a:r>
              <a:rPr lang="en-US" altLang="ko-KR" sz="3200" b="1" dirty="0"/>
              <a:t>8 7 6 5</a:t>
            </a:r>
          </a:p>
          <a:p>
            <a:r>
              <a:rPr lang="en-US" altLang="ko-KR" sz="3200" b="1" dirty="0"/>
              <a:t>9 10 11 12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583168E-DA44-B705-3516-9868E3486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510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5692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708F09A-4348-7FDA-747F-C8E92E2BB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1250504"/>
            <a:ext cx="7738200" cy="367884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o-LA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ດຽວນີ້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, </a:t>
            </a:r>
            <a:r>
              <a:rPr kumimoji="0" lang="lo-LA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ພະຍາຍາມສ້າງໂປແກຼມທີ່ພິມອອກຖ້າຕົວເລກທີ່ປ້ອນເຂົ້າເປັນ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"</a:t>
            </a:r>
            <a:r>
              <a:rPr lang="en-US" altLang="ko-KR" sz="3200" b="1" dirty="0">
                <a:latin typeface="Arial Unicode MS"/>
                <a:ea typeface="inherit"/>
              </a:rPr>
              <a:t>prime number(</a:t>
            </a:r>
            <a:r>
              <a:rPr kumimoji="0" lang="lo-LA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ຕົວເລກຕົ້ນຕໍ</a:t>
            </a:r>
            <a:r>
              <a:rPr kumimoji="0" lang="en-US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)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"!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ko-KR" altLang="ko-KR" sz="2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r>
              <a:rPr lang="en-US" altLang="ko-KR" sz="3200" b="1" dirty="0"/>
              <a:t>Ex) input: 7</a:t>
            </a:r>
          </a:p>
          <a:p>
            <a:r>
              <a:rPr lang="en-US" altLang="ko-KR" sz="3200" b="1" dirty="0"/>
              <a:t>output: This is a prime number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531BCA6-4011-0F0A-BB84-0CD245C83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Iteration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263A98-FA6C-9E58-7015-0BD36366B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510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2851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inherit"/>
              </a:rPr>
              <a:t>List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" 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ແມ່ນການລວບລວມຕາມລໍາດັບ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, 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ບ່ອນທີ່ທ່ານສາມາດເກັບຮັກສາຫຼາຍຄ່າໂດຍໃຊ້ຕົວແປຫນຶ່ງ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. 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ມັນອະນຸຍາດໃຫ້ລາຍການຊ້ໍາກັນພາຍໃນ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.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C18EB65-41BB-E753-B1AF-D2954C401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477249"/>
              </p:ext>
            </p:extLst>
          </p:nvPr>
        </p:nvGraphicFramePr>
        <p:xfrm>
          <a:off x="841876" y="1741433"/>
          <a:ext cx="6497178" cy="94488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46312">
                  <a:extLst>
                    <a:ext uri="{9D8B030D-6E8A-4147-A177-3AD203B41FA5}">
                      <a16:colId xmlns:a16="http://schemas.microsoft.com/office/drawing/2014/main" val="4260787866"/>
                    </a:ext>
                  </a:extLst>
                </a:gridCol>
                <a:gridCol w="3450866">
                  <a:extLst>
                    <a:ext uri="{9D8B030D-6E8A-4147-A177-3AD203B41FA5}">
                      <a16:colId xmlns:a16="http://schemas.microsoft.com/office/drawing/2014/main" val="333617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numbers = [1, 2, 3, 4, 5]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different_list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 = [1, "hello", 3.4, True]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nested_list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 = [1, [2, 3], 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lo-LA" altLang="ko-KR" dirty="0"/>
                        <a:t>ສ້າງ "</a:t>
                      </a:r>
                      <a:r>
                        <a:rPr lang="en-US" altLang="ko-KR" dirty="0"/>
                        <a:t>list</a:t>
                      </a:r>
                      <a:r>
                        <a:rPr lang="lo-LA" altLang="ko-KR" dirty="0"/>
                        <a:t>" ທີ່ມີອົງປະກອບ 1, 2, 3, 4, 5 </a:t>
                      </a:r>
                      <a:endParaRPr lang="en-US" altLang="ko-KR" dirty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lo-LA" altLang="ko-KR" dirty="0"/>
                        <a:t>"</a:t>
                      </a:r>
                      <a:r>
                        <a:rPr lang="en-US" altLang="ko-KR" dirty="0"/>
                        <a:t>Elements(</a:t>
                      </a:r>
                      <a:r>
                        <a:rPr lang="lo-LA" altLang="ko-KR" dirty="0"/>
                        <a:t>ອົງປະກອບ</a:t>
                      </a:r>
                      <a:r>
                        <a:rPr lang="en-US" altLang="ko-KR" dirty="0"/>
                        <a:t>)</a:t>
                      </a:r>
                      <a:r>
                        <a:rPr lang="lo-LA" altLang="ko-KR" dirty="0"/>
                        <a:t>" ສາມາດເປັນປະເພດຕ່າງໆ </a:t>
                      </a:r>
                      <a:endParaRPr lang="en-US" altLang="ko-KR" dirty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lo-LA" altLang="ko-KR" dirty="0"/>
                        <a:t>"</a:t>
                      </a:r>
                      <a:r>
                        <a:rPr lang="en-US" altLang="ko-KR" dirty="0"/>
                        <a:t>lists</a:t>
                      </a:r>
                      <a:r>
                        <a:rPr lang="lo-LA" altLang="ko-KR" dirty="0"/>
                        <a:t>" ສາມາດເປັນອົງປະກອບໃນ "</a:t>
                      </a:r>
                      <a:r>
                        <a:rPr lang="en-US" altLang="ko-KR" dirty="0"/>
                        <a:t>a list</a:t>
                      </a:r>
                      <a:r>
                        <a:rPr lang="lo-LA" altLang="ko-KR" dirty="0"/>
                        <a:t>"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6695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B0FBA66-6DA8-BE86-85DF-9B8132E3E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510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46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use Google </a:t>
            </a:r>
            <a:r>
              <a:rPr lang="en-US" altLang="ko-KR" dirty="0" err="1"/>
              <a:t>Colab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FA96A9-A65F-6898-D826-B3A56EACA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DEDFC6-24E2-9AC1-7C3A-AEE1593CA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149" y="1093000"/>
            <a:ext cx="4609037" cy="3978326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16E69424-037A-3ED3-9513-5D6FD1432DBE}"/>
              </a:ext>
            </a:extLst>
          </p:cNvPr>
          <p:cNvSpPr/>
          <p:nvPr/>
        </p:nvSpPr>
        <p:spPr>
          <a:xfrm>
            <a:off x="4519960" y="4124839"/>
            <a:ext cx="612000" cy="61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6022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ເອົາຄ່າໃນ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"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a list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" 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ໂດຍ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"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index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".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"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index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" 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ຂອງມູນຄ່າທໍາອິດແມ່ນ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0, 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ທີສອງແມ່ນ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1, 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ທີສາມແມ່ນ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2, 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ແລະອື່ນໆ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. 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ຖ້າບໍ່ມີຄ່າໃນ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"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the index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", 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ຂໍ້ຜິດພາດເກີດຂື້ນ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.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C18EB65-41BB-E753-B1AF-D2954C401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78616"/>
              </p:ext>
            </p:extLst>
          </p:nvPr>
        </p:nvGraphicFramePr>
        <p:xfrm>
          <a:off x="961619" y="1926490"/>
          <a:ext cx="6497178" cy="115824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46312">
                  <a:extLst>
                    <a:ext uri="{9D8B030D-6E8A-4147-A177-3AD203B41FA5}">
                      <a16:colId xmlns:a16="http://schemas.microsoft.com/office/drawing/2014/main" val="4260787866"/>
                    </a:ext>
                  </a:extLst>
                </a:gridCol>
                <a:gridCol w="3450866">
                  <a:extLst>
                    <a:ext uri="{9D8B030D-6E8A-4147-A177-3AD203B41FA5}">
                      <a16:colId xmlns:a16="http://schemas.microsoft.com/office/drawing/2014/main" val="333617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numbers = [4, 2, 6, 10, 3]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print(numbers[0])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print(numbers[3])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print(numbers[5])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lo-LA" altLang="ko-KR" dirty="0"/>
                        <a:t>ສ້າງລາຍຊື່ດ້ວຍ "</a:t>
                      </a:r>
                      <a:r>
                        <a:rPr lang="en-US" altLang="ko-KR" dirty="0"/>
                        <a:t>elements</a:t>
                      </a:r>
                      <a:r>
                        <a:rPr lang="lo-LA" altLang="ko-KR" dirty="0"/>
                        <a:t>" 4, 2, 6, 10, 3</a:t>
                      </a:r>
                      <a:endParaRPr lang="en-US" altLang="ko-KR" dirty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lo-LA" altLang="ko-KR" dirty="0"/>
                        <a:t>ພິມຄ່າທຳອິດ, ເຊິ່ງແມ່ນ 4</a:t>
                      </a:r>
                      <a:endParaRPr lang="en-US" altLang="ko-KR" dirty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lo-LA" altLang="ko-KR" dirty="0"/>
                        <a:t>ພິມຄ່າທີສີ່, ເຊິ່ງແມ່ນ 10</a:t>
                      </a:r>
                      <a:endParaRPr lang="en-US" altLang="ko-KR" dirty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lo-LA" altLang="ko-KR" dirty="0"/>
                        <a:t>ເກີດຄວາມຜິດພາດຂຶ້ນເພາະວ່າບໍ່ມີຄ່າທີຫົກໃນ "</a:t>
                      </a:r>
                      <a:r>
                        <a:rPr lang="en-US" altLang="ko-KR" dirty="0"/>
                        <a:t>the list</a:t>
                      </a:r>
                      <a:r>
                        <a:rPr lang="lo-LA" altLang="ko-KR" dirty="0"/>
                        <a:t>".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6695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4796273-3D08-805D-6740-AAF21F6EF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510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0824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 - methods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801467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ທ່ານສາມາດໄດ້ຮັບຈໍານວນ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"</a:t>
            </a:r>
            <a:r>
              <a:rPr lang="en-US" altLang="ko-KR" dirty="0">
                <a:latin typeface="Arial Unicode MS"/>
                <a:ea typeface="inherit"/>
              </a:rPr>
              <a:t>elements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"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 ໃນ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"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the list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"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 ດ້ວຍ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inherit"/>
              </a:rPr>
              <a:t>len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()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inherit"/>
              </a:rPr>
              <a:t>method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"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1FFE475-D287-EFCE-9B0C-F1E570FB9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13012"/>
              </p:ext>
            </p:extLst>
          </p:nvPr>
        </p:nvGraphicFramePr>
        <p:xfrm>
          <a:off x="1094125" y="1599537"/>
          <a:ext cx="6096000" cy="5181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6450986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8442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my_list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 = [1, 2, 3, 4, 5]</a:t>
                      </a:r>
                    </a:p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len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(</a:t>
                      </a:r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my_list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lo-LA" altLang="ko-KR" dirty="0"/>
                        <a:t>ສ້າງ "</a:t>
                      </a:r>
                      <a:r>
                        <a:rPr lang="en-US" altLang="ko-KR" dirty="0"/>
                        <a:t>a list</a:t>
                      </a:r>
                      <a:r>
                        <a:rPr lang="lo-LA" altLang="ko-KR" dirty="0"/>
                        <a:t>" ດ້ວຍ 5 ຄ່າ</a:t>
                      </a:r>
                      <a:endParaRPr lang="en-US" altLang="ko-KR" dirty="0"/>
                    </a:p>
                    <a:p>
                      <a:pPr latinLnBrk="1"/>
                      <a:r>
                        <a:rPr lang="lo-LA" altLang="ko-KR" dirty="0"/>
                        <a:t>ຜົນຕອບແທນ 5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11428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231B82F-056D-6611-FBA8-69FD0FE73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510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7969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 - slicing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940615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ທ່ານ​ສາ​ມາດ​ເຂົ້າ​ເຖິງ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"</a:t>
            </a:r>
            <a:r>
              <a:rPr lang="en-US" altLang="ko-KR" dirty="0">
                <a:latin typeface="Arial Unicode MS"/>
                <a:ea typeface="inherit"/>
              </a:rPr>
              <a:t>the elements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​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"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 ຂອງ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"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the list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​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"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 ໂດຍ​ລະ​ດັບ​ຂອງ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inherit"/>
              </a:rPr>
              <a:t>index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"​.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ຮູບແບບແມ່ນ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inherit"/>
              </a:rPr>
              <a:t>name_of_list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 [</a:t>
            </a:r>
            <a:r>
              <a:rPr lang="en-US" altLang="ko-KR" dirty="0">
                <a:latin typeface="Arial Unicode MS"/>
                <a:ea typeface="inherit"/>
              </a:rPr>
              <a:t>start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,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end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,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step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]". 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ທ້າຍ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"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index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"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 ບໍ່ໄດ້ຖືກລວມ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, 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ແລະ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"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the step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"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 ຫມາຍຄວາມວ່າ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"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the index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"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 ຈະເພີ່ມຂຶ້ນທຸກຄັ້ງ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.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BB281BC-D51C-D446-B6DC-735143896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261519"/>
              </p:ext>
            </p:extLst>
          </p:nvPr>
        </p:nvGraphicFramePr>
        <p:xfrm>
          <a:off x="924911" y="1945455"/>
          <a:ext cx="6096000" cy="179832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2504089">
                  <a:extLst>
                    <a:ext uri="{9D8B030D-6E8A-4147-A177-3AD203B41FA5}">
                      <a16:colId xmlns:a16="http://schemas.microsoft.com/office/drawing/2014/main" val="164509861"/>
                    </a:ext>
                  </a:extLst>
                </a:gridCol>
                <a:gridCol w="3591911">
                  <a:extLst>
                    <a:ext uri="{9D8B030D-6E8A-4147-A177-3AD203B41FA5}">
                      <a16:colId xmlns:a16="http://schemas.microsoft.com/office/drawing/2014/main" val="268442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my_list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 = [1, 2, 3, 4, 5]</a:t>
                      </a:r>
                    </a:p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my_list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[0:2]</a:t>
                      </a:r>
                    </a:p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my_list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[:2]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my_list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[2:5]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my_list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[3:]</a:t>
                      </a:r>
                    </a:p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my_list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[1:-2]</a:t>
                      </a:r>
                    </a:p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my_list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[0:5:2]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my_list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[::-1]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lo-LA" altLang="ko-KR" dirty="0"/>
                        <a:t>ສ້າງ "</a:t>
                      </a:r>
                      <a:r>
                        <a:rPr lang="en-US" altLang="ko-KR" dirty="0"/>
                        <a:t>a list</a:t>
                      </a:r>
                      <a:r>
                        <a:rPr lang="lo-LA" altLang="ko-KR" dirty="0"/>
                        <a:t>"</a:t>
                      </a:r>
                      <a:endParaRPr lang="en-US" altLang="ko-KR" dirty="0"/>
                    </a:p>
                    <a:p>
                      <a:pPr latinLnBrk="1"/>
                      <a:r>
                        <a:rPr lang="lo-LA" altLang="ko-KR" dirty="0"/>
                        <a:t>ຜົນຕອບແທນ [1, 2]</a:t>
                      </a:r>
                      <a:endParaRPr lang="en-US" altLang="ko-KR" dirty="0"/>
                    </a:p>
                    <a:p>
                      <a:pPr latinLnBrk="1"/>
                      <a:r>
                        <a:rPr lang="lo-LA" altLang="ko-KR" dirty="0"/>
                        <a:t>ເຊັ່ນ​ດຽວ​ກັນ​ກັບ [0:2​]</a:t>
                      </a:r>
                      <a:endParaRPr lang="en-US" altLang="ko-KR" dirty="0"/>
                    </a:p>
                    <a:p>
                      <a:pPr latinLnBrk="1"/>
                      <a:r>
                        <a:rPr lang="lo-LA" altLang="ko-KR" dirty="0"/>
                        <a:t>ຜົນຕອບແທນ [3, 4, 5] </a:t>
                      </a:r>
                      <a:endParaRPr lang="en-US" altLang="ko-KR" dirty="0"/>
                    </a:p>
                    <a:p>
                      <a:pPr latinLnBrk="1"/>
                      <a:r>
                        <a:rPr lang="lo-LA" altLang="ko-KR" dirty="0"/>
                        <a:t>ຄືກັນກັບ [4, 5]</a:t>
                      </a:r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-2 means up to second last "element" </a:t>
                      </a:r>
                    </a:p>
                    <a:p>
                      <a:pPr latinLnBrk="1"/>
                      <a:r>
                        <a:rPr lang="lo-LA" altLang="ko-KR" dirty="0"/>
                        <a:t>ໃຫ້ຜົນເປັນ "ອົງປະກອບ" </a:t>
                      </a:r>
                      <a:endParaRPr lang="en-US" altLang="ko-KR" dirty="0"/>
                    </a:p>
                    <a:p>
                      <a:pPr latinLnBrk="1"/>
                      <a:r>
                        <a:rPr lang="lo-LA" altLang="ko-KR" dirty="0"/>
                        <a:t>ທໍາອິດ, ສາມ, ຫ້າ ກັບຄືນ [5, 4, 3, 2, 1]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114282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7CB877F2-F61E-495F-9B99-155DABB46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510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6B45570-8731-2CE2-D23D-FDBA481D3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510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8765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Slicing for string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940615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ທ່ານຍັງສາມາດໃຊ້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inherit"/>
              </a:rPr>
              <a:t>slicing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" </a:t>
            </a:r>
            <a:r>
              <a:rPr kumimoji="0" lang="lo-LA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ສໍາລັບ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inherit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.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BB281BC-D51C-D446-B6DC-735143896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505213"/>
              </p:ext>
            </p:extLst>
          </p:nvPr>
        </p:nvGraphicFramePr>
        <p:xfrm>
          <a:off x="924911" y="1945455"/>
          <a:ext cx="6096000" cy="94488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2504089">
                  <a:extLst>
                    <a:ext uri="{9D8B030D-6E8A-4147-A177-3AD203B41FA5}">
                      <a16:colId xmlns:a16="http://schemas.microsoft.com/office/drawing/2014/main" val="164509861"/>
                    </a:ext>
                  </a:extLst>
                </a:gridCol>
                <a:gridCol w="3591911">
                  <a:extLst>
                    <a:ext uri="{9D8B030D-6E8A-4147-A177-3AD203B41FA5}">
                      <a16:colId xmlns:a16="http://schemas.microsoft.com/office/drawing/2014/main" val="268442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sample_string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 = "hello world"</a:t>
                      </a:r>
                    </a:p>
                    <a:p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print(</a:t>
                      </a:r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sample_string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[2])</a:t>
                      </a:r>
                    </a:p>
                    <a:p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print(</a:t>
                      </a:r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sample_string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[0:5:2])</a:t>
                      </a:r>
                    </a:p>
                    <a:p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print(</a:t>
                      </a:r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sample_string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[::-1])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lo-LA" altLang="ko-KR" dirty="0"/>
                        <a:t>ເຮັດສາຍ </a:t>
                      </a:r>
                      <a:endParaRPr lang="en-US" altLang="ko-KR" dirty="0"/>
                    </a:p>
                    <a:p>
                      <a:pPr latinLnBrk="1"/>
                      <a:r>
                        <a:rPr lang="lo-LA" altLang="ko-KR" dirty="0"/>
                        <a:t>ພິມ “</a:t>
                      </a:r>
                      <a:r>
                        <a:rPr lang="en-US" altLang="ko-KR" dirty="0"/>
                        <a:t>l”</a:t>
                      </a:r>
                    </a:p>
                    <a:p>
                      <a:pPr latinLnBrk="1"/>
                      <a:r>
                        <a:rPr lang="lo-LA" altLang="ko-KR" dirty="0"/>
                        <a:t>ພິມ “</a:t>
                      </a:r>
                      <a:r>
                        <a:rPr lang="en-US" altLang="ko-KR" dirty="0" err="1"/>
                        <a:t>hlo</a:t>
                      </a:r>
                      <a:r>
                        <a:rPr lang="en-US" altLang="ko-KR" dirty="0"/>
                        <a:t>” </a:t>
                      </a:r>
                    </a:p>
                    <a:p>
                      <a:pPr latinLnBrk="1"/>
                      <a:r>
                        <a:rPr lang="lo-LA" altLang="ko-KR" dirty="0"/>
                        <a:t>ພິມ “</a:t>
                      </a:r>
                      <a:r>
                        <a:rPr lang="en-US" altLang="ko-KR" dirty="0" err="1"/>
                        <a:t>dlrow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olleh</a:t>
                      </a:r>
                      <a:r>
                        <a:rPr lang="en-US" altLang="ko-KR" dirty="0"/>
                        <a:t>”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114282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775F51C7-D420-66B5-222C-BC650D578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510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5035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Slicing for string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522" y="1492186"/>
            <a:ext cx="7888906" cy="2912443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inherit"/>
              </a:rPr>
              <a:t>palindrome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 </a:t>
            </a:r>
            <a:r>
              <a:rPr kumimoji="0" lang="lo-LA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ແມ່ນຄໍາທີ່ຄືກັນກັບຄືນໄປບ່ອນ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, </a:t>
            </a:r>
            <a:r>
              <a:rPr kumimoji="0" lang="lo-LA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ເຊັ່ນ </a:t>
            </a:r>
            <a:r>
              <a:rPr lang="en-US" altLang="ko-KR" sz="3200" b="1" dirty="0">
                <a:latin typeface="Arial Unicode MS"/>
                <a:ea typeface="inherit"/>
              </a:rPr>
              <a:t>'level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', '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inherit"/>
              </a:rPr>
              <a:t>racecar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'. </a:t>
            </a:r>
            <a:r>
              <a:rPr kumimoji="0" lang="lo-LA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ສ້າງໂຄງການທີ່ກວດເບິ່ງວ່າຄໍາທີ່ປ້ອນເຂົ້າເປັນ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inherit"/>
              </a:rPr>
              <a:t>palindrome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.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ko-KR" altLang="ko-KR" sz="2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CDC5FD-9CFD-C4F5-CF67-07883B4E8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510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3483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 - mutation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940615"/>
          </a:xfrm>
        </p:spPr>
        <p:txBody>
          <a:bodyPr/>
          <a:lstStyle/>
          <a:p>
            <a:r>
              <a:rPr lang="lo-LA" altLang="ko-KR" dirty="0"/>
              <a:t>ທ່ານສາມາດປ່ຽນມູນຄ່າຂອງ "</a:t>
            </a:r>
            <a:r>
              <a:rPr lang="en-US" altLang="ko-KR" dirty="0"/>
              <a:t>the list</a:t>
            </a:r>
            <a:r>
              <a:rPr lang="lo-LA" altLang="ko-KR" dirty="0"/>
              <a:t>", ຊຶ່ງຫມາຍຄວາມວ່າ "</a:t>
            </a:r>
            <a:r>
              <a:rPr lang="en-US" altLang="ko-KR" dirty="0"/>
              <a:t>lists</a:t>
            </a:r>
            <a:r>
              <a:rPr lang="lo-LA" altLang="ko-KR" dirty="0"/>
              <a:t>" ແມ່ນສາມາດປ່ຽນແປງໄດ້.</a:t>
            </a:r>
            <a:endParaRPr lang="en-US" altLang="ko-KR" dirty="0"/>
          </a:p>
          <a:p>
            <a:endParaRPr lang="en-US" altLang="ko-KR" dirty="0"/>
          </a:p>
          <a:p>
            <a:r>
              <a:rPr lang="lo-LA" altLang="ko-KR" dirty="0"/>
              <a:t>ທ່ານ​ສາ​ມາດ​ທົດ​ແທນ​ຫຼື​ເອົາ "</a:t>
            </a:r>
            <a:r>
              <a:rPr lang="en-US" altLang="ko-KR" dirty="0"/>
              <a:t>elements</a:t>
            </a:r>
            <a:r>
              <a:rPr lang="lo-LA" altLang="ko-KR" dirty="0"/>
              <a:t>​" ໃນ "</a:t>
            </a:r>
            <a:r>
              <a:rPr lang="en-US" altLang="ko-KR" dirty="0"/>
              <a:t>the list</a:t>
            </a:r>
            <a:r>
              <a:rPr lang="lo-LA" altLang="ko-KR" dirty="0"/>
              <a:t>​"​, ແລະ​ຍັງ​ເພີ່ມ "</a:t>
            </a:r>
            <a:r>
              <a:rPr lang="en-US" altLang="ko-KR" dirty="0"/>
              <a:t>elements</a:t>
            </a:r>
            <a:r>
              <a:rPr lang="lo-LA" altLang="ko-KR" dirty="0"/>
              <a:t>​" ກັບ "</a:t>
            </a:r>
            <a:r>
              <a:rPr lang="en-US" altLang="ko-KR" dirty="0"/>
              <a:t>the list</a:t>
            </a:r>
            <a:r>
              <a:rPr lang="lo-LA" altLang="ko-KR" dirty="0"/>
              <a:t>​"​.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BB281BC-D51C-D446-B6DC-735143896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519233"/>
              </p:ext>
            </p:extLst>
          </p:nvPr>
        </p:nvGraphicFramePr>
        <p:xfrm>
          <a:off x="924911" y="1945455"/>
          <a:ext cx="6096000" cy="73152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2504089">
                  <a:extLst>
                    <a:ext uri="{9D8B030D-6E8A-4147-A177-3AD203B41FA5}">
                      <a16:colId xmlns:a16="http://schemas.microsoft.com/office/drawing/2014/main" val="164509861"/>
                    </a:ext>
                  </a:extLst>
                </a:gridCol>
                <a:gridCol w="3591911">
                  <a:extLst>
                    <a:ext uri="{9D8B030D-6E8A-4147-A177-3AD203B41FA5}">
                      <a16:colId xmlns:a16="http://schemas.microsoft.com/office/drawing/2014/main" val="268442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my_list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 = [1, 2, 3, 4, 5]</a:t>
                      </a:r>
                    </a:p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my_list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[3] = 100</a:t>
                      </a:r>
                    </a:p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my_list</a:t>
                      </a:r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2coding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lo-LA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ສ້າງ "</a:t>
                      </a:r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list</a:t>
                      </a:r>
                      <a:r>
                        <a:rPr lang="lo-LA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lo-LA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ແທນທີ່ຄ່າທີສີ່ດ້ວຍ 100</a:t>
                      </a:r>
                    </a:p>
                    <a:p>
                      <a:pPr latinLnBrk="1"/>
                      <a:r>
                        <a:rPr lang="lo-LA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ຜົນຕອບແທນ [1, 2, 3, 100, 5]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114282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8760CDC-FAB2-AA0C-D41D-BE183D88D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15409"/>
              </p:ext>
            </p:extLst>
          </p:nvPr>
        </p:nvGraphicFramePr>
        <p:xfrm>
          <a:off x="924911" y="2731405"/>
          <a:ext cx="6096000" cy="94488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2504089">
                  <a:extLst>
                    <a:ext uri="{9D8B030D-6E8A-4147-A177-3AD203B41FA5}">
                      <a16:colId xmlns:a16="http://schemas.microsoft.com/office/drawing/2014/main" val="164509861"/>
                    </a:ext>
                  </a:extLst>
                </a:gridCol>
                <a:gridCol w="3591911">
                  <a:extLst>
                    <a:ext uri="{9D8B030D-6E8A-4147-A177-3AD203B41FA5}">
                      <a16:colId xmlns:a16="http://schemas.microsoft.com/office/drawing/2014/main" val="268442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my_list.append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(6)</a:t>
                      </a:r>
                    </a:p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my_list.append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(7)</a:t>
                      </a:r>
                    </a:p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my_list.append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(8)</a:t>
                      </a:r>
                    </a:p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my_list</a:t>
                      </a:r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2coding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lo-LA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ກັບຄືນ [1, 2, 3, 4, 5, 6, 7, 8]</a:t>
                      </a:r>
                      <a:endParaRPr lang="en-US" altLang="ko-KR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11428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564D34A-EDC3-7788-929A-435FA7A76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044188"/>
              </p:ext>
            </p:extLst>
          </p:nvPr>
        </p:nvGraphicFramePr>
        <p:xfrm>
          <a:off x="924911" y="3730715"/>
          <a:ext cx="6096000" cy="5181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2504089">
                  <a:extLst>
                    <a:ext uri="{9D8B030D-6E8A-4147-A177-3AD203B41FA5}">
                      <a16:colId xmlns:a16="http://schemas.microsoft.com/office/drawing/2014/main" val="164509861"/>
                    </a:ext>
                  </a:extLst>
                </a:gridCol>
                <a:gridCol w="3591911">
                  <a:extLst>
                    <a:ext uri="{9D8B030D-6E8A-4147-A177-3AD203B41FA5}">
                      <a16:colId xmlns:a16="http://schemas.microsoft.com/office/drawing/2014/main" val="268442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my_list.remove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(1)</a:t>
                      </a:r>
                    </a:p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my_list</a:t>
                      </a:r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2coding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lo-LA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ເອົາ "</a:t>
                      </a:r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the element</a:t>
                      </a:r>
                      <a:r>
                        <a:rPr lang="lo-LA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" ທີ່ມີຄ່າ 1</a:t>
                      </a:r>
                    </a:p>
                    <a:p>
                      <a:pPr latinLnBrk="1"/>
                      <a:r>
                        <a:rPr lang="lo-LA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ກັບຄືນ [2, 3, 4, 5, 6, 7, 8]</a:t>
                      </a:r>
                      <a:endParaRPr lang="en-US" altLang="ko-KR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11428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66EB8C2-5643-CF98-393F-3C277A042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92841"/>
              </p:ext>
            </p:extLst>
          </p:nvPr>
        </p:nvGraphicFramePr>
        <p:xfrm>
          <a:off x="924911" y="4303305"/>
          <a:ext cx="6096000" cy="5181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2504089">
                  <a:extLst>
                    <a:ext uri="{9D8B030D-6E8A-4147-A177-3AD203B41FA5}">
                      <a16:colId xmlns:a16="http://schemas.microsoft.com/office/drawing/2014/main" val="164509861"/>
                    </a:ext>
                  </a:extLst>
                </a:gridCol>
                <a:gridCol w="3591911">
                  <a:extLst>
                    <a:ext uri="{9D8B030D-6E8A-4147-A177-3AD203B41FA5}">
                      <a16:colId xmlns:a16="http://schemas.microsoft.com/office/drawing/2014/main" val="268442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my_list.pop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(3)</a:t>
                      </a:r>
                    </a:p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my_list</a:t>
                      </a:r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2coding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lo-LA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ລົບ "</a:t>
                      </a:r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the element</a:t>
                      </a:r>
                      <a:r>
                        <a:rPr lang="lo-LA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" ດ້ວຍ "</a:t>
                      </a:r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index</a:t>
                      </a:r>
                      <a:r>
                        <a:rPr lang="lo-LA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" 3</a:t>
                      </a:r>
                    </a:p>
                    <a:p>
                      <a:pPr latinLnBrk="1"/>
                      <a:r>
                        <a:rPr lang="lo-LA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ກັບຄືນ [2, 3, 5, 6, 7, 8]</a:t>
                      </a:r>
                      <a:endParaRPr lang="en-US" altLang="ko-KR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114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2851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08" y="1796987"/>
            <a:ext cx="7738200" cy="505200"/>
          </a:xfrm>
        </p:spPr>
        <p:txBody>
          <a:bodyPr/>
          <a:lstStyle/>
          <a:p>
            <a:r>
              <a:rPr lang="lo-LA" altLang="ko-KR" sz="3200" b="1" dirty="0"/>
              <a:t>ເຮັດໃຫ້ "</a:t>
            </a:r>
            <a:r>
              <a:rPr lang="en-US" altLang="ko-KR" sz="3200" b="1" dirty="0"/>
              <a:t>list</a:t>
            </a:r>
            <a:r>
              <a:rPr lang="lo-LA" altLang="ko-KR" sz="3200" b="1" dirty="0"/>
              <a:t>" ຫວ່າງເປົ່າ.</a:t>
            </a:r>
          </a:p>
          <a:p>
            <a:r>
              <a:rPr lang="lo-LA" altLang="ko-KR" sz="3200" b="1" dirty="0"/>
              <a:t>ຫຼັງ​ຈາກ​ນັ້ນ​, ໄດ້​ຮັບ 3 ຄະ​ແນນ​ແລະ​ເອົາ​ໃຫ້​ເຂົາ​ເຈົ້າ​ໃນ "</a:t>
            </a:r>
            <a:r>
              <a:rPr lang="en-US" altLang="ko-KR" sz="3200" b="1" dirty="0"/>
              <a:t>list</a:t>
            </a:r>
            <a:r>
              <a:rPr lang="lo-LA" altLang="ko-KR" sz="3200" b="1" dirty="0"/>
              <a:t>​" ເປັນ "</a:t>
            </a:r>
            <a:r>
              <a:rPr lang="en-US" altLang="ko-KR" sz="3200" b="1" dirty="0"/>
              <a:t>int​"3.</a:t>
            </a:r>
          </a:p>
          <a:p>
            <a:r>
              <a:rPr lang="lo-LA" altLang="ko-KR" sz="3200" b="1" dirty="0"/>
              <a:t>ສຸດທ້າຍຄິດໄລ່ຄະແນນສະເລ່ຍ.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610628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Bonus: list comprehension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940615"/>
          </a:xfrm>
        </p:spPr>
        <p:txBody>
          <a:bodyPr/>
          <a:lstStyle/>
          <a:p>
            <a:r>
              <a:rPr lang="lo-LA" altLang="ko-KR" dirty="0"/>
              <a:t>ສ້າງ "</a:t>
            </a:r>
            <a:r>
              <a:rPr lang="en-US" altLang="ko-KR" dirty="0"/>
              <a:t>list</a:t>
            </a:r>
            <a:r>
              <a:rPr lang="lo-LA" altLang="ko-KR" dirty="0"/>
              <a:t>" ໃນແຖວ</a:t>
            </a:r>
            <a:endParaRPr lang="en-US" altLang="ko-KR" dirty="0"/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0" dirty="0">
                <a:solidFill>
                  <a:schemeClr val="bg2">
                    <a:lumMod val="50000"/>
                  </a:schemeClr>
                </a:solidFill>
                <a:effectLst/>
                <a:latin typeface="d2coding"/>
              </a:rPr>
              <a:t>[value </a:t>
            </a:r>
            <a:r>
              <a:rPr lang="en-US" b="0" i="1" dirty="0">
                <a:solidFill>
                  <a:schemeClr val="bg2">
                    <a:lumMod val="50000"/>
                  </a:schemeClr>
                </a:solidFill>
                <a:effectLst/>
                <a:latin typeface="d2coding"/>
              </a:rPr>
              <a:t>for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  <a:effectLst/>
                <a:latin typeface="d2coding"/>
              </a:rPr>
              <a:t> ~ </a:t>
            </a:r>
            <a:r>
              <a:rPr lang="en-US" b="0" i="1" dirty="0">
                <a:solidFill>
                  <a:schemeClr val="bg2">
                    <a:lumMod val="50000"/>
                  </a:schemeClr>
                </a:solidFill>
                <a:effectLst/>
                <a:latin typeface="d2coding"/>
              </a:rPr>
              <a:t>in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  <a:effectLst/>
                <a:latin typeface="d2coding"/>
              </a:rPr>
              <a:t> ~]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BB281BC-D51C-D446-B6DC-735143896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377250"/>
              </p:ext>
            </p:extLst>
          </p:nvPr>
        </p:nvGraphicFramePr>
        <p:xfrm>
          <a:off x="924911" y="1945455"/>
          <a:ext cx="6589072" cy="5181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6589072">
                  <a:extLst>
                    <a:ext uri="{9D8B030D-6E8A-4147-A177-3AD203B41FA5}">
                      <a16:colId xmlns:a16="http://schemas.microsoft.com/office/drawing/2014/main" val="164509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scores = [int(input) </a:t>
                      </a:r>
                      <a:r>
                        <a:rPr lang="en-US" b="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for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 _ </a:t>
                      </a:r>
                      <a:r>
                        <a:rPr lang="en-US" b="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in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 range(3)]</a:t>
                      </a:r>
                    </a:p>
                    <a:p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(scores[0] + scores[1] + scores[2]) /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114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6729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endParaRPr lang="ko-KR" altLang="en-US" dirty="0"/>
          </a:p>
        </p:txBody>
      </p:sp>
      <p:pic>
        <p:nvPicPr>
          <p:cNvPr id="1026" name="Picture 2" descr="Caesar cipher - Wikipedia">
            <a:extLst>
              <a:ext uri="{FF2B5EF4-FFF2-40B4-BE49-F238E27FC236}">
                <a16:creationId xmlns:a16="http://schemas.microsoft.com/office/drawing/2014/main" id="{81EC71C0-C363-BD70-9A27-2CDAA9EC9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173" y="2903314"/>
            <a:ext cx="4811486" cy="202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90" y="1303596"/>
            <a:ext cx="8629135" cy="2415784"/>
          </a:xfrm>
        </p:spPr>
        <p:txBody>
          <a:bodyPr/>
          <a:lstStyle/>
          <a:p>
            <a:r>
              <a:rPr lang="en-US" altLang="ko-KR" sz="3200" b="1" dirty="0"/>
              <a:t>Caesar cipher </a:t>
            </a:r>
            <a:r>
              <a:rPr lang="lo-LA" altLang="ko-KR" sz="3200" b="1" dirty="0"/>
              <a:t>ແມ່ນວິທີການເຂົ້າລະຫັດ. ພະຍາຍາມປະຕິບັດ </a:t>
            </a:r>
            <a:r>
              <a:rPr lang="en-US" altLang="ko-KR" sz="3200" b="1" dirty="0"/>
              <a:t>Caesar cipher </a:t>
            </a:r>
            <a:r>
              <a:rPr lang="lo-LA" altLang="ko-KR" sz="3200" b="1" dirty="0"/>
              <a:t>ກັບ "</a:t>
            </a:r>
            <a:r>
              <a:rPr lang="en-US" altLang="ko-KR" sz="3200" b="1" dirty="0"/>
              <a:t>list comprehension</a:t>
            </a:r>
            <a:r>
              <a:rPr lang="lo-LA" altLang="ko-KR" sz="3200" b="1" dirty="0"/>
              <a:t>" </a:t>
            </a:r>
            <a:r>
              <a:rPr lang="en-US" altLang="ko-KR" sz="3200" b="1" dirty="0"/>
              <a:t>join</a:t>
            </a:r>
            <a:r>
              <a:rPr lang="lo-LA" altLang="ko-KR" sz="3200" b="1" dirty="0"/>
              <a:t>() ຟັງຊັນ.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632017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Dictionary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o-LA" altLang="ko-KR" dirty="0"/>
              <a:t>"</a:t>
            </a:r>
            <a:r>
              <a:rPr lang="en-US" altLang="ko-KR" dirty="0"/>
              <a:t>Dictionary</a:t>
            </a:r>
            <a:r>
              <a:rPr lang="lo-LA" altLang="ko-KR" dirty="0"/>
              <a:t>" ແມ່ນ "</a:t>
            </a:r>
            <a:r>
              <a:rPr lang="en-US" altLang="ko-KR" dirty="0"/>
              <a:t>key-valued(</a:t>
            </a:r>
            <a:r>
              <a:rPr lang="lo-LA" altLang="ko-KR" dirty="0"/>
              <a:t>ຄຸນຄ່າ</a:t>
            </a:r>
            <a:r>
              <a:rPr lang="en-US" altLang="ko-KR" dirty="0"/>
              <a:t>)</a:t>
            </a:r>
            <a:r>
              <a:rPr lang="lo-LA" altLang="ko-KR" dirty="0"/>
              <a:t>" 2 ຄໍເລັກຊັນ.</a:t>
            </a:r>
          </a:p>
          <a:p>
            <a:r>
              <a:rPr lang="lo-LA" altLang="ko-KR" dirty="0"/>
              <a:t>ມັນບໍ່ມີ "</a:t>
            </a:r>
            <a:r>
              <a:rPr lang="en-US" altLang="ko-KR" dirty="0"/>
              <a:t>index" </a:t>
            </a:r>
            <a:r>
              <a:rPr lang="lo-LA" altLang="ko-KR" dirty="0"/>
              <a:t>ແຕ່ "</a:t>
            </a:r>
            <a:r>
              <a:rPr lang="en-US" altLang="ko-KR" dirty="0"/>
              <a:t>key".</a:t>
            </a:r>
          </a:p>
          <a:p>
            <a:r>
              <a:rPr lang="en-US" altLang="ko-KR" dirty="0"/>
              <a:t>"Dictionary</a:t>
            </a:r>
            <a:r>
              <a:rPr lang="lo-LA" altLang="ko-KR" dirty="0"/>
              <a:t>" ສາມາດມີປະເພດ "</a:t>
            </a:r>
            <a:r>
              <a:rPr lang="en-US" altLang="ko-KR" dirty="0"/>
              <a:t>key</a:t>
            </a:r>
            <a:r>
              <a:rPr lang="lo-LA" altLang="ko-KR" dirty="0"/>
              <a:t>" ແລະປະເພດຂອງ "</a:t>
            </a:r>
            <a:r>
              <a:rPr lang="en-US" altLang="ko-KR" dirty="0"/>
              <a:t>value</a:t>
            </a:r>
            <a:r>
              <a:rPr lang="lo-LA" altLang="ko-KR" dirty="0"/>
              <a:t>" ໃດໆ</a:t>
            </a:r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C18EB65-41BB-E753-B1AF-D2954C401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813475"/>
              </p:ext>
            </p:extLst>
          </p:nvPr>
        </p:nvGraphicFramePr>
        <p:xfrm>
          <a:off x="963949" y="1959147"/>
          <a:ext cx="7477176" cy="94488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4157507">
                  <a:extLst>
                    <a:ext uri="{9D8B030D-6E8A-4147-A177-3AD203B41FA5}">
                      <a16:colId xmlns:a16="http://schemas.microsoft.com/office/drawing/2014/main" val="4260787866"/>
                    </a:ext>
                  </a:extLst>
                </a:gridCol>
                <a:gridCol w="3319669">
                  <a:extLst>
                    <a:ext uri="{9D8B030D-6E8A-4147-A177-3AD203B41FA5}">
                      <a16:colId xmlns:a16="http://schemas.microsoft.com/office/drawing/2014/main" val="333617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my_dict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 = {"name": "John", "age": 26, "height": 180}</a:t>
                      </a:r>
                    </a:p>
                    <a:p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print(</a:t>
                      </a:r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my_dict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['name'])</a:t>
                      </a:r>
                    </a:p>
                    <a:p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print(</a:t>
                      </a:r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my_dict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['age'])</a:t>
                      </a:r>
                    </a:p>
                    <a:p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print(</a:t>
                      </a:r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my_dict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['height'])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Make dictionary with {key: value} pair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Prints “John”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Prints 26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Prints 180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6695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8AEC40F-4710-9F64-B2AC-C7A6A9D5B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592489"/>
              </p:ext>
            </p:extLst>
          </p:nvPr>
        </p:nvGraphicFramePr>
        <p:xfrm>
          <a:off x="963949" y="2951756"/>
          <a:ext cx="7477176" cy="37084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700307">
                  <a:extLst>
                    <a:ext uri="{9D8B030D-6E8A-4147-A177-3AD203B41FA5}">
                      <a16:colId xmlns:a16="http://schemas.microsoft.com/office/drawing/2014/main" val="4260787866"/>
                    </a:ext>
                  </a:extLst>
                </a:gridCol>
                <a:gridCol w="3776869">
                  <a:extLst>
                    <a:ext uri="{9D8B030D-6E8A-4147-A177-3AD203B41FA5}">
                      <a16:colId xmlns:a16="http://schemas.microsoft.com/office/drawing/2014/main" val="333617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{True: False, 2: 3, 3.5: "hello", "world": [1, 2, 3]}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66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195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A05279-CE99-3C24-EA50-63126DBFC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598" y="1115659"/>
            <a:ext cx="5169795" cy="391375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use Google </a:t>
            </a:r>
            <a:r>
              <a:rPr lang="en-US" altLang="ko-KR" dirty="0" err="1"/>
              <a:t>Colab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6E69424-037A-3ED3-9513-5D6FD1432DBE}"/>
              </a:ext>
            </a:extLst>
          </p:cNvPr>
          <p:cNvSpPr/>
          <p:nvPr/>
        </p:nvSpPr>
        <p:spPr>
          <a:xfrm>
            <a:off x="1492479" y="1553934"/>
            <a:ext cx="612000" cy="61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6745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Dictionary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keys returns keys of the dictionary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C18EB65-41BB-E753-B1AF-D2954C401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743928"/>
              </p:ext>
            </p:extLst>
          </p:nvPr>
        </p:nvGraphicFramePr>
        <p:xfrm>
          <a:off x="841876" y="1741433"/>
          <a:ext cx="7477176" cy="5181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4423807">
                  <a:extLst>
                    <a:ext uri="{9D8B030D-6E8A-4147-A177-3AD203B41FA5}">
                      <a16:colId xmlns:a16="http://schemas.microsoft.com/office/drawing/2014/main" val="4260787866"/>
                    </a:ext>
                  </a:extLst>
                </a:gridCol>
                <a:gridCol w="3053369">
                  <a:extLst>
                    <a:ext uri="{9D8B030D-6E8A-4147-A177-3AD203B41FA5}">
                      <a16:colId xmlns:a16="http://schemas.microsoft.com/office/drawing/2014/main" val="333617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my_dict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 = {"name": "John", "age": 26, "height": 180}</a:t>
                      </a:r>
                    </a:p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my_dict.keys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Make dictionary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sz="1400" b="0" i="0" u="none" strike="noStrike" cap="non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dict_keys</a:t>
                      </a:r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(['name', 'age', 'height'])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66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2276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Dictionary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values returns values of the dictionary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C18EB65-41BB-E753-B1AF-D2954C401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146725"/>
              </p:ext>
            </p:extLst>
          </p:nvPr>
        </p:nvGraphicFramePr>
        <p:xfrm>
          <a:off x="841876" y="1741433"/>
          <a:ext cx="7477176" cy="5181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4423807">
                  <a:extLst>
                    <a:ext uri="{9D8B030D-6E8A-4147-A177-3AD203B41FA5}">
                      <a16:colId xmlns:a16="http://schemas.microsoft.com/office/drawing/2014/main" val="4260787866"/>
                    </a:ext>
                  </a:extLst>
                </a:gridCol>
                <a:gridCol w="3053369">
                  <a:extLst>
                    <a:ext uri="{9D8B030D-6E8A-4147-A177-3AD203B41FA5}">
                      <a16:colId xmlns:a16="http://schemas.microsoft.com/office/drawing/2014/main" val="333617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my_dict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= {"name": "John", "age": 26, "height": 180}</a:t>
                      </a:r>
                    </a:p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my_dict.values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cs typeface="Arial"/>
                          <a:sym typeface="Arial"/>
                        </a:rPr>
                        <a:t>Make dictionary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sz="1400" b="0" i="0" u="none" strike="noStrike" cap="non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dict_values</a:t>
                      </a:r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(['John', 26, 180])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66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9081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Tuple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Tuple is immutable list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C18EB65-41BB-E753-B1AF-D2954C401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242124"/>
              </p:ext>
            </p:extLst>
          </p:nvPr>
        </p:nvGraphicFramePr>
        <p:xfrm>
          <a:off x="841876" y="1741433"/>
          <a:ext cx="7477176" cy="73152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700307">
                  <a:extLst>
                    <a:ext uri="{9D8B030D-6E8A-4147-A177-3AD203B41FA5}">
                      <a16:colId xmlns:a16="http://schemas.microsoft.com/office/drawing/2014/main" val="4260787866"/>
                    </a:ext>
                  </a:extLst>
                </a:gridCol>
                <a:gridCol w="3776869">
                  <a:extLst>
                    <a:ext uri="{9D8B030D-6E8A-4147-A177-3AD203B41FA5}">
                      <a16:colId xmlns:a16="http://schemas.microsoft.com/office/drawing/2014/main" val="333617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my_tuple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= (1, 2, 3, 4, 5)</a:t>
                      </a:r>
                    </a:p>
                    <a:p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print(</a:t>
                      </a:r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my_tuple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[0])</a:t>
                      </a:r>
                    </a:p>
                    <a:p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print(</a:t>
                      </a:r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my_tuple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[1:3])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Make tuple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cs typeface="Arial"/>
                          <a:sym typeface="Arial"/>
                        </a:rPr>
                        <a:t>1: Indexing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cs typeface="Arial"/>
                          <a:sym typeface="Arial"/>
                        </a:rPr>
                        <a:t>(2, 3): Slicing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66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4810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Function is a block of code which is executed when it is called.</a:t>
            </a:r>
          </a:p>
          <a:p>
            <a:r>
              <a:rPr lang="en-US" altLang="ko-KR" dirty="0"/>
              <a:t>Function makes the code reusable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C18EB65-41BB-E753-B1AF-D2954C401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251327"/>
              </p:ext>
            </p:extLst>
          </p:nvPr>
        </p:nvGraphicFramePr>
        <p:xfrm>
          <a:off x="841876" y="1741433"/>
          <a:ext cx="7477176" cy="137160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4796924">
                  <a:extLst>
                    <a:ext uri="{9D8B030D-6E8A-4147-A177-3AD203B41FA5}">
                      <a16:colId xmlns:a16="http://schemas.microsoft.com/office/drawing/2014/main" val="4260787866"/>
                    </a:ext>
                  </a:extLst>
                </a:gridCol>
                <a:gridCol w="2680252">
                  <a:extLst>
                    <a:ext uri="{9D8B030D-6E8A-4147-A177-3AD203B41FA5}">
                      <a16:colId xmlns:a16="http://schemas.microsoft.com/office/drawing/2014/main" val="33361764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def add(</a:t>
                      </a:r>
                      <a:r>
                        <a:rPr lang="en-US" b="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b="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):</a:t>
                      </a:r>
                    </a:p>
                    <a:p>
                      <a:r>
                        <a:rPr lang="en-US" b="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   return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b="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b="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added_value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= add(37, 42)</a:t>
                      </a:r>
                    </a:p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another_added_value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= add(21, 17)</a:t>
                      </a:r>
                    </a:p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final_added_value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= add(</a:t>
                      </a:r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added_value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another_added_value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Function header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Function body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Call function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Call function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Call function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66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3426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You can return multiple values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C18EB65-41BB-E753-B1AF-D2954C401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559773"/>
              </p:ext>
            </p:extLst>
          </p:nvPr>
        </p:nvGraphicFramePr>
        <p:xfrm>
          <a:off x="841876" y="1741433"/>
          <a:ext cx="7477176" cy="94488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4796924">
                  <a:extLst>
                    <a:ext uri="{9D8B030D-6E8A-4147-A177-3AD203B41FA5}">
                      <a16:colId xmlns:a16="http://schemas.microsoft.com/office/drawing/2014/main" val="4260787866"/>
                    </a:ext>
                  </a:extLst>
                </a:gridCol>
                <a:gridCol w="2680252">
                  <a:extLst>
                    <a:ext uri="{9D8B030D-6E8A-4147-A177-3AD203B41FA5}">
                      <a16:colId xmlns:a16="http://schemas.microsoft.com/office/drawing/2014/main" val="33361764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def operation(</a:t>
                      </a:r>
                      <a:r>
                        <a:rPr lang="en-US" b="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a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US" b="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b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):</a:t>
                      </a:r>
                    </a:p>
                    <a:p>
                      <a:r>
                        <a:rPr lang="en-US" b="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   return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b="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a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+ </a:t>
                      </a:r>
                      <a:r>
                        <a:rPr lang="en-US" b="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b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US" b="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a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- </a:t>
                      </a:r>
                      <a:r>
                        <a:rPr lang="en-US" b="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b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US" b="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a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* </a:t>
                      </a:r>
                      <a:r>
                        <a:rPr lang="en-US" b="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b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US" b="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a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/ </a:t>
                      </a:r>
                      <a:r>
                        <a:rPr lang="en-US" b="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  <a:p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add, sub, </a:t>
                      </a:r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mul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, div = operation(37, 42)</a:t>
                      </a:r>
                    </a:p>
                    <a:p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print(add, sub, </a:t>
                      </a:r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mul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, div)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cs typeface="Arial"/>
                          <a:sym typeface="Arial"/>
                        </a:rPr>
                        <a:t>Function header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Function body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Call function, return value type is tuple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66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6901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7" name="Google Shape;6057;p116"/>
          <p:cNvSpPr txBox="1">
            <a:spLocks noGrp="1"/>
          </p:cNvSpPr>
          <p:nvPr>
            <p:ph type="title"/>
          </p:nvPr>
        </p:nvSpPr>
        <p:spPr>
          <a:xfrm>
            <a:off x="1094125" y="558925"/>
            <a:ext cx="68301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6058" name="Google Shape;6058;p116"/>
          <p:cNvSpPr txBox="1">
            <a:spLocks noGrp="1"/>
          </p:cNvSpPr>
          <p:nvPr>
            <p:ph type="subTitle" idx="1"/>
          </p:nvPr>
        </p:nvSpPr>
        <p:spPr>
          <a:xfrm>
            <a:off x="1094125" y="1618900"/>
            <a:ext cx="6429900" cy="14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accent3"/>
                </a:solidFill>
              </a:rPr>
              <a:t>Do you have any questions?</a:t>
            </a:r>
            <a:endParaRPr b="1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im.hongeun@gm.</a:t>
            </a:r>
            <a:r>
              <a:rPr lang="en-US" altLang="ko-KR" dirty="0"/>
              <a:t>gist.ac.kr</a:t>
            </a:r>
            <a:endParaRPr lang="en-US" dirty="0"/>
          </a:p>
        </p:txBody>
      </p:sp>
      <p:sp>
        <p:nvSpPr>
          <p:cNvPr id="6059" name="Google Shape;6059;p116"/>
          <p:cNvSpPr/>
          <p:nvPr/>
        </p:nvSpPr>
        <p:spPr>
          <a:xfrm>
            <a:off x="2262979" y="3123150"/>
            <a:ext cx="302994" cy="303302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60" name="Google Shape;6060;p116"/>
          <p:cNvGrpSpPr/>
          <p:nvPr/>
        </p:nvGrpSpPr>
        <p:grpSpPr>
          <a:xfrm>
            <a:off x="1208965" y="3123457"/>
            <a:ext cx="303352" cy="302983"/>
            <a:chOff x="3303268" y="3817349"/>
            <a:chExt cx="346056" cy="345674"/>
          </a:xfrm>
        </p:grpSpPr>
        <p:sp>
          <p:nvSpPr>
            <p:cNvPr id="6061" name="Google Shape;6061;p11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11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11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6064;p11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5" name="Google Shape;6065;p116"/>
          <p:cNvGrpSpPr/>
          <p:nvPr/>
        </p:nvGrpSpPr>
        <p:grpSpPr>
          <a:xfrm>
            <a:off x="1736045" y="3123458"/>
            <a:ext cx="303352" cy="302983"/>
            <a:chOff x="3752358" y="3817349"/>
            <a:chExt cx="346056" cy="345674"/>
          </a:xfrm>
        </p:grpSpPr>
        <p:sp>
          <p:nvSpPr>
            <p:cNvPr id="6066" name="Google Shape;6066;p11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11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11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11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E7F1CB-DA56-5FCA-C001-ABFFDA21C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20" y="1095680"/>
            <a:ext cx="3919650" cy="387657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use Google </a:t>
            </a:r>
            <a:r>
              <a:rPr lang="en-US" altLang="ko-KR" dirty="0" err="1"/>
              <a:t>Colab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6E69424-037A-3ED3-9513-5D6FD1432DBE}"/>
              </a:ext>
            </a:extLst>
          </p:cNvPr>
          <p:cNvSpPr>
            <a:spLocks noChangeAspect="1"/>
          </p:cNvSpPr>
          <p:nvPr/>
        </p:nvSpPr>
        <p:spPr>
          <a:xfrm>
            <a:off x="2554022" y="3613957"/>
            <a:ext cx="508846" cy="5088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59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1A6C319-F2D5-DC59-C0C5-3C12DEE30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72" y="1113926"/>
            <a:ext cx="4590162" cy="402957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use Google </a:t>
            </a:r>
            <a:r>
              <a:rPr lang="en-US" altLang="ko-KR" dirty="0" err="1"/>
              <a:t>Colab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6E69424-037A-3ED3-9513-5D6FD1432DBE}"/>
              </a:ext>
            </a:extLst>
          </p:cNvPr>
          <p:cNvSpPr/>
          <p:nvPr/>
        </p:nvSpPr>
        <p:spPr>
          <a:xfrm>
            <a:off x="4046488" y="4698382"/>
            <a:ext cx="1239189" cy="3445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93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1C2DF76-CB95-280E-3248-FAB40563D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648" y="1184384"/>
            <a:ext cx="3951718" cy="395171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use Google </a:t>
            </a:r>
            <a:r>
              <a:rPr lang="en-US" altLang="ko-KR" dirty="0" err="1"/>
              <a:t>Colab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6E69424-037A-3ED3-9513-5D6FD1432DBE}"/>
              </a:ext>
            </a:extLst>
          </p:cNvPr>
          <p:cNvSpPr/>
          <p:nvPr/>
        </p:nvSpPr>
        <p:spPr>
          <a:xfrm>
            <a:off x="3040566" y="1238629"/>
            <a:ext cx="1355166" cy="61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BACA3-AB1E-F276-BFF5-7B3924979420}"/>
              </a:ext>
            </a:extLst>
          </p:cNvPr>
          <p:cNvSpPr txBox="1"/>
          <p:nvPr/>
        </p:nvSpPr>
        <p:spPr>
          <a:xfrm>
            <a:off x="3018264" y="1374532"/>
            <a:ext cx="2939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Colaboratory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369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FB693E-6F01-92DE-019B-A81A1DEC7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25" y="1238629"/>
            <a:ext cx="6442841" cy="350120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use Google </a:t>
            </a:r>
            <a:r>
              <a:rPr lang="en-US" altLang="ko-KR" dirty="0" err="1"/>
              <a:t>Colab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6E69424-037A-3ED3-9513-5D6FD1432DBE}"/>
              </a:ext>
            </a:extLst>
          </p:cNvPr>
          <p:cNvSpPr/>
          <p:nvPr/>
        </p:nvSpPr>
        <p:spPr>
          <a:xfrm>
            <a:off x="1094125" y="3413943"/>
            <a:ext cx="1355166" cy="13331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697908"/>
      </p:ext>
    </p:extLst>
  </p:cSld>
  <p:clrMapOvr>
    <a:masterClrMapping/>
  </p:clrMapOvr>
</p:sld>
</file>

<file path=ppt/theme/theme1.xml><?xml version="1.0" encoding="utf-8"?>
<a:theme xmlns:a="http://schemas.openxmlformats.org/drawingml/2006/main" name="Livine Meeting XL by Slidesgo">
  <a:themeElements>
    <a:clrScheme name="Simple Light">
      <a:dk1>
        <a:srgbClr val="FFFFFF"/>
      </a:dk1>
      <a:lt1>
        <a:srgbClr val="FFFFFF"/>
      </a:lt1>
      <a:dk2>
        <a:srgbClr val="595959"/>
      </a:dk2>
      <a:lt2>
        <a:srgbClr val="EEEEEE"/>
      </a:lt2>
      <a:accent1>
        <a:srgbClr val="27316F"/>
      </a:accent1>
      <a:accent2>
        <a:srgbClr val="75C4C0"/>
      </a:accent2>
      <a:accent3>
        <a:srgbClr val="FFC800"/>
      </a:accent3>
      <a:accent4>
        <a:srgbClr val="FFFFFF"/>
      </a:accent4>
      <a:accent5>
        <a:srgbClr val="C2C2C2"/>
      </a:accent5>
      <a:accent6>
        <a:srgbClr val="F2F2F2"/>
      </a:accent6>
      <a:hlink>
        <a:srgbClr val="27316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5362</TotalTime>
  <Words>3503</Words>
  <Application>Microsoft Office PowerPoint</Application>
  <PresentationFormat>화면 슬라이드 쇼(16:9)</PresentationFormat>
  <Paragraphs>421</Paragraphs>
  <Slides>55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1" baseType="lpstr">
      <vt:lpstr>Montserrat</vt:lpstr>
      <vt:lpstr>Arial</vt:lpstr>
      <vt:lpstr>d2coding</vt:lpstr>
      <vt:lpstr>Montserrat Medium</vt:lpstr>
      <vt:lpstr>Arial Unicode MS</vt:lpstr>
      <vt:lpstr>Livine Meeting XL by Slidesgo</vt:lpstr>
      <vt:lpstr>Python Basics</vt:lpstr>
      <vt:lpstr>CONTENTS</vt:lpstr>
      <vt:lpstr>How to use Google Colab</vt:lpstr>
      <vt:lpstr>How to use Google Colab</vt:lpstr>
      <vt:lpstr>How to use Google Colab</vt:lpstr>
      <vt:lpstr>How to use Google Colab</vt:lpstr>
      <vt:lpstr>How to use Google Colab</vt:lpstr>
      <vt:lpstr>How to use Google Colab</vt:lpstr>
      <vt:lpstr>How to use Google Colab</vt:lpstr>
      <vt:lpstr>How to use Google Colab</vt:lpstr>
      <vt:lpstr>How to use Google Colab</vt:lpstr>
      <vt:lpstr>How to use Google Colab</vt:lpstr>
      <vt:lpstr>How to use Google Colab</vt:lpstr>
      <vt:lpstr>Printing in Python</vt:lpstr>
      <vt:lpstr>Printing in Python</vt:lpstr>
      <vt:lpstr>Data Types and Variables</vt:lpstr>
      <vt:lpstr>Data Types and Variables</vt:lpstr>
      <vt:lpstr>Data Types and Variables</vt:lpstr>
      <vt:lpstr>Data Types and Variables</vt:lpstr>
      <vt:lpstr>Data Types and Variables</vt:lpstr>
      <vt:lpstr>Data Types and Variables</vt:lpstr>
      <vt:lpstr>Data Types and Variables</vt:lpstr>
      <vt:lpstr>Operators</vt:lpstr>
      <vt:lpstr>Operators</vt:lpstr>
      <vt:lpstr>Operators</vt:lpstr>
      <vt:lpstr>Operators</vt:lpstr>
      <vt:lpstr>Operators</vt:lpstr>
      <vt:lpstr>Operators</vt:lpstr>
      <vt:lpstr>Conditions</vt:lpstr>
      <vt:lpstr>Conditions</vt:lpstr>
      <vt:lpstr>Conditions</vt:lpstr>
      <vt:lpstr>Iteration(while)</vt:lpstr>
      <vt:lpstr>Iteration(for)</vt:lpstr>
      <vt:lpstr>Iteration(for)</vt:lpstr>
      <vt:lpstr>Iteration</vt:lpstr>
      <vt:lpstr>Iteration</vt:lpstr>
      <vt:lpstr>Iteration</vt:lpstr>
      <vt:lpstr>Iteration</vt:lpstr>
      <vt:lpstr>List</vt:lpstr>
      <vt:lpstr>List</vt:lpstr>
      <vt:lpstr>List - methods</vt:lpstr>
      <vt:lpstr>List - slicing</vt:lpstr>
      <vt:lpstr>Slicing for string</vt:lpstr>
      <vt:lpstr>Slicing for string</vt:lpstr>
      <vt:lpstr>List - mutation</vt:lpstr>
      <vt:lpstr>List</vt:lpstr>
      <vt:lpstr>Bonus: list comprehension</vt:lpstr>
      <vt:lpstr>List</vt:lpstr>
      <vt:lpstr>Dictionary</vt:lpstr>
      <vt:lpstr>Dictionary</vt:lpstr>
      <vt:lpstr>Dictionary</vt:lpstr>
      <vt:lpstr>Tuple</vt:lpstr>
      <vt:lpstr>Function</vt:lpstr>
      <vt:lpstr>Function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LIVINE MEETING</dc:title>
  <dc:creator>Annie Im</dc:creator>
  <cp:lastModifiedBy>혁재 홍</cp:lastModifiedBy>
  <cp:revision>20</cp:revision>
  <dcterms:modified xsi:type="dcterms:W3CDTF">2023-07-17T13:17:25Z</dcterms:modified>
</cp:coreProperties>
</file>