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91" r:id="rId4"/>
    <p:sldId id="295" r:id="rId5"/>
    <p:sldId id="300" r:id="rId6"/>
    <p:sldId id="305" r:id="rId7"/>
    <p:sldId id="306" r:id="rId8"/>
    <p:sldId id="307" r:id="rId9"/>
    <p:sldId id="308" r:id="rId10"/>
    <p:sldId id="304" r:id="rId11"/>
    <p:sldId id="302" r:id="rId12"/>
    <p:sldId id="296" r:id="rId13"/>
    <p:sldId id="272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" panose="020B0604020202020204" charset="0"/>
      <p:regular r:id="rId20"/>
    </p:embeddedFont>
    <p:embeddedFont>
      <p:font typeface="Clear Sans Regula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3191" autoAdjust="0"/>
  </p:normalViewPr>
  <p:slideViewPr>
    <p:cSldViewPr>
      <p:cViewPr>
        <p:scale>
          <a:sx n="50" d="100"/>
          <a:sy n="50" d="100"/>
        </p:scale>
        <p:origin x="5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F835E-BB70-40DC-A045-583844315797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01FB-1299-4846-B371-5C811780E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D01FB-1299-4846-B371-5C811780E2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5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rum-acers-frontend.herokuapp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anva.com/design/DAE1JmlGKao/6S0HyH4Hl93YZfMPm9jM7Q/edit" TargetMode="Externa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426810" y="-27214"/>
            <a:ext cx="6134522" cy="10287000"/>
          </a:xfrm>
          <a:prstGeom prst="rect">
            <a:avLst/>
          </a:prstGeom>
          <a:solidFill>
            <a:srgbClr val="FFB923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 t="18815" r="2137" b="29544"/>
          <a:stretch>
            <a:fillRect/>
          </a:stretch>
        </p:blipFill>
        <p:spPr>
          <a:xfrm>
            <a:off x="-2" y="0"/>
            <a:ext cx="12426812" cy="4421955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996377" y="5214936"/>
            <a:ext cx="9976987" cy="4247245"/>
            <a:chOff x="0" y="295275"/>
            <a:chExt cx="13302649" cy="566299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295275"/>
              <a:ext cx="13302649" cy="25068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15500"/>
                </a:lnSpc>
              </a:pPr>
              <a:r>
                <a:rPr lang="en-US" sz="11500" b="1" dirty="0">
                  <a:solidFill>
                    <a:srgbClr val="000000"/>
                  </a:solidFill>
                  <a:latin typeface="+mj-lt"/>
                </a:rPr>
                <a:t>Scrum Acers</a:t>
              </a:r>
            </a:p>
          </p:txBody>
        </p: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0" t="21264" r="6608" b="71845"/>
            <a:stretch>
              <a:fillRect/>
            </a:stretch>
          </p:blipFill>
          <p:spPr>
            <a:xfrm>
              <a:off x="0" y="3183467"/>
              <a:ext cx="7103443" cy="524969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0" y="4407004"/>
              <a:ext cx="13302649" cy="72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endParaRPr lang="en-US" sz="3500" dirty="0">
                <a:solidFill>
                  <a:srgbClr val="000000"/>
                </a:solidFill>
                <a:latin typeface="Clear Sans Regula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291519"/>
              <a:ext cx="13302649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endParaRPr lang="en-US" sz="3000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FCF09E-A729-46CF-8424-93F52F70EBD6}"/>
              </a:ext>
            </a:extLst>
          </p:cNvPr>
          <p:cNvSpPr txBox="1"/>
          <p:nvPr/>
        </p:nvSpPr>
        <p:spPr>
          <a:xfrm>
            <a:off x="12919006" y="5436410"/>
            <a:ext cx="5452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Group 7 (Dev Team)</a:t>
            </a:r>
          </a:p>
          <a:p>
            <a:r>
              <a:rPr lang="en-US" sz="2800" dirty="0"/>
              <a:t>Guryash Singh Dhall    B00910690</a:t>
            </a:r>
          </a:p>
          <a:p>
            <a:r>
              <a:rPr lang="en-US" sz="2800" dirty="0" err="1"/>
              <a:t>Sukaran</a:t>
            </a:r>
            <a:r>
              <a:rPr lang="en-US" sz="2800" dirty="0"/>
              <a:t> Golani             B00893693</a:t>
            </a:r>
          </a:p>
          <a:p>
            <a:r>
              <a:rPr lang="en-US" sz="2800" dirty="0"/>
              <a:t>Aditya </a:t>
            </a:r>
            <a:r>
              <a:rPr lang="en-US" sz="2800" dirty="0" err="1"/>
              <a:t>Satendra</a:t>
            </a:r>
            <a:r>
              <a:rPr lang="en-US" sz="2800" dirty="0"/>
              <a:t> Dixit   B00874076</a:t>
            </a:r>
          </a:p>
          <a:p>
            <a:r>
              <a:rPr lang="en-US" sz="2800" dirty="0" err="1"/>
              <a:t>Parvish</a:t>
            </a:r>
            <a:r>
              <a:rPr lang="en-US" sz="2800" dirty="0"/>
              <a:t> Vijay </a:t>
            </a:r>
            <a:r>
              <a:rPr lang="en-US" sz="2800" dirty="0" err="1"/>
              <a:t>Gajjar</a:t>
            </a:r>
            <a:r>
              <a:rPr lang="en-US" sz="2800" dirty="0"/>
              <a:t>      B00912090</a:t>
            </a:r>
          </a:p>
          <a:p>
            <a:r>
              <a:rPr lang="en-US" sz="2800" dirty="0" err="1"/>
              <a:t>Farhin</a:t>
            </a:r>
            <a:r>
              <a:rPr lang="en-US" sz="2800" dirty="0"/>
              <a:t> </a:t>
            </a:r>
            <a:r>
              <a:rPr lang="en-US" sz="2800" dirty="0" err="1"/>
              <a:t>Damania</a:t>
            </a:r>
            <a:r>
              <a:rPr lang="en-US" sz="2800" dirty="0"/>
              <a:t>            B00871338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3FF63-7700-4CF6-85E4-BDFFED5A6DCA}"/>
              </a:ext>
            </a:extLst>
          </p:cNvPr>
          <p:cNvSpPr/>
          <p:nvPr/>
        </p:nvSpPr>
        <p:spPr>
          <a:xfrm>
            <a:off x="1219200" y="8801100"/>
            <a:ext cx="57912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Professor - </a:t>
            </a:r>
            <a:r>
              <a:rPr lang="en-IN" sz="3200" dirty="0" err="1"/>
              <a:t>Dr.</a:t>
            </a:r>
            <a:r>
              <a:rPr lang="en-IN" sz="3200" dirty="0"/>
              <a:t> Tushar Sharma</a:t>
            </a:r>
          </a:p>
          <a:p>
            <a:r>
              <a:rPr lang="en-IN" sz="3200" dirty="0"/>
              <a:t>TA - Suman Singh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9F2D5-46E8-4949-BF0C-48C13844FF93}"/>
              </a:ext>
            </a:extLst>
          </p:cNvPr>
          <p:cNvSpPr txBox="1"/>
          <p:nvPr/>
        </p:nvSpPr>
        <p:spPr>
          <a:xfrm>
            <a:off x="1143000" y="8169414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CSCI 5308 </a:t>
            </a:r>
          </a:p>
        </p:txBody>
      </p:sp>
      <p:pic>
        <p:nvPicPr>
          <p:cNvPr id="1026" name="Picture 2" descr="The Dal Brand - About - Dalhousie University">
            <a:extLst>
              <a:ext uri="{FF2B5EF4-FFF2-40B4-BE49-F238E27FC236}">
                <a16:creationId xmlns:a16="http://schemas.microsoft.com/office/drawing/2014/main" id="{4587E465-6CE1-4240-A485-609B5C34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060" y="8169414"/>
            <a:ext cx="3714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6685A0-3AFA-411D-94C4-7D05E6E04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06" y="-27214"/>
            <a:ext cx="5150132" cy="4421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BDF04-422D-45CA-A12C-258A1E38918F}"/>
              </a:ext>
            </a:extLst>
          </p:cNvPr>
          <p:cNvSpPr txBox="1"/>
          <p:nvPr/>
        </p:nvSpPr>
        <p:spPr>
          <a:xfrm>
            <a:off x="12919006" y="8840177"/>
            <a:ext cx="515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Group 2 (Client Team)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Final Project Status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E6D30EE-B508-40F6-95C5-8808B35EF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63028"/>
              </p:ext>
            </p:extLst>
          </p:nvPr>
        </p:nvGraphicFramePr>
        <p:xfrm>
          <a:off x="2451099" y="1992176"/>
          <a:ext cx="10934067" cy="51796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513729931"/>
                    </a:ext>
                  </a:extLst>
                </a:gridCol>
                <a:gridCol w="5714067">
                  <a:extLst>
                    <a:ext uri="{9D8B030D-6E8A-4147-A177-3AD203B41FA5}">
                      <a16:colId xmlns:a16="http://schemas.microsoft.com/office/drawing/2014/main" val="2488887105"/>
                    </a:ext>
                  </a:extLst>
                </a:gridCol>
              </a:tblGrid>
              <a:tr h="6076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Milestones Achieved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5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Daily Scrum Forms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3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Leave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72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Badges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386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Survey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23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Announcement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1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Notification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7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Hours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125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User Password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1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Profile Creation/Deletion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700780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6AED445-4B37-4EEF-9E84-8BCD63E5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53999"/>
              </p:ext>
            </p:extLst>
          </p:nvPr>
        </p:nvGraphicFramePr>
        <p:xfrm>
          <a:off x="2463799" y="7533787"/>
          <a:ext cx="10934067" cy="15220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220000">
                  <a:extLst>
                    <a:ext uri="{9D8B030D-6E8A-4147-A177-3AD203B41FA5}">
                      <a16:colId xmlns:a16="http://schemas.microsoft.com/office/drawing/2014/main" val="513729931"/>
                    </a:ext>
                  </a:extLst>
                </a:gridCol>
                <a:gridCol w="5714067">
                  <a:extLst>
                    <a:ext uri="{9D8B030D-6E8A-4147-A177-3AD203B41FA5}">
                      <a16:colId xmlns:a16="http://schemas.microsoft.com/office/drawing/2014/main" val="2488887105"/>
                    </a:ext>
                  </a:extLst>
                </a:gridCol>
              </a:tblGrid>
              <a:tr h="6076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Extra Milestones Achieved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 Profile Module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5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 End Test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3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610397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Learning from this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1A1F6-1429-447B-824F-26F155AC3998}"/>
              </a:ext>
            </a:extLst>
          </p:cNvPr>
          <p:cNvSpPr txBox="1"/>
          <p:nvPr/>
        </p:nvSpPr>
        <p:spPr>
          <a:xfrm>
            <a:off x="1371600" y="3051007"/>
            <a:ext cx="1661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Understanding code smells and technical debt </a:t>
            </a:r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Refactoring of code in order to remove duplications and smells </a:t>
            </a:r>
            <a:r>
              <a:rPr lang="en-IN" sz="4000" b="1" dirty="0"/>
              <a:t>(48 to 0)</a:t>
            </a: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  Designing schema in order to avoid complex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  Developing test cases in NodeJS to increase coverage from </a:t>
            </a:r>
            <a:r>
              <a:rPr lang="en-IN" sz="4000" b="1" dirty="0"/>
              <a:t>45% to 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  Learning new technologies and error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34758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2476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endParaRPr lang="en-US" sz="11500" b="1" dirty="0">
              <a:solidFill>
                <a:srgbClr val="000000"/>
              </a:solidFill>
              <a:latin typeface="+mj-lt"/>
            </a:endParaRPr>
          </a:p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11500" b="1" dirty="0">
                <a:solidFill>
                  <a:srgbClr val="000000"/>
                </a:solidFill>
                <a:latin typeface="+mj-lt"/>
              </a:rPr>
              <a:t>Demo Time!!!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6662F-9BD7-480F-8576-44022A66B4EA}"/>
              </a:ext>
            </a:extLst>
          </p:cNvPr>
          <p:cNvSpPr txBox="1"/>
          <p:nvPr/>
        </p:nvSpPr>
        <p:spPr>
          <a:xfrm>
            <a:off x="1143000" y="8255258"/>
            <a:ext cx="157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3D34FF4-206A-4256-9850-E5F025C5F667}"/>
              </a:ext>
            </a:extLst>
          </p:cNvPr>
          <p:cNvSpPr txBox="1"/>
          <p:nvPr/>
        </p:nvSpPr>
        <p:spPr>
          <a:xfrm>
            <a:off x="-2667000" y="4557418"/>
            <a:ext cx="23164800" cy="1056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+mj-lt"/>
              </a:rPr>
              <a:t>WebApp Link : </a:t>
            </a:r>
            <a:r>
              <a:rPr lang="en-US" sz="4800" b="1" dirty="0">
                <a:solidFill>
                  <a:srgbClr val="000000"/>
                </a:solidFill>
                <a:latin typeface="+mj-lt"/>
                <a:hlinkClick r:id="rId4"/>
              </a:rPr>
              <a:t>https://scrum-acers-frontend.herokuapp.com/</a:t>
            </a:r>
            <a:endParaRPr lang="en-US" sz="48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9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828800" y="4457699"/>
            <a:ext cx="12877800" cy="23105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+mj-lt"/>
              </a:rPr>
              <a:t>Thank You !!</a:t>
            </a:r>
          </a:p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+mj-lt"/>
              </a:rPr>
              <a:t>We are open for Q&amp;A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 l="10955" r="30984"/>
          <a:stretch>
            <a:fillRect/>
          </a:stretch>
        </p:blipFill>
        <p:spPr>
          <a:xfrm>
            <a:off x="9144000" y="-224451"/>
            <a:ext cx="9349884" cy="10735903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3643548" y="0"/>
            <a:ext cx="5163150" cy="10287000"/>
            <a:chOff x="0" y="0"/>
            <a:chExt cx="6884199" cy="137160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15" r="34"/>
            <a:stretch>
              <a:fillRect/>
            </a:stretch>
          </p:blipFill>
          <p:spPr>
            <a:xfrm flipH="1">
              <a:off x="0" y="0"/>
              <a:ext cx="6884199" cy="685800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415" r="34"/>
            <a:stretch>
              <a:fillRect/>
            </a:stretch>
          </p:blipFill>
          <p:spPr>
            <a:xfrm flipH="1">
              <a:off x="0" y="6858000"/>
              <a:ext cx="6884199" cy="6858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0B8754-653C-4683-B46E-A01B8F0CAD47}"/>
              </a:ext>
            </a:extLst>
          </p:cNvPr>
          <p:cNvSpPr txBox="1"/>
          <p:nvPr/>
        </p:nvSpPr>
        <p:spPr>
          <a:xfrm>
            <a:off x="76200" y="98795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Source </a:t>
            </a:r>
            <a:endParaRPr lang="en-IN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18333-2262-4118-BDD9-593D8DB71DB7}"/>
              </a:ext>
            </a:extLst>
          </p:cNvPr>
          <p:cNvSpPr txBox="1"/>
          <p:nvPr/>
        </p:nvSpPr>
        <p:spPr>
          <a:xfrm>
            <a:off x="685800" y="610397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Project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F0FAF-898A-44D5-9859-056476DF870D}"/>
              </a:ext>
            </a:extLst>
          </p:cNvPr>
          <p:cNvSpPr txBox="1"/>
          <p:nvPr/>
        </p:nvSpPr>
        <p:spPr>
          <a:xfrm>
            <a:off x="2133600" y="2974535"/>
            <a:ext cx="12344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Increase Dev productivity by decreasing time spent in project management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Mitigate Daily Stand-up meetings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Provide a platform for team members to vote/provide feedback for current and future scrums anonymously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Provide a platform for company-wide / project-wide announcements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+mn-lt"/>
                <a:cs typeface="+mn-lt"/>
              </a:rPr>
              <a:t>Recognize efficient team-work and great intra-team collaborations by giving out badges to well deserving employees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69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1181100"/>
            <a:ext cx="17221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Meeting Stats (Overall)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5757A7C-B855-408F-BA65-8F5CE7C51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96705"/>
              </p:ext>
            </p:extLst>
          </p:nvPr>
        </p:nvGraphicFramePr>
        <p:xfrm>
          <a:off x="2362200" y="2515898"/>
          <a:ext cx="12420600" cy="53646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51372993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488887105"/>
                    </a:ext>
                  </a:extLst>
                </a:gridCol>
              </a:tblGrid>
              <a:tr h="107293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Meeting 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1331"/>
                  </a:ext>
                </a:extLst>
              </a:tr>
              <a:tr h="1072934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Client and 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458424"/>
                  </a:ext>
                </a:extLst>
              </a:tr>
              <a:tr h="1072934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30399"/>
                  </a:ext>
                </a:extLst>
              </a:tr>
              <a:tr h="1072934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Dev and TA’s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720301"/>
                  </a:ext>
                </a:extLst>
              </a:tr>
              <a:tr h="1072934">
                <a:tc>
                  <a:txBody>
                    <a:bodyPr/>
                    <a:lstStyle/>
                    <a:p>
                      <a:pPr algn="l"/>
                      <a:r>
                        <a:rPr lang="en-IN" sz="3600" dirty="0"/>
                        <a:t>Internal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47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610397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 Board Progress (Overall)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1F695-75E4-418F-B973-9CE20C246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88" y="2031956"/>
            <a:ext cx="17587221" cy="7529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41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Board Progress (Guryash)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DD9A8-47B0-4AEA-B31B-3B6CCF3F4EC2}"/>
              </a:ext>
            </a:extLst>
          </p:cNvPr>
          <p:cNvSpPr txBox="1"/>
          <p:nvPr/>
        </p:nvSpPr>
        <p:spPr>
          <a:xfrm>
            <a:off x="1600200" y="20193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Number of user stories :- 15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75B25-4047-477A-A52F-2C7C1980D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7"/>
          <a:stretch/>
        </p:blipFill>
        <p:spPr>
          <a:xfrm>
            <a:off x="987287" y="2933700"/>
            <a:ext cx="15856225" cy="69211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55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Board Progress (</a:t>
            </a:r>
            <a:r>
              <a:rPr lang="en-US" sz="8800" b="1" dirty="0" err="1">
                <a:solidFill>
                  <a:srgbClr val="000000"/>
                </a:solidFill>
                <a:latin typeface="+mj-lt"/>
              </a:rPr>
              <a:t>Sukaran</a:t>
            </a:r>
            <a:r>
              <a:rPr lang="en-US" sz="8800" b="1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DD9A8-47B0-4AEA-B31B-3B6CCF3F4EC2}"/>
              </a:ext>
            </a:extLst>
          </p:cNvPr>
          <p:cNvSpPr txBox="1"/>
          <p:nvPr/>
        </p:nvSpPr>
        <p:spPr>
          <a:xfrm>
            <a:off x="1600200" y="20193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Number of user stories :- 19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40742-3437-414C-B7E3-918F0CB1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22666"/>
            <a:ext cx="15697200" cy="70244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4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Board Progress (</a:t>
            </a:r>
            <a:r>
              <a:rPr lang="en-US" sz="8800" b="1" dirty="0" err="1">
                <a:solidFill>
                  <a:srgbClr val="000000"/>
                </a:solidFill>
                <a:latin typeface="+mj-lt"/>
              </a:rPr>
              <a:t>Parvish</a:t>
            </a:r>
            <a:r>
              <a:rPr lang="en-US" sz="8800" b="1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DD9A8-47B0-4AEA-B31B-3B6CCF3F4EC2}"/>
              </a:ext>
            </a:extLst>
          </p:cNvPr>
          <p:cNvSpPr txBox="1"/>
          <p:nvPr/>
        </p:nvSpPr>
        <p:spPr>
          <a:xfrm>
            <a:off x="1600200" y="20193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Number of user stories :- 14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9D837-7C8E-4D2A-A06D-F339C990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852554"/>
            <a:ext cx="15392400" cy="6876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48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Board Progress (Aditya)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DD9A8-47B0-4AEA-B31B-3B6CCF3F4EC2}"/>
              </a:ext>
            </a:extLst>
          </p:cNvPr>
          <p:cNvSpPr txBox="1"/>
          <p:nvPr/>
        </p:nvSpPr>
        <p:spPr>
          <a:xfrm>
            <a:off x="1600200" y="20193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Number of user stories :- 14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F7BA8-6867-4B26-9056-D144C92E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09750"/>
            <a:ext cx="15849600" cy="7053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7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 flipH="1">
            <a:off x="-311280" y="9790382"/>
            <a:ext cx="18910559" cy="1397557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B55132C6-B49A-470A-AFA2-B0707CF6D0C6}"/>
              </a:ext>
            </a:extLst>
          </p:cNvPr>
          <p:cNvSpPr txBox="1"/>
          <p:nvPr/>
        </p:nvSpPr>
        <p:spPr>
          <a:xfrm>
            <a:off x="685800" y="723900"/>
            <a:ext cx="164592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49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+mj-lt"/>
              </a:rPr>
              <a:t>Board Progress (</a:t>
            </a:r>
            <a:r>
              <a:rPr lang="en-US" sz="8800" b="1" dirty="0" err="1">
                <a:solidFill>
                  <a:srgbClr val="000000"/>
                </a:solidFill>
                <a:latin typeface="+mj-lt"/>
              </a:rPr>
              <a:t>Farhin</a:t>
            </a:r>
            <a:r>
              <a:rPr lang="en-US" sz="8800" b="1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DD9A8-47B0-4AEA-B31B-3B6CCF3F4EC2}"/>
              </a:ext>
            </a:extLst>
          </p:cNvPr>
          <p:cNvSpPr txBox="1"/>
          <p:nvPr/>
        </p:nvSpPr>
        <p:spPr>
          <a:xfrm>
            <a:off x="1600200" y="2019300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Number of user stories :- 11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56C05-98DE-4372-8AED-54BA5C75C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778569"/>
            <a:ext cx="15882606" cy="69604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7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316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Clear Sans Regular Bold</vt:lpstr>
      <vt:lpstr>Clear Sans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Professional Gradient App Development Pitch Deck Presentation</dc:title>
  <dc:creator>Guryash Singh Dhall</dc:creator>
  <cp:lastModifiedBy>Guryash Singh Dhall</cp:lastModifiedBy>
  <cp:revision>68</cp:revision>
  <dcterms:created xsi:type="dcterms:W3CDTF">2006-08-16T00:00:00Z</dcterms:created>
  <dcterms:modified xsi:type="dcterms:W3CDTF">2022-04-06T00:16:02Z</dcterms:modified>
  <dc:identifier>DAE1JmlGKao</dc:identifier>
</cp:coreProperties>
</file>