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da482d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da482d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da482df6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da482df6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da482df6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da482df6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da482df6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da482df6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da482df6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da482df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da482df6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da482df6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da482df6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da482df6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da482df6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2da482df6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da482df6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da482df6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da482df6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2da482df6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da482df6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2da482df6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858c8a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858c8a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2da482df6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2da482df6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2da482df6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2da482df6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da482df6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da482df6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da482df6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2da482df6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858c8a3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858c8a3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858c8a31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858c8a31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858c8a31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858c8a31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858c8a3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858c8a3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da482df6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2da482df6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da482df6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2da482df6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da482df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da482df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da482df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da482df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858c8a3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858c8a3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858c8a3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858c8a3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da482df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da482df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da482df6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da482df6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da482df6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da482df6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da482df6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da482df6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967050" y="2802600"/>
            <a:ext cx="7067400" cy="0"/>
          </a:xfrm>
          <a:prstGeom prst="straightConnector1">
            <a:avLst/>
          </a:prstGeom>
          <a:noFill/>
          <a:ln cap="flat" cmpd="sng" w="19050">
            <a:solidFill>
              <a:srgbClr val="990000"/>
            </a:solidFill>
            <a:prstDash val="solid"/>
            <a:round/>
            <a:headEnd len="med" w="med" type="none"/>
            <a:tailEnd len="med" w="med" type="none"/>
          </a:ln>
        </p:spPr>
      </p:cxnSp>
      <p:sp>
        <p:nvSpPr>
          <p:cNvPr id="11" name="Google Shape;11;p2"/>
          <p:cNvSpPr txBox="1"/>
          <p:nvPr/>
        </p:nvSpPr>
        <p:spPr>
          <a:xfrm>
            <a:off x="2655000" y="2887900"/>
            <a:ext cx="3834000" cy="634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434343"/>
                </a:solidFill>
              </a:rPr>
              <a:t>Yi-Yuan (Ian) Lee</a:t>
            </a:r>
            <a:endParaRPr sz="1500">
              <a:solidFill>
                <a:srgbClr val="434343"/>
              </a:solidFill>
            </a:endParaRPr>
          </a:p>
          <a:p>
            <a:pPr indent="0" lvl="0" marL="0" rtl="0" algn="ctr">
              <a:lnSpc>
                <a:spcPct val="115000"/>
              </a:lnSpc>
              <a:spcBef>
                <a:spcPts val="0"/>
              </a:spcBef>
              <a:spcAft>
                <a:spcPts val="0"/>
              </a:spcAft>
              <a:buNone/>
            </a:pPr>
            <a:r>
              <a:rPr lang="en" sz="1200">
                <a:solidFill>
                  <a:srgbClr val="434343"/>
                </a:solidFill>
              </a:rPr>
              <a:t>Brito lab | Computational Biology | Cornell University</a:t>
            </a:r>
            <a:endParaRPr sz="1200">
              <a:solidFill>
                <a:srgbClr val="434343"/>
              </a:solidFill>
            </a:endParaRPr>
          </a:p>
        </p:txBody>
      </p:sp>
      <p:pic>
        <p:nvPicPr>
          <p:cNvPr id="12" name="Google Shape;12;p2"/>
          <p:cNvPicPr preferRelativeResize="0"/>
          <p:nvPr/>
        </p:nvPicPr>
        <p:blipFill rotWithShape="1">
          <a:blip r:embed="rId2">
            <a:alphaModFix/>
          </a:blip>
          <a:srcRect b="13220" l="22535" r="22568" t="13087"/>
          <a:stretch/>
        </p:blipFill>
        <p:spPr>
          <a:xfrm>
            <a:off x="7255150" y="1918386"/>
            <a:ext cx="779300" cy="785224"/>
          </a:xfrm>
          <a:prstGeom prst="rect">
            <a:avLst/>
          </a:prstGeom>
          <a:noFill/>
          <a:ln>
            <a:noFill/>
          </a:ln>
        </p:spPr>
      </p:pic>
      <p:sp>
        <p:nvSpPr>
          <p:cNvPr id="13" name="Google Shape;13;p2"/>
          <p:cNvSpPr txBox="1"/>
          <p:nvPr>
            <p:ph type="title"/>
          </p:nvPr>
        </p:nvSpPr>
        <p:spPr>
          <a:xfrm>
            <a:off x="967050" y="2101700"/>
            <a:ext cx="6288000" cy="539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 name="Google Shape;14;p2"/>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3829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cxnSp>
        <p:nvCxnSpPr>
          <p:cNvPr id="57" name="Google Shape;57;p11"/>
          <p:cNvCxnSpPr/>
          <p:nvPr/>
        </p:nvCxnSpPr>
        <p:spPr>
          <a:xfrm>
            <a:off x="248275" y="4454830"/>
            <a:ext cx="5171700" cy="0"/>
          </a:xfrm>
          <a:prstGeom prst="straightConnector1">
            <a:avLst/>
          </a:prstGeom>
          <a:noFill/>
          <a:ln cap="flat" cmpd="sng" w="19050">
            <a:solidFill>
              <a:srgbClr val="990000"/>
            </a:solidFill>
            <a:prstDash val="solid"/>
            <a:round/>
            <a:headEnd len="med" w="med" type="none"/>
            <a:tailEnd len="med" w="med" type="none"/>
          </a:ln>
        </p:spPr>
      </p:cxnSp>
      <p:sp>
        <p:nvSpPr>
          <p:cNvPr id="58" name="Google Shape;58;p11"/>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2" name="Google Shape;62;p12"/>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9" name="Shape 69"/>
        <p:cNvGrpSpPr/>
        <p:nvPr/>
      </p:nvGrpSpPr>
      <p:grpSpPr>
        <a:xfrm>
          <a:off x="0" y="0"/>
          <a:ext cx="0" cy="0"/>
          <a:chOff x="0" y="0"/>
          <a:chExt cx="0" cy="0"/>
        </a:xfrm>
      </p:grpSpPr>
      <p:sp>
        <p:nvSpPr>
          <p:cNvPr id="70" name="Google Shape;70;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1" name="Google Shape;71;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18150" y="2427299"/>
            <a:ext cx="7907700" cy="0"/>
          </a:xfrm>
          <a:prstGeom prst="straightConnector1">
            <a:avLst/>
          </a:prstGeom>
          <a:noFill/>
          <a:ln cap="flat" cmpd="sng" w="19050">
            <a:solidFill>
              <a:srgbClr val="990000"/>
            </a:solidFill>
            <a:prstDash val="solid"/>
            <a:round/>
            <a:headEnd len="med" w="med" type="none"/>
            <a:tailEnd len="med" w="med" type="none"/>
          </a:ln>
        </p:spPr>
      </p:cxnSp>
      <p:sp>
        <p:nvSpPr>
          <p:cNvPr id="17" name="Google Shape;17;p3"/>
          <p:cNvSpPr txBox="1"/>
          <p:nvPr/>
        </p:nvSpPr>
        <p:spPr>
          <a:xfrm>
            <a:off x="1823700" y="1965611"/>
            <a:ext cx="5496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p>
        </p:txBody>
      </p:sp>
      <p:sp>
        <p:nvSpPr>
          <p:cNvPr id="18" name="Google Shape;18;p3"/>
          <p:cNvSpPr txBox="1"/>
          <p:nvPr>
            <p:ph type="title"/>
          </p:nvPr>
        </p:nvSpPr>
        <p:spPr>
          <a:xfrm>
            <a:off x="731400" y="1887900"/>
            <a:ext cx="7681200" cy="539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9" name="Google Shape;19;p3"/>
          <p:cNvSpPr txBox="1"/>
          <p:nvPr>
            <p:ph idx="1" type="subTitle"/>
          </p:nvPr>
        </p:nvSpPr>
        <p:spPr>
          <a:xfrm>
            <a:off x="1763250" y="2427300"/>
            <a:ext cx="5617500" cy="24318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nell"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113650" y="915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118200" y="746100"/>
            <a:ext cx="8907600" cy="4206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5" name="Google Shape;25;p4"/>
          <p:cNvCxnSpPr/>
          <p:nvPr/>
        </p:nvCxnSpPr>
        <p:spPr>
          <a:xfrm>
            <a:off x="113650" y="627890"/>
            <a:ext cx="8549100" cy="0"/>
          </a:xfrm>
          <a:prstGeom prst="straightConnector1">
            <a:avLst/>
          </a:prstGeom>
          <a:noFill/>
          <a:ln cap="flat" cmpd="sng" w="9525">
            <a:solidFill>
              <a:srgbClr val="990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spTree>
      <p:nvGrpSpPr>
        <p:cNvPr id="26" name="Shape 26"/>
        <p:cNvGrpSpPr/>
        <p:nvPr/>
      </p:nvGrpSpPr>
      <p:grpSpPr>
        <a:xfrm>
          <a:off x="0" y="0"/>
          <a:ext cx="0" cy="0"/>
          <a:chOff x="0" y="0"/>
          <a:chExt cx="0" cy="0"/>
        </a:xfrm>
      </p:grpSpPr>
      <p:sp>
        <p:nvSpPr>
          <p:cNvPr id="27" name="Google Shape;27;p5"/>
          <p:cNvSpPr txBox="1"/>
          <p:nvPr>
            <p:ph type="title"/>
          </p:nvPr>
        </p:nvSpPr>
        <p:spPr>
          <a:xfrm>
            <a:off x="113650" y="915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113650" y="627890"/>
            <a:ext cx="8549100" cy="0"/>
          </a:xfrm>
          <a:prstGeom prst="straightConnector1">
            <a:avLst/>
          </a:prstGeom>
          <a:noFill/>
          <a:ln cap="flat" cmpd="sng" w="9525">
            <a:solidFill>
              <a:srgbClr val="990000"/>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BODY_1">
    <p:spTree>
      <p:nvGrpSpPr>
        <p:cNvPr id="30" name="Shape 30"/>
        <p:cNvGrpSpPr/>
        <p:nvPr/>
      </p:nvGrpSpPr>
      <p:grpSpPr>
        <a:xfrm>
          <a:off x="0" y="0"/>
          <a:ext cx="0" cy="0"/>
          <a:chOff x="0" y="0"/>
          <a:chExt cx="0" cy="0"/>
        </a:xfrm>
      </p:grpSpPr>
      <p:sp>
        <p:nvSpPr>
          <p:cNvPr id="31" name="Google Shape;31;p6"/>
          <p:cNvSpPr txBox="1"/>
          <p:nvPr>
            <p:ph type="title"/>
          </p:nvPr>
        </p:nvSpPr>
        <p:spPr>
          <a:xfrm>
            <a:off x="113650" y="915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a:off x="113650" y="627890"/>
            <a:ext cx="8549100" cy="0"/>
          </a:xfrm>
          <a:prstGeom prst="straightConnector1">
            <a:avLst/>
          </a:prstGeom>
          <a:noFill/>
          <a:ln cap="flat" cmpd="sng" w="9525">
            <a:solidFill>
              <a:srgbClr val="990000"/>
            </a:solidFill>
            <a:prstDash val="solid"/>
            <a:round/>
            <a:headEnd len="med" w="med" type="none"/>
            <a:tailEnd len="med" w="med" type="none"/>
          </a:ln>
        </p:spPr>
      </p:cxnSp>
      <p:sp>
        <p:nvSpPr>
          <p:cNvPr id="34" name="Google Shape;34;p6"/>
          <p:cNvSpPr txBox="1"/>
          <p:nvPr>
            <p:ph idx="1" type="body"/>
          </p:nvPr>
        </p:nvSpPr>
        <p:spPr>
          <a:xfrm>
            <a:off x="311700" y="757175"/>
            <a:ext cx="3999900" cy="4194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6"/>
          <p:cNvSpPr txBox="1"/>
          <p:nvPr>
            <p:ph idx="2" type="body"/>
          </p:nvPr>
        </p:nvSpPr>
        <p:spPr>
          <a:xfrm>
            <a:off x="4832400" y="757175"/>
            <a:ext cx="3999900" cy="4194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113650" y="2439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38" name="Google Shape;38;p7"/>
          <p:cNvCxnSpPr/>
          <p:nvPr/>
        </p:nvCxnSpPr>
        <p:spPr>
          <a:xfrm>
            <a:off x="113650" y="816624"/>
            <a:ext cx="8160000" cy="0"/>
          </a:xfrm>
          <a:prstGeom prst="straightConnector1">
            <a:avLst/>
          </a:prstGeom>
          <a:noFill/>
          <a:ln cap="flat" cmpd="sng" w="19050">
            <a:solidFill>
              <a:srgbClr val="990000"/>
            </a:solidFill>
            <a:prstDash val="solid"/>
            <a:round/>
            <a:headEnd len="med" w="med" type="none"/>
            <a:tailEnd len="med" w="med" type="none"/>
          </a:ln>
        </p:spPr>
      </p:cxnSp>
      <p:pic>
        <p:nvPicPr>
          <p:cNvPr id="39" name="Google Shape;39;p7"/>
          <p:cNvPicPr preferRelativeResize="0"/>
          <p:nvPr/>
        </p:nvPicPr>
        <p:blipFill rotWithShape="1">
          <a:blip r:embed="rId2">
            <a:alphaModFix/>
          </a:blip>
          <a:srcRect b="13220" l="22535" r="22568" t="13087"/>
          <a:stretch/>
        </p:blipFill>
        <p:spPr>
          <a:xfrm>
            <a:off x="8324398" y="40385"/>
            <a:ext cx="779300" cy="785224"/>
          </a:xfrm>
          <a:prstGeom prst="rect">
            <a:avLst/>
          </a:prstGeom>
          <a:noFill/>
          <a:ln>
            <a:noFill/>
          </a:ln>
        </p:spPr>
      </p:pic>
      <p:sp>
        <p:nvSpPr>
          <p:cNvPr id="40" name="Google Shape;40;p7"/>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 name="Google Shape;44;p8"/>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9"/>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53" name="Google Shape;53;p10"/>
          <p:cNvCxnSpPr/>
          <p:nvPr/>
        </p:nvCxnSpPr>
        <p:spPr>
          <a:xfrm>
            <a:off x="4572000" y="615474"/>
            <a:ext cx="0" cy="3912300"/>
          </a:xfrm>
          <a:prstGeom prst="straightConnector1">
            <a:avLst/>
          </a:prstGeom>
          <a:noFill/>
          <a:ln cap="flat" cmpd="sng" w="19050">
            <a:solidFill>
              <a:srgbClr val="990000"/>
            </a:solidFill>
            <a:prstDash val="solid"/>
            <a:round/>
            <a:headEnd len="med" w="med" type="none"/>
            <a:tailEnd len="med" w="med" type="none"/>
          </a:ln>
        </p:spPr>
      </p:cxnSp>
      <p:sp>
        <p:nvSpPr>
          <p:cNvPr id="54" name="Google Shape;54;p10"/>
          <p:cNvSpPr txBox="1"/>
          <p:nvPr>
            <p:ph idx="12" type="sldNum"/>
          </p:nvPr>
        </p:nvSpPr>
        <p:spPr>
          <a:xfrm>
            <a:off x="8887937" y="4952092"/>
            <a:ext cx="311700" cy="232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887937" y="4952092"/>
            <a:ext cx="311700" cy="232800"/>
          </a:xfrm>
          <a:prstGeom prst="rect">
            <a:avLst/>
          </a:prstGeom>
          <a:noFill/>
          <a:ln>
            <a:noFill/>
          </a:ln>
        </p:spPr>
        <p:txBody>
          <a:bodyPr anchorCtr="0" anchor="ctr" bIns="91425" lIns="91425" spcFirstLastPara="1" rIns="91425" wrap="square" tIns="91425">
            <a:noAutofit/>
          </a:bodyPr>
          <a:lstStyle>
            <a:lvl1pPr lvl="0" rtl="0" algn="r">
              <a:lnSpc>
                <a:spcPct val="90000"/>
              </a:lnSpc>
              <a:buSzPts val="275"/>
              <a:buNone/>
              <a:defRPr sz="750"/>
            </a:lvl1pPr>
            <a:lvl2pPr lvl="1" rtl="0" algn="r">
              <a:lnSpc>
                <a:spcPct val="90000"/>
              </a:lnSpc>
              <a:buSzPts val="275"/>
              <a:buNone/>
              <a:defRPr sz="750"/>
            </a:lvl2pPr>
            <a:lvl3pPr lvl="2" rtl="0" algn="r">
              <a:lnSpc>
                <a:spcPct val="90000"/>
              </a:lnSpc>
              <a:buSzPts val="275"/>
              <a:buNone/>
              <a:defRPr sz="750"/>
            </a:lvl3pPr>
            <a:lvl4pPr lvl="3" rtl="0" algn="r">
              <a:lnSpc>
                <a:spcPct val="90000"/>
              </a:lnSpc>
              <a:buSzPts val="275"/>
              <a:buNone/>
              <a:defRPr sz="750"/>
            </a:lvl4pPr>
            <a:lvl5pPr lvl="4" rtl="0" algn="r">
              <a:lnSpc>
                <a:spcPct val="90000"/>
              </a:lnSpc>
              <a:buSzPts val="275"/>
              <a:buNone/>
              <a:defRPr sz="750"/>
            </a:lvl5pPr>
            <a:lvl6pPr lvl="5" rtl="0" algn="r">
              <a:lnSpc>
                <a:spcPct val="90000"/>
              </a:lnSpc>
              <a:buSzPts val="275"/>
              <a:buNone/>
              <a:defRPr sz="750"/>
            </a:lvl6pPr>
            <a:lvl7pPr lvl="6" rtl="0" algn="r">
              <a:lnSpc>
                <a:spcPct val="90000"/>
              </a:lnSpc>
              <a:buSzPts val="275"/>
              <a:buNone/>
              <a:defRPr sz="750"/>
            </a:lvl7pPr>
            <a:lvl8pPr lvl="7" rtl="0" algn="r">
              <a:lnSpc>
                <a:spcPct val="90000"/>
              </a:lnSpc>
              <a:buSzPts val="275"/>
              <a:buNone/>
              <a:defRPr sz="750"/>
            </a:lvl8pPr>
            <a:lvl9pPr lvl="8" rtl="0" algn="r">
              <a:lnSpc>
                <a:spcPct val="90000"/>
              </a:lnSpc>
              <a:buSzPts val="275"/>
              <a:buNone/>
              <a:defRPr sz="750"/>
            </a:lvl9pPr>
          </a:lstStyle>
          <a:p>
            <a:pPr indent="0" lvl="0" marL="0" rtl="0" algn="r">
              <a:spcBef>
                <a:spcPts val="0"/>
              </a:spcBef>
              <a:spcAft>
                <a:spcPts val="0"/>
              </a:spcAft>
              <a:buNone/>
            </a:pPr>
            <a:fld id="{00000000-1234-1234-1234-123412341234}" type="slidenum">
              <a:rPr lang="en"/>
              <a:t>‹#›</a:t>
            </a:fld>
            <a:endParaRPr sz="65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netid@server.biohpc.cornell.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ccess-ci.org/"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github.com/google-deepmind/alphafold3/blob/main/docs/installation.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google-deepmind/alphafold3?tab=readme-ov-file"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google-deepmind/alphafold3?tab=readme-ov-file" TargetMode="External"/><Relationship Id="rId4" Type="http://schemas.openxmlformats.org/officeDocument/2006/relationships/hyperlink" Target="https://forms.gle/svvpY4u2jsHEwWYS6" TargetMode="External"/><Relationship Id="rId5" Type="http://schemas.openxmlformats.org/officeDocument/2006/relationships/hyperlink" Target="https://github.com/google-deepmind/alphafold3/blob/main/WEIGHTS_TERMS_OF_USE.md"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967050" y="2101700"/>
            <a:ext cx="6288000" cy="5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AlphaFold3 on BioHPC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113650" y="2623949"/>
            <a:ext cx="8767800" cy="19755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600">
                <a:solidFill>
                  <a:srgbClr val="A05000"/>
                </a:solidFill>
                <a:latin typeface="Roboto Mono"/>
                <a:ea typeface="Roboto Mono"/>
                <a:cs typeface="Roboto Mono"/>
                <a:sym typeface="Roboto Mono"/>
              </a:rPr>
              <a:t># move public_databases and weight to server</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i="1" lang="en" sz="1600">
                <a:solidFill>
                  <a:srgbClr val="A05000"/>
                </a:solidFill>
                <a:latin typeface="Roboto Mono"/>
                <a:ea typeface="Roboto Mono"/>
                <a:cs typeface="Roboto Mono"/>
                <a:sym typeface="Roboto Mono"/>
              </a:rPr>
              <a:t># I suggest tar your mmcif_files/ for faster transfer</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rgbClr val="000000"/>
                </a:solidFill>
                <a:latin typeface="Roboto Mono"/>
                <a:ea typeface="Roboto Mono"/>
                <a:cs typeface="Roboto Mono"/>
                <a:sym typeface="Roboto Mono"/>
              </a:rPr>
              <a:t>tar </a:t>
            </a:r>
            <a:r>
              <a:rPr lang="en" sz="1600">
                <a:solidFill>
                  <a:srgbClr val="0000C0"/>
                </a:solidFill>
                <a:latin typeface="Roboto Mono"/>
                <a:ea typeface="Roboto Mono"/>
                <a:cs typeface="Roboto Mono"/>
                <a:sym typeface="Roboto Mono"/>
              </a:rPr>
              <a:t>-cf</a:t>
            </a:r>
            <a:r>
              <a:rPr lang="en" sz="1600">
                <a:solidFill>
                  <a:srgbClr val="000000"/>
                </a:solidFill>
                <a:latin typeface="Roboto Mono"/>
                <a:ea typeface="Roboto Mono"/>
                <a:cs typeface="Roboto Mono"/>
                <a:sym typeface="Roboto Mono"/>
              </a:rPr>
              <a:t> mmcif_files.tar </a:t>
            </a:r>
            <a:r>
              <a:rPr lang="en" sz="1600">
                <a:solidFill>
                  <a:srgbClr val="000000"/>
                </a:solidFill>
                <a:latin typeface="Roboto Mono"/>
                <a:ea typeface="Roboto Mono"/>
                <a:cs typeface="Roboto Mono"/>
                <a:sym typeface="Roboto Mono"/>
              </a:rPr>
              <a:t>mmcif_files/</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rgbClr val="000000"/>
                </a:solidFill>
                <a:latin typeface="Roboto Mono"/>
                <a:ea typeface="Roboto Mono"/>
                <a:cs typeface="Roboto Mono"/>
                <a:sym typeface="Roboto Mono"/>
              </a:rPr>
              <a:t>rsync </a:t>
            </a:r>
            <a:r>
              <a:rPr lang="en" sz="1600">
                <a:solidFill>
                  <a:srgbClr val="0000C0"/>
                </a:solidFill>
                <a:latin typeface="Roboto Mono"/>
                <a:ea typeface="Roboto Mono"/>
                <a:cs typeface="Roboto Mono"/>
                <a:sym typeface="Roboto Mono"/>
              </a:rPr>
              <a:t>-av</a:t>
            </a:r>
            <a:r>
              <a:rPr lang="en" sz="1600">
                <a:solidFill>
                  <a:srgbClr val="000000"/>
                </a:solidFill>
                <a:latin typeface="Roboto Mono"/>
                <a:ea typeface="Roboto Mono"/>
                <a:cs typeface="Roboto Mono"/>
                <a:sym typeface="Roboto Mono"/>
              </a:rPr>
              <a:t> path_to_public_databases netid@server_name.biohpc.corenll.edu:/workdir/alphafold3</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600">
                <a:solidFill>
                  <a:srgbClr val="000000"/>
                </a:solidFill>
                <a:latin typeface="Roboto Mono"/>
                <a:ea typeface="Roboto Mono"/>
                <a:cs typeface="Roboto Mono"/>
                <a:sym typeface="Roboto Mono"/>
              </a:rPr>
              <a:t>rsync </a:t>
            </a:r>
            <a:r>
              <a:rPr lang="en" sz="1600">
                <a:solidFill>
                  <a:srgbClr val="0000C0"/>
                </a:solidFill>
                <a:latin typeface="Roboto Mono"/>
                <a:ea typeface="Roboto Mono"/>
                <a:cs typeface="Roboto Mono"/>
                <a:sym typeface="Roboto Mono"/>
              </a:rPr>
              <a:t>-av</a:t>
            </a:r>
            <a:r>
              <a:rPr lang="en" sz="1600">
                <a:solidFill>
                  <a:srgbClr val="000000"/>
                </a:solidFill>
                <a:latin typeface="Roboto Mono"/>
                <a:ea typeface="Roboto Mono"/>
                <a:cs typeface="Roboto Mono"/>
                <a:sym typeface="Roboto Mono"/>
              </a:rPr>
              <a:t> path_to_af3.bin.zst netid@server_name.biohpc.corenll.edu:/workdir/alphafold3/model</a:t>
            </a:r>
            <a:endParaRPr sz="1600">
              <a:solidFill>
                <a:srgbClr val="000000"/>
              </a:solidFill>
              <a:latin typeface="Roboto Mono"/>
              <a:ea typeface="Roboto Mono"/>
              <a:cs typeface="Roboto Mono"/>
              <a:sym typeface="Roboto Mono"/>
            </a:endParaRPr>
          </a:p>
        </p:txBody>
      </p:sp>
      <p:sp>
        <p:nvSpPr>
          <p:cNvPr id="157" name="Google Shape;157;p25"/>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Docker image and transfer data</a:t>
            </a:r>
            <a:endParaRPr/>
          </a:p>
        </p:txBody>
      </p:sp>
      <p:sp>
        <p:nvSpPr>
          <p:cNvPr id="158" name="Google Shape;158;p25"/>
          <p:cNvSpPr txBox="1"/>
          <p:nvPr>
            <p:ph idx="1" type="body"/>
          </p:nvPr>
        </p:nvSpPr>
        <p:spPr>
          <a:xfrm>
            <a:off x="113650" y="891975"/>
            <a:ext cx="8767800" cy="13221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600">
                <a:solidFill>
                  <a:srgbClr val="A05000"/>
                </a:solidFill>
                <a:latin typeface="Roboto Mono"/>
                <a:ea typeface="Roboto Mono"/>
                <a:cs typeface="Roboto Mono"/>
                <a:sym typeface="Roboto Mono"/>
              </a:rPr>
              <a:t># build docker image, this step takes a while</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rgbClr val="3000A0"/>
                </a:solidFill>
                <a:latin typeface="Roboto Mono"/>
                <a:ea typeface="Roboto Mono"/>
                <a:cs typeface="Roboto Mono"/>
                <a:sym typeface="Roboto Mono"/>
              </a:rPr>
              <a:t>c</a:t>
            </a:r>
            <a:r>
              <a:rPr lang="en" sz="1600">
                <a:solidFill>
                  <a:srgbClr val="3000A0"/>
                </a:solidFill>
                <a:latin typeface="Roboto Mono"/>
                <a:ea typeface="Roboto Mono"/>
                <a:cs typeface="Roboto Mono"/>
                <a:sym typeface="Roboto Mono"/>
              </a:rPr>
              <a:t>d</a:t>
            </a:r>
            <a:r>
              <a:rPr lang="en" sz="1600">
                <a:solidFill>
                  <a:srgbClr val="000000"/>
                </a:solidFill>
                <a:latin typeface="Roboto Mono"/>
                <a:ea typeface="Roboto Mono"/>
                <a:cs typeface="Roboto Mono"/>
                <a:sym typeface="Roboto Mono"/>
              </a:rPr>
              <a:t> your_alphafold3_folder/</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rgbClr val="3000A0"/>
                </a:solidFill>
                <a:latin typeface="Roboto Mono"/>
                <a:ea typeface="Roboto Mono"/>
                <a:cs typeface="Roboto Mono"/>
                <a:sym typeface="Roboto Mono"/>
              </a:rPr>
              <a:t>mv</a:t>
            </a:r>
            <a:r>
              <a:rPr lang="en" sz="1600">
                <a:solidFill>
                  <a:srgbClr val="000000"/>
                </a:solidFill>
                <a:latin typeface="Roboto Mono"/>
                <a:ea typeface="Roboto Mono"/>
                <a:cs typeface="Roboto Mono"/>
                <a:sym typeface="Roboto Mono"/>
              </a:rPr>
              <a:t> docker/dockerfile .</a:t>
            </a:r>
            <a:endParaRPr sz="16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rgbClr val="000000"/>
                </a:solidFill>
                <a:latin typeface="Roboto Mono"/>
                <a:ea typeface="Roboto Mono"/>
                <a:cs typeface="Roboto Mono"/>
                <a:sym typeface="Roboto Mono"/>
              </a:rPr>
              <a:t>docker1 build </a:t>
            </a:r>
            <a:r>
              <a:rPr lang="en" sz="1600">
                <a:solidFill>
                  <a:srgbClr val="0000C0"/>
                </a:solidFill>
                <a:latin typeface="Roboto Mono"/>
                <a:ea typeface="Roboto Mono"/>
                <a:cs typeface="Roboto Mono"/>
                <a:sym typeface="Roboto Mono"/>
              </a:rPr>
              <a:t>-t</a:t>
            </a:r>
            <a:r>
              <a:rPr lang="en" sz="1600">
                <a:solidFill>
                  <a:srgbClr val="000000"/>
                </a:solidFill>
                <a:latin typeface="Roboto Mono"/>
                <a:ea typeface="Roboto Mono"/>
                <a:cs typeface="Roboto Mono"/>
                <a:sym typeface="Roboto Mono"/>
              </a:rPr>
              <a:t> alphafold3 </a:t>
            </a:r>
            <a:r>
              <a:rPr lang="en" sz="1600">
                <a:solidFill>
                  <a:srgbClr val="0000F0"/>
                </a:solidFill>
                <a:latin typeface="Roboto Mono"/>
                <a:ea typeface="Roboto Mono"/>
                <a:cs typeface="Roboto Mono"/>
                <a:sym typeface="Roboto Mono"/>
              </a:rPr>
              <a:t>$PWD</a:t>
            </a:r>
            <a:endParaRPr sz="1600">
              <a:solidFill>
                <a:srgbClr val="000000"/>
              </a:solidFill>
              <a:latin typeface="Roboto Mono"/>
              <a:ea typeface="Roboto Mono"/>
              <a:cs typeface="Roboto Mono"/>
              <a:sym typeface="Roboto Mono"/>
            </a:endParaRPr>
          </a:p>
        </p:txBody>
      </p:sp>
      <p:sp>
        <p:nvSpPr>
          <p:cNvPr id="159" name="Google Shape;159;p25"/>
          <p:cNvSpPr/>
          <p:nvPr/>
        </p:nvSpPr>
        <p:spPr>
          <a:xfrm>
            <a:off x="7946050" y="891975"/>
            <a:ext cx="9354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a:t>
            </a:r>
            <a:endParaRPr/>
          </a:p>
        </p:txBody>
      </p:sp>
      <p:sp>
        <p:nvSpPr>
          <p:cNvPr id="160" name="Google Shape;160;p25"/>
          <p:cNvSpPr/>
          <p:nvPr/>
        </p:nvSpPr>
        <p:spPr>
          <a:xfrm>
            <a:off x="7946050" y="2623957"/>
            <a:ext cx="9354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ssh-key on BioHPC </a:t>
            </a:r>
            <a:endParaRPr/>
          </a:p>
        </p:txBody>
      </p:sp>
      <p:sp>
        <p:nvSpPr>
          <p:cNvPr id="166" name="Google Shape;166;p26"/>
          <p:cNvSpPr txBox="1"/>
          <p:nvPr>
            <p:ph idx="1" type="body"/>
          </p:nvPr>
        </p:nvSpPr>
        <p:spPr>
          <a:xfrm>
            <a:off x="118200" y="746100"/>
            <a:ext cx="8520600" cy="3244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A05000"/>
                </a:solidFill>
                <a:latin typeface="Roboto Mono"/>
                <a:ea typeface="Roboto Mono"/>
                <a:cs typeface="Roboto Mono"/>
                <a:sym typeface="Roboto Mono"/>
              </a:rPr>
              <a:t># on your local </a:t>
            </a:r>
            <a:r>
              <a:rPr i="1" lang="en">
                <a:solidFill>
                  <a:srgbClr val="A05000"/>
                </a:solidFill>
                <a:latin typeface="Roboto Mono"/>
                <a:ea typeface="Roboto Mono"/>
                <a:cs typeface="Roboto Mono"/>
                <a:sym typeface="Roboto Mono"/>
              </a:rPr>
              <a:t>machine </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&gt; ssh-keygen</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i="1" lang="en">
                <a:solidFill>
                  <a:srgbClr val="A05000"/>
                </a:solidFill>
                <a:latin typeface="Roboto Mono"/>
                <a:ea typeface="Roboto Mono"/>
                <a:cs typeface="Roboto Mono"/>
                <a:sym typeface="Roboto Mono"/>
              </a:rPr>
              <a:t># and press enter until the end</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&gt; less </a:t>
            </a:r>
            <a:r>
              <a:rPr lang="en">
                <a:solidFill>
                  <a:srgbClr val="0000F0"/>
                </a:solidFill>
                <a:latin typeface="Roboto Mono"/>
                <a:ea typeface="Roboto Mono"/>
                <a:cs typeface="Roboto Mono"/>
                <a:sym typeface="Roboto Mono"/>
              </a:rPr>
              <a:t>$HOME</a:t>
            </a:r>
            <a:r>
              <a:rPr lang="en">
                <a:solidFill>
                  <a:srgbClr val="000000"/>
                </a:solidFill>
                <a:latin typeface="Roboto Mono"/>
                <a:ea typeface="Roboto Mono"/>
                <a:cs typeface="Roboto Mono"/>
                <a:sym typeface="Roboto Mono"/>
              </a:rPr>
              <a:t>/.ssh/id_rsa.pub  </a:t>
            </a:r>
            <a:r>
              <a:rPr i="1" lang="en">
                <a:solidFill>
                  <a:srgbClr val="A05000"/>
                </a:solidFill>
                <a:latin typeface="Roboto Mono"/>
                <a:ea typeface="Roboto Mono"/>
                <a:cs typeface="Roboto Mono"/>
                <a:sym typeface="Roboto Mono"/>
              </a:rPr>
              <a:t># copy the string in the file</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i="1" lang="en">
                <a:solidFill>
                  <a:srgbClr val="A05000"/>
                </a:solidFill>
                <a:latin typeface="Roboto Mono"/>
                <a:ea typeface="Roboto Mono"/>
                <a:cs typeface="Roboto Mono"/>
                <a:sym typeface="Roboto Mono"/>
              </a:rPr>
              <a:t># on remote machine, paste your key in </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a:solidFill>
                  <a:srgbClr val="000000"/>
                </a:solidFill>
                <a:latin typeface="Roboto Mono"/>
                <a:ea typeface="Roboto Mono"/>
                <a:cs typeface="Roboto Mono"/>
                <a:sym typeface="Roboto Mono"/>
              </a:rPr>
              <a:t>&gt; </a:t>
            </a:r>
            <a:r>
              <a:rPr lang="en">
                <a:solidFill>
                  <a:srgbClr val="0000F0"/>
                </a:solidFill>
                <a:latin typeface="Roboto Mono"/>
                <a:ea typeface="Roboto Mono"/>
                <a:cs typeface="Roboto Mono"/>
                <a:sym typeface="Roboto Mono"/>
              </a:rPr>
              <a:t>$HOME</a:t>
            </a:r>
            <a:r>
              <a:rPr lang="en">
                <a:solidFill>
                  <a:srgbClr val="000000"/>
                </a:solidFill>
                <a:latin typeface="Roboto Mono"/>
                <a:ea typeface="Roboto Mono"/>
                <a:cs typeface="Roboto Mono"/>
                <a:sym typeface="Roboto Mono"/>
              </a:rPr>
              <a:t>/.ssh/authorized_keys</a:t>
            </a:r>
            <a:endParaRPr>
              <a:solidFill>
                <a:srgbClr val="00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31400" y="1887900"/>
            <a:ext cx="7681200" cy="53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Prepare MSA input</a:t>
            </a:r>
            <a:endParaRPr/>
          </a:p>
        </p:txBody>
      </p:sp>
      <p:sp>
        <p:nvSpPr>
          <p:cNvPr id="172" name="Google Shape;172;p27"/>
          <p:cNvSpPr txBox="1"/>
          <p:nvPr>
            <p:ph idx="1" type="subTitle"/>
          </p:nvPr>
        </p:nvSpPr>
        <p:spPr>
          <a:xfrm>
            <a:off x="1763250" y="2427300"/>
            <a:ext cx="5617500" cy="24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data format</a:t>
            </a:r>
            <a:endParaRPr/>
          </a:p>
        </p:txBody>
      </p:sp>
      <p:sp>
        <p:nvSpPr>
          <p:cNvPr id="178" name="Google Shape;178;p28"/>
          <p:cNvSpPr/>
          <p:nvPr/>
        </p:nvSpPr>
        <p:spPr>
          <a:xfrm>
            <a:off x="113650" y="746100"/>
            <a:ext cx="3381000" cy="2454600"/>
          </a:xfrm>
          <a:prstGeom prst="rect">
            <a:avLst/>
          </a:prstGeom>
          <a:solidFill>
            <a:srgbClr val="F2FB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"name": </a:t>
            </a:r>
            <a:r>
              <a:rPr lang="en" sz="1000">
                <a:solidFill>
                  <a:srgbClr val="A01010"/>
                </a:solidFill>
                <a:latin typeface="Roboto Mono"/>
                <a:ea typeface="Roboto Mono"/>
                <a:cs typeface="Roboto Mono"/>
                <a:sym typeface="Roboto Mono"/>
              </a:rPr>
              <a:t>"Job name goes here"</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"modelSeeds": [</a:t>
            </a:r>
            <a:r>
              <a:rPr lang="en" sz="1000">
                <a:solidFill>
                  <a:srgbClr val="106040"/>
                </a:solidFill>
                <a:latin typeface="Roboto Mono"/>
                <a:ea typeface="Roboto Mono"/>
                <a:cs typeface="Roboto Mono"/>
                <a:sym typeface="Roboto Mono"/>
              </a:rPr>
              <a:t>1</a:t>
            </a:r>
            <a:r>
              <a:rPr lang="en" sz="1000">
                <a:latin typeface="Roboto Mono"/>
                <a:ea typeface="Roboto Mono"/>
                <a:cs typeface="Roboto Mono"/>
                <a:sym typeface="Roboto Mono"/>
              </a:rPr>
              <a:t>, </a:t>
            </a:r>
            <a:r>
              <a:rPr lang="en" sz="1000">
                <a:solidFill>
                  <a:srgbClr val="106040"/>
                </a:solidFill>
                <a:latin typeface="Roboto Mono"/>
                <a:ea typeface="Roboto Mono"/>
                <a:cs typeface="Roboto Mono"/>
                <a:sym typeface="Roboto Mono"/>
              </a:rPr>
              <a:t>2</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"sequences"</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"protein"</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{"rna":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"dna"</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{"ligand":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"bondedAtomPairs"</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Optional</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"userCCD"</a:t>
            </a: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Optional</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"dialect"</a:t>
            </a: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"alphafold3"</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Required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"version"</a:t>
            </a:r>
            <a:r>
              <a:rPr lang="en" sz="1000">
                <a:latin typeface="Roboto Mono"/>
                <a:ea typeface="Roboto Mono"/>
                <a:cs typeface="Roboto Mono"/>
                <a:sym typeface="Roboto Mono"/>
              </a:rPr>
              <a:t>: </a:t>
            </a:r>
            <a:r>
              <a:rPr lang="en" sz="1000">
                <a:solidFill>
                  <a:srgbClr val="106040"/>
                </a:solidFill>
                <a:latin typeface="Roboto Mono"/>
                <a:ea typeface="Roboto Mono"/>
                <a:cs typeface="Roboto Mono"/>
                <a:sym typeface="Roboto Mono"/>
              </a:rPr>
              <a:t>2</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Required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179" name="Google Shape;179;p28"/>
          <p:cNvSpPr/>
          <p:nvPr/>
        </p:nvSpPr>
        <p:spPr>
          <a:xfrm>
            <a:off x="3621225" y="746100"/>
            <a:ext cx="5346000" cy="2454600"/>
          </a:xfrm>
          <a:prstGeom prst="rect">
            <a:avLst/>
          </a:prstGeom>
          <a:solidFill>
            <a:srgbClr val="F2FB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"protein":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"id": </a:t>
            </a:r>
            <a:r>
              <a:rPr lang="en" sz="1000">
                <a:solidFill>
                  <a:srgbClr val="A01010"/>
                </a:solidFill>
                <a:latin typeface="Roboto Mono"/>
                <a:ea typeface="Roboto Mono"/>
                <a:cs typeface="Roboto Mono"/>
                <a:sym typeface="Roboto Mono"/>
              </a:rPr>
              <a:t>"A"</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"sequence": </a:t>
            </a:r>
            <a:r>
              <a:rPr lang="en" sz="1000">
                <a:solidFill>
                  <a:srgbClr val="A01010"/>
                </a:solidFill>
                <a:latin typeface="Roboto Mono"/>
                <a:ea typeface="Roboto Mono"/>
                <a:cs typeface="Roboto Mono"/>
                <a:sym typeface="Roboto Mono"/>
              </a:rPr>
              <a:t>"PVLSCGEWQL"</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"modifications":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{"ptmType": </a:t>
            </a:r>
            <a:r>
              <a:rPr lang="en" sz="1000">
                <a:solidFill>
                  <a:srgbClr val="A01010"/>
                </a:solidFill>
                <a:latin typeface="Roboto Mono"/>
                <a:ea typeface="Roboto Mono"/>
                <a:cs typeface="Roboto Mono"/>
                <a:sym typeface="Roboto Mono"/>
              </a:rPr>
              <a:t>"HY3"</a:t>
            </a:r>
            <a:r>
              <a:rPr lang="en" sz="1000">
                <a:latin typeface="Roboto Mono"/>
                <a:ea typeface="Roboto Mono"/>
                <a:cs typeface="Roboto Mono"/>
                <a:sym typeface="Roboto Mono"/>
              </a:rPr>
              <a:t>, "ptmPosition": </a:t>
            </a:r>
            <a:r>
              <a:rPr lang="en" sz="1000">
                <a:solidFill>
                  <a:srgbClr val="106040"/>
                </a:solidFill>
                <a:latin typeface="Roboto Mono"/>
                <a:ea typeface="Roboto Mono"/>
                <a:cs typeface="Roboto Mono"/>
                <a:sym typeface="Roboto Mono"/>
              </a:rPr>
              <a:t>1</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{"ptmType": </a:t>
            </a:r>
            <a:r>
              <a:rPr lang="en" sz="1000">
                <a:solidFill>
                  <a:srgbClr val="A01010"/>
                </a:solidFill>
                <a:latin typeface="Roboto Mono"/>
                <a:ea typeface="Roboto Mono"/>
                <a:cs typeface="Roboto Mono"/>
                <a:sym typeface="Roboto Mono"/>
              </a:rPr>
              <a:t>"P1L"</a:t>
            </a:r>
            <a:r>
              <a:rPr lang="en" sz="1000">
                <a:latin typeface="Roboto Mono"/>
                <a:ea typeface="Roboto Mono"/>
                <a:cs typeface="Roboto Mono"/>
                <a:sym typeface="Roboto Mono"/>
              </a:rPr>
              <a:t>, "ptmPosition": </a:t>
            </a:r>
            <a:r>
              <a:rPr lang="en" sz="1000">
                <a:solidFill>
                  <a:srgbClr val="106040"/>
                </a:solidFill>
                <a:latin typeface="Roboto Mono"/>
                <a:ea typeface="Roboto Mono"/>
                <a:cs typeface="Roboto Mono"/>
                <a:sym typeface="Roboto Mono"/>
              </a:rPr>
              <a:t>5</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"unpairedMsa":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572000"/>
                </a:solidFill>
                <a:latin typeface="Roboto Mono"/>
                <a:ea typeface="Roboto Mono"/>
                <a:cs typeface="Roboto Mono"/>
                <a:sym typeface="Roboto Mono"/>
              </a:rPr>
              <a:t>Mutually</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exclusive</a:t>
            </a:r>
            <a:r>
              <a:rPr lang="en" sz="1000">
                <a:latin typeface="Roboto Mono"/>
                <a:ea typeface="Roboto Mono"/>
                <a:cs typeface="Roboto Mono"/>
                <a:sym typeface="Roboto Mono"/>
              </a:rPr>
              <a:t> </a:t>
            </a:r>
            <a:r>
              <a:rPr b="1" lang="en" sz="1000">
                <a:solidFill>
                  <a:srgbClr val="700080"/>
                </a:solidFill>
                <a:latin typeface="Roboto Mono"/>
                <a:ea typeface="Roboto Mono"/>
                <a:cs typeface="Roboto Mono"/>
                <a:sym typeface="Roboto Mono"/>
              </a:rPr>
              <a:t>with</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unpairedMsaPath</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"unpairedMsaPath"</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Mutually</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exclusive</a:t>
            </a:r>
            <a:r>
              <a:rPr lang="en" sz="1000">
                <a:latin typeface="Roboto Mono"/>
                <a:ea typeface="Roboto Mono"/>
                <a:cs typeface="Roboto Mono"/>
                <a:sym typeface="Roboto Mono"/>
              </a:rPr>
              <a:t> </a:t>
            </a:r>
            <a:r>
              <a:rPr b="1" lang="en" sz="1000">
                <a:solidFill>
                  <a:srgbClr val="700080"/>
                </a:solidFill>
                <a:latin typeface="Roboto Mono"/>
                <a:ea typeface="Roboto Mono"/>
                <a:cs typeface="Roboto Mono"/>
                <a:sym typeface="Roboto Mono"/>
              </a:rPr>
              <a:t>with</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unpairedMsa</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"pairedMsa"</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Mutually</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exclusive</a:t>
            </a:r>
            <a:r>
              <a:rPr lang="en" sz="1000">
                <a:latin typeface="Roboto Mono"/>
                <a:ea typeface="Roboto Mono"/>
                <a:cs typeface="Roboto Mono"/>
                <a:sym typeface="Roboto Mono"/>
              </a:rPr>
              <a:t> </a:t>
            </a:r>
            <a:r>
              <a:rPr b="1" lang="en" sz="1000">
                <a:solidFill>
                  <a:srgbClr val="700080"/>
                </a:solidFill>
                <a:latin typeface="Roboto Mono"/>
                <a:ea typeface="Roboto Mono"/>
                <a:cs typeface="Roboto Mono"/>
                <a:sym typeface="Roboto Mono"/>
              </a:rPr>
              <a:t>with</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pairedMsaPath</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"pairedMsaPath"</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  # </a:t>
            </a:r>
            <a:r>
              <a:rPr lang="en" sz="1000">
                <a:solidFill>
                  <a:srgbClr val="1AB1CD"/>
                </a:solidFill>
                <a:latin typeface="Roboto Mono"/>
                <a:ea typeface="Roboto Mono"/>
                <a:cs typeface="Roboto Mono"/>
                <a:sym typeface="Roboto Mono"/>
              </a:rPr>
              <a:t>Mutually</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exclusive</a:t>
            </a:r>
            <a:r>
              <a:rPr lang="en" sz="1000">
                <a:latin typeface="Roboto Mono"/>
                <a:ea typeface="Roboto Mono"/>
                <a:cs typeface="Roboto Mono"/>
                <a:sym typeface="Roboto Mono"/>
              </a:rPr>
              <a:t> </a:t>
            </a:r>
            <a:r>
              <a:rPr b="1" lang="en" sz="1000">
                <a:solidFill>
                  <a:srgbClr val="700080"/>
                </a:solidFill>
                <a:latin typeface="Roboto Mono"/>
                <a:ea typeface="Roboto Mono"/>
                <a:cs typeface="Roboto Mono"/>
                <a:sym typeface="Roboto Mono"/>
              </a:rPr>
              <a:t>with</a:t>
            </a:r>
            <a:r>
              <a:rPr lang="en" sz="1000">
                <a:latin typeface="Roboto Mono"/>
                <a:ea typeface="Roboto Mono"/>
                <a:cs typeface="Roboto Mono"/>
                <a:sym typeface="Roboto Mono"/>
              </a:rPr>
              <a:t> </a:t>
            </a:r>
            <a:r>
              <a:rPr lang="en" sz="1000">
                <a:solidFill>
                  <a:srgbClr val="1AB1CD"/>
                </a:solidFill>
                <a:latin typeface="Roboto Mono"/>
                <a:ea typeface="Roboto Mono"/>
                <a:cs typeface="Roboto Mono"/>
                <a:sym typeface="Roboto Mono"/>
              </a:rPr>
              <a:t>pairedMsa</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solidFill>
                  <a:srgbClr val="A01010"/>
                </a:solidFill>
                <a:latin typeface="Roboto Mono"/>
                <a:ea typeface="Roboto Mono"/>
                <a:cs typeface="Roboto Mono"/>
                <a:sym typeface="Roboto Mono"/>
              </a:rPr>
              <a:t>"templates"</a:t>
            </a:r>
            <a:r>
              <a:rPr lang="en" sz="1000">
                <a:latin typeface="Roboto Mono"/>
                <a:ea typeface="Roboto Mono"/>
                <a:cs typeface="Roboto Mono"/>
                <a:sym typeface="Roboto Mono"/>
              </a:rPr>
              <a:t>: [</a:t>
            </a:r>
            <a:r>
              <a:rPr lang="en" sz="1000">
                <a:solidFill>
                  <a:srgbClr val="505050"/>
                </a:solidFill>
                <a:latin typeface="Roboto Mono"/>
                <a:ea typeface="Roboto Mono"/>
                <a:cs typeface="Roboto Mono"/>
                <a:sym typeface="Roboto Mono"/>
              </a:rPr>
              <a: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8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118200" y="746100"/>
            <a:ext cx="8907600" cy="420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Prepare a</a:t>
            </a:r>
            <a:r>
              <a:rPr lang="en">
                <a:solidFill>
                  <a:schemeClr val="dk1"/>
                </a:solidFill>
              </a:rPr>
              <a:t> fasta file for all of the sequences.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Prepare a pair file.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Make sure your fasta file has the same header as the ones in pair.txt. Ideally, use only UniProtKB id.</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Run the prepare_json.py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Upload the output folder to the server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Run run_MSA_LM.sh</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failed meaning the htop not showing CPU usage but not getting all results. Kill the process and run fix_unfinished_jobs.sh</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Then run run_MSA_LM.sh again, until all jobs are done.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your local computer, run get_results.sh periodically. Expecting large data so prepare the space befor running.</a:t>
            </a:r>
            <a:endParaRPr>
              <a:solidFill>
                <a:schemeClr val="dk1"/>
              </a:solidFill>
            </a:endParaRPr>
          </a:p>
        </p:txBody>
      </p:sp>
      <p:sp>
        <p:nvSpPr>
          <p:cNvPr id="185" name="Google Shape;185;p29"/>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MSA step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118200" y="746100"/>
            <a:ext cx="4695900" cy="42060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b="1" lang="en" sz="795">
                <a:solidFill>
                  <a:srgbClr val="700080"/>
                </a:solidFill>
                <a:latin typeface="Roboto Mono"/>
                <a:ea typeface="Roboto Mono"/>
                <a:cs typeface="Roboto Mono"/>
                <a:sym typeface="Roboto Mono"/>
              </a:rPr>
              <a:t>from</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Bio</a:t>
            </a: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import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SeqIO</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605"/>
              <a:buNone/>
            </a:pPr>
            <a:r>
              <a:rPr b="1" lang="en" sz="795">
                <a:solidFill>
                  <a:srgbClr val="700080"/>
                </a:solidFill>
                <a:latin typeface="Roboto Mono"/>
                <a:ea typeface="Roboto Mono"/>
                <a:cs typeface="Roboto Mono"/>
                <a:sym typeface="Roboto Mono"/>
              </a:rPr>
              <a:t>import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os</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605"/>
              <a:buNone/>
            </a:pPr>
            <a:r>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1AB1CD"/>
                </a:solidFill>
                <a:latin typeface="Roboto Mono"/>
                <a:ea typeface="Roboto Mono"/>
                <a:cs typeface="Roboto Mono"/>
                <a:sym typeface="Roboto Mono"/>
              </a:rPr>
              <a:t>prot2</a:t>
            </a:r>
            <a:r>
              <a:rPr lang="en" sz="795">
                <a:solidFill>
                  <a:srgbClr val="1AB1CD"/>
                </a:solidFill>
                <a:latin typeface="Roboto Mono"/>
                <a:ea typeface="Roboto Mono"/>
                <a:cs typeface="Roboto Mono"/>
                <a:sym typeface="Roboto Mono"/>
              </a:rPr>
              <a:t>seqs</a:t>
            </a:r>
            <a:r>
              <a:rPr lang="en" sz="795">
                <a:solidFill>
                  <a:srgbClr val="000000"/>
                </a:solidFill>
                <a:latin typeface="Roboto Mono"/>
                <a:ea typeface="Roboto Mono"/>
                <a:cs typeface="Roboto Mono"/>
                <a:sym typeface="Roboto Mono"/>
              </a:rPr>
              <a:t> </a:t>
            </a:r>
            <a:r>
              <a:rPr b="1" lang="en" sz="795">
                <a:solidFill>
                  <a:srgbClr val="EE11FF"/>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b="1" lang="en" sz="795">
                <a:solidFill>
                  <a:srgbClr val="700080"/>
                </a:solidFill>
                <a:latin typeface="Roboto Mono"/>
                <a:ea typeface="Roboto Mono"/>
                <a:cs typeface="Roboto Mono"/>
                <a:sym typeface="Roboto Mono"/>
              </a:rPr>
              <a:t>for</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record</a:t>
            </a: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in</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SeqIO</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parse</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“path_to_your_fasta”</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"fasta"</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prot2seqs</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record</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id</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strip</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replace</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a:t>
            </a:r>
            <a:r>
              <a:rPr b="1" lang="en" sz="795">
                <a:solidFill>
                  <a:srgbClr val="EE11FF"/>
                </a:solidFill>
                <a:latin typeface="Roboto Mono"/>
                <a:ea typeface="Roboto Mono"/>
                <a:cs typeface="Roboto Mono"/>
                <a:sym typeface="Roboto Mono"/>
              </a:rPr>
              <a:t>&gt;</a:t>
            </a:r>
            <a:r>
              <a:rPr lang="en" sz="795">
                <a:solidFill>
                  <a:srgbClr val="1AB1CD"/>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 </a:t>
            </a:r>
            <a:r>
              <a:rPr b="1" lang="en" sz="795">
                <a:solidFill>
                  <a:srgbClr val="EE11FF"/>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 </a:t>
            </a:r>
            <a:r>
              <a:rPr lang="en" sz="795">
                <a:solidFill>
                  <a:srgbClr val="3000A0"/>
                </a:solidFill>
                <a:latin typeface="Roboto Mono"/>
                <a:ea typeface="Roboto Mono"/>
                <a:cs typeface="Roboto Mono"/>
                <a:sym typeface="Roboto Mono"/>
              </a:rPr>
              <a:t>str</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record</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seq</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605"/>
              <a:buNone/>
            </a:pPr>
            <a:r>
              <a:t/>
            </a:r>
            <a:endParaRPr sz="129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i="1" lang="en" sz="795">
                <a:solidFill>
                  <a:srgbClr val="A05000"/>
                </a:solidFill>
                <a:latin typeface="Roboto Mono"/>
                <a:ea typeface="Roboto Mono"/>
                <a:cs typeface="Roboto Mono"/>
                <a:sym typeface="Roboto Mono"/>
              </a:rPr>
              <a:t># make json for msa</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1AB1CD"/>
                </a:solidFill>
                <a:latin typeface="Roboto Mono"/>
                <a:ea typeface="Roboto Mono"/>
                <a:cs typeface="Roboto Mono"/>
                <a:sym typeface="Roboto Mono"/>
              </a:rPr>
              <a:t>outdir</a:t>
            </a:r>
            <a:r>
              <a:rPr lang="en" sz="795">
                <a:solidFill>
                  <a:srgbClr val="000000"/>
                </a:solidFill>
                <a:latin typeface="Roboto Mono"/>
                <a:ea typeface="Roboto Mono"/>
                <a:cs typeface="Roboto Mono"/>
                <a:sym typeface="Roboto Mono"/>
              </a:rPr>
              <a:t> </a:t>
            </a:r>
            <a:r>
              <a:rPr b="1" lang="en" sz="795">
                <a:solidFill>
                  <a:srgbClr val="EE11FF"/>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“path_to_output_folder”</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b="1" lang="en" sz="795">
                <a:solidFill>
                  <a:srgbClr val="700080"/>
                </a:solidFill>
                <a:latin typeface="Roboto Mono"/>
                <a:ea typeface="Roboto Mono"/>
                <a:cs typeface="Roboto Mono"/>
                <a:sym typeface="Roboto Mono"/>
              </a:rPr>
              <a:t>if</a:t>
            </a: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not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os</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path</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exists</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outdir</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os</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makedirs</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outdir</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b="1" lang="en" sz="795">
                <a:solidFill>
                  <a:srgbClr val="700080"/>
                </a:solidFill>
                <a:latin typeface="Roboto Mono"/>
                <a:ea typeface="Roboto Mono"/>
                <a:cs typeface="Roboto Mono"/>
                <a:sym typeface="Roboto Mono"/>
              </a:rPr>
              <a:t>for</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prot</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seq</a:t>
            </a: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in</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prot2seqs</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items</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with</a:t>
            </a:r>
            <a:r>
              <a:rPr lang="en" sz="795">
                <a:solidFill>
                  <a:srgbClr val="000000"/>
                </a:solidFill>
                <a:latin typeface="Roboto Mono"/>
                <a:ea typeface="Roboto Mono"/>
                <a:cs typeface="Roboto Mono"/>
                <a:sym typeface="Roboto Mono"/>
              </a:rPr>
              <a:t> </a:t>
            </a:r>
            <a:r>
              <a:rPr lang="en" sz="795">
                <a:solidFill>
                  <a:srgbClr val="3000A0"/>
                </a:solidFill>
                <a:latin typeface="Roboto Mono"/>
                <a:ea typeface="Roboto Mono"/>
                <a:cs typeface="Roboto Mono"/>
                <a:sym typeface="Roboto Mono"/>
              </a:rPr>
              <a:t>open</a:t>
            </a:r>
            <a:r>
              <a:rPr lang="en" sz="795">
                <a:solidFill>
                  <a:srgbClr val="000000"/>
                </a:solidFill>
                <a:latin typeface="Roboto Mono"/>
                <a:ea typeface="Roboto Mono"/>
                <a:cs typeface="Roboto Mono"/>
                <a:sym typeface="Roboto Mono"/>
              </a:rPr>
              <a:t>(</a:t>
            </a:r>
            <a:r>
              <a:rPr lang="en" sz="795">
                <a:solidFill>
                  <a:srgbClr val="A01010"/>
                </a:solidFill>
                <a:latin typeface="Roboto Mono"/>
                <a:ea typeface="Roboto Mono"/>
                <a:cs typeface="Roboto Mono"/>
                <a:sym typeface="Roboto Mono"/>
              </a:rPr>
              <a:t>f"</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outdir</a:t>
            </a:r>
            <a:r>
              <a:rPr lang="en" sz="795">
                <a:solidFill>
                  <a:srgbClr val="000000"/>
                </a:solidFill>
                <a:latin typeface="Roboto Mono"/>
                <a:ea typeface="Roboto Mono"/>
                <a:cs typeface="Roboto Mono"/>
                <a:sym typeface="Roboto Mono"/>
              </a:rPr>
              <a:t>}</a:t>
            </a:r>
            <a:r>
              <a:rPr lang="en" sz="795">
                <a:solidFill>
                  <a:srgbClr val="A01010"/>
                </a:solidFill>
                <a:latin typeface="Roboto Mono"/>
                <a:ea typeface="Roboto Mono"/>
                <a:cs typeface="Roboto Mono"/>
                <a:sym typeface="Roboto Mono"/>
              </a:rPr>
              <a:t>/single_</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prot</a:t>
            </a:r>
            <a:r>
              <a:rPr lang="en" sz="795">
                <a:solidFill>
                  <a:srgbClr val="000000"/>
                </a:solidFill>
                <a:latin typeface="Roboto Mono"/>
                <a:ea typeface="Roboto Mono"/>
                <a:cs typeface="Roboto Mono"/>
                <a:sym typeface="Roboto Mono"/>
              </a:rPr>
              <a:t>}</a:t>
            </a:r>
            <a:r>
              <a:rPr lang="en" sz="795">
                <a:solidFill>
                  <a:srgbClr val="A01010"/>
                </a:solidFill>
                <a:latin typeface="Roboto Mono"/>
                <a:ea typeface="Roboto Mono"/>
                <a:cs typeface="Roboto Mono"/>
                <a:sym typeface="Roboto Mono"/>
              </a:rPr>
              <a:t>.json"</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"w"</a:t>
            </a:r>
            <a:r>
              <a:rPr lang="en" sz="795">
                <a:solidFill>
                  <a:srgbClr val="000000"/>
                </a:solidFill>
                <a:latin typeface="Roboto Mono"/>
                <a:ea typeface="Roboto Mono"/>
                <a:cs typeface="Roboto Mono"/>
                <a:sym typeface="Roboto Mono"/>
              </a:rPr>
              <a:t>) </a:t>
            </a:r>
            <a:r>
              <a:rPr b="1" lang="en" sz="795">
                <a:solidFill>
                  <a:srgbClr val="700080"/>
                </a:solidFill>
                <a:latin typeface="Roboto Mono"/>
                <a:ea typeface="Roboto Mono"/>
                <a:cs typeface="Roboto Mono"/>
                <a:sym typeface="Roboto Mono"/>
              </a:rPr>
              <a:t>as</a:t>
            </a: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file</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json</a:t>
            </a:r>
            <a:r>
              <a:rPr lang="en" sz="795">
                <a:solidFill>
                  <a:srgbClr val="000000"/>
                </a:solidFill>
                <a:latin typeface="Roboto Mono"/>
                <a:ea typeface="Roboto Mono"/>
                <a:cs typeface="Roboto Mono"/>
                <a:sym typeface="Roboto Mono"/>
              </a:rPr>
              <a:t>.</a:t>
            </a:r>
            <a:r>
              <a:rPr lang="en" sz="795">
                <a:solidFill>
                  <a:srgbClr val="572000"/>
                </a:solidFill>
                <a:latin typeface="Roboto Mono"/>
                <a:ea typeface="Roboto Mono"/>
                <a:cs typeface="Roboto Mono"/>
                <a:sym typeface="Roboto Mono"/>
              </a:rPr>
              <a:t>dump</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"name"</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f"</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prot</a:t>
            </a:r>
            <a:r>
              <a:rPr lang="en" sz="795">
                <a:solidFill>
                  <a:srgbClr val="000000"/>
                </a:solidFill>
                <a:latin typeface="Roboto Mono"/>
                <a:ea typeface="Roboto Mono"/>
                <a:cs typeface="Roboto Mono"/>
                <a:sym typeface="Roboto Mono"/>
              </a:rPr>
              <a:t>}</a:t>
            </a:r>
            <a:r>
              <a:rPr lang="en" sz="795">
                <a:solidFill>
                  <a:srgbClr val="A01010"/>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"modelSeeds"</a:t>
            </a: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06040"/>
                </a:solidFill>
                <a:latin typeface="Roboto Mono"/>
                <a:ea typeface="Roboto Mono"/>
                <a:cs typeface="Roboto Mono"/>
                <a:sym typeface="Roboto Mono"/>
              </a:rPr>
              <a:t>1</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  </a:t>
            </a:r>
            <a:r>
              <a:rPr i="1" lang="en" sz="795">
                <a:solidFill>
                  <a:srgbClr val="A05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"sequences"</a:t>
            </a: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"protein"</a:t>
            </a: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"id"</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"A"</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"sequence"</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f"</a:t>
            </a:r>
            <a:r>
              <a:rPr lang="en" sz="795">
                <a:solidFill>
                  <a:srgbClr val="000000"/>
                </a:solidFill>
                <a:latin typeface="Roboto Mono"/>
                <a:ea typeface="Roboto Mono"/>
                <a:cs typeface="Roboto Mono"/>
                <a:sym typeface="Roboto Mono"/>
              </a:rPr>
              <a:t>{</a:t>
            </a:r>
            <a:r>
              <a:rPr lang="en" sz="795">
                <a:solidFill>
                  <a:srgbClr val="1AB1CD"/>
                </a:solidFill>
                <a:latin typeface="Roboto Mono"/>
                <a:ea typeface="Roboto Mono"/>
                <a:cs typeface="Roboto Mono"/>
                <a:sym typeface="Roboto Mono"/>
              </a:rPr>
              <a:t>seq</a:t>
            </a:r>
            <a:r>
              <a:rPr lang="en" sz="795">
                <a:solidFill>
                  <a:srgbClr val="000000"/>
                </a:solidFill>
                <a:latin typeface="Roboto Mono"/>
                <a:ea typeface="Roboto Mono"/>
                <a:cs typeface="Roboto Mono"/>
                <a:sym typeface="Roboto Mono"/>
              </a:rPr>
              <a:t>}</a:t>
            </a:r>
            <a:r>
              <a:rPr lang="en" sz="795">
                <a:solidFill>
                  <a:srgbClr val="A01010"/>
                </a:solidFill>
                <a:latin typeface="Roboto Mono"/>
                <a:ea typeface="Roboto Mono"/>
                <a:cs typeface="Roboto Mono"/>
                <a:sym typeface="Roboto Mono"/>
              </a:rPr>
              <a:t>"</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"dialect"</a:t>
            </a: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"alphafold3"</a:t>
            </a:r>
            <a:r>
              <a:rPr lang="en" sz="795">
                <a:solidFill>
                  <a:srgbClr val="000000"/>
                </a:solidFill>
                <a:latin typeface="Roboto Mono"/>
                <a:ea typeface="Roboto Mono"/>
                <a:cs typeface="Roboto Mono"/>
                <a:sym typeface="Roboto Mono"/>
              </a:rPr>
              <a:t>,  </a:t>
            </a:r>
            <a:r>
              <a:rPr i="1" lang="en" sz="795">
                <a:solidFill>
                  <a:srgbClr val="A05000"/>
                </a:solidFill>
                <a:latin typeface="Roboto Mono"/>
                <a:ea typeface="Roboto Mono"/>
                <a:cs typeface="Roboto Mono"/>
                <a:sym typeface="Roboto Mono"/>
              </a:rPr>
              <a:t># Required</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A01010"/>
                </a:solidFill>
                <a:latin typeface="Roboto Mono"/>
                <a:ea typeface="Roboto Mono"/>
                <a:cs typeface="Roboto Mono"/>
                <a:sym typeface="Roboto Mono"/>
              </a:rPr>
              <a:t>"version"</a:t>
            </a:r>
            <a:r>
              <a:rPr lang="en" sz="795">
                <a:solidFill>
                  <a:srgbClr val="000000"/>
                </a:solidFill>
                <a:latin typeface="Roboto Mono"/>
                <a:ea typeface="Roboto Mono"/>
                <a:cs typeface="Roboto Mono"/>
                <a:sym typeface="Roboto Mono"/>
              </a:rPr>
              <a:t>: </a:t>
            </a:r>
            <a:r>
              <a:rPr lang="en" sz="795">
                <a:solidFill>
                  <a:srgbClr val="106040"/>
                </a:solidFill>
                <a:latin typeface="Roboto Mono"/>
                <a:ea typeface="Roboto Mono"/>
                <a:cs typeface="Roboto Mono"/>
                <a:sym typeface="Roboto Mono"/>
              </a:rPr>
              <a:t>1</a:t>
            </a:r>
            <a:r>
              <a:rPr lang="en" sz="795">
                <a:solidFill>
                  <a:srgbClr val="000000"/>
                </a:solidFill>
                <a:latin typeface="Roboto Mono"/>
                <a:ea typeface="Roboto Mono"/>
                <a:cs typeface="Roboto Mono"/>
                <a:sym typeface="Roboto Mono"/>
              </a:rPr>
              <a:t>,  </a:t>
            </a:r>
            <a:r>
              <a:rPr i="1" lang="en" sz="795">
                <a:solidFill>
                  <a:srgbClr val="A05000"/>
                </a:solidFill>
                <a:latin typeface="Roboto Mono"/>
                <a:ea typeface="Roboto Mono"/>
                <a:cs typeface="Roboto Mono"/>
                <a:sym typeface="Roboto Mono"/>
              </a:rPr>
              <a:t># Required</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file</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605"/>
              <a:buFont typeface="Arial"/>
              <a:buNone/>
            </a:pPr>
            <a:r>
              <a:rPr lang="en" sz="795">
                <a:solidFill>
                  <a:srgbClr val="000000"/>
                </a:solidFill>
                <a:latin typeface="Roboto Mono"/>
                <a:ea typeface="Roboto Mono"/>
                <a:cs typeface="Roboto Mono"/>
                <a:sym typeface="Roboto Mono"/>
              </a:rPr>
              <a:t>           </a:t>
            </a:r>
            <a:r>
              <a:rPr lang="en" sz="795">
                <a:solidFill>
                  <a:srgbClr val="1AB1CD"/>
                </a:solidFill>
                <a:latin typeface="Roboto Mono"/>
                <a:ea typeface="Roboto Mono"/>
                <a:cs typeface="Roboto Mono"/>
                <a:sym typeface="Roboto Mono"/>
              </a:rPr>
              <a:t>indent</a:t>
            </a:r>
            <a:r>
              <a:rPr b="1" lang="en" sz="795">
                <a:solidFill>
                  <a:srgbClr val="EE11FF"/>
                </a:solidFill>
                <a:latin typeface="Roboto Mono"/>
                <a:ea typeface="Roboto Mono"/>
                <a:cs typeface="Roboto Mono"/>
                <a:sym typeface="Roboto Mono"/>
              </a:rPr>
              <a:t>=</a:t>
            </a:r>
            <a:r>
              <a:rPr lang="en" sz="795">
                <a:solidFill>
                  <a:srgbClr val="106040"/>
                </a:solidFill>
                <a:latin typeface="Roboto Mono"/>
                <a:ea typeface="Roboto Mono"/>
                <a:cs typeface="Roboto Mono"/>
                <a:sym typeface="Roboto Mono"/>
              </a:rPr>
              <a:t>4</a:t>
            </a:r>
            <a:r>
              <a:rPr lang="en" sz="795">
                <a:solidFill>
                  <a:srgbClr val="000000"/>
                </a:solidFill>
                <a:latin typeface="Roboto Mono"/>
                <a:ea typeface="Roboto Mono"/>
                <a:cs typeface="Roboto Mono"/>
                <a:sym typeface="Roboto Mono"/>
              </a:rPr>
              <a:t>,</a:t>
            </a:r>
            <a:endParaRPr sz="79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605"/>
              <a:buNone/>
            </a:pPr>
            <a:r>
              <a:rPr lang="en" sz="795">
                <a:solidFill>
                  <a:srgbClr val="000000"/>
                </a:solidFill>
                <a:latin typeface="Roboto Mono"/>
                <a:ea typeface="Roboto Mono"/>
                <a:cs typeface="Roboto Mono"/>
                <a:sym typeface="Roboto Mono"/>
              </a:rPr>
              <a:t>       )</a:t>
            </a:r>
            <a:endParaRPr sz="795">
              <a:solidFill>
                <a:srgbClr val="000000"/>
              </a:solidFill>
              <a:latin typeface="Roboto Mono"/>
              <a:ea typeface="Roboto Mono"/>
              <a:cs typeface="Roboto Mono"/>
              <a:sym typeface="Roboto Mono"/>
            </a:endParaRPr>
          </a:p>
        </p:txBody>
      </p:sp>
      <p:sp>
        <p:nvSpPr>
          <p:cNvPr id="191" name="Google Shape;191;p30"/>
          <p:cNvSpPr/>
          <p:nvPr/>
        </p:nvSpPr>
        <p:spPr>
          <a:xfrm>
            <a:off x="5028525" y="720800"/>
            <a:ext cx="3912900" cy="1192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Make sure your fasta file has the same header as the ones in pair.txt. Ideally, use only UniProtKB id.</a:t>
            </a:r>
            <a:endParaRPr/>
          </a:p>
          <a:p>
            <a:pPr indent="-317500" lvl="0" marL="457200" rtl="0" algn="l">
              <a:spcBef>
                <a:spcPts val="0"/>
              </a:spcBef>
              <a:spcAft>
                <a:spcPts val="0"/>
              </a:spcAft>
              <a:buSzPts val="1400"/>
              <a:buChar char="-"/>
            </a:pPr>
            <a:r>
              <a:rPr lang="en"/>
              <a:t>This script takes your fasta file and generate json files for MSA step.</a:t>
            </a:r>
            <a:endParaRPr/>
          </a:p>
        </p:txBody>
      </p:sp>
      <p:sp>
        <p:nvSpPr>
          <p:cNvPr id="192" name="Google Shape;192;p30"/>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prepare_json.py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the run_MSA_LM.sh [part 1]</a:t>
            </a:r>
            <a:endParaRPr/>
          </a:p>
        </p:txBody>
      </p:sp>
      <p:sp>
        <p:nvSpPr>
          <p:cNvPr id="198" name="Google Shape;198;p31"/>
          <p:cNvSpPr/>
          <p:nvPr/>
        </p:nvSpPr>
        <p:spPr>
          <a:xfrm>
            <a:off x="113650" y="664225"/>
            <a:ext cx="4914900" cy="4407300"/>
          </a:xfrm>
          <a:prstGeom prst="rect">
            <a:avLst/>
          </a:prstGeom>
          <a:solidFill>
            <a:srgbClr val="FFF7F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A05000"/>
                </a:solidFill>
                <a:latin typeface="Roboto Mono"/>
                <a:ea typeface="Roboto Mono"/>
                <a:cs typeface="Roboto Mono"/>
                <a:sym typeface="Roboto Mono"/>
              </a:rPr>
              <a:t># assume you transfer alphafold3/ with model/ and public_databases/ to /workdir on remote server</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900">
                <a:solidFill>
                  <a:srgbClr val="A05000"/>
                </a:solidFill>
                <a:latin typeface="Roboto Mono"/>
                <a:ea typeface="Roboto Mono"/>
                <a:cs typeface="Roboto Mono"/>
                <a:sym typeface="Roboto Mono"/>
              </a:rPr>
              <a:t># untar the mmcif_files.tar</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3000A0"/>
                </a:solidFill>
                <a:latin typeface="Roboto Mono"/>
                <a:ea typeface="Roboto Mono"/>
                <a:cs typeface="Roboto Mono"/>
                <a:sym typeface="Roboto Mono"/>
              </a:rPr>
              <a:t>cd</a:t>
            </a:r>
            <a:r>
              <a:rPr lang="en" sz="900">
                <a:latin typeface="Roboto Mono"/>
                <a:ea typeface="Roboto Mono"/>
                <a:cs typeface="Roboto Mono"/>
                <a:sym typeface="Roboto Mono"/>
              </a:rPr>
              <a:t> /local/workdir/alphafold3/public_databases</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900">
                <a:solidFill>
                  <a:srgbClr val="700080"/>
                </a:solidFill>
                <a:latin typeface="Roboto Mono"/>
                <a:ea typeface="Roboto Mono"/>
                <a:cs typeface="Roboto Mono"/>
                <a:sym typeface="Roboto Mono"/>
              </a:rPr>
              <a:t>if</a:t>
            </a:r>
            <a:r>
              <a:rPr lang="en" sz="900">
                <a:latin typeface="Roboto Mono"/>
                <a:ea typeface="Roboto Mono"/>
                <a:cs typeface="Roboto Mono"/>
                <a:sym typeface="Roboto Mono"/>
              </a:rPr>
              <a:t> [ </a:t>
            </a:r>
            <a:r>
              <a:rPr lang="en" sz="900">
                <a:solidFill>
                  <a:srgbClr val="0000C0"/>
                </a:solidFill>
                <a:latin typeface="Roboto Mono"/>
                <a:ea typeface="Roboto Mono"/>
                <a:cs typeface="Roboto Mono"/>
                <a:sym typeface="Roboto Mono"/>
              </a:rPr>
              <a:t>-d</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"mmcif_files"</a:t>
            </a:r>
            <a:r>
              <a:rPr lang="en" sz="900">
                <a:latin typeface="Roboto Mono"/>
                <a:ea typeface="Roboto Mono"/>
                <a:cs typeface="Roboto Mono"/>
                <a:sym typeface="Roboto Mono"/>
              </a:rPr>
              <a:t> ]; </a:t>
            </a:r>
            <a:r>
              <a:rPr b="1" lang="en" sz="900">
                <a:solidFill>
                  <a:srgbClr val="700080"/>
                </a:solidFill>
                <a:latin typeface="Roboto Mono"/>
                <a:ea typeface="Roboto Mono"/>
                <a:cs typeface="Roboto Mono"/>
                <a:sym typeface="Roboto Mono"/>
              </a:rPr>
              <a:t>then</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a:solidFill>
                  <a:srgbClr val="3000A0"/>
                </a:solidFill>
                <a:latin typeface="Roboto Mono"/>
                <a:ea typeface="Roboto Mono"/>
                <a:cs typeface="Roboto Mono"/>
                <a:sym typeface="Roboto Mono"/>
              </a:rPr>
              <a:t>echo</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"[date] mmcif_files already extracted!"</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900">
                <a:solidFill>
                  <a:srgbClr val="700080"/>
                </a:solidFill>
                <a:latin typeface="Roboto Mono"/>
                <a:ea typeface="Roboto Mono"/>
                <a:cs typeface="Roboto Mono"/>
                <a:sym typeface="Roboto Mono"/>
              </a:rPr>
              <a:t>else</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tar </a:t>
            </a:r>
            <a:r>
              <a:rPr lang="en" sz="900">
                <a:solidFill>
                  <a:srgbClr val="0000C0"/>
                </a:solidFill>
                <a:latin typeface="Roboto Mono"/>
                <a:ea typeface="Roboto Mono"/>
                <a:cs typeface="Roboto Mono"/>
                <a:sym typeface="Roboto Mono"/>
              </a:rPr>
              <a:t>-xf</a:t>
            </a:r>
            <a:r>
              <a:rPr lang="en" sz="900">
                <a:latin typeface="Roboto Mono"/>
                <a:ea typeface="Roboto Mono"/>
                <a:cs typeface="Roboto Mono"/>
                <a:sym typeface="Roboto Mono"/>
              </a:rPr>
              <a:t> mmcif_files.tar</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a:solidFill>
                  <a:srgbClr val="3000A0"/>
                </a:solidFill>
                <a:latin typeface="Roboto Mono"/>
                <a:ea typeface="Roboto Mono"/>
                <a:cs typeface="Roboto Mono"/>
                <a:sym typeface="Roboto Mono"/>
              </a:rPr>
              <a:t>echo</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"[date] mmcif_files extracted!"</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900">
                <a:solidFill>
                  <a:srgbClr val="700080"/>
                </a:solidFill>
                <a:latin typeface="Roboto Mono"/>
                <a:ea typeface="Roboto Mono"/>
                <a:cs typeface="Roboto Mono"/>
                <a:sym typeface="Roboto Mono"/>
              </a:rPr>
              <a:t>fi</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900">
                <a:solidFill>
                  <a:srgbClr val="A05000"/>
                </a:solidFill>
                <a:latin typeface="Roboto Mono"/>
                <a:ea typeface="Roboto Mono"/>
                <a:cs typeface="Roboto Mono"/>
                <a:sym typeface="Roboto Mono"/>
              </a:rPr>
              <a:t># build the docker image</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3000A0"/>
                </a:solidFill>
                <a:latin typeface="Roboto Mono"/>
                <a:ea typeface="Roboto Mono"/>
                <a:cs typeface="Roboto Mono"/>
                <a:sym typeface="Roboto Mono"/>
              </a:rPr>
              <a:t>cd</a:t>
            </a:r>
            <a:r>
              <a:rPr lang="en" sz="900">
                <a:latin typeface="Roboto Mono"/>
                <a:ea typeface="Roboto Mono"/>
                <a:cs typeface="Roboto Mono"/>
                <a:sym typeface="Roboto Mono"/>
              </a:rPr>
              <a:t> /local/workdir/alphafold3/ &amp;&amp; docker1 build </a:t>
            </a:r>
            <a:r>
              <a:rPr lang="en" sz="900">
                <a:solidFill>
                  <a:srgbClr val="0000C0"/>
                </a:solidFill>
                <a:latin typeface="Roboto Mono"/>
                <a:ea typeface="Roboto Mono"/>
                <a:cs typeface="Roboto Mono"/>
                <a:sym typeface="Roboto Mono"/>
              </a:rPr>
              <a:t>-t</a:t>
            </a:r>
            <a:r>
              <a:rPr lang="en" sz="900">
                <a:latin typeface="Roboto Mono"/>
                <a:ea typeface="Roboto Mono"/>
                <a:cs typeface="Roboto Mono"/>
                <a:sym typeface="Roboto Mono"/>
              </a:rPr>
              <a:t> alphafold3 </a:t>
            </a:r>
            <a:r>
              <a:rPr lang="en" sz="900">
                <a:solidFill>
                  <a:srgbClr val="0000C0"/>
                </a:solidFill>
                <a:latin typeface="Roboto Mono"/>
                <a:ea typeface="Roboto Mono"/>
                <a:cs typeface="Roboto Mono"/>
                <a:sym typeface="Roboto Mono"/>
              </a:rPr>
              <a:t>-f</a:t>
            </a:r>
            <a:r>
              <a:rPr lang="en" sz="900">
                <a:latin typeface="Roboto Mono"/>
                <a:ea typeface="Roboto Mono"/>
                <a:cs typeface="Roboto Mono"/>
                <a:sym typeface="Roboto Mono"/>
              </a:rPr>
              <a:t> dockerfile &amp;&amp; </a:t>
            </a:r>
            <a:r>
              <a:rPr lang="en" sz="900">
                <a:solidFill>
                  <a:srgbClr val="3000A0"/>
                </a:solidFill>
                <a:latin typeface="Roboto Mono"/>
                <a:ea typeface="Roboto Mono"/>
                <a:cs typeface="Roboto Mono"/>
                <a:sym typeface="Roboto Mono"/>
              </a:rPr>
              <a:t>echo</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"[date] Docker image built!"</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900">
                <a:solidFill>
                  <a:srgbClr val="A05000"/>
                </a:solidFill>
                <a:latin typeface="Roboto Mono"/>
                <a:ea typeface="Roboto Mono"/>
                <a:cs typeface="Roboto Mono"/>
                <a:sym typeface="Roboto Mono"/>
              </a:rPr>
              <a:t># transfer your json_dir/ to /workdir</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rsync </a:t>
            </a:r>
            <a:r>
              <a:rPr lang="en" sz="900">
                <a:solidFill>
                  <a:srgbClr val="0000C0"/>
                </a:solidFill>
                <a:latin typeface="Roboto Mono"/>
                <a:ea typeface="Roboto Mono"/>
                <a:cs typeface="Roboto Mono"/>
                <a:sym typeface="Roboto Mono"/>
              </a:rPr>
              <a:t>-av</a:t>
            </a:r>
            <a:r>
              <a:rPr lang="en" sz="900">
                <a:latin typeface="Roboto Mono"/>
                <a:ea typeface="Roboto Mono"/>
                <a:cs typeface="Roboto Mono"/>
                <a:sym typeface="Roboto Mono"/>
              </a:rPr>
              <a:t> your_json_dir netid@server.biohpc.cornell.edu:/workdir</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900">
                <a:solidFill>
                  <a:srgbClr val="A05000"/>
                </a:solidFill>
                <a:latin typeface="Roboto Mono"/>
                <a:ea typeface="Roboto Mono"/>
                <a:cs typeface="Roboto Mono"/>
                <a:sym typeface="Roboto Mono"/>
              </a:rPr>
              <a:t># split json files into multiple jobs</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0000F0"/>
                </a:solidFill>
                <a:latin typeface="Roboto Mono"/>
                <a:ea typeface="Roboto Mono"/>
                <a:cs typeface="Roboto Mono"/>
                <a:sym typeface="Roboto Mono"/>
              </a:rPr>
              <a:t>ncpu</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$(nproc --all)</a:t>
            </a:r>
            <a:r>
              <a:rPr lang="en" sz="900">
                <a:latin typeface="Roboto Mono"/>
                <a:ea typeface="Roboto Mono"/>
                <a:cs typeface="Roboto Mono"/>
                <a:sym typeface="Roboto Mono"/>
              </a:rPr>
              <a:t> &amp;&amp; </a:t>
            </a:r>
            <a:r>
              <a:rPr lang="en" sz="900">
                <a:solidFill>
                  <a:srgbClr val="0000F0"/>
                </a:solidFill>
                <a:latin typeface="Roboto Mono"/>
                <a:ea typeface="Roboto Mono"/>
                <a:cs typeface="Roboto Mono"/>
                <a:sym typeface="Roboto Mono"/>
              </a:rPr>
              <a:t>njob</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 ncpu/ 8 ))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0000F0"/>
                </a:solidFill>
                <a:latin typeface="Roboto Mono"/>
                <a:ea typeface="Roboto Mono"/>
                <a:cs typeface="Roboto Mono"/>
                <a:sym typeface="Roboto Mono"/>
              </a:rPr>
              <a:t>INPUT</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a:t>
            </a:r>
            <a:r>
              <a:rPr lang="en" sz="900">
                <a:solidFill>
                  <a:srgbClr val="009000"/>
                </a:solidFill>
                <a:latin typeface="Roboto Mono"/>
                <a:ea typeface="Roboto Mono"/>
                <a:cs typeface="Roboto Mono"/>
                <a:sym typeface="Roboto Mono"/>
              </a:rPr>
              <a:t>$(basename </a:t>
            </a:r>
            <a:r>
              <a:rPr lang="en" sz="900">
                <a:solidFill>
                  <a:srgbClr val="0000F0"/>
                </a:solidFill>
                <a:latin typeface="Roboto Mono"/>
                <a:ea typeface="Roboto Mono"/>
                <a:cs typeface="Roboto Mono"/>
                <a:sym typeface="Roboto Mono"/>
              </a:rPr>
              <a:t>$json_dir_name</a:t>
            </a:r>
            <a:r>
              <a:rPr lang="en" sz="900">
                <a:solidFill>
                  <a:srgbClr val="00900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0000F0"/>
                </a:solidFill>
                <a:latin typeface="Roboto Mono"/>
                <a:ea typeface="Roboto Mono"/>
                <a:cs typeface="Roboto Mono"/>
                <a:sym typeface="Roboto Mono"/>
              </a:rPr>
              <a:t>ninput</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$(ls </a:t>
            </a:r>
            <a:r>
              <a:rPr lang="en" sz="900">
                <a:solidFill>
                  <a:srgbClr val="0000F0"/>
                </a:solidFill>
                <a:latin typeface="Roboto Mono"/>
                <a:ea typeface="Roboto Mono"/>
                <a:cs typeface="Roboto Mono"/>
                <a:sym typeface="Roboto Mono"/>
              </a:rPr>
              <a:t>$INPUT</a:t>
            </a:r>
            <a:r>
              <a:rPr lang="en" sz="900">
                <a:solidFill>
                  <a:srgbClr val="009000"/>
                </a:solidFill>
                <a:latin typeface="Roboto Mono"/>
                <a:ea typeface="Roboto Mono"/>
                <a:cs typeface="Roboto Mono"/>
                <a:sym typeface="Roboto Mono"/>
              </a:rPr>
              <a:t> | wc -l)</a:t>
            </a:r>
            <a:r>
              <a:rPr lang="en" sz="900">
                <a:latin typeface="Roboto Mono"/>
                <a:ea typeface="Roboto Mono"/>
                <a:cs typeface="Roboto Mono"/>
                <a:sym typeface="Roboto Mono"/>
              </a:rPr>
              <a:t> &amp;&amp; </a:t>
            </a:r>
            <a:r>
              <a:rPr lang="en" sz="900">
                <a:solidFill>
                  <a:srgbClr val="0000F0"/>
                </a:solidFill>
                <a:latin typeface="Roboto Mono"/>
                <a:ea typeface="Roboto Mono"/>
                <a:cs typeface="Roboto Mono"/>
                <a:sym typeface="Roboto Mono"/>
              </a:rPr>
              <a:t>ninput</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 ninput/</a:t>
            </a:r>
            <a:r>
              <a:rPr lang="en" sz="900">
                <a:solidFill>
                  <a:srgbClr val="0000F0"/>
                </a:solidFill>
                <a:latin typeface="Roboto Mono"/>
                <a:ea typeface="Roboto Mono"/>
                <a:cs typeface="Roboto Mono"/>
                <a:sym typeface="Roboto Mono"/>
              </a:rPr>
              <a:t>$njob</a:t>
            </a:r>
            <a:r>
              <a:rPr lang="en" sz="900">
                <a:solidFill>
                  <a:srgbClr val="009000"/>
                </a:solidFill>
                <a:latin typeface="Roboto Mono"/>
                <a:ea typeface="Roboto Mono"/>
                <a:cs typeface="Roboto Mono"/>
                <a:sym typeface="Roboto Mono"/>
              </a:rPr>
              <a:t> ))</a:t>
            </a:r>
            <a:r>
              <a:rPr lang="en" sz="900">
                <a:latin typeface="Roboto Mono"/>
                <a:ea typeface="Roboto Mono"/>
                <a:cs typeface="Roboto Mono"/>
                <a:sym typeface="Roboto Mono"/>
              </a:rPr>
              <a:t> &amp;&amp; </a:t>
            </a:r>
            <a:r>
              <a:rPr lang="en" sz="900">
                <a:solidFill>
                  <a:srgbClr val="0000F0"/>
                </a:solidFill>
                <a:latin typeface="Roboto Mono"/>
                <a:ea typeface="Roboto Mono"/>
                <a:cs typeface="Roboto Mono"/>
                <a:sym typeface="Roboto Mono"/>
              </a:rPr>
              <a:t>ninput</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 ninput+1 ))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solidFill>
                  <a:srgbClr val="3000A0"/>
                </a:solidFill>
                <a:latin typeface="Roboto Mono"/>
                <a:ea typeface="Roboto Mono"/>
                <a:cs typeface="Roboto Mono"/>
                <a:sym typeface="Roboto Mono"/>
              </a:rPr>
              <a:t>echo</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"[date] ncpu: </a:t>
            </a:r>
            <a:r>
              <a:rPr lang="en" sz="900">
                <a:solidFill>
                  <a:srgbClr val="0000F0"/>
                </a:solidFill>
                <a:latin typeface="Roboto Mono"/>
                <a:ea typeface="Roboto Mono"/>
                <a:cs typeface="Roboto Mono"/>
                <a:sym typeface="Roboto Mono"/>
              </a:rPr>
              <a:t>$ncpu</a:t>
            </a:r>
            <a:r>
              <a:rPr lang="en" sz="900">
                <a:solidFill>
                  <a:srgbClr val="A01010"/>
                </a:solidFill>
                <a:latin typeface="Roboto Mono"/>
                <a:ea typeface="Roboto Mono"/>
                <a:cs typeface="Roboto Mono"/>
                <a:sym typeface="Roboto Mono"/>
              </a:rPr>
              <a:t>, njob: </a:t>
            </a:r>
            <a:r>
              <a:rPr lang="en" sz="900">
                <a:solidFill>
                  <a:srgbClr val="0000F0"/>
                </a:solidFill>
                <a:latin typeface="Roboto Mono"/>
                <a:ea typeface="Roboto Mono"/>
                <a:cs typeface="Roboto Mono"/>
                <a:sym typeface="Roboto Mono"/>
              </a:rPr>
              <a:t>$njob</a:t>
            </a:r>
            <a:r>
              <a:rPr lang="en" sz="900">
                <a:solidFill>
                  <a:srgbClr val="A0101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900">
                <a:solidFill>
                  <a:srgbClr val="700080"/>
                </a:solidFill>
                <a:latin typeface="Roboto Mono"/>
                <a:ea typeface="Roboto Mono"/>
                <a:cs typeface="Roboto Mono"/>
                <a:sym typeface="Roboto Mono"/>
              </a:rPr>
              <a:t>for</a:t>
            </a:r>
            <a:r>
              <a:rPr lang="en" sz="900">
                <a:latin typeface="Roboto Mono"/>
                <a:ea typeface="Roboto Mono"/>
                <a:cs typeface="Roboto Mono"/>
                <a:sym typeface="Roboto Mono"/>
              </a:rPr>
              <a:t> i </a:t>
            </a:r>
            <a:r>
              <a:rPr b="1" lang="en" sz="900">
                <a:solidFill>
                  <a:srgbClr val="700080"/>
                </a:solidFill>
                <a:latin typeface="Roboto Mono"/>
                <a:ea typeface="Roboto Mono"/>
                <a:cs typeface="Roboto Mono"/>
                <a:sym typeface="Roboto Mono"/>
              </a:rPr>
              <a:t>in</a:t>
            </a:r>
            <a:r>
              <a:rPr lang="en" sz="900">
                <a:latin typeface="Roboto Mono"/>
                <a:ea typeface="Roboto Mono"/>
                <a:cs typeface="Roboto Mono"/>
                <a:sym typeface="Roboto Mono"/>
              </a:rPr>
              <a:t> </a:t>
            </a:r>
            <a:r>
              <a:rPr lang="en" sz="900">
                <a:solidFill>
                  <a:srgbClr val="009000"/>
                </a:solidFill>
                <a:latin typeface="Roboto Mono"/>
                <a:ea typeface="Roboto Mono"/>
                <a:cs typeface="Roboto Mono"/>
                <a:sym typeface="Roboto Mono"/>
              </a:rPr>
              <a:t>$(seq 1 </a:t>
            </a:r>
            <a:r>
              <a:rPr lang="en" sz="900">
                <a:solidFill>
                  <a:srgbClr val="0000F0"/>
                </a:solidFill>
                <a:latin typeface="Roboto Mono"/>
                <a:ea typeface="Roboto Mono"/>
                <a:cs typeface="Roboto Mono"/>
                <a:sym typeface="Roboto Mono"/>
              </a:rPr>
              <a:t>$njob</a:t>
            </a:r>
            <a:r>
              <a:rPr lang="en" sz="900">
                <a:solidFill>
                  <a:srgbClr val="009000"/>
                </a:solidFill>
                <a:latin typeface="Roboto Mono"/>
                <a:ea typeface="Roboto Mono"/>
                <a:cs typeface="Roboto Mono"/>
                <a:sym typeface="Roboto Mono"/>
              </a:rPr>
              <a:t>)</a:t>
            </a:r>
            <a:r>
              <a:rPr lang="en" sz="900">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do</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a:solidFill>
                  <a:srgbClr val="3000A0"/>
                </a:solidFill>
                <a:latin typeface="Roboto Mono"/>
                <a:ea typeface="Roboto Mono"/>
                <a:cs typeface="Roboto Mono"/>
                <a:sym typeface="Roboto Mono"/>
              </a:rPr>
              <a:t>mkdir</a:t>
            </a:r>
            <a:r>
              <a:rPr lang="en" sz="900">
                <a:latin typeface="Roboto Mono"/>
                <a:ea typeface="Roboto Mono"/>
                <a:cs typeface="Roboto Mono"/>
                <a:sym typeface="Roboto Mono"/>
              </a:rPr>
              <a:t> input_</a:t>
            </a:r>
            <a:r>
              <a:rPr lang="en" sz="900">
                <a:solidFill>
                  <a:srgbClr val="0000F0"/>
                </a:solidFill>
                <a:latin typeface="Roboto Mono"/>
                <a:ea typeface="Roboto Mono"/>
                <a:cs typeface="Roboto Mono"/>
                <a:sym typeface="Roboto Mono"/>
              </a:rPr>
              <a:t>${i}</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export</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a:t>
            </a:r>
            <a:r>
              <a:rPr b="1" lang="en" sz="900">
                <a:solidFill>
                  <a:srgbClr val="EE11FF"/>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$i</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export</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b="1" lang="en" sz="900">
                <a:solidFill>
                  <a:srgbClr val="EE11FF"/>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$INPUT</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  </a:t>
            </a:r>
            <a:r>
              <a:rPr lang="en" sz="900">
                <a:solidFill>
                  <a:srgbClr val="3000A0"/>
                </a:solidFill>
                <a:latin typeface="Roboto Mono"/>
                <a:ea typeface="Roboto Mono"/>
                <a:cs typeface="Roboto Mono"/>
                <a:sym typeface="Roboto Mono"/>
              </a:rPr>
              <a:t>ls</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lang="en" sz="900">
                <a:latin typeface="Roboto Mono"/>
                <a:ea typeface="Roboto Mono"/>
                <a:cs typeface="Roboto Mono"/>
                <a:sym typeface="Roboto Mono"/>
              </a:rPr>
              <a:t> | head </a:t>
            </a:r>
            <a:r>
              <a:rPr lang="en" sz="900">
                <a:solidFill>
                  <a:srgbClr val="0000C0"/>
                </a:solidFill>
                <a:latin typeface="Roboto Mono"/>
                <a:ea typeface="Roboto Mono"/>
                <a:cs typeface="Roboto Mono"/>
                <a:sym typeface="Roboto Mono"/>
              </a:rPr>
              <a:t>-n</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$ninput</a:t>
            </a:r>
            <a:r>
              <a:rPr lang="en" sz="900">
                <a:latin typeface="Roboto Mono"/>
                <a:ea typeface="Roboto Mono"/>
                <a:cs typeface="Roboto Mono"/>
                <a:sym typeface="Roboto Mono"/>
              </a:rPr>
              <a:t> | xargs </a:t>
            </a:r>
            <a:r>
              <a:rPr lang="en" sz="900">
                <a:solidFill>
                  <a:srgbClr val="0000C0"/>
                </a:solidFill>
                <a:latin typeface="Roboto Mono"/>
                <a:ea typeface="Roboto Mono"/>
                <a:cs typeface="Roboto Mono"/>
                <a:sym typeface="Roboto Mono"/>
              </a:rPr>
              <a:t>-I</a:t>
            </a:r>
            <a:r>
              <a:rPr lang="en" sz="900">
                <a:latin typeface="Roboto Mono"/>
                <a:ea typeface="Roboto Mono"/>
                <a:cs typeface="Roboto Mono"/>
                <a:sym typeface="Roboto Mono"/>
              </a:rPr>
              <a:t> @@ </a:t>
            </a:r>
            <a:r>
              <a:rPr lang="en" sz="900">
                <a:solidFill>
                  <a:srgbClr val="3000A0"/>
                </a:solidFill>
                <a:latin typeface="Roboto Mono"/>
                <a:ea typeface="Roboto Mono"/>
                <a:cs typeface="Roboto Mono"/>
                <a:sym typeface="Roboto Mono"/>
              </a:rPr>
              <a:t>bash</a:t>
            </a: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-c</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'mv $INPUT/@@ input_${i}'</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900">
                <a:solidFill>
                  <a:srgbClr val="700080"/>
                </a:solidFill>
                <a:latin typeface="Roboto Mono"/>
                <a:ea typeface="Roboto Mono"/>
                <a:cs typeface="Roboto Mono"/>
                <a:sym typeface="Roboto Mono"/>
              </a:rPr>
              <a:t>done</a:t>
            </a:r>
            <a:r>
              <a:rPr lang="en" sz="900">
                <a:latin typeface="Roboto Mono"/>
                <a:ea typeface="Roboto Mono"/>
                <a:cs typeface="Roboto Mono"/>
                <a:sym typeface="Roboto Mono"/>
              </a:rPr>
              <a:t>  &amp;&amp; </a:t>
            </a:r>
            <a:r>
              <a:rPr lang="en" sz="900">
                <a:solidFill>
                  <a:srgbClr val="3000A0"/>
                </a:solidFill>
                <a:latin typeface="Roboto Mono"/>
                <a:ea typeface="Roboto Mono"/>
                <a:cs typeface="Roboto Mono"/>
                <a:sym typeface="Roboto Mono"/>
              </a:rPr>
              <a:t>echo</a:t>
            </a:r>
            <a:r>
              <a:rPr lang="en" sz="900">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"[date] Data copied and split!"</a:t>
            </a:r>
            <a:endParaRPr sz="1500">
              <a:latin typeface="Roboto Mono"/>
              <a:ea typeface="Roboto Mono"/>
              <a:cs typeface="Roboto Mono"/>
              <a:sym typeface="Roboto Mono"/>
            </a:endParaRPr>
          </a:p>
        </p:txBody>
      </p:sp>
      <p:sp>
        <p:nvSpPr>
          <p:cNvPr id="199" name="Google Shape;199;p31"/>
          <p:cNvSpPr txBox="1"/>
          <p:nvPr/>
        </p:nvSpPr>
        <p:spPr>
          <a:xfrm>
            <a:off x="5399125" y="1821300"/>
            <a:ext cx="33810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Build docker image on server, this takes around 1 hour. If this command complain docker file not found, remember to move the dockerfile from docker/</a:t>
            </a:r>
            <a:endParaRPr sz="1800">
              <a:solidFill>
                <a:schemeClr val="dk1"/>
              </a:solidFill>
            </a:endParaRPr>
          </a:p>
        </p:txBody>
      </p:sp>
      <p:sp>
        <p:nvSpPr>
          <p:cNvPr id="200" name="Google Shape;200;p31"/>
          <p:cNvSpPr txBox="1"/>
          <p:nvPr/>
        </p:nvSpPr>
        <p:spPr>
          <a:xfrm>
            <a:off x="5399125" y="980450"/>
            <a:ext cx="33810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Extraction takes around 1 hour</a:t>
            </a:r>
            <a:endParaRPr sz="1800">
              <a:solidFill>
                <a:schemeClr val="dk1"/>
              </a:solidFill>
            </a:endParaRPr>
          </a:p>
        </p:txBody>
      </p:sp>
      <p:cxnSp>
        <p:nvCxnSpPr>
          <p:cNvPr id="201" name="Google Shape;201;p31"/>
          <p:cNvCxnSpPr>
            <a:stCxn id="200" idx="1"/>
          </p:cNvCxnSpPr>
          <p:nvPr/>
        </p:nvCxnSpPr>
        <p:spPr>
          <a:xfrm rot="10800000">
            <a:off x="3930025" y="1211300"/>
            <a:ext cx="1469100" cy="0"/>
          </a:xfrm>
          <a:prstGeom prst="straightConnector1">
            <a:avLst/>
          </a:prstGeom>
          <a:noFill/>
          <a:ln cap="flat" cmpd="sng" w="9525">
            <a:solidFill>
              <a:srgbClr val="FF0000"/>
            </a:solidFill>
            <a:prstDash val="solid"/>
            <a:round/>
            <a:headEnd len="med" w="med" type="none"/>
            <a:tailEnd len="med" w="med" type="triangle"/>
          </a:ln>
        </p:spPr>
      </p:cxnSp>
      <p:cxnSp>
        <p:nvCxnSpPr>
          <p:cNvPr id="202" name="Google Shape;202;p31"/>
          <p:cNvCxnSpPr>
            <a:stCxn id="199" idx="1"/>
          </p:cNvCxnSpPr>
          <p:nvPr/>
        </p:nvCxnSpPr>
        <p:spPr>
          <a:xfrm rot="10800000">
            <a:off x="4779625" y="2606250"/>
            <a:ext cx="6195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113650" y="720800"/>
            <a:ext cx="4488000" cy="4333500"/>
          </a:xfrm>
          <a:prstGeom prst="rect">
            <a:avLst/>
          </a:prstGeom>
          <a:solidFill>
            <a:srgbClr val="FFF7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000F0"/>
                </a:solidFill>
                <a:latin typeface="Roboto Mono"/>
                <a:ea typeface="Roboto Mono"/>
                <a:cs typeface="Roboto Mono"/>
                <a:sym typeface="Roboto Mono"/>
              </a:rPr>
              <a:t>MDIR</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"/local/workdir/alphafold3"</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DATABASE</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${MDIR}</a:t>
            </a:r>
            <a:r>
              <a:rPr lang="en" sz="900">
                <a:solidFill>
                  <a:srgbClr val="A01010"/>
                </a:solidFill>
                <a:latin typeface="Roboto Mono"/>
                <a:ea typeface="Roboto Mono"/>
                <a:cs typeface="Roboto Mono"/>
                <a:sym typeface="Roboto Mono"/>
              </a:rPr>
              <a:t>/public_databases"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WEIGHTS</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${MDIR}</a:t>
            </a:r>
            <a:r>
              <a:rPr lang="en" sz="900">
                <a:solidFill>
                  <a:srgbClr val="A01010"/>
                </a:solidFill>
                <a:latin typeface="Roboto Mono"/>
                <a:ea typeface="Roboto Mono"/>
                <a:cs typeface="Roboto Mono"/>
                <a:sym typeface="Roboto Mono"/>
              </a:rPr>
              <a:t>/model"</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OUTDIR</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$(date +</a:t>
            </a:r>
            <a:r>
              <a:rPr lang="en" sz="900">
                <a:solidFill>
                  <a:srgbClr val="A01010"/>
                </a:solidFill>
                <a:latin typeface="Roboto Mono"/>
                <a:ea typeface="Roboto Mono"/>
                <a:cs typeface="Roboto Mono"/>
                <a:sym typeface="Roboto Mono"/>
              </a:rPr>
              <a:t>'%y%m%d%H'</a:t>
            </a:r>
            <a:r>
              <a:rPr lang="en" sz="900">
                <a:solidFill>
                  <a:srgbClr val="009000"/>
                </a:solidFill>
                <a:latin typeface="Roboto Mono"/>
                <a:ea typeface="Roboto Mono"/>
                <a:cs typeface="Roboto Mono"/>
                <a:sym typeface="Roboto Mono"/>
              </a:rPr>
              <a:t>_$(hostname | awk -F </a:t>
            </a:r>
            <a:r>
              <a:rPr lang="en" sz="900">
                <a:solidFill>
                  <a:srgbClr val="A01010"/>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'{print $1}'</a:t>
            </a:r>
            <a:r>
              <a:rPr lang="en" sz="900">
                <a:solidFill>
                  <a:srgbClr val="00900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OUTDIR</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"/local/workdir/output_</a:t>
            </a:r>
            <a:r>
              <a:rPr lang="en" sz="900">
                <a:solidFill>
                  <a:srgbClr val="0000F0"/>
                </a:solidFill>
                <a:latin typeface="Roboto Mono"/>
                <a:ea typeface="Roboto Mono"/>
                <a:cs typeface="Roboto Mono"/>
                <a:sym typeface="Roboto Mono"/>
              </a:rPr>
              <a:t>${OUTDIR}</a:t>
            </a:r>
            <a:r>
              <a:rPr lang="en" sz="900">
                <a:solidFill>
                  <a:srgbClr val="A0101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3000A0"/>
                </a:solidFill>
                <a:latin typeface="Roboto Mono"/>
                <a:ea typeface="Roboto Mono"/>
                <a:cs typeface="Roboto Mono"/>
                <a:sym typeface="Roboto Mono"/>
              </a:rPr>
              <a:t>mkdir</a:t>
            </a: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-p</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$OUTDIR</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INPUT_PREF</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"/local/workdir/input_"</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NPROC</a:t>
            </a:r>
            <a:r>
              <a:rPr b="1" lang="en" sz="900">
                <a:solidFill>
                  <a:srgbClr val="EE11FF"/>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a:t>
            </a:r>
            <a:r>
              <a:rPr lang="en" sz="800">
                <a:solidFill>
                  <a:srgbClr val="0000F0"/>
                </a:solidFill>
                <a:latin typeface="Roboto Mono"/>
                <a:ea typeface="Roboto Mono"/>
                <a:cs typeface="Roboto Mono"/>
                <a:sym typeface="Roboto Mono"/>
              </a:rPr>
              <a:t>njob</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3000A0"/>
                </a:solidFill>
                <a:latin typeface="Roboto Mono"/>
                <a:ea typeface="Roboto Mono"/>
                <a:cs typeface="Roboto Mono"/>
                <a:sym typeface="Roboto Mono"/>
              </a:rPr>
              <a:t>cd</a:t>
            </a:r>
            <a:r>
              <a:rPr lang="en" sz="900">
                <a:latin typeface="Roboto Mono"/>
                <a:ea typeface="Roboto Mono"/>
                <a:cs typeface="Roboto Mono"/>
                <a:sym typeface="Roboto Mono"/>
              </a:rPr>
              <a:t> /workdir/alphafold3</a:t>
            </a:r>
            <a:endParaRPr sz="900">
              <a:latin typeface="Roboto Mono"/>
              <a:ea typeface="Roboto Mono"/>
              <a:cs typeface="Roboto Mono"/>
              <a:sym typeface="Roboto Mono"/>
            </a:endParaRPr>
          </a:p>
          <a:p>
            <a:pPr indent="0" lvl="0" marL="0" rtl="0" algn="l">
              <a:spcBef>
                <a:spcPts val="0"/>
              </a:spcBef>
              <a:spcAft>
                <a:spcPts val="0"/>
              </a:spcAft>
              <a:buNone/>
            </a:pPr>
            <a:r>
              <a:rPr b="1" lang="en" sz="900">
                <a:solidFill>
                  <a:srgbClr val="700080"/>
                </a:solidFill>
                <a:latin typeface="Roboto Mono"/>
                <a:ea typeface="Roboto Mono"/>
                <a:cs typeface="Roboto Mono"/>
                <a:sym typeface="Roboto Mono"/>
              </a:rPr>
              <a:t>for</a:t>
            </a:r>
            <a:r>
              <a:rPr lang="en" sz="900">
                <a:latin typeface="Roboto Mono"/>
                <a:ea typeface="Roboto Mono"/>
                <a:cs typeface="Roboto Mono"/>
                <a:sym typeface="Roboto Mono"/>
              </a:rPr>
              <a:t> i </a:t>
            </a:r>
            <a:r>
              <a:rPr b="1" lang="en" sz="900">
                <a:solidFill>
                  <a:srgbClr val="700080"/>
                </a:solidFill>
                <a:latin typeface="Roboto Mono"/>
                <a:ea typeface="Roboto Mono"/>
                <a:cs typeface="Roboto Mono"/>
                <a:sym typeface="Roboto Mono"/>
              </a:rPr>
              <a:t>in</a:t>
            </a:r>
            <a:r>
              <a:rPr lang="en" sz="900">
                <a:latin typeface="Roboto Mono"/>
                <a:ea typeface="Roboto Mono"/>
                <a:cs typeface="Roboto Mono"/>
                <a:sym typeface="Roboto Mono"/>
              </a:rPr>
              <a:t> </a:t>
            </a:r>
            <a:r>
              <a:rPr lang="en" sz="900">
                <a:solidFill>
                  <a:srgbClr val="009000"/>
                </a:solidFill>
                <a:latin typeface="Roboto Mono"/>
                <a:ea typeface="Roboto Mono"/>
                <a:cs typeface="Roboto Mono"/>
                <a:sym typeface="Roboto Mono"/>
              </a:rPr>
              <a:t>$(seq 1 </a:t>
            </a:r>
            <a:r>
              <a:rPr lang="en" sz="900">
                <a:solidFill>
                  <a:srgbClr val="0000F0"/>
                </a:solidFill>
                <a:latin typeface="Roboto Mono"/>
                <a:ea typeface="Roboto Mono"/>
                <a:cs typeface="Roboto Mono"/>
                <a:sym typeface="Roboto Mono"/>
              </a:rPr>
              <a:t>$NPROC</a:t>
            </a:r>
            <a:r>
              <a:rPr lang="en" sz="900">
                <a:solidFill>
                  <a:srgbClr val="009000"/>
                </a:solidFill>
                <a:latin typeface="Roboto Mono"/>
                <a:ea typeface="Roboto Mono"/>
                <a:cs typeface="Roboto Mono"/>
                <a:sym typeface="Roboto Mono"/>
              </a:rPr>
              <a:t>)</a:t>
            </a:r>
            <a:r>
              <a:rPr lang="en" sz="900">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do</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${INPUT_PREF}${i}</a:t>
            </a:r>
            <a:r>
              <a:rPr lang="en" sz="900">
                <a:solidFill>
                  <a:srgbClr val="A0101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docker1 run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lang="en" sz="900">
                <a:latin typeface="Roboto Mono"/>
                <a:ea typeface="Roboto Mono"/>
                <a:cs typeface="Roboto Mono"/>
                <a:sym typeface="Roboto Mono"/>
              </a:rPr>
              <a:t>:/root/af_input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$OUTDIR</a:t>
            </a:r>
            <a:r>
              <a:rPr lang="en" sz="900">
                <a:latin typeface="Roboto Mono"/>
                <a:ea typeface="Roboto Mono"/>
                <a:cs typeface="Roboto Mono"/>
                <a:sym typeface="Roboto Mono"/>
              </a:rPr>
              <a:t>:/root/af_output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$WEIGHTS</a:t>
            </a:r>
            <a:r>
              <a:rPr lang="en" sz="900">
                <a:latin typeface="Roboto Mono"/>
                <a:ea typeface="Roboto Mono"/>
                <a:cs typeface="Roboto Mono"/>
                <a:sym typeface="Roboto Mono"/>
              </a:rPr>
              <a:t>:/root/models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$DATABASE</a:t>
            </a:r>
            <a:r>
              <a:rPr lang="en" sz="900">
                <a:latin typeface="Roboto Mono"/>
                <a:ea typeface="Roboto Mono"/>
                <a:cs typeface="Roboto Mono"/>
                <a:sym typeface="Roboto Mono"/>
              </a:rPr>
              <a:t>:/root/public_databases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--cpus</a:t>
            </a:r>
            <a:r>
              <a:rPr lang="en" sz="900">
                <a:latin typeface="Roboto Mono"/>
                <a:ea typeface="Roboto Mono"/>
                <a:cs typeface="Roboto Mono"/>
                <a:sym typeface="Roboto Mono"/>
              </a:rPr>
              <a:t> </a:t>
            </a:r>
            <a:r>
              <a:rPr lang="en" sz="900">
                <a:solidFill>
                  <a:srgbClr val="106040"/>
                </a:solidFill>
                <a:latin typeface="Roboto Mono"/>
                <a:ea typeface="Roboto Mono"/>
                <a:cs typeface="Roboto Mono"/>
                <a:sym typeface="Roboto Mono"/>
              </a:rPr>
              <a:t>8</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biohpc_netid/alphafold3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python run_alphafold.py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--input_dir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/root/af_input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--model_dir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/root/models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--db_dir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/root/public_databases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--output_dir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/root/af_output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--norun_inference</a:t>
            </a:r>
            <a:r>
              <a:rPr lang="en" sz="900">
                <a:latin typeface="Roboto Mono"/>
                <a:ea typeface="Roboto Mono"/>
                <a:cs typeface="Roboto Mono"/>
                <a:sym typeface="Roboto Mono"/>
              </a:rPr>
              <a:t> &amp;</a:t>
            </a:r>
            <a:endParaRPr sz="900">
              <a:latin typeface="Roboto Mono"/>
              <a:ea typeface="Roboto Mono"/>
              <a:cs typeface="Roboto Mono"/>
              <a:sym typeface="Roboto Mono"/>
            </a:endParaRPr>
          </a:p>
          <a:p>
            <a:pPr indent="0" lvl="0" marL="0" rtl="0" algn="l">
              <a:spcBef>
                <a:spcPts val="0"/>
              </a:spcBef>
              <a:spcAft>
                <a:spcPts val="0"/>
              </a:spcAft>
              <a:buNone/>
            </a:pPr>
            <a:r>
              <a:rPr b="1" lang="en" sz="900">
                <a:solidFill>
                  <a:srgbClr val="700080"/>
                </a:solidFill>
                <a:latin typeface="Roboto Mono"/>
                <a:ea typeface="Roboto Mono"/>
                <a:cs typeface="Roboto Mono"/>
                <a:sym typeface="Roboto Mono"/>
              </a:rPr>
              <a:t>done</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wait</a:t>
            </a:r>
            <a:endParaRPr sz="900">
              <a:latin typeface="Roboto Mono"/>
              <a:ea typeface="Roboto Mono"/>
              <a:cs typeface="Roboto Mono"/>
              <a:sym typeface="Roboto Mono"/>
            </a:endParaRPr>
          </a:p>
        </p:txBody>
      </p:sp>
      <p:sp>
        <p:nvSpPr>
          <p:cNvPr id="208" name="Google Shape;208;p32"/>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the run_MSA_LM.sh</a:t>
            </a:r>
            <a:r>
              <a:rPr lang="en"/>
              <a:t> [part 2]</a:t>
            </a:r>
            <a:endParaRPr/>
          </a:p>
        </p:txBody>
      </p:sp>
      <p:sp>
        <p:nvSpPr>
          <p:cNvPr id="209" name="Google Shape;209;p32"/>
          <p:cNvSpPr/>
          <p:nvPr/>
        </p:nvSpPr>
        <p:spPr>
          <a:xfrm>
            <a:off x="5045700" y="720800"/>
            <a:ext cx="3638400" cy="119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MDIR: where you clone the alphafold3 GitHub repo</a:t>
            </a:r>
            <a:endParaRPr/>
          </a:p>
          <a:p>
            <a:pPr indent="0" lvl="0" marL="0" rtl="0" algn="l">
              <a:spcBef>
                <a:spcPts val="0"/>
              </a:spcBef>
              <a:spcAft>
                <a:spcPts val="0"/>
              </a:spcAft>
              <a:buNone/>
            </a:pPr>
            <a:r>
              <a:rPr lang="en"/>
              <a:t>DATABASE: the public_databases location</a:t>
            </a:r>
            <a:endParaRPr/>
          </a:p>
          <a:p>
            <a:pPr indent="0" lvl="0" marL="0" rtl="0" algn="l">
              <a:spcBef>
                <a:spcPts val="0"/>
              </a:spcBef>
              <a:spcAft>
                <a:spcPts val="0"/>
              </a:spcAft>
              <a:buNone/>
            </a:pPr>
            <a:r>
              <a:rPr lang="en"/>
              <a:t>WEIGHTS: the model location</a:t>
            </a:r>
            <a:endParaRPr/>
          </a:p>
        </p:txBody>
      </p:sp>
      <p:sp>
        <p:nvSpPr>
          <p:cNvPr id="210" name="Google Shape;210;p32"/>
          <p:cNvSpPr txBox="1"/>
          <p:nvPr/>
        </p:nvSpPr>
        <p:spPr>
          <a:xfrm>
            <a:off x="5045700" y="3201519"/>
            <a:ext cx="3638400" cy="101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Update this with your Docker image, check with docker1 images</a:t>
            </a:r>
            <a:endParaRPr sz="1800">
              <a:solidFill>
                <a:schemeClr val="dk2"/>
              </a:solidFill>
            </a:endParaRPr>
          </a:p>
        </p:txBody>
      </p:sp>
      <p:cxnSp>
        <p:nvCxnSpPr>
          <p:cNvPr id="211" name="Google Shape;211;p32"/>
          <p:cNvCxnSpPr>
            <a:stCxn id="212" idx="1"/>
          </p:cNvCxnSpPr>
          <p:nvPr/>
        </p:nvCxnSpPr>
        <p:spPr>
          <a:xfrm rot="10800000">
            <a:off x="2256900" y="4633931"/>
            <a:ext cx="2788800" cy="1641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32"/>
          <p:cNvSpPr txBox="1"/>
          <p:nvPr/>
        </p:nvSpPr>
        <p:spPr>
          <a:xfrm>
            <a:off x="5045700" y="4567181"/>
            <a:ext cx="36384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MSA only, &amp; (background)</a:t>
            </a:r>
            <a:endParaRPr sz="1800">
              <a:solidFill>
                <a:schemeClr val="dk2"/>
              </a:solidFill>
            </a:endParaRPr>
          </a:p>
        </p:txBody>
      </p:sp>
      <p:sp>
        <p:nvSpPr>
          <p:cNvPr id="213" name="Google Shape;213;p32"/>
          <p:cNvSpPr txBox="1"/>
          <p:nvPr/>
        </p:nvSpPr>
        <p:spPr>
          <a:xfrm>
            <a:off x="5045700" y="2257050"/>
            <a:ext cx="36384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8 is the most optimal number for cost and compute efficiency</a:t>
            </a:r>
            <a:endParaRPr sz="1800">
              <a:solidFill>
                <a:schemeClr val="dk2"/>
              </a:solidFill>
            </a:endParaRPr>
          </a:p>
        </p:txBody>
      </p:sp>
      <p:cxnSp>
        <p:nvCxnSpPr>
          <p:cNvPr id="214" name="Google Shape;214;p32"/>
          <p:cNvCxnSpPr>
            <a:stCxn id="210" idx="1"/>
          </p:cNvCxnSpPr>
          <p:nvPr/>
        </p:nvCxnSpPr>
        <p:spPr>
          <a:xfrm flipH="1">
            <a:off x="2557200" y="3709419"/>
            <a:ext cx="2488500" cy="117600"/>
          </a:xfrm>
          <a:prstGeom prst="straightConnector1">
            <a:avLst/>
          </a:prstGeom>
          <a:noFill/>
          <a:ln cap="flat" cmpd="sng" w="9525">
            <a:solidFill>
              <a:srgbClr val="FF0000"/>
            </a:solidFill>
            <a:prstDash val="solid"/>
            <a:round/>
            <a:headEnd len="med" w="med" type="none"/>
            <a:tailEnd len="med" w="med" type="triangle"/>
          </a:ln>
        </p:spPr>
      </p:cxnSp>
      <p:cxnSp>
        <p:nvCxnSpPr>
          <p:cNvPr id="215" name="Google Shape;215;p32"/>
          <p:cNvCxnSpPr>
            <a:stCxn id="213" idx="1"/>
          </p:cNvCxnSpPr>
          <p:nvPr/>
        </p:nvCxnSpPr>
        <p:spPr>
          <a:xfrm flipH="1">
            <a:off x="1544700" y="2626500"/>
            <a:ext cx="3501000" cy="1054800"/>
          </a:xfrm>
          <a:prstGeom prst="straightConnector1">
            <a:avLst/>
          </a:prstGeom>
          <a:noFill/>
          <a:ln cap="flat" cmpd="sng" w="9525">
            <a:solidFill>
              <a:srgbClr val="FF0000"/>
            </a:solidFill>
            <a:prstDash val="solid"/>
            <a:round/>
            <a:headEnd len="med" w="med" type="none"/>
            <a:tailEnd len="med" w="med" type="triangle"/>
          </a:ln>
        </p:spPr>
      </p:cxnSp>
      <p:cxnSp>
        <p:nvCxnSpPr>
          <p:cNvPr id="216" name="Google Shape;216;p32"/>
          <p:cNvCxnSpPr>
            <a:stCxn id="209" idx="1"/>
          </p:cNvCxnSpPr>
          <p:nvPr/>
        </p:nvCxnSpPr>
        <p:spPr>
          <a:xfrm rot="10800000">
            <a:off x="2797500" y="1089800"/>
            <a:ext cx="2248200" cy="227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notification</a:t>
            </a:r>
            <a:endParaRPr/>
          </a:p>
        </p:txBody>
      </p:sp>
      <p:sp>
        <p:nvSpPr>
          <p:cNvPr id="222" name="Google Shape;222;p33"/>
          <p:cNvSpPr txBox="1"/>
          <p:nvPr>
            <p:ph idx="1" type="body"/>
          </p:nvPr>
        </p:nvSpPr>
        <p:spPr>
          <a:xfrm>
            <a:off x="113650" y="1218050"/>
            <a:ext cx="8520600" cy="22143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i="1" lang="en" sz="1100">
                <a:solidFill>
                  <a:srgbClr val="A05000"/>
                </a:solidFill>
                <a:latin typeface="Roboto Mono"/>
                <a:ea typeface="Roboto Mono"/>
                <a:cs typeface="Roboto Mono"/>
                <a:sym typeface="Roboto Mono"/>
              </a:rPr>
              <a:t># Email notification</a:t>
            </a:r>
            <a:endParaRPr sz="11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b="1" lang="en" sz="1100">
                <a:solidFill>
                  <a:srgbClr val="700080"/>
                </a:solidFill>
                <a:latin typeface="Roboto Mono"/>
                <a:ea typeface="Roboto Mono"/>
                <a:cs typeface="Roboto Mono"/>
                <a:sym typeface="Roboto Mono"/>
              </a:rPr>
              <a:t>if</a:t>
            </a:r>
            <a:r>
              <a:rPr lang="en" sz="1100">
                <a:solidFill>
                  <a:srgbClr val="000000"/>
                </a:solidFill>
                <a:latin typeface="Roboto Mono"/>
                <a:ea typeface="Roboto Mono"/>
                <a:cs typeface="Roboto Mono"/>
                <a:sym typeface="Roboto Mono"/>
              </a:rPr>
              <a:t> [ </a:t>
            </a:r>
            <a:r>
              <a:rPr lang="en" sz="1100">
                <a:solidFill>
                  <a:srgbClr val="0000F0"/>
                </a:solidFill>
                <a:latin typeface="Roboto Mono"/>
                <a:ea typeface="Roboto Mono"/>
                <a:cs typeface="Roboto Mono"/>
                <a:sym typeface="Roboto Mono"/>
              </a:rPr>
              <a:t>$?</a:t>
            </a:r>
            <a:r>
              <a:rPr lang="en" sz="1100">
                <a:solidFill>
                  <a:srgbClr val="000000"/>
                </a:solidFill>
                <a:latin typeface="Roboto Mono"/>
                <a:ea typeface="Roboto Mono"/>
                <a:cs typeface="Roboto Mono"/>
                <a:sym typeface="Roboto Mono"/>
              </a:rPr>
              <a:t> </a:t>
            </a:r>
            <a:r>
              <a:rPr lang="en" sz="1100">
                <a:solidFill>
                  <a:srgbClr val="0000C0"/>
                </a:solidFill>
                <a:latin typeface="Roboto Mono"/>
                <a:ea typeface="Roboto Mono"/>
                <a:cs typeface="Roboto Mono"/>
                <a:sym typeface="Roboto Mono"/>
              </a:rPr>
              <a:t>-eq</a:t>
            </a:r>
            <a:r>
              <a:rPr lang="en" sz="1100">
                <a:solidFill>
                  <a:srgbClr val="000000"/>
                </a:solidFill>
                <a:latin typeface="Roboto Mono"/>
                <a:ea typeface="Roboto Mono"/>
                <a:cs typeface="Roboto Mono"/>
                <a:sym typeface="Roboto Mono"/>
              </a:rPr>
              <a:t> </a:t>
            </a:r>
            <a:r>
              <a:rPr lang="en" sz="1100">
                <a:solidFill>
                  <a:srgbClr val="106040"/>
                </a:solidFill>
                <a:latin typeface="Roboto Mono"/>
                <a:ea typeface="Roboto Mono"/>
                <a:cs typeface="Roboto Mono"/>
                <a:sym typeface="Roboto Mono"/>
              </a:rPr>
              <a:t>0</a:t>
            </a:r>
            <a:r>
              <a:rPr lang="en" sz="1100">
                <a:solidFill>
                  <a:srgbClr val="000000"/>
                </a:solidFill>
                <a:latin typeface="Roboto Mono"/>
                <a:ea typeface="Roboto Mono"/>
                <a:cs typeface="Roboto Mono"/>
                <a:sym typeface="Roboto Mono"/>
              </a:rPr>
              <a:t> ]; </a:t>
            </a:r>
            <a:r>
              <a:rPr b="1" lang="en" sz="1100">
                <a:solidFill>
                  <a:srgbClr val="700080"/>
                </a:solidFill>
                <a:latin typeface="Roboto Mono"/>
                <a:ea typeface="Roboto Mono"/>
                <a:cs typeface="Roboto Mono"/>
                <a:sym typeface="Roboto Mono"/>
              </a:rPr>
              <a:t>then</a:t>
            </a:r>
            <a:endParaRPr sz="11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rgbClr val="000000"/>
                </a:solidFill>
                <a:latin typeface="Roboto Mono"/>
                <a:ea typeface="Roboto Mono"/>
                <a:cs typeface="Roboto Mono"/>
                <a:sym typeface="Roboto Mono"/>
              </a:rPr>
              <a:t>  </a:t>
            </a:r>
            <a:r>
              <a:rPr lang="en" sz="1100">
                <a:solidFill>
                  <a:srgbClr val="3000A0"/>
                </a:solidFill>
                <a:latin typeface="Roboto Mono"/>
                <a:ea typeface="Roboto Mono"/>
                <a:cs typeface="Roboto Mono"/>
                <a:sym typeface="Roboto Mono"/>
              </a:rPr>
              <a:t>echo</a:t>
            </a:r>
            <a:r>
              <a:rPr lang="en" sz="1100">
                <a:solidFill>
                  <a:srgbClr val="000000"/>
                </a:solidFill>
                <a:latin typeface="Roboto Mono"/>
                <a:ea typeface="Roboto Mono"/>
                <a:cs typeface="Roboto Mono"/>
                <a:sym typeface="Roboto Mono"/>
              </a:rPr>
              <a:t> </a:t>
            </a:r>
            <a:r>
              <a:rPr lang="en" sz="1100">
                <a:solidFill>
                  <a:srgbClr val="A01010"/>
                </a:solidFill>
                <a:latin typeface="Roboto Mono"/>
                <a:ea typeface="Roboto Mono"/>
                <a:cs typeface="Roboto Mono"/>
                <a:sym typeface="Roboto Mono"/>
              </a:rPr>
              <a:t>"[`date`] Completed successfully."</a:t>
            </a:r>
            <a:r>
              <a:rPr lang="en" sz="1100">
                <a:solidFill>
                  <a:srgbClr val="000000"/>
                </a:solidFill>
                <a:latin typeface="Roboto Mono"/>
                <a:ea typeface="Roboto Mono"/>
                <a:cs typeface="Roboto Mono"/>
                <a:sym typeface="Roboto Mono"/>
              </a:rPr>
              <a:t> | mutt </a:t>
            </a:r>
            <a:r>
              <a:rPr lang="en" sz="1100">
                <a:solidFill>
                  <a:srgbClr val="0000C0"/>
                </a:solidFill>
                <a:latin typeface="Roboto Mono"/>
                <a:ea typeface="Roboto Mono"/>
                <a:cs typeface="Roboto Mono"/>
                <a:sym typeface="Roboto Mono"/>
              </a:rPr>
              <a:t>-s</a:t>
            </a:r>
            <a:r>
              <a:rPr lang="en" sz="1100">
                <a:solidFill>
                  <a:srgbClr val="000000"/>
                </a:solidFill>
                <a:latin typeface="Roboto Mono"/>
                <a:ea typeface="Roboto Mono"/>
                <a:cs typeface="Roboto Mono"/>
                <a:sym typeface="Roboto Mono"/>
              </a:rPr>
              <a:t> </a:t>
            </a:r>
            <a:r>
              <a:rPr lang="en" sz="1100">
                <a:solidFill>
                  <a:srgbClr val="A01010"/>
                </a:solidFill>
                <a:latin typeface="Roboto Mono"/>
                <a:ea typeface="Roboto Mono"/>
                <a:cs typeface="Roboto Mono"/>
                <a:sym typeface="Roboto Mono"/>
              </a:rPr>
              <a:t>"</a:t>
            </a:r>
            <a:r>
              <a:rPr lang="en" sz="1100">
                <a:solidFill>
                  <a:srgbClr val="0000F0"/>
                </a:solidFill>
                <a:latin typeface="Roboto Mono"/>
                <a:ea typeface="Roboto Mono"/>
                <a:cs typeface="Roboto Mono"/>
                <a:sym typeface="Roboto Mono"/>
              </a:rPr>
              <a:t>${hostname}</a:t>
            </a:r>
            <a:r>
              <a:rPr lang="en" sz="1100">
                <a:solidFill>
                  <a:srgbClr val="A01010"/>
                </a:solidFill>
                <a:latin typeface="Roboto Mono"/>
                <a:ea typeface="Roboto Mono"/>
                <a:cs typeface="Roboto Mono"/>
                <a:sym typeface="Roboto Mono"/>
              </a:rPr>
              <a:t> Finished"</a:t>
            </a:r>
            <a:r>
              <a:rPr lang="en" sz="1100">
                <a:solidFill>
                  <a:srgbClr val="000000"/>
                </a:solidFill>
                <a:latin typeface="Roboto Mono"/>
                <a:ea typeface="Roboto Mono"/>
                <a:cs typeface="Roboto Mono"/>
                <a:sym typeface="Roboto Mono"/>
              </a:rPr>
              <a:t> netid@cornell.edu</a:t>
            </a:r>
            <a:endParaRPr sz="11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b="1" lang="en" sz="1100">
                <a:solidFill>
                  <a:srgbClr val="700080"/>
                </a:solidFill>
                <a:latin typeface="Roboto Mono"/>
                <a:ea typeface="Roboto Mono"/>
                <a:cs typeface="Roboto Mono"/>
                <a:sym typeface="Roboto Mono"/>
              </a:rPr>
              <a:t>else</a:t>
            </a:r>
            <a:endParaRPr sz="11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rgbClr val="000000"/>
                </a:solidFill>
                <a:latin typeface="Roboto Mono"/>
                <a:ea typeface="Roboto Mono"/>
                <a:cs typeface="Roboto Mono"/>
                <a:sym typeface="Roboto Mono"/>
              </a:rPr>
              <a:t>  </a:t>
            </a:r>
            <a:r>
              <a:rPr lang="en" sz="1100">
                <a:solidFill>
                  <a:srgbClr val="3000A0"/>
                </a:solidFill>
                <a:latin typeface="Roboto Mono"/>
                <a:ea typeface="Roboto Mono"/>
                <a:cs typeface="Roboto Mono"/>
                <a:sym typeface="Roboto Mono"/>
              </a:rPr>
              <a:t>echo</a:t>
            </a:r>
            <a:r>
              <a:rPr lang="en" sz="1100">
                <a:solidFill>
                  <a:srgbClr val="000000"/>
                </a:solidFill>
                <a:latin typeface="Roboto Mono"/>
                <a:ea typeface="Roboto Mono"/>
                <a:cs typeface="Roboto Mono"/>
                <a:sym typeface="Roboto Mono"/>
              </a:rPr>
              <a:t> </a:t>
            </a:r>
            <a:r>
              <a:rPr lang="en" sz="1100">
                <a:solidFill>
                  <a:srgbClr val="A01010"/>
                </a:solidFill>
                <a:latin typeface="Roboto Mono"/>
                <a:ea typeface="Roboto Mono"/>
                <a:cs typeface="Roboto Mono"/>
                <a:sym typeface="Roboto Mono"/>
              </a:rPr>
              <a:t>"[`date`] Encountered an error."</a:t>
            </a:r>
            <a:r>
              <a:rPr lang="en" sz="1100">
                <a:solidFill>
                  <a:srgbClr val="000000"/>
                </a:solidFill>
                <a:latin typeface="Roboto Mono"/>
                <a:ea typeface="Roboto Mono"/>
                <a:cs typeface="Roboto Mono"/>
                <a:sym typeface="Roboto Mono"/>
              </a:rPr>
              <a:t>| mutt </a:t>
            </a:r>
            <a:r>
              <a:rPr lang="en" sz="1100">
                <a:solidFill>
                  <a:srgbClr val="0000C0"/>
                </a:solidFill>
                <a:latin typeface="Roboto Mono"/>
                <a:ea typeface="Roboto Mono"/>
                <a:cs typeface="Roboto Mono"/>
                <a:sym typeface="Roboto Mono"/>
              </a:rPr>
              <a:t>-s</a:t>
            </a:r>
            <a:r>
              <a:rPr lang="en" sz="1100">
                <a:solidFill>
                  <a:srgbClr val="000000"/>
                </a:solidFill>
                <a:latin typeface="Roboto Mono"/>
                <a:ea typeface="Roboto Mono"/>
                <a:cs typeface="Roboto Mono"/>
                <a:sym typeface="Roboto Mono"/>
              </a:rPr>
              <a:t> </a:t>
            </a:r>
            <a:r>
              <a:rPr lang="en" sz="1100">
                <a:solidFill>
                  <a:srgbClr val="A01010"/>
                </a:solidFill>
                <a:latin typeface="Roboto Mono"/>
                <a:ea typeface="Roboto Mono"/>
                <a:cs typeface="Roboto Mono"/>
                <a:sym typeface="Roboto Mono"/>
              </a:rPr>
              <a:t>"</a:t>
            </a:r>
            <a:r>
              <a:rPr lang="en" sz="1100">
                <a:solidFill>
                  <a:srgbClr val="0000F0"/>
                </a:solidFill>
                <a:latin typeface="Roboto Mono"/>
                <a:ea typeface="Roboto Mono"/>
                <a:cs typeface="Roboto Mono"/>
                <a:sym typeface="Roboto Mono"/>
              </a:rPr>
              <a:t>${hostname}</a:t>
            </a:r>
            <a:r>
              <a:rPr lang="en" sz="1100">
                <a:solidFill>
                  <a:srgbClr val="A01010"/>
                </a:solidFill>
                <a:latin typeface="Roboto Mono"/>
                <a:ea typeface="Roboto Mono"/>
                <a:cs typeface="Roboto Mono"/>
                <a:sym typeface="Roboto Mono"/>
              </a:rPr>
              <a:t> Error"</a:t>
            </a:r>
            <a:r>
              <a:rPr lang="en" sz="1100">
                <a:solidFill>
                  <a:srgbClr val="000000"/>
                </a:solidFill>
                <a:latin typeface="Roboto Mono"/>
                <a:ea typeface="Roboto Mono"/>
                <a:cs typeface="Roboto Mono"/>
                <a:sym typeface="Roboto Mono"/>
              </a:rPr>
              <a:t> </a:t>
            </a:r>
            <a:r>
              <a:rPr lang="en" sz="1100">
                <a:solidFill>
                  <a:srgbClr val="000000"/>
                </a:solidFill>
                <a:latin typeface="Roboto Mono"/>
                <a:ea typeface="Roboto Mono"/>
                <a:cs typeface="Roboto Mono"/>
                <a:sym typeface="Roboto Mono"/>
              </a:rPr>
              <a:t>netid</a:t>
            </a:r>
            <a:r>
              <a:rPr lang="en" sz="1100">
                <a:solidFill>
                  <a:srgbClr val="000000"/>
                </a:solidFill>
                <a:latin typeface="Roboto Mono"/>
                <a:ea typeface="Roboto Mono"/>
                <a:cs typeface="Roboto Mono"/>
                <a:sym typeface="Roboto Mono"/>
              </a:rPr>
              <a:t>@cornell.edu</a:t>
            </a:r>
            <a:endParaRPr sz="11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rPr b="1" lang="en" sz="1100">
                <a:solidFill>
                  <a:srgbClr val="700080"/>
                </a:solidFill>
                <a:latin typeface="Roboto Mono"/>
                <a:ea typeface="Roboto Mono"/>
                <a:cs typeface="Roboto Mono"/>
                <a:sym typeface="Roboto Mono"/>
              </a:rPr>
              <a:t>fi</a:t>
            </a:r>
            <a:endParaRPr sz="1100">
              <a:solidFill>
                <a:srgbClr val="000000"/>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a:t>
            </a:r>
            <a:r>
              <a:rPr lang="en"/>
              <a:t>fix_unfinished_jobs.sh</a:t>
            </a:r>
            <a:endParaRPr/>
          </a:p>
        </p:txBody>
      </p:sp>
      <p:sp>
        <p:nvSpPr>
          <p:cNvPr id="228" name="Google Shape;228;p34"/>
          <p:cNvSpPr txBox="1"/>
          <p:nvPr>
            <p:ph idx="1" type="body"/>
          </p:nvPr>
        </p:nvSpPr>
        <p:spPr>
          <a:xfrm>
            <a:off x="113650" y="664225"/>
            <a:ext cx="4537200" cy="43815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58"/>
              <a:buFont typeface="Arial"/>
              <a:buNone/>
            </a:pPr>
            <a:r>
              <a:rPr i="1" lang="en" sz="600">
                <a:solidFill>
                  <a:srgbClr val="A05000"/>
                </a:solidFill>
                <a:latin typeface="Roboto Mono"/>
                <a:ea typeface="Roboto Mono"/>
                <a:cs typeface="Roboto Mono"/>
                <a:sym typeface="Roboto Mono"/>
              </a:rPr>
              <a:t># get data list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for</a:t>
            </a:r>
            <a:r>
              <a:rPr lang="en" sz="600">
                <a:solidFill>
                  <a:srgbClr val="000000"/>
                </a:solidFill>
                <a:latin typeface="Roboto Mono"/>
                <a:ea typeface="Roboto Mono"/>
                <a:cs typeface="Roboto Mono"/>
                <a:sym typeface="Roboto Mono"/>
              </a:rPr>
              <a:t> file </a:t>
            </a:r>
            <a:r>
              <a:rPr b="1" lang="en" sz="600">
                <a:solidFill>
                  <a:srgbClr val="700080"/>
                </a:solidFill>
                <a:latin typeface="Roboto Mono"/>
                <a:ea typeface="Roboto Mono"/>
                <a:cs typeface="Roboto Mono"/>
                <a:sym typeface="Roboto Mono"/>
              </a:rPr>
              <a:t>in</a:t>
            </a:r>
            <a:r>
              <a:rPr lang="en" sz="600">
                <a:solidFill>
                  <a:srgbClr val="000000"/>
                </a:solidFill>
                <a:latin typeface="Roboto Mono"/>
                <a:ea typeface="Roboto Mono"/>
                <a:cs typeface="Roboto Mono"/>
                <a:sym typeface="Roboto Mono"/>
              </a:rPr>
              <a:t> </a:t>
            </a:r>
            <a:r>
              <a:rPr lang="en" sz="600">
                <a:solidFill>
                  <a:srgbClr val="009000"/>
                </a:solidFill>
                <a:latin typeface="Roboto Mono"/>
                <a:ea typeface="Roboto Mono"/>
                <a:cs typeface="Roboto Mono"/>
                <a:sym typeface="Roboto Mono"/>
              </a:rPr>
              <a:t>$(find input*/*json -maxdepth 1)</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r>
              <a:rPr lang="en" sz="600">
                <a:solidFill>
                  <a:srgbClr val="000000"/>
                </a:solidFill>
                <a:latin typeface="Roboto Mono"/>
                <a:ea typeface="Roboto Mono"/>
                <a:cs typeface="Roboto Mono"/>
                <a:sym typeface="Roboto Mono"/>
              </a:rPr>
              <a:t> jq </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$file</a:t>
            </a:r>
            <a:r>
              <a:rPr lang="en" sz="600">
                <a:solidFill>
                  <a:srgbClr val="000000"/>
                </a:solidFill>
                <a:latin typeface="Roboto Mono"/>
                <a:ea typeface="Roboto Mono"/>
                <a:cs typeface="Roboto Mono"/>
                <a:sym typeface="Roboto Mono"/>
              </a:rPr>
              <a:t> | tr </a:t>
            </a:r>
            <a:r>
              <a:rPr lang="en" sz="600">
                <a:solidFill>
                  <a:srgbClr val="A01010"/>
                </a:solidFill>
                <a:latin typeface="Roboto Mono"/>
                <a:ea typeface="Roboto Mono"/>
                <a:cs typeface="Roboto Mono"/>
                <a:sym typeface="Roboto Mono"/>
              </a:rPr>
              <a:t>'[:upper:]'</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'[:lower:]'</a:t>
            </a:r>
            <a:r>
              <a:rPr lang="en" sz="600">
                <a:solidFill>
                  <a:srgbClr val="000000"/>
                </a:solidFill>
                <a:latin typeface="Roboto Mono"/>
                <a:ea typeface="Roboto Mono"/>
                <a:cs typeface="Roboto Mono"/>
                <a:sym typeface="Roboto Mono"/>
              </a:rPr>
              <a:t> | </a:t>
            </a:r>
            <a:r>
              <a:rPr lang="en" sz="600">
                <a:solidFill>
                  <a:srgbClr val="3000A0"/>
                </a:solidFill>
                <a:latin typeface="Roboto Mono"/>
                <a:ea typeface="Roboto Mono"/>
                <a:cs typeface="Roboto Mono"/>
                <a:sym typeface="Roboto Mono"/>
              </a:rPr>
              <a:t>sed</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's/"//g'</a:t>
            </a:r>
            <a:r>
              <a:rPr lang="en" sz="600">
                <a:solidFill>
                  <a:srgbClr val="000000"/>
                </a:solidFill>
                <a:latin typeface="Roboto Mono"/>
                <a:ea typeface="Roboto Mono"/>
                <a:cs typeface="Roboto Mono"/>
                <a:sym typeface="Roboto Mono"/>
              </a:rPr>
              <a:t>  &gt;&gt; uniprotkb.txt; </a:t>
            </a:r>
            <a:r>
              <a:rPr b="1" lang="en" sz="600">
                <a:solidFill>
                  <a:srgbClr val="700080"/>
                </a:solidFill>
                <a:latin typeface="Roboto Mono"/>
                <a:ea typeface="Roboto Mono"/>
                <a:cs typeface="Roboto Mono"/>
                <a:sym typeface="Roboto Mono"/>
              </a:rPr>
              <a:t>done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F0"/>
                </a:solidFill>
                <a:latin typeface="Roboto Mono"/>
                <a:ea typeface="Roboto Mono"/>
                <a:cs typeface="Roboto Mono"/>
                <a:sym typeface="Roboto Mono"/>
              </a:rPr>
              <a:t>data</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i="1" lang="en" sz="600">
                <a:solidFill>
                  <a:srgbClr val="A05000"/>
                </a:solidFill>
                <a:latin typeface="Roboto Mono"/>
                <a:ea typeface="Roboto Mono"/>
                <a:cs typeface="Roboto Mono"/>
                <a:sym typeface="Roboto Mono"/>
              </a:rPr>
              <a:t># list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while</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IFS</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read </a:t>
            </a:r>
            <a:r>
              <a:rPr lang="en" sz="600">
                <a:solidFill>
                  <a:srgbClr val="0000C0"/>
                </a:solidFill>
                <a:latin typeface="Roboto Mono"/>
                <a:ea typeface="Roboto Mono"/>
                <a:cs typeface="Roboto Mono"/>
                <a:sym typeface="Roboto Mono"/>
              </a:rPr>
              <a:t>-r</a:t>
            </a:r>
            <a:r>
              <a:rPr lang="en" sz="600">
                <a:solidFill>
                  <a:srgbClr val="000000"/>
                </a:solidFill>
                <a:latin typeface="Roboto Mono"/>
                <a:ea typeface="Roboto Mono"/>
                <a:cs typeface="Roboto Mono"/>
                <a:sym typeface="Roboto Mono"/>
              </a:rPr>
              <a:t> line; </a:t>
            </a:r>
            <a:r>
              <a:rPr b="1" lang="en" sz="600">
                <a:solidFill>
                  <a:srgbClr val="700080"/>
                </a:solidFill>
                <a:latin typeface="Roboto Mono"/>
                <a:ea typeface="Roboto Mono"/>
                <a:cs typeface="Roboto Mono"/>
                <a:sym typeface="Roboto Mono"/>
              </a:rPr>
              <a:t>do</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data</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$line</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&lt; </a:t>
            </a:r>
            <a:r>
              <a:rPr lang="en" sz="600">
                <a:solidFill>
                  <a:srgbClr val="A01010"/>
                </a:solidFill>
                <a:latin typeface="Roboto Mono"/>
                <a:ea typeface="Roboto Mono"/>
                <a:cs typeface="Roboto Mono"/>
                <a:sym typeface="Roboto Mono"/>
              </a:rPr>
              <a:t>"uniprotkb.txt"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i="1" lang="en" sz="600">
                <a:solidFill>
                  <a:srgbClr val="A05000"/>
                </a:solidFill>
                <a:latin typeface="Roboto Mono"/>
                <a:ea typeface="Roboto Mono"/>
                <a:cs typeface="Roboto Mono"/>
                <a:sym typeface="Roboto Mono"/>
              </a:rPr>
              <a:t># Define an array of output directories</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F0"/>
                </a:solidFill>
                <a:latin typeface="Roboto Mono"/>
                <a:ea typeface="Roboto Mono"/>
                <a:cs typeface="Roboto Mono"/>
                <a:sym typeface="Roboto Mono"/>
              </a:rPr>
              <a:t>outdirs</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"output_dir1"</a:t>
            </a:r>
            <a:r>
              <a:rPr lang="en" sz="600">
                <a:solidFill>
                  <a:srgbClr val="000000"/>
                </a:solidFill>
                <a:latin typeface="Roboto Mono"/>
                <a:ea typeface="Roboto Mono"/>
                <a:cs typeface="Roboto Mono"/>
                <a:sym typeface="Roboto Mono"/>
              </a:rPr>
              <a:t> “output_dir2”)</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i="1" lang="en" sz="600">
                <a:solidFill>
                  <a:srgbClr val="A05000"/>
                </a:solidFill>
                <a:latin typeface="Roboto Mono"/>
                <a:ea typeface="Roboto Mono"/>
                <a:cs typeface="Roboto Mono"/>
                <a:sym typeface="Roboto Mono"/>
              </a:rPr>
              <a:t># Initialize an array to store finished jobs</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F0"/>
                </a:solidFill>
                <a:latin typeface="Roboto Mono"/>
                <a:ea typeface="Roboto Mono"/>
                <a:cs typeface="Roboto Mono"/>
                <a:sym typeface="Roboto Mono"/>
              </a:rPr>
              <a:t>finished</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i="1" lang="en" sz="600">
                <a:solidFill>
                  <a:srgbClr val="A05000"/>
                </a:solidFill>
                <a:latin typeface="Roboto Mono"/>
                <a:ea typeface="Roboto Mono"/>
                <a:cs typeface="Roboto Mono"/>
                <a:sym typeface="Roboto Mono"/>
              </a:rPr>
              <a:t># Iterate over each output directory</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for</a:t>
            </a:r>
            <a:r>
              <a:rPr lang="en" sz="600">
                <a:solidFill>
                  <a:srgbClr val="000000"/>
                </a:solidFill>
                <a:latin typeface="Roboto Mono"/>
                <a:ea typeface="Roboto Mono"/>
                <a:cs typeface="Roboto Mono"/>
                <a:sym typeface="Roboto Mono"/>
              </a:rPr>
              <a:t> outdir </a:t>
            </a:r>
            <a:r>
              <a:rPr b="1" lang="en" sz="600">
                <a:solidFill>
                  <a:srgbClr val="700080"/>
                </a:solidFill>
                <a:latin typeface="Roboto Mono"/>
                <a:ea typeface="Roboto Mono"/>
                <a:cs typeface="Roboto Mono"/>
                <a:sym typeface="Roboto Mono"/>
              </a:rPr>
              <a:t>in</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${outdirs[@]}</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i="1" lang="en" sz="600">
                <a:solidFill>
                  <a:srgbClr val="A05000"/>
                </a:solidFill>
                <a:latin typeface="Roboto Mono"/>
                <a:ea typeface="Roboto Mono"/>
                <a:cs typeface="Roboto Mono"/>
                <a:sym typeface="Roboto Mono"/>
              </a:rPr>
              <a:t># Check if the directory exists</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if</a:t>
            </a:r>
            <a:r>
              <a:rPr lang="en" sz="600">
                <a:solidFill>
                  <a:srgbClr val="000000"/>
                </a:solidFill>
                <a:latin typeface="Roboto Mono"/>
                <a:ea typeface="Roboto Mono"/>
                <a:cs typeface="Roboto Mono"/>
                <a:sym typeface="Roboto Mono"/>
              </a:rPr>
              <a:t> [ </a:t>
            </a:r>
            <a:r>
              <a:rPr lang="en" sz="600">
                <a:solidFill>
                  <a:srgbClr val="0000C0"/>
                </a:solidFill>
                <a:latin typeface="Roboto Mono"/>
                <a:ea typeface="Roboto Mono"/>
                <a:cs typeface="Roboto Mono"/>
                <a:sym typeface="Roboto Mono"/>
              </a:rPr>
              <a:t>-d</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$outdir</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 </a:t>
            </a:r>
            <a:r>
              <a:rPr b="1" lang="en" sz="600">
                <a:solidFill>
                  <a:srgbClr val="700080"/>
                </a:solidFill>
                <a:latin typeface="Roboto Mono"/>
                <a:ea typeface="Roboto Mono"/>
                <a:cs typeface="Roboto Mono"/>
                <a:sym typeface="Roboto Mono"/>
              </a:rPr>
              <a:t>then</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i="1" lang="en" sz="600">
                <a:solidFill>
                  <a:srgbClr val="A05000"/>
                </a:solidFill>
                <a:latin typeface="Roboto Mono"/>
                <a:ea typeface="Roboto Mono"/>
                <a:cs typeface="Roboto Mono"/>
                <a:sym typeface="Roboto Mono"/>
              </a:rPr>
              <a:t># Read the contents of the directory and add to finished array</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while</a:t>
            </a:r>
            <a:r>
              <a:rPr lang="en" sz="600">
                <a:solidFill>
                  <a:srgbClr val="000000"/>
                </a:solidFill>
                <a:latin typeface="Roboto Mono"/>
                <a:ea typeface="Roboto Mono"/>
                <a:cs typeface="Roboto Mono"/>
                <a:sym typeface="Roboto Mono"/>
              </a:rPr>
              <a:t> read </a:t>
            </a:r>
            <a:r>
              <a:rPr lang="en" sz="600">
                <a:solidFill>
                  <a:srgbClr val="0000C0"/>
                </a:solidFill>
                <a:latin typeface="Roboto Mono"/>
                <a:ea typeface="Roboto Mono"/>
                <a:cs typeface="Roboto Mono"/>
                <a:sym typeface="Roboto Mono"/>
              </a:rPr>
              <a:t>-r</a:t>
            </a:r>
            <a:r>
              <a:rPr lang="en" sz="600">
                <a:solidFill>
                  <a:srgbClr val="000000"/>
                </a:solidFill>
                <a:latin typeface="Roboto Mono"/>
                <a:ea typeface="Roboto Mono"/>
                <a:cs typeface="Roboto Mono"/>
                <a:sym typeface="Roboto Mono"/>
              </a:rPr>
              <a:t> folder; </a:t>
            </a:r>
            <a:r>
              <a:rPr b="1" lang="en" sz="600">
                <a:solidFill>
                  <a:srgbClr val="700080"/>
                </a:solidFill>
                <a:latin typeface="Roboto Mono"/>
                <a:ea typeface="Roboto Mono"/>
                <a:cs typeface="Roboto Mono"/>
                <a:sym typeface="Roboto Mono"/>
              </a:rPr>
              <a:t>do</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finished</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$folder</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&lt; &lt;(ls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$outdir</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else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echo</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"Directory </a:t>
            </a:r>
            <a:r>
              <a:rPr lang="en" sz="600">
                <a:solidFill>
                  <a:srgbClr val="0000F0"/>
                </a:solidFill>
                <a:latin typeface="Roboto Mono"/>
                <a:ea typeface="Roboto Mono"/>
                <a:cs typeface="Roboto Mono"/>
                <a:sym typeface="Roboto Mono"/>
              </a:rPr>
              <a:t>$outdir</a:t>
            </a:r>
            <a:r>
              <a:rPr lang="en" sz="600">
                <a:solidFill>
                  <a:srgbClr val="A01010"/>
                </a:solidFill>
                <a:latin typeface="Roboto Mono"/>
                <a:ea typeface="Roboto Mono"/>
                <a:cs typeface="Roboto Mono"/>
                <a:sym typeface="Roboto Mono"/>
              </a:rPr>
              <a:t> does not exist."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fi</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done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for</a:t>
            </a:r>
            <a:r>
              <a:rPr lang="en" sz="600">
                <a:solidFill>
                  <a:srgbClr val="000000"/>
                </a:solidFill>
                <a:latin typeface="Roboto Mono"/>
                <a:ea typeface="Roboto Mono"/>
                <a:cs typeface="Roboto Mono"/>
                <a:sym typeface="Roboto Mono"/>
              </a:rPr>
              <a:t> i </a:t>
            </a:r>
            <a:r>
              <a:rPr b="1" lang="en" sz="600">
                <a:solidFill>
                  <a:srgbClr val="700080"/>
                </a:solidFill>
                <a:latin typeface="Roboto Mono"/>
                <a:ea typeface="Roboto Mono"/>
                <a:cs typeface="Roboto Mono"/>
                <a:sym typeface="Roboto Mono"/>
              </a:rPr>
              <a:t>in</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${data[@]}</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r>
              <a:rPr lang="en" sz="600">
                <a:solidFill>
                  <a:srgbClr val="000000"/>
                </a:solidFill>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echo</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 </a:t>
            </a:r>
            <a:r>
              <a:rPr lang="en" sz="600">
                <a:solidFill>
                  <a:srgbClr val="3000A0"/>
                </a:solidFill>
                <a:latin typeface="Roboto Mono"/>
                <a:ea typeface="Roboto Mono"/>
                <a:cs typeface="Roboto Mono"/>
                <a:sym typeface="Roboto Mono"/>
              </a:rPr>
              <a:t>sort</a:t>
            </a:r>
            <a:r>
              <a:rPr lang="en" sz="600">
                <a:solidFill>
                  <a:srgbClr val="000000"/>
                </a:solidFill>
                <a:latin typeface="Roboto Mono"/>
                <a:ea typeface="Roboto Mono"/>
                <a:cs typeface="Roboto Mono"/>
                <a:sym typeface="Roboto Mono"/>
              </a:rPr>
              <a:t> &gt; tmp_data.txt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for</a:t>
            </a:r>
            <a:r>
              <a:rPr lang="en" sz="600">
                <a:solidFill>
                  <a:srgbClr val="000000"/>
                </a:solidFill>
                <a:latin typeface="Roboto Mono"/>
                <a:ea typeface="Roboto Mono"/>
                <a:cs typeface="Roboto Mono"/>
                <a:sym typeface="Roboto Mono"/>
              </a:rPr>
              <a:t> i </a:t>
            </a:r>
            <a:r>
              <a:rPr b="1" lang="en" sz="600">
                <a:solidFill>
                  <a:srgbClr val="700080"/>
                </a:solidFill>
                <a:latin typeface="Roboto Mono"/>
                <a:ea typeface="Roboto Mono"/>
                <a:cs typeface="Roboto Mono"/>
                <a:sym typeface="Roboto Mono"/>
              </a:rPr>
              <a:t>in</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${finished[@]}</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r>
              <a:rPr lang="en" sz="600">
                <a:solidFill>
                  <a:srgbClr val="000000"/>
                </a:solidFill>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echo</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 </a:t>
            </a:r>
            <a:r>
              <a:rPr lang="en" sz="600">
                <a:solidFill>
                  <a:srgbClr val="3000A0"/>
                </a:solidFill>
                <a:latin typeface="Roboto Mono"/>
                <a:ea typeface="Roboto Mono"/>
                <a:cs typeface="Roboto Mono"/>
                <a:sym typeface="Roboto Mono"/>
              </a:rPr>
              <a:t>sort</a:t>
            </a:r>
            <a:r>
              <a:rPr lang="en" sz="600">
                <a:solidFill>
                  <a:srgbClr val="000000"/>
                </a:solidFill>
                <a:latin typeface="Roboto Mono"/>
                <a:ea typeface="Roboto Mono"/>
                <a:cs typeface="Roboto Mono"/>
                <a:sym typeface="Roboto Mono"/>
              </a:rPr>
              <a:t> &gt; tmp_finished.txt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for</a:t>
            </a:r>
            <a:r>
              <a:rPr lang="en" sz="600">
                <a:solidFill>
                  <a:srgbClr val="000000"/>
                </a:solidFill>
                <a:latin typeface="Roboto Mono"/>
                <a:ea typeface="Roboto Mono"/>
                <a:cs typeface="Roboto Mono"/>
                <a:sym typeface="Roboto Mono"/>
              </a:rPr>
              <a:t> i </a:t>
            </a:r>
            <a:r>
              <a:rPr b="1" lang="en" sz="600">
                <a:solidFill>
                  <a:srgbClr val="700080"/>
                </a:solidFill>
                <a:latin typeface="Roboto Mono"/>
                <a:ea typeface="Roboto Mono"/>
                <a:cs typeface="Roboto Mono"/>
                <a:sym typeface="Roboto Mono"/>
              </a:rPr>
              <a:t>in</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${finished[@]}</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r>
              <a:rPr lang="en" sz="600">
                <a:solidFill>
                  <a:srgbClr val="000000"/>
                </a:solidFill>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echo</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a:t>
            </a: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 </a:t>
            </a:r>
            <a:r>
              <a:rPr lang="en" sz="600">
                <a:solidFill>
                  <a:srgbClr val="3000A0"/>
                </a:solidFill>
                <a:latin typeface="Roboto Mono"/>
                <a:ea typeface="Roboto Mono"/>
                <a:cs typeface="Roboto Mono"/>
                <a:sym typeface="Roboto Mono"/>
              </a:rPr>
              <a:t>sort</a:t>
            </a:r>
            <a:r>
              <a:rPr lang="en" sz="600">
                <a:solidFill>
                  <a:srgbClr val="000000"/>
                </a:solidFill>
                <a:latin typeface="Roboto Mono"/>
                <a:ea typeface="Roboto Mono"/>
                <a:cs typeface="Roboto Mono"/>
                <a:sym typeface="Roboto Mono"/>
              </a:rPr>
              <a:t> &gt; tmp_finished.txt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comm </a:t>
            </a:r>
            <a:r>
              <a:rPr lang="en" sz="600">
                <a:solidFill>
                  <a:srgbClr val="0000C0"/>
                </a:solidFill>
                <a:latin typeface="Roboto Mono"/>
                <a:ea typeface="Roboto Mono"/>
                <a:cs typeface="Roboto Mono"/>
                <a:sym typeface="Roboto Mono"/>
              </a:rPr>
              <a:t>-23</a:t>
            </a:r>
            <a:r>
              <a:rPr lang="en" sz="600">
                <a:solidFill>
                  <a:srgbClr val="000000"/>
                </a:solidFill>
                <a:latin typeface="Roboto Mono"/>
                <a:ea typeface="Roboto Mono"/>
                <a:cs typeface="Roboto Mono"/>
                <a:sym typeface="Roboto Mono"/>
              </a:rPr>
              <a:t> tmp_data.txt tmp_finished.txt &gt; unfinished.txt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i="1" lang="en" sz="600">
                <a:solidFill>
                  <a:srgbClr val="A05000"/>
                </a:solidFill>
                <a:latin typeface="Roboto Mono"/>
                <a:ea typeface="Roboto Mono"/>
                <a:cs typeface="Roboto Mono"/>
                <a:sym typeface="Roboto Mono"/>
              </a:rPr>
              <a:t># load the unfinished.txt into a hash table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unset</a:t>
            </a:r>
            <a:r>
              <a:rPr lang="en" sz="600">
                <a:solidFill>
                  <a:srgbClr val="000000"/>
                </a:solidFill>
                <a:latin typeface="Roboto Mono"/>
                <a:ea typeface="Roboto Mono"/>
                <a:cs typeface="Roboto Mono"/>
                <a:sym typeface="Roboto Mono"/>
              </a:rPr>
              <a:t> hash_table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declare </a:t>
            </a:r>
            <a:r>
              <a:rPr lang="en" sz="600">
                <a:solidFill>
                  <a:srgbClr val="0000C0"/>
                </a:solidFill>
                <a:latin typeface="Roboto Mono"/>
                <a:ea typeface="Roboto Mono"/>
                <a:cs typeface="Roboto Mono"/>
                <a:sym typeface="Roboto Mono"/>
              </a:rPr>
              <a:t>-A</a:t>
            </a:r>
            <a:r>
              <a:rPr lang="en" sz="600">
                <a:solidFill>
                  <a:srgbClr val="000000"/>
                </a:solidFill>
                <a:latin typeface="Roboto Mono"/>
                <a:ea typeface="Roboto Mono"/>
                <a:cs typeface="Roboto Mono"/>
                <a:sym typeface="Roboto Mono"/>
              </a:rPr>
              <a:t> hash_table</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while</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IFS</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read </a:t>
            </a:r>
            <a:r>
              <a:rPr lang="en" sz="600">
                <a:solidFill>
                  <a:srgbClr val="0000C0"/>
                </a:solidFill>
                <a:latin typeface="Roboto Mono"/>
                <a:ea typeface="Roboto Mono"/>
                <a:cs typeface="Roboto Mono"/>
                <a:sym typeface="Roboto Mono"/>
              </a:rPr>
              <a:t>-r</a:t>
            </a:r>
            <a:r>
              <a:rPr lang="en" sz="600">
                <a:solidFill>
                  <a:srgbClr val="000000"/>
                </a:solidFill>
                <a:latin typeface="Roboto Mono"/>
                <a:ea typeface="Roboto Mono"/>
                <a:cs typeface="Roboto Mono"/>
                <a:sym typeface="Roboto Mono"/>
              </a:rPr>
              <a:t> line; </a:t>
            </a:r>
            <a:r>
              <a:rPr b="1" lang="en" sz="600">
                <a:solidFill>
                  <a:srgbClr val="700080"/>
                </a:solidFill>
                <a:latin typeface="Roboto Mono"/>
                <a:ea typeface="Roboto Mono"/>
                <a:cs typeface="Roboto Mono"/>
                <a:sym typeface="Roboto Mono"/>
              </a:rPr>
              <a:t>do</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hash_table[</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$line</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b="1" lang="en" sz="600">
                <a:solidFill>
                  <a:srgbClr val="EE11FF"/>
                </a:solidFill>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1</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done</a:t>
            </a:r>
            <a:r>
              <a:rPr lang="en" sz="600">
                <a:solidFill>
                  <a:srgbClr val="000000"/>
                </a:solidFill>
                <a:latin typeface="Roboto Mono"/>
                <a:ea typeface="Roboto Mono"/>
                <a:cs typeface="Roboto Mono"/>
                <a:sym typeface="Roboto Mono"/>
              </a:rPr>
              <a:t> &lt; </a:t>
            </a:r>
            <a:r>
              <a:rPr lang="en" sz="600">
                <a:solidFill>
                  <a:srgbClr val="A01010"/>
                </a:solidFill>
                <a:latin typeface="Roboto Mono"/>
                <a:ea typeface="Roboto Mono"/>
                <a:cs typeface="Roboto Mono"/>
                <a:sym typeface="Roboto Mono"/>
              </a:rPr>
              <a:t>"unfinished.txt"</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3000A0"/>
                </a:solidFill>
                <a:latin typeface="Roboto Mono"/>
                <a:ea typeface="Roboto Mono"/>
                <a:cs typeface="Roboto Mono"/>
                <a:sym typeface="Roboto Mono"/>
              </a:rPr>
              <a:t>mkdir</a:t>
            </a:r>
            <a:r>
              <a:rPr lang="en" sz="600">
                <a:solidFill>
                  <a:srgbClr val="000000"/>
                </a:solidFill>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-p</a:t>
            </a:r>
            <a:r>
              <a:rPr lang="en" sz="600">
                <a:solidFill>
                  <a:srgbClr val="000000"/>
                </a:solidFill>
                <a:latin typeface="Roboto Mono"/>
                <a:ea typeface="Roboto Mono"/>
                <a:cs typeface="Roboto Mono"/>
                <a:sym typeface="Roboto Mono"/>
              </a:rPr>
              <a:t> /workdir/unfinished_data</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3000A0"/>
                </a:solidFill>
                <a:latin typeface="Roboto Mono"/>
                <a:ea typeface="Roboto Mono"/>
                <a:cs typeface="Roboto Mono"/>
                <a:sym typeface="Roboto Mono"/>
              </a:rPr>
              <a:t>find</a:t>
            </a:r>
            <a:r>
              <a:rPr lang="en" sz="600">
                <a:solidFill>
                  <a:srgbClr val="000000"/>
                </a:solidFill>
                <a:latin typeface="Roboto Mono"/>
                <a:ea typeface="Roboto Mono"/>
                <a:cs typeface="Roboto Mono"/>
                <a:sym typeface="Roboto Mono"/>
              </a:rPr>
              <a:t> input*/*json </a:t>
            </a:r>
            <a:r>
              <a:rPr lang="en" sz="600">
                <a:solidFill>
                  <a:srgbClr val="0000C0"/>
                </a:solidFill>
                <a:latin typeface="Roboto Mono"/>
                <a:ea typeface="Roboto Mono"/>
                <a:cs typeface="Roboto Mono"/>
                <a:sym typeface="Roboto Mono"/>
              </a:rPr>
              <a:t>-maxdepth</a:t>
            </a:r>
            <a:r>
              <a:rPr lang="en" sz="600">
                <a:solidFill>
                  <a:srgbClr val="000000"/>
                </a:solidFill>
                <a:latin typeface="Roboto Mono"/>
                <a:ea typeface="Roboto Mono"/>
                <a:cs typeface="Roboto Mono"/>
                <a:sym typeface="Roboto Mono"/>
              </a:rPr>
              <a:t> </a:t>
            </a:r>
            <a:r>
              <a:rPr lang="en" sz="600">
                <a:solidFill>
                  <a:srgbClr val="106040"/>
                </a:solidFill>
                <a:latin typeface="Roboto Mono"/>
                <a:ea typeface="Roboto Mono"/>
                <a:cs typeface="Roboto Mono"/>
                <a:sym typeface="Roboto Mono"/>
              </a:rPr>
              <a:t>1</a:t>
            </a:r>
            <a:r>
              <a:rPr lang="en" sz="600">
                <a:solidFill>
                  <a:srgbClr val="000000"/>
                </a:solidFill>
                <a:latin typeface="Roboto Mono"/>
                <a:ea typeface="Roboto Mono"/>
                <a:cs typeface="Roboto Mono"/>
                <a:sym typeface="Roboto Mono"/>
              </a:rPr>
              <a:t> | </a:t>
            </a:r>
            <a:r>
              <a:rPr b="1" lang="en" sz="600">
                <a:solidFill>
                  <a:srgbClr val="700080"/>
                </a:solidFill>
                <a:latin typeface="Roboto Mono"/>
                <a:ea typeface="Roboto Mono"/>
                <a:cs typeface="Roboto Mono"/>
                <a:sym typeface="Roboto Mono"/>
              </a:rPr>
              <a:t>while</a:t>
            </a:r>
            <a:r>
              <a:rPr lang="en" sz="600">
                <a:solidFill>
                  <a:srgbClr val="000000"/>
                </a:solidFill>
                <a:latin typeface="Roboto Mono"/>
                <a:ea typeface="Roboto Mono"/>
                <a:cs typeface="Roboto Mono"/>
                <a:sym typeface="Roboto Mono"/>
              </a:rPr>
              <a:t> read file; </a:t>
            </a:r>
            <a:r>
              <a:rPr b="1" lang="en" sz="600">
                <a:solidFill>
                  <a:srgbClr val="700080"/>
                </a:solidFill>
                <a:latin typeface="Roboto Mono"/>
                <a:ea typeface="Roboto Mono"/>
                <a:cs typeface="Roboto Mono"/>
                <a:sym typeface="Roboto Mono"/>
              </a:rPr>
              <a:t>do</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name</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$(jq </a:t>
            </a:r>
            <a:r>
              <a:rPr lang="en" sz="600">
                <a:solidFill>
                  <a:srgbClr val="A01010"/>
                </a:solidFill>
                <a:latin typeface="Roboto Mono"/>
                <a:ea typeface="Roboto Mono"/>
                <a:cs typeface="Roboto Mono"/>
                <a:sym typeface="Roboto Mono"/>
              </a:rPr>
              <a:t>'.name'</a:t>
            </a:r>
            <a:r>
              <a:rPr lang="en" sz="600">
                <a:solidFill>
                  <a:srgbClr val="009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$file</a:t>
            </a:r>
            <a:r>
              <a:rPr lang="en" sz="600">
                <a:solidFill>
                  <a:srgbClr val="009000"/>
                </a:solidFill>
                <a:latin typeface="Roboto Mono"/>
                <a:ea typeface="Roboto Mono"/>
                <a:cs typeface="Roboto Mono"/>
                <a:sym typeface="Roboto Mono"/>
              </a:rPr>
              <a:t> | tr </a:t>
            </a:r>
            <a:r>
              <a:rPr lang="en" sz="600">
                <a:solidFill>
                  <a:srgbClr val="A01010"/>
                </a:solidFill>
                <a:latin typeface="Roboto Mono"/>
                <a:ea typeface="Roboto Mono"/>
                <a:cs typeface="Roboto Mono"/>
                <a:sym typeface="Roboto Mono"/>
              </a:rPr>
              <a:t>'[:upper:]'</a:t>
            </a:r>
            <a:r>
              <a:rPr lang="en" sz="600">
                <a:solidFill>
                  <a:srgbClr val="009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'[:lower:]'</a:t>
            </a:r>
            <a:r>
              <a:rPr lang="en" sz="600">
                <a:solidFill>
                  <a:srgbClr val="009000"/>
                </a:solidFill>
                <a:latin typeface="Roboto Mono"/>
                <a:ea typeface="Roboto Mono"/>
                <a:cs typeface="Roboto Mono"/>
                <a:sym typeface="Roboto Mono"/>
              </a:rPr>
              <a:t> | sed </a:t>
            </a:r>
            <a:r>
              <a:rPr lang="en" sz="600">
                <a:solidFill>
                  <a:srgbClr val="A01010"/>
                </a:solidFill>
                <a:latin typeface="Roboto Mono"/>
                <a:ea typeface="Roboto Mono"/>
                <a:cs typeface="Roboto Mono"/>
                <a:sym typeface="Roboto Mono"/>
              </a:rPr>
              <a:t>'s/"//g'</a:t>
            </a:r>
            <a:r>
              <a:rPr lang="en" sz="600">
                <a:solidFill>
                  <a:srgbClr val="009000"/>
                </a:solidFill>
                <a:latin typeface="Roboto Mono"/>
                <a:ea typeface="Roboto Mono"/>
                <a:cs typeface="Roboto Mono"/>
                <a:sym typeface="Roboto Mono"/>
              </a:rPr>
              <a:t> )</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if</a:t>
            </a:r>
            <a:r>
              <a:rPr lang="en" sz="600">
                <a:solidFill>
                  <a:srgbClr val="000000"/>
                </a:solidFill>
                <a:latin typeface="Roboto Mono"/>
                <a:ea typeface="Roboto Mono"/>
                <a:cs typeface="Roboto Mono"/>
                <a:sym typeface="Roboto Mono"/>
              </a:rPr>
              <a:t> [[ </a:t>
            </a:r>
            <a:r>
              <a:rPr lang="en" sz="600">
                <a:solidFill>
                  <a:srgbClr val="0000C0"/>
                </a:solidFill>
                <a:latin typeface="Roboto Mono"/>
                <a:ea typeface="Roboto Mono"/>
                <a:cs typeface="Roboto Mono"/>
                <a:sym typeface="Roboto Mono"/>
              </a:rPr>
              <a:t>-v</a:t>
            </a:r>
            <a:r>
              <a:rPr lang="en" sz="600">
                <a:solidFill>
                  <a:srgbClr val="000000"/>
                </a:solidFill>
                <a:latin typeface="Roboto Mono"/>
                <a:ea typeface="Roboto Mono"/>
                <a:cs typeface="Roboto Mono"/>
                <a:sym typeface="Roboto Mono"/>
              </a:rPr>
              <a:t> hash_table[</a:t>
            </a:r>
            <a:r>
              <a:rPr lang="en" sz="600">
                <a:solidFill>
                  <a:srgbClr val="0000F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 ]]; </a:t>
            </a:r>
            <a:r>
              <a:rPr b="1" lang="en" sz="600">
                <a:solidFill>
                  <a:srgbClr val="700080"/>
                </a:solidFill>
                <a:latin typeface="Roboto Mono"/>
                <a:ea typeface="Roboto Mono"/>
                <a:cs typeface="Roboto Mono"/>
                <a:sym typeface="Roboto Mono"/>
              </a:rPr>
              <a:t>then</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cp</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$file</a:t>
            </a:r>
            <a:r>
              <a:rPr lang="en" sz="600">
                <a:solidFill>
                  <a:srgbClr val="000000"/>
                </a:solidFill>
                <a:latin typeface="Roboto Mono"/>
                <a:ea typeface="Roboto Mono"/>
                <a:cs typeface="Roboto Mono"/>
                <a:sym typeface="Roboto Mono"/>
              </a:rPr>
              <a:t>  /workdir/unfinished_data</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lang="en" sz="600">
                <a:solidFill>
                  <a:srgbClr val="000000"/>
                </a:solidFill>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fi</a:t>
            </a:r>
            <a:endParaRPr sz="600">
              <a:solidFill>
                <a:srgbClr val="000000"/>
              </a:solidFill>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358"/>
              <a:buFont typeface="Arial"/>
              <a:buNone/>
            </a:pPr>
            <a:r>
              <a:rPr b="1" lang="en" sz="600">
                <a:solidFill>
                  <a:srgbClr val="700080"/>
                </a:solidFill>
                <a:latin typeface="Roboto Mono"/>
                <a:ea typeface="Roboto Mono"/>
                <a:cs typeface="Roboto Mono"/>
                <a:sym typeface="Roboto Mono"/>
              </a:rPr>
              <a:t>done</a:t>
            </a:r>
            <a:endParaRPr sz="600">
              <a:solidFill>
                <a:srgbClr val="000000"/>
              </a:solidFill>
              <a:latin typeface="Roboto Mono"/>
              <a:ea typeface="Roboto Mono"/>
              <a:cs typeface="Roboto Mono"/>
              <a:sym typeface="Roboto Mono"/>
            </a:endParaRPr>
          </a:p>
        </p:txBody>
      </p:sp>
      <p:sp>
        <p:nvSpPr>
          <p:cNvPr id="229" name="Google Shape;229;p34"/>
          <p:cNvSpPr txBox="1"/>
          <p:nvPr/>
        </p:nvSpPr>
        <p:spPr>
          <a:xfrm>
            <a:off x="5328875" y="664225"/>
            <a:ext cx="36384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Get all UniProtKB ids in input</a:t>
            </a:r>
            <a:endParaRPr sz="1800">
              <a:solidFill>
                <a:schemeClr val="dk2"/>
              </a:solidFill>
            </a:endParaRPr>
          </a:p>
        </p:txBody>
      </p:sp>
      <p:cxnSp>
        <p:nvCxnSpPr>
          <p:cNvPr id="230" name="Google Shape;230;p34"/>
          <p:cNvCxnSpPr>
            <a:stCxn id="229" idx="1"/>
          </p:cNvCxnSpPr>
          <p:nvPr/>
        </p:nvCxnSpPr>
        <p:spPr>
          <a:xfrm flipH="1">
            <a:off x="4582175" y="895075"/>
            <a:ext cx="746700" cy="6000"/>
          </a:xfrm>
          <a:prstGeom prst="straightConnector1">
            <a:avLst/>
          </a:prstGeom>
          <a:noFill/>
          <a:ln cap="flat" cmpd="sng" w="9525">
            <a:solidFill>
              <a:srgbClr val="FF0000"/>
            </a:solidFill>
            <a:prstDash val="solid"/>
            <a:round/>
            <a:headEnd len="med" w="med" type="none"/>
            <a:tailEnd len="med" w="med" type="triangle"/>
          </a:ln>
        </p:spPr>
      </p:cxnSp>
      <p:sp>
        <p:nvSpPr>
          <p:cNvPr id="231" name="Google Shape;231;p34"/>
          <p:cNvSpPr txBox="1"/>
          <p:nvPr/>
        </p:nvSpPr>
        <p:spPr>
          <a:xfrm>
            <a:off x="5328875" y="1177025"/>
            <a:ext cx="36384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Get finished jobs</a:t>
            </a:r>
            <a:endParaRPr sz="1800">
              <a:solidFill>
                <a:schemeClr val="dk2"/>
              </a:solidFill>
            </a:endParaRPr>
          </a:p>
        </p:txBody>
      </p:sp>
      <p:sp>
        <p:nvSpPr>
          <p:cNvPr id="232" name="Google Shape;232;p34"/>
          <p:cNvSpPr txBox="1"/>
          <p:nvPr/>
        </p:nvSpPr>
        <p:spPr>
          <a:xfrm>
            <a:off x="5328875" y="4204100"/>
            <a:ext cx="36384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Get unfinished jobs</a:t>
            </a:r>
            <a:endParaRPr sz="1800">
              <a:solidFill>
                <a:schemeClr val="dk2"/>
              </a:solidFill>
            </a:endParaRPr>
          </a:p>
        </p:txBody>
      </p:sp>
      <p:cxnSp>
        <p:nvCxnSpPr>
          <p:cNvPr id="233" name="Google Shape;233;p34"/>
          <p:cNvCxnSpPr>
            <a:stCxn id="231" idx="1"/>
          </p:cNvCxnSpPr>
          <p:nvPr/>
        </p:nvCxnSpPr>
        <p:spPr>
          <a:xfrm flipH="1">
            <a:off x="3569675" y="1407875"/>
            <a:ext cx="1759200" cy="660300"/>
          </a:xfrm>
          <a:prstGeom prst="straightConnector1">
            <a:avLst/>
          </a:prstGeom>
          <a:noFill/>
          <a:ln cap="flat" cmpd="sng" w="9525">
            <a:solidFill>
              <a:srgbClr val="FF0000"/>
            </a:solidFill>
            <a:prstDash val="solid"/>
            <a:round/>
            <a:headEnd len="med" w="med" type="none"/>
            <a:tailEnd len="med" w="med" type="triangle"/>
          </a:ln>
        </p:spPr>
      </p:cxnSp>
      <p:cxnSp>
        <p:nvCxnSpPr>
          <p:cNvPr id="234" name="Google Shape;234;p34"/>
          <p:cNvCxnSpPr>
            <a:stCxn id="232" idx="1"/>
          </p:cNvCxnSpPr>
          <p:nvPr/>
        </p:nvCxnSpPr>
        <p:spPr>
          <a:xfrm flipH="1">
            <a:off x="4016075" y="4434950"/>
            <a:ext cx="1312800" cy="1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AlphaFold Server</a:t>
            </a:r>
            <a:endParaRPr/>
          </a:p>
        </p:txBody>
      </p:sp>
      <p:pic>
        <p:nvPicPr>
          <p:cNvPr id="83" name="Google Shape;83;p17"/>
          <p:cNvPicPr preferRelativeResize="0"/>
          <p:nvPr/>
        </p:nvPicPr>
        <p:blipFill>
          <a:blip r:embed="rId3">
            <a:alphaModFix/>
          </a:blip>
          <a:stretch>
            <a:fillRect/>
          </a:stretch>
        </p:blipFill>
        <p:spPr>
          <a:xfrm>
            <a:off x="113650" y="919825"/>
            <a:ext cx="8520601" cy="3185626"/>
          </a:xfrm>
          <a:prstGeom prst="rect">
            <a:avLst/>
          </a:prstGeom>
          <a:noFill/>
          <a:ln>
            <a:noFill/>
          </a:ln>
        </p:spPr>
      </p:pic>
      <p:sp>
        <p:nvSpPr>
          <p:cNvPr id="84" name="Google Shape;84;p17"/>
          <p:cNvSpPr txBox="1"/>
          <p:nvPr/>
        </p:nvSpPr>
        <p:spPr>
          <a:xfrm>
            <a:off x="113650" y="4179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https://alphafoldserver.com/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a:t>
            </a:r>
            <a:r>
              <a:rPr lang="en"/>
              <a:t>fix_unfinished_jobs</a:t>
            </a:r>
            <a:r>
              <a:rPr lang="en"/>
              <a:t>.sh</a:t>
            </a:r>
            <a:endParaRPr/>
          </a:p>
        </p:txBody>
      </p:sp>
      <p:sp>
        <p:nvSpPr>
          <p:cNvPr id="240" name="Google Shape;240;p35"/>
          <p:cNvSpPr txBox="1"/>
          <p:nvPr/>
        </p:nvSpPr>
        <p:spPr>
          <a:xfrm>
            <a:off x="5328875" y="981725"/>
            <a:ext cx="36384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Run MSA again with json files in unfinised_data</a:t>
            </a:r>
            <a:endParaRPr sz="1800">
              <a:solidFill>
                <a:schemeClr val="dk2"/>
              </a:solidFill>
            </a:endParaRPr>
          </a:p>
        </p:txBody>
      </p:sp>
      <p:sp>
        <p:nvSpPr>
          <p:cNvPr id="241" name="Google Shape;241;p35"/>
          <p:cNvSpPr/>
          <p:nvPr/>
        </p:nvSpPr>
        <p:spPr>
          <a:xfrm>
            <a:off x="113650" y="664225"/>
            <a:ext cx="4084500" cy="4401000"/>
          </a:xfrm>
          <a:prstGeom prst="rect">
            <a:avLst/>
          </a:prstGeom>
          <a:solidFill>
            <a:srgbClr val="FFF7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cd</a:t>
            </a:r>
            <a:r>
              <a:rPr lang="en" sz="600">
                <a:latin typeface="Roboto Mono"/>
                <a:ea typeface="Roboto Mono"/>
                <a:cs typeface="Roboto Mono"/>
                <a:sym typeface="Roboto Mono"/>
              </a:rPr>
              <a:t> /workdir</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mkdir</a:t>
            </a:r>
            <a:r>
              <a:rPr lang="en" sz="600">
                <a:latin typeface="Roboto Mono"/>
                <a:ea typeface="Roboto Mono"/>
                <a:cs typeface="Roboto Mono"/>
                <a:sym typeface="Roboto Mono"/>
              </a:rPr>
              <a:t> archive_finished_jobs</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mv</a:t>
            </a:r>
            <a:r>
              <a:rPr lang="en" sz="600">
                <a:latin typeface="Roboto Mono"/>
                <a:ea typeface="Roboto Mono"/>
                <a:cs typeface="Roboto Mono"/>
                <a:sym typeface="Roboto Mono"/>
              </a:rPr>
              <a:t> input* archive_finished_jobs/</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ncpu</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$(nproc --all)</a:t>
            </a:r>
            <a:r>
              <a:rPr lang="en" sz="600">
                <a:latin typeface="Roboto Mono"/>
                <a:ea typeface="Roboto Mono"/>
                <a:cs typeface="Roboto Mono"/>
                <a:sym typeface="Roboto Mono"/>
              </a:rPr>
              <a:t> &amp;&amp; </a:t>
            </a:r>
            <a:r>
              <a:rPr lang="en" sz="600">
                <a:solidFill>
                  <a:srgbClr val="0000F0"/>
                </a:solidFill>
                <a:latin typeface="Roboto Mono"/>
                <a:ea typeface="Roboto Mono"/>
                <a:cs typeface="Roboto Mono"/>
                <a:sym typeface="Roboto Mono"/>
              </a:rPr>
              <a:t>njob</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 ncpu/ 8 ))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INPUT</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"unfinished_data"</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ninput</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$(ls </a:t>
            </a:r>
            <a:r>
              <a:rPr lang="en" sz="600">
                <a:solidFill>
                  <a:srgbClr val="0000F0"/>
                </a:solidFill>
                <a:latin typeface="Roboto Mono"/>
                <a:ea typeface="Roboto Mono"/>
                <a:cs typeface="Roboto Mono"/>
                <a:sym typeface="Roboto Mono"/>
              </a:rPr>
              <a:t>$INPUT</a:t>
            </a:r>
            <a:r>
              <a:rPr lang="en" sz="600">
                <a:solidFill>
                  <a:srgbClr val="009000"/>
                </a:solidFill>
                <a:latin typeface="Roboto Mono"/>
                <a:ea typeface="Roboto Mono"/>
                <a:cs typeface="Roboto Mono"/>
                <a:sym typeface="Roboto Mono"/>
              </a:rPr>
              <a:t> | wc -l)</a:t>
            </a:r>
            <a:r>
              <a:rPr lang="en" sz="600">
                <a:latin typeface="Roboto Mono"/>
                <a:ea typeface="Roboto Mono"/>
                <a:cs typeface="Roboto Mono"/>
                <a:sym typeface="Roboto Mono"/>
              </a:rPr>
              <a:t> &amp;&amp; </a:t>
            </a:r>
            <a:r>
              <a:rPr lang="en" sz="600">
                <a:solidFill>
                  <a:srgbClr val="0000F0"/>
                </a:solidFill>
                <a:latin typeface="Roboto Mono"/>
                <a:ea typeface="Roboto Mono"/>
                <a:cs typeface="Roboto Mono"/>
                <a:sym typeface="Roboto Mono"/>
              </a:rPr>
              <a:t>ninput</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 ninput/</a:t>
            </a:r>
            <a:r>
              <a:rPr lang="en" sz="600">
                <a:solidFill>
                  <a:srgbClr val="0000F0"/>
                </a:solidFill>
                <a:latin typeface="Roboto Mono"/>
                <a:ea typeface="Roboto Mono"/>
                <a:cs typeface="Roboto Mono"/>
                <a:sym typeface="Roboto Mono"/>
              </a:rPr>
              <a:t>$njob</a:t>
            </a:r>
            <a:r>
              <a:rPr lang="en" sz="600">
                <a:solidFill>
                  <a:srgbClr val="009000"/>
                </a:solidFill>
                <a:latin typeface="Roboto Mono"/>
                <a:ea typeface="Roboto Mono"/>
                <a:cs typeface="Roboto Mono"/>
                <a:sym typeface="Roboto Mono"/>
              </a:rPr>
              <a:t> ))</a:t>
            </a:r>
            <a:r>
              <a:rPr lang="en" sz="600">
                <a:latin typeface="Roboto Mono"/>
                <a:ea typeface="Roboto Mono"/>
                <a:cs typeface="Roboto Mono"/>
                <a:sym typeface="Roboto Mono"/>
              </a:rPr>
              <a:t> &amp;&amp; </a:t>
            </a:r>
            <a:r>
              <a:rPr lang="en" sz="600">
                <a:solidFill>
                  <a:srgbClr val="0000F0"/>
                </a:solidFill>
                <a:latin typeface="Roboto Mono"/>
                <a:ea typeface="Roboto Mono"/>
                <a:cs typeface="Roboto Mono"/>
                <a:sym typeface="Roboto Mono"/>
              </a:rPr>
              <a:t>ninput</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 ninput+1 ))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echo</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C8C"/>
                </a:solidFill>
                <a:latin typeface="Roboto Mono"/>
                <a:ea typeface="Roboto Mono"/>
                <a:cs typeface="Roboto Mono"/>
                <a:sym typeface="Roboto Mono"/>
              </a:rPr>
              <a:t>date</a:t>
            </a:r>
            <a:r>
              <a:rPr lang="en" sz="600">
                <a:solidFill>
                  <a:srgbClr val="A01010"/>
                </a:solidFill>
                <a:latin typeface="Roboto Mono"/>
                <a:ea typeface="Roboto Mono"/>
                <a:cs typeface="Roboto Mono"/>
                <a:sym typeface="Roboto Mono"/>
              </a:rPr>
              <a:t>] ncpu: </a:t>
            </a:r>
            <a:r>
              <a:rPr lang="en" sz="600">
                <a:solidFill>
                  <a:srgbClr val="0000F0"/>
                </a:solidFill>
                <a:latin typeface="Roboto Mono"/>
                <a:ea typeface="Roboto Mono"/>
                <a:cs typeface="Roboto Mono"/>
                <a:sym typeface="Roboto Mono"/>
              </a:rPr>
              <a:t>$ncpu</a:t>
            </a:r>
            <a:r>
              <a:rPr lang="en" sz="600">
                <a:solidFill>
                  <a:srgbClr val="A01010"/>
                </a:solidFill>
                <a:latin typeface="Roboto Mono"/>
                <a:ea typeface="Roboto Mono"/>
                <a:cs typeface="Roboto Mono"/>
                <a:sym typeface="Roboto Mono"/>
              </a:rPr>
              <a:t>, njob: </a:t>
            </a:r>
            <a:r>
              <a:rPr lang="en" sz="600">
                <a:solidFill>
                  <a:srgbClr val="0000F0"/>
                </a:solidFill>
                <a:latin typeface="Roboto Mono"/>
                <a:ea typeface="Roboto Mono"/>
                <a:cs typeface="Roboto Mono"/>
                <a:sym typeface="Roboto Mono"/>
              </a:rPr>
              <a:t>$njob</a:t>
            </a:r>
            <a:r>
              <a:rPr lang="en" sz="600">
                <a:solidFill>
                  <a:srgbClr val="A01010"/>
                </a:solidFill>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en" sz="600">
                <a:solidFill>
                  <a:srgbClr val="700080"/>
                </a:solidFill>
                <a:latin typeface="Roboto Mono"/>
                <a:ea typeface="Roboto Mono"/>
                <a:cs typeface="Roboto Mono"/>
                <a:sym typeface="Roboto Mono"/>
              </a:rPr>
              <a:t>for</a:t>
            </a:r>
            <a:r>
              <a:rPr lang="en" sz="600">
                <a:latin typeface="Roboto Mono"/>
                <a:ea typeface="Roboto Mono"/>
                <a:cs typeface="Roboto Mono"/>
                <a:sym typeface="Roboto Mono"/>
              </a:rPr>
              <a:t> i </a:t>
            </a:r>
            <a:r>
              <a:rPr b="1" lang="en" sz="600">
                <a:solidFill>
                  <a:srgbClr val="700080"/>
                </a:solidFill>
                <a:latin typeface="Roboto Mono"/>
                <a:ea typeface="Roboto Mono"/>
                <a:cs typeface="Roboto Mono"/>
                <a:sym typeface="Roboto Mono"/>
              </a:rPr>
              <a:t>in</a:t>
            </a:r>
            <a:r>
              <a:rPr lang="en" sz="600">
                <a:latin typeface="Roboto Mono"/>
                <a:ea typeface="Roboto Mono"/>
                <a:cs typeface="Roboto Mono"/>
                <a:sym typeface="Roboto Mono"/>
              </a:rPr>
              <a:t> </a:t>
            </a:r>
            <a:r>
              <a:rPr lang="en" sz="600">
                <a:solidFill>
                  <a:srgbClr val="009000"/>
                </a:solidFill>
                <a:latin typeface="Roboto Mono"/>
                <a:ea typeface="Roboto Mono"/>
                <a:cs typeface="Roboto Mono"/>
                <a:sym typeface="Roboto Mono"/>
              </a:rPr>
              <a:t>$(seq 1 </a:t>
            </a:r>
            <a:r>
              <a:rPr lang="en" sz="600">
                <a:solidFill>
                  <a:srgbClr val="0000F0"/>
                </a:solidFill>
                <a:latin typeface="Roboto Mono"/>
                <a:ea typeface="Roboto Mono"/>
                <a:cs typeface="Roboto Mono"/>
                <a:sym typeface="Roboto Mono"/>
              </a:rPr>
              <a:t>$njob</a:t>
            </a:r>
            <a:r>
              <a:rPr lang="en" sz="600">
                <a:solidFill>
                  <a:srgbClr val="009000"/>
                </a:solidFill>
                <a:latin typeface="Roboto Mono"/>
                <a:ea typeface="Roboto Mono"/>
                <a:cs typeface="Roboto Mono"/>
                <a:sym typeface="Roboto Mono"/>
              </a:rPr>
              <a:t>)</a:t>
            </a: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mkdir</a:t>
            </a:r>
            <a:r>
              <a:rPr lang="en" sz="600">
                <a:latin typeface="Roboto Mono"/>
                <a:ea typeface="Roboto Mono"/>
                <a:cs typeface="Roboto Mono"/>
                <a:sym typeface="Roboto Mono"/>
              </a:rPr>
              <a:t> input_</a:t>
            </a:r>
            <a:r>
              <a:rPr lang="en" sz="600">
                <a:solidFill>
                  <a:srgbClr val="0000F0"/>
                </a:solidFill>
                <a:latin typeface="Roboto Mono"/>
                <a:ea typeface="Roboto Mono"/>
                <a:cs typeface="Roboto Mono"/>
                <a:sym typeface="Roboto Mono"/>
              </a:rPr>
              <a:t>${i}</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export</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a:t>
            </a:r>
            <a:r>
              <a:rPr b="1" lang="en" sz="600">
                <a:solidFill>
                  <a:srgbClr val="EE11FF"/>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$i</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export</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INPUT</a:t>
            </a:r>
            <a:r>
              <a:rPr b="1" lang="en" sz="600">
                <a:solidFill>
                  <a:srgbClr val="EE11FF"/>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$INPUT</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ls</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$INPUT</a:t>
            </a:r>
            <a:r>
              <a:rPr lang="en" sz="600">
                <a:latin typeface="Roboto Mono"/>
                <a:ea typeface="Roboto Mono"/>
                <a:cs typeface="Roboto Mono"/>
                <a:sym typeface="Roboto Mono"/>
              </a:rPr>
              <a:t> | head </a:t>
            </a:r>
            <a:r>
              <a:rPr lang="en" sz="600">
                <a:solidFill>
                  <a:srgbClr val="0000C0"/>
                </a:solidFill>
                <a:latin typeface="Roboto Mono"/>
                <a:ea typeface="Roboto Mono"/>
                <a:cs typeface="Roboto Mono"/>
                <a:sym typeface="Roboto Mono"/>
              </a:rPr>
              <a:t>-n</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$ninput</a:t>
            </a:r>
            <a:r>
              <a:rPr lang="en" sz="600">
                <a:latin typeface="Roboto Mono"/>
                <a:ea typeface="Roboto Mono"/>
                <a:cs typeface="Roboto Mono"/>
                <a:sym typeface="Roboto Mono"/>
              </a:rPr>
              <a:t> | xargs </a:t>
            </a:r>
            <a:r>
              <a:rPr lang="en" sz="600">
                <a:solidFill>
                  <a:srgbClr val="0000C0"/>
                </a:solidFill>
                <a:latin typeface="Roboto Mono"/>
                <a:ea typeface="Roboto Mono"/>
                <a:cs typeface="Roboto Mono"/>
                <a:sym typeface="Roboto Mono"/>
              </a:rPr>
              <a:t>-I</a:t>
            </a:r>
            <a:r>
              <a:rPr lang="en" sz="600">
                <a:latin typeface="Roboto Mono"/>
                <a:ea typeface="Roboto Mono"/>
                <a:cs typeface="Roboto Mono"/>
                <a:sym typeface="Roboto Mono"/>
              </a:rPr>
              <a:t> @@ </a:t>
            </a:r>
            <a:r>
              <a:rPr lang="en" sz="600">
                <a:solidFill>
                  <a:srgbClr val="3000A0"/>
                </a:solidFill>
                <a:latin typeface="Roboto Mono"/>
                <a:ea typeface="Roboto Mono"/>
                <a:cs typeface="Roboto Mono"/>
                <a:sym typeface="Roboto Mono"/>
              </a:rPr>
              <a:t>bash</a:t>
            </a: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-c</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'mv $INPUT/@@ input_${i}'</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b="1" lang="en" sz="600">
                <a:solidFill>
                  <a:srgbClr val="700080"/>
                </a:solidFill>
                <a:latin typeface="Roboto Mono"/>
                <a:ea typeface="Roboto Mono"/>
                <a:cs typeface="Roboto Mono"/>
                <a:sym typeface="Roboto Mono"/>
              </a:rPr>
              <a:t>done</a:t>
            </a:r>
            <a:r>
              <a:rPr lang="en" sz="600">
                <a:latin typeface="Roboto Mono"/>
                <a:ea typeface="Roboto Mono"/>
                <a:cs typeface="Roboto Mono"/>
                <a:sym typeface="Roboto Mono"/>
              </a:rPr>
              <a:t>  &amp;&amp; </a:t>
            </a:r>
            <a:r>
              <a:rPr lang="en" sz="600">
                <a:solidFill>
                  <a:srgbClr val="3000A0"/>
                </a:solidFill>
                <a:latin typeface="Roboto Mono"/>
                <a:ea typeface="Roboto Mono"/>
                <a:cs typeface="Roboto Mono"/>
                <a:sym typeface="Roboto Mono"/>
              </a:rPr>
              <a:t>echo</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C8C"/>
                </a:solidFill>
                <a:latin typeface="Roboto Mono"/>
                <a:ea typeface="Roboto Mono"/>
                <a:cs typeface="Roboto Mono"/>
                <a:sym typeface="Roboto Mono"/>
              </a:rPr>
              <a:t>date</a:t>
            </a:r>
            <a:r>
              <a:rPr lang="en" sz="600">
                <a:solidFill>
                  <a:srgbClr val="A01010"/>
                </a:solidFill>
                <a:latin typeface="Roboto Mono"/>
                <a:ea typeface="Roboto Mono"/>
                <a:cs typeface="Roboto Mono"/>
                <a:sym typeface="Roboto Mono"/>
              </a:rPr>
              <a:t>] Data copied and split!"</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i="1" lang="en" sz="600">
                <a:solidFill>
                  <a:srgbClr val="A05000"/>
                </a:solidFill>
                <a:latin typeface="Roboto Mono"/>
                <a:ea typeface="Roboto Mono"/>
                <a:cs typeface="Roboto Mono"/>
                <a:sym typeface="Roboto Mono"/>
              </a:rPr>
              <a:t># run MSA</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echo</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r>
              <a:rPr lang="en" sz="600">
                <a:solidFill>
                  <a:srgbClr val="000C8C"/>
                </a:solidFill>
                <a:latin typeface="Roboto Mono"/>
                <a:ea typeface="Roboto Mono"/>
                <a:cs typeface="Roboto Mono"/>
                <a:sym typeface="Roboto Mono"/>
              </a:rPr>
              <a:t>date</a:t>
            </a:r>
            <a:r>
              <a:rPr lang="en" sz="600">
                <a:solidFill>
                  <a:srgbClr val="A01010"/>
                </a:solidFill>
                <a:latin typeface="Roboto Mono"/>
                <a:ea typeface="Roboto Mono"/>
                <a:cs typeface="Roboto Mono"/>
                <a:sym typeface="Roboto Mono"/>
              </a:rPr>
              <a:t>] Running MSA..."</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OUTDIR</a:t>
            </a:r>
            <a:r>
              <a:rPr b="1" lang="en" sz="600">
                <a:solidFill>
                  <a:srgbClr val="EE11FF"/>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$(date +</a:t>
            </a:r>
            <a:r>
              <a:rPr lang="en" sz="600">
                <a:solidFill>
                  <a:srgbClr val="A01010"/>
                </a:solidFill>
                <a:latin typeface="Roboto Mono"/>
                <a:ea typeface="Roboto Mono"/>
                <a:cs typeface="Roboto Mono"/>
                <a:sym typeface="Roboto Mono"/>
              </a:rPr>
              <a:t>'%y%m%d%H'</a:t>
            </a:r>
            <a:r>
              <a:rPr lang="en" sz="600">
                <a:solidFill>
                  <a:srgbClr val="009000"/>
                </a:solidFill>
                <a:latin typeface="Roboto Mono"/>
                <a:ea typeface="Roboto Mono"/>
                <a:cs typeface="Roboto Mono"/>
                <a:sym typeface="Roboto Mono"/>
              </a:rPr>
              <a:t>_$(hostname | awk -F </a:t>
            </a:r>
            <a:r>
              <a:rPr lang="en" sz="600">
                <a:solidFill>
                  <a:srgbClr val="A01010"/>
                </a:solidFill>
                <a:latin typeface="Roboto Mono"/>
                <a:ea typeface="Roboto Mono"/>
                <a:cs typeface="Roboto Mono"/>
                <a:sym typeface="Roboto Mono"/>
              </a:rPr>
              <a:t>'.'</a:t>
            </a:r>
            <a:r>
              <a:rPr lang="en" sz="600">
                <a:solidFill>
                  <a:srgbClr val="009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'{print $1}'</a:t>
            </a:r>
            <a:r>
              <a:rPr lang="en" sz="600">
                <a:solidFill>
                  <a:srgbClr val="009000"/>
                </a:solidFill>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0000"/>
              </a:lnSpc>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OUTDIR</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"/local/workdir/output_</a:t>
            </a:r>
            <a:r>
              <a:rPr lang="en" sz="600">
                <a:solidFill>
                  <a:srgbClr val="0000F0"/>
                </a:solidFill>
                <a:latin typeface="Roboto Mono"/>
                <a:ea typeface="Roboto Mono"/>
                <a:cs typeface="Roboto Mono"/>
                <a:sym typeface="Roboto Mono"/>
              </a:rPr>
              <a:t>${OUTDIR}</a:t>
            </a:r>
            <a:r>
              <a:rPr lang="en" sz="600">
                <a:solidFill>
                  <a:srgbClr val="A01010"/>
                </a:solidFill>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solidFill>
                  <a:srgbClr val="3000A0"/>
                </a:solidFill>
                <a:latin typeface="Roboto Mono"/>
                <a:ea typeface="Roboto Mono"/>
                <a:cs typeface="Roboto Mono"/>
                <a:sym typeface="Roboto Mono"/>
              </a:rPr>
              <a:t>mkdir</a:t>
            </a:r>
            <a:r>
              <a:rPr lang="en" sz="600">
                <a:solidFill>
                  <a:schemeClr val="dk1"/>
                </a:solidFill>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-p</a:t>
            </a:r>
            <a:r>
              <a:rPr lang="en" sz="600">
                <a:solidFill>
                  <a:schemeClr val="dk1"/>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$OUTDIR</a:t>
            </a:r>
            <a:endParaRPr sz="600">
              <a:solidFill>
                <a:srgbClr val="0000F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rgbClr val="0000F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MDIR</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"/local/workdir/alphafold3"</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DATABASE</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${MDIR}</a:t>
            </a:r>
            <a:r>
              <a:rPr lang="en" sz="600">
                <a:solidFill>
                  <a:srgbClr val="A01010"/>
                </a:solidFill>
                <a:latin typeface="Roboto Mono"/>
                <a:ea typeface="Roboto Mono"/>
                <a:cs typeface="Roboto Mono"/>
                <a:sym typeface="Roboto Mono"/>
              </a:rPr>
              <a:t>/public_databases"</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WEIGHTS</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${MDIR}</a:t>
            </a:r>
            <a:r>
              <a:rPr lang="en" sz="600">
                <a:solidFill>
                  <a:srgbClr val="A01010"/>
                </a:solidFill>
                <a:latin typeface="Roboto Mono"/>
                <a:ea typeface="Roboto Mono"/>
                <a:cs typeface="Roboto Mono"/>
                <a:sym typeface="Roboto Mono"/>
              </a:rPr>
              <a:t>/model"</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INPUT_PREF</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"/local/workdir/input_"</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0000F0"/>
                </a:solidFill>
                <a:latin typeface="Roboto Mono"/>
                <a:ea typeface="Roboto Mono"/>
                <a:cs typeface="Roboto Mono"/>
                <a:sym typeface="Roboto Mono"/>
              </a:rPr>
              <a:t>NPROC</a:t>
            </a:r>
            <a:r>
              <a:rPr b="1" lang="en" sz="600">
                <a:solidFill>
                  <a:srgbClr val="EE11FF"/>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$njob</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rgbClr val="3000A0"/>
                </a:solidFill>
                <a:latin typeface="Roboto Mono"/>
                <a:ea typeface="Roboto Mono"/>
                <a:cs typeface="Roboto Mono"/>
                <a:sym typeface="Roboto Mono"/>
              </a:rPr>
              <a:t>cd</a:t>
            </a:r>
            <a:r>
              <a:rPr lang="en" sz="600">
                <a:latin typeface="Roboto Mono"/>
                <a:ea typeface="Roboto Mono"/>
                <a:cs typeface="Roboto Mono"/>
                <a:sym typeface="Roboto Mono"/>
              </a:rPr>
              <a:t> /workdir/alphafold3</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600">
                <a:solidFill>
                  <a:srgbClr val="700080"/>
                </a:solidFill>
                <a:latin typeface="Roboto Mono"/>
                <a:ea typeface="Roboto Mono"/>
                <a:cs typeface="Roboto Mono"/>
                <a:sym typeface="Roboto Mono"/>
              </a:rPr>
              <a:t>for</a:t>
            </a:r>
            <a:r>
              <a:rPr lang="en" sz="600">
                <a:latin typeface="Roboto Mono"/>
                <a:ea typeface="Roboto Mono"/>
                <a:cs typeface="Roboto Mono"/>
                <a:sym typeface="Roboto Mono"/>
              </a:rPr>
              <a:t> i </a:t>
            </a:r>
            <a:r>
              <a:rPr b="1" lang="en" sz="600">
                <a:solidFill>
                  <a:srgbClr val="700080"/>
                </a:solidFill>
                <a:latin typeface="Roboto Mono"/>
                <a:ea typeface="Roboto Mono"/>
                <a:cs typeface="Roboto Mono"/>
                <a:sym typeface="Roboto Mono"/>
              </a:rPr>
              <a:t>in</a:t>
            </a:r>
            <a:r>
              <a:rPr lang="en" sz="600">
                <a:latin typeface="Roboto Mono"/>
                <a:ea typeface="Roboto Mono"/>
                <a:cs typeface="Roboto Mono"/>
                <a:sym typeface="Roboto Mono"/>
              </a:rPr>
              <a:t> </a:t>
            </a:r>
            <a:r>
              <a:rPr lang="en" sz="600">
                <a:solidFill>
                  <a:srgbClr val="009000"/>
                </a:solidFill>
                <a:latin typeface="Roboto Mono"/>
                <a:ea typeface="Roboto Mono"/>
                <a:cs typeface="Roboto Mono"/>
                <a:sym typeface="Roboto Mono"/>
              </a:rPr>
              <a:t>$(seq 1 </a:t>
            </a:r>
            <a:r>
              <a:rPr lang="en" sz="600">
                <a:solidFill>
                  <a:srgbClr val="0000F0"/>
                </a:solidFill>
                <a:latin typeface="Roboto Mono"/>
                <a:ea typeface="Roboto Mono"/>
                <a:cs typeface="Roboto Mono"/>
                <a:sym typeface="Roboto Mono"/>
              </a:rPr>
              <a:t>$NPROC</a:t>
            </a:r>
            <a:r>
              <a:rPr lang="en" sz="600">
                <a:solidFill>
                  <a:srgbClr val="009000"/>
                </a:solidFill>
                <a:latin typeface="Roboto Mono"/>
                <a:ea typeface="Roboto Mono"/>
                <a:cs typeface="Roboto Mono"/>
                <a:sym typeface="Roboto Mono"/>
              </a:rPr>
              <a:t>)</a:t>
            </a: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do</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INPUT</a:t>
            </a:r>
            <a:r>
              <a:rPr b="1" lang="en" sz="600">
                <a:solidFill>
                  <a:srgbClr val="EE11FF"/>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F0"/>
                </a:solidFill>
                <a:latin typeface="Roboto Mono"/>
                <a:ea typeface="Roboto Mono"/>
                <a:cs typeface="Roboto Mono"/>
                <a:sym typeface="Roboto Mono"/>
              </a:rPr>
              <a:t>${INPUT_PREF}${i}</a:t>
            </a:r>
            <a:r>
              <a:rPr lang="en" sz="600">
                <a:solidFill>
                  <a:srgbClr val="A01010"/>
                </a:solidFill>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docker1 run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--volume</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$INPUT</a:t>
            </a:r>
            <a:r>
              <a:rPr lang="en" sz="600">
                <a:latin typeface="Roboto Mono"/>
                <a:ea typeface="Roboto Mono"/>
                <a:cs typeface="Roboto Mono"/>
                <a:sym typeface="Roboto Mono"/>
              </a:rPr>
              <a:t>:/root/af_input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--volume</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$OUTDIR</a:t>
            </a:r>
            <a:r>
              <a:rPr lang="en" sz="600">
                <a:latin typeface="Roboto Mono"/>
                <a:ea typeface="Roboto Mono"/>
                <a:cs typeface="Roboto Mono"/>
                <a:sym typeface="Roboto Mono"/>
              </a:rPr>
              <a:t>:/root/af_output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--volume</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$WEIGHTS</a:t>
            </a:r>
            <a:r>
              <a:rPr lang="en" sz="600">
                <a:latin typeface="Roboto Mono"/>
                <a:ea typeface="Roboto Mono"/>
                <a:cs typeface="Roboto Mono"/>
                <a:sym typeface="Roboto Mono"/>
              </a:rPr>
              <a:t>:/root/models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--volume</a:t>
            </a:r>
            <a:r>
              <a:rPr lang="en" sz="600">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$DATABASE</a:t>
            </a:r>
            <a:r>
              <a:rPr lang="en" sz="600">
                <a:latin typeface="Roboto Mono"/>
                <a:ea typeface="Roboto Mono"/>
                <a:cs typeface="Roboto Mono"/>
                <a:sym typeface="Roboto Mono"/>
              </a:rPr>
              <a:t>:/root/public_databases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--cpus</a:t>
            </a:r>
            <a:r>
              <a:rPr lang="en" sz="600">
                <a:latin typeface="Roboto Mono"/>
                <a:ea typeface="Roboto Mono"/>
                <a:cs typeface="Roboto Mono"/>
                <a:sym typeface="Roboto Mono"/>
              </a:rPr>
              <a:t> </a:t>
            </a:r>
            <a:r>
              <a:rPr lang="en" sz="600">
                <a:solidFill>
                  <a:srgbClr val="106040"/>
                </a:solidFill>
                <a:latin typeface="Roboto Mono"/>
                <a:ea typeface="Roboto Mono"/>
                <a:cs typeface="Roboto Mono"/>
                <a:sym typeface="Roboto Mono"/>
              </a:rPr>
              <a:t>8</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biohpc_netid/alphafold3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python run_alphafold.py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--input_dir</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/root/af_input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--model_dir</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/root/models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--db_dir</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/root/public_databases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--output_dir</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/root/af_output \</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0000C0"/>
                </a:solidFill>
                <a:latin typeface="Roboto Mono"/>
                <a:ea typeface="Roboto Mono"/>
                <a:cs typeface="Roboto Mono"/>
                <a:sym typeface="Roboto Mono"/>
              </a:rPr>
              <a:t>--norun_inference</a:t>
            </a:r>
            <a:r>
              <a:rPr lang="en" sz="600">
                <a:latin typeface="Roboto Mono"/>
                <a:ea typeface="Roboto Mono"/>
                <a:cs typeface="Roboto Mono"/>
                <a:sym typeface="Roboto Mono"/>
              </a:rPr>
              <a:t> &amp;</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600">
                <a:solidFill>
                  <a:srgbClr val="700080"/>
                </a:solidFill>
                <a:latin typeface="Roboto Mono"/>
                <a:ea typeface="Roboto Mono"/>
                <a:cs typeface="Roboto Mono"/>
                <a:sym typeface="Roboto Mono"/>
              </a:rPr>
              <a:t>done</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wait</a:t>
            </a:r>
            <a:endParaRPr sz="600">
              <a:latin typeface="Roboto Mono"/>
              <a:ea typeface="Roboto Mono"/>
              <a:cs typeface="Roboto Mono"/>
              <a:sym typeface="Roboto Mono"/>
            </a:endParaRPr>
          </a:p>
        </p:txBody>
      </p:sp>
      <p:cxnSp>
        <p:nvCxnSpPr>
          <p:cNvPr id="242" name="Google Shape;242;p35"/>
          <p:cNvCxnSpPr>
            <a:stCxn id="240" idx="1"/>
          </p:cNvCxnSpPr>
          <p:nvPr/>
        </p:nvCxnSpPr>
        <p:spPr>
          <a:xfrm rot="10800000">
            <a:off x="4084475" y="1351175"/>
            <a:ext cx="1244400" cy="0"/>
          </a:xfrm>
          <a:prstGeom prst="straightConnector1">
            <a:avLst/>
          </a:prstGeom>
          <a:noFill/>
          <a:ln cap="flat" cmpd="sng" w="9525">
            <a:solidFill>
              <a:srgbClr val="FF0000"/>
            </a:solidFill>
            <a:prstDash val="solid"/>
            <a:round/>
            <a:headEnd len="med" w="med" type="none"/>
            <a:tailEnd len="med" w="med" type="triangle"/>
          </a:ln>
        </p:spPr>
      </p:cxnSp>
      <p:sp>
        <p:nvSpPr>
          <p:cNvPr id="243" name="Google Shape;243;p35"/>
          <p:cNvSpPr txBox="1"/>
          <p:nvPr/>
        </p:nvSpPr>
        <p:spPr>
          <a:xfrm>
            <a:off x="4650875" y="3166425"/>
            <a:ext cx="43164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If you need to do this multiple times, remember to remove the temporary files generated in this process to avoid file conflicts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1" type="body"/>
          </p:nvPr>
        </p:nvSpPr>
        <p:spPr>
          <a:xfrm>
            <a:off x="113650" y="1350025"/>
            <a:ext cx="8520600" cy="1095000"/>
          </a:xfrm>
          <a:prstGeom prst="rect">
            <a:avLst/>
          </a:prstGeom>
          <a:solidFill>
            <a:srgbClr val="FFF7F2"/>
          </a:solidFill>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A05000"/>
                </a:solidFill>
                <a:latin typeface="Roboto Mono"/>
                <a:ea typeface="Roboto Mono"/>
                <a:cs typeface="Roboto Mono"/>
                <a:sym typeface="Roboto Mono"/>
              </a:rPr>
              <a:t># run this periodically on your local machine</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a:solidFill>
                  <a:srgbClr val="000000"/>
                </a:solidFill>
                <a:latin typeface="Roboto Mono"/>
                <a:ea typeface="Roboto Mono"/>
                <a:cs typeface="Roboto Mono"/>
                <a:sym typeface="Roboto Mono"/>
              </a:rPr>
              <a:t>rsync </a:t>
            </a:r>
            <a:r>
              <a:rPr lang="en">
                <a:solidFill>
                  <a:srgbClr val="0000C0"/>
                </a:solidFill>
                <a:latin typeface="Roboto Mono"/>
                <a:ea typeface="Roboto Mono"/>
                <a:cs typeface="Roboto Mono"/>
                <a:sym typeface="Roboto Mono"/>
              </a:rPr>
              <a:t>-av</a:t>
            </a:r>
            <a:r>
              <a:rPr lang="en">
                <a:solidFill>
                  <a:srgbClr val="000000"/>
                </a:solidFill>
                <a:latin typeface="Roboto Mono"/>
                <a:ea typeface="Roboto Mono"/>
                <a:cs typeface="Roboto Mono"/>
                <a:sym typeface="Roboto Mono"/>
              </a:rPr>
              <a:t> </a:t>
            </a:r>
            <a:r>
              <a:rPr lang="en" u="sng">
                <a:solidFill>
                  <a:srgbClr val="000000"/>
                </a:solidFill>
                <a:latin typeface="Roboto Mono"/>
                <a:ea typeface="Roboto Mono"/>
                <a:cs typeface="Roboto Mono"/>
                <a:sym typeface="Roboto Mono"/>
                <a:hlinkClick r:id="rId3">
                  <a:extLst>
                    <a:ext uri="{A12FA001-AC4F-418D-AE19-62706E023703}">
                      <ahyp:hlinkClr val="tx"/>
                    </a:ext>
                  </a:extLst>
                </a:hlinkClick>
              </a:rPr>
              <a:t>netid@server.biohpc.cornell.edu</a:t>
            </a:r>
            <a:r>
              <a:rPr lang="en">
                <a:solidFill>
                  <a:srgbClr val="000000"/>
                </a:solidFill>
                <a:latin typeface="Roboto Mono"/>
                <a:ea typeface="Roboto Mono"/>
                <a:cs typeface="Roboto Mono"/>
                <a:sym typeface="Roboto Mono"/>
              </a:rPr>
              <a:t>:/workdir/output* .</a:t>
            </a:r>
            <a:endParaRPr>
              <a:solidFill>
                <a:srgbClr val="000000"/>
              </a:solidFill>
              <a:latin typeface="Roboto Mono"/>
              <a:ea typeface="Roboto Mono"/>
              <a:cs typeface="Roboto Mono"/>
              <a:sym typeface="Roboto Mono"/>
            </a:endParaRPr>
          </a:p>
        </p:txBody>
      </p:sp>
      <p:sp>
        <p:nvSpPr>
          <p:cNvPr id="249" name="Google Shape;249;p36"/>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a:t>
            </a:r>
            <a:r>
              <a:rPr lang="en"/>
              <a:t>get_results.sh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31400" y="1879319"/>
            <a:ext cx="7681200" cy="53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Prepare structure inference input</a:t>
            </a:r>
            <a:endParaRPr/>
          </a:p>
        </p:txBody>
      </p:sp>
      <p:sp>
        <p:nvSpPr>
          <p:cNvPr id="255" name="Google Shape;255;p37"/>
          <p:cNvSpPr txBox="1"/>
          <p:nvPr>
            <p:ph idx="1" type="subTitle"/>
          </p:nvPr>
        </p:nvSpPr>
        <p:spPr>
          <a:xfrm>
            <a:off x="1763250" y="2427300"/>
            <a:ext cx="5617500" cy="24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structure inference input</a:t>
            </a:r>
            <a:endParaRPr/>
          </a:p>
        </p:txBody>
      </p:sp>
      <p:sp>
        <p:nvSpPr>
          <p:cNvPr id="261" name="Google Shape;261;p38"/>
          <p:cNvSpPr txBox="1"/>
          <p:nvPr>
            <p:ph idx="1" type="body"/>
          </p:nvPr>
        </p:nvSpPr>
        <p:spPr>
          <a:xfrm>
            <a:off x="118200" y="746100"/>
            <a:ext cx="8907600" cy="420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Prepare the output from the previous step with prepare_structure_inference_input_json.py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Then you will have a folder with a msas_templates/ and a list of json files.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Run structure_inference.sh to do prediction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the machine you rent have multiple GPUs, I will need to try on your machine to use both of them for prediction.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idx="1" type="body"/>
          </p:nvPr>
        </p:nvSpPr>
        <p:spPr>
          <a:xfrm>
            <a:off x="113650" y="746100"/>
            <a:ext cx="5031600" cy="42060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440"/>
              <a:buFont typeface="Arial"/>
              <a:buNone/>
            </a:pPr>
            <a:r>
              <a:rPr i="1" lang="en" sz="700">
                <a:solidFill>
                  <a:srgbClr val="A05000"/>
                </a:solidFill>
                <a:latin typeface="Roboto Mono"/>
                <a:ea typeface="Roboto Mono"/>
                <a:cs typeface="Roboto Mono"/>
                <a:sym typeface="Roboto Mono"/>
              </a:rPr>
              <a:t># create comb 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b="1" lang="en" sz="700">
                <a:solidFill>
                  <a:srgbClr val="700080"/>
                </a:solidFill>
                <a:latin typeface="Roboto Mono"/>
                <a:ea typeface="Roboto Mono"/>
                <a:cs typeface="Roboto Mono"/>
                <a:sym typeface="Roboto Mono"/>
              </a:rPr>
              <a:t>def</a:t>
            </a:r>
            <a:r>
              <a:rPr lang="en" sz="700">
                <a:solidFill>
                  <a:srgbClr val="000000"/>
                </a:solidFill>
                <a:latin typeface="Roboto Mono"/>
                <a:ea typeface="Roboto Mono"/>
                <a:cs typeface="Roboto Mono"/>
                <a:sym typeface="Roboto Mono"/>
              </a:rPr>
              <a:t> </a:t>
            </a:r>
            <a:r>
              <a:rPr lang="en" sz="700">
                <a:solidFill>
                  <a:srgbClr val="0000F0"/>
                </a:solidFill>
                <a:latin typeface="Roboto Mono"/>
                <a:ea typeface="Roboto Mono"/>
                <a:cs typeface="Roboto Mono"/>
                <a:sym typeface="Roboto Mono"/>
              </a:rPr>
              <a:t>prep_msa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hp_unpaired_msa_file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bp_unpaired_msa_file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Prepares and writes paired and unpaired multiple sequence alignments (MSA) to specified files for both hp and bp.</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Parameters: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hp (dict): Dictionary containing the hp sequences and their associated MSA data.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bp (dict): Dictionary containing the bp sequences and their associated MSA data.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hp_paired_msa_file (str): File path to write the hp paired 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hp_unpaired_msa_file (str): File path to write the hp unpaired 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bp_paired_msa_file (str): File path to write the bp paired 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bp_unpaired_msa_file (str): File path to write the bp unpaired 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Notes: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 If any of the specified files already exist, they will not be overwritten.</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 The MSA data is expected to be in the "sequences" key of the hp and bp dictionaries, under the "protein" key.</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A0101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if any of the files does not exist, then create the files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get the pairedMsa and unpairedMsa from loaded json</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not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os</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path</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exists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hp_paired_msa</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hp_unpaired_msa</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write to a a3m file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hp_paired_msa_file</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hp_paired_msa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hp_unpaired_msa_file</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hp_unpaired_msa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not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os</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path</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exists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bp_paired_msa_file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bp_paired_msa</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bp_unpaired_msa</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write to a a3m file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bp_paired_msa_file</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bp_paired_msa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bp_unpaired_msa_file</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440"/>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bp_unpaired_msa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p:txBody>
      </p:sp>
      <p:sp>
        <p:nvSpPr>
          <p:cNvPr id="267" name="Google Shape;267;p39"/>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structure inference input</a:t>
            </a:r>
            <a:endParaRPr/>
          </a:p>
        </p:txBody>
      </p:sp>
      <p:sp>
        <p:nvSpPr>
          <p:cNvPr id="268" name="Google Shape;268;p39"/>
          <p:cNvSpPr txBox="1"/>
          <p:nvPr/>
        </p:nvSpPr>
        <p:spPr>
          <a:xfrm>
            <a:off x="5211525" y="746100"/>
            <a:ext cx="3663300" cy="21822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00">
                <a:solidFill>
                  <a:srgbClr val="700080"/>
                </a:solidFill>
                <a:latin typeface="Roboto Mono"/>
                <a:ea typeface="Roboto Mono"/>
                <a:cs typeface="Roboto Mono"/>
                <a:sym typeface="Roboto Mono"/>
              </a:rPr>
              <a:t>def</a:t>
            </a:r>
            <a:r>
              <a:rPr lang="en" sz="700">
                <a:latin typeface="Roboto Mono"/>
                <a:ea typeface="Roboto Mono"/>
                <a:cs typeface="Roboto Mono"/>
                <a:sym typeface="Roboto Mono"/>
              </a:rPr>
              <a:t> </a:t>
            </a:r>
            <a:r>
              <a:rPr lang="en" sz="700">
                <a:solidFill>
                  <a:srgbClr val="0000F0"/>
                </a:solidFill>
                <a:latin typeface="Roboto Mono"/>
                <a:ea typeface="Roboto Mono"/>
                <a:cs typeface="Roboto Mono"/>
                <a:sym typeface="Roboto Mono"/>
              </a:rPr>
              <a:t>prep_mmccif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hp_mmcif_file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bp_mmcif_file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len</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glob</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hp_mmcif_file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*cif"</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06040"/>
                </a:solidFill>
                <a:latin typeface="Roboto Mono"/>
                <a:ea typeface="Roboto Mono"/>
                <a:cs typeface="Roboto Mono"/>
                <a:sym typeface="Roboto Mono"/>
              </a:rPr>
              <a:t>0</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idx</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template</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enumerate</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hp_mmcif</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template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hp_mmcif_file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_</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.cif"</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hp_mmcif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len</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glob</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bp_mmcif_file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*cif"</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06040"/>
                </a:solidFill>
                <a:latin typeface="Roboto Mono"/>
                <a:ea typeface="Roboto Mono"/>
                <a:cs typeface="Roboto Mono"/>
                <a:sym typeface="Roboto Mono"/>
              </a:rPr>
              <a:t>0</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idx</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template</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enumerate</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bp_mmcif</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template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with</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bp_mmcif_file</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_</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.cif"</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"w"</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write</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bp_mmcif</a:t>
            </a:r>
            <a:r>
              <a:rPr lang="en" sz="700">
                <a:latin typeface="Roboto Mono"/>
                <a:ea typeface="Roboto Mono"/>
                <a:cs typeface="Roboto Mono"/>
                <a:sym typeface="Roboto Mono"/>
              </a:rPr>
              <a:t>)</a:t>
            </a:r>
            <a:endParaRPr sz="700">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structure inference input</a:t>
            </a:r>
            <a:endParaRPr/>
          </a:p>
        </p:txBody>
      </p:sp>
      <p:sp>
        <p:nvSpPr>
          <p:cNvPr id="274" name="Google Shape;274;p40"/>
          <p:cNvSpPr txBox="1"/>
          <p:nvPr>
            <p:ph idx="1" type="body"/>
          </p:nvPr>
        </p:nvSpPr>
        <p:spPr>
          <a:xfrm>
            <a:off x="113650" y="751475"/>
            <a:ext cx="4610400" cy="39342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 sz="700">
                <a:solidFill>
                  <a:srgbClr val="700080"/>
                </a:solidFill>
                <a:latin typeface="Roboto Mono"/>
                <a:ea typeface="Roboto Mono"/>
                <a:cs typeface="Roboto Mono"/>
                <a:sym typeface="Roboto Mono"/>
              </a:rPr>
              <a:t>def</a:t>
            </a:r>
            <a:r>
              <a:rPr lang="en" sz="700">
                <a:solidFill>
                  <a:srgbClr val="000000"/>
                </a:solidFill>
                <a:latin typeface="Roboto Mono"/>
                <a:ea typeface="Roboto Mono"/>
                <a:cs typeface="Roboto Mono"/>
                <a:sym typeface="Roboto Mono"/>
              </a:rPr>
              <a:t> </a:t>
            </a:r>
            <a:r>
              <a:rPr lang="en" sz="700">
                <a:solidFill>
                  <a:srgbClr val="0000F0"/>
                </a:solidFill>
                <a:latin typeface="Roboto Mono"/>
                <a:ea typeface="Roboto Mono"/>
                <a:cs typeface="Roboto Mono"/>
                <a:sym typeface="Roboto Mono"/>
              </a:rPr>
              <a:t>update_path</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hp_paired_msa_file</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bp_paired_msa_file</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hp_unpaired_msa_file</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bp_unpaired_msa_file</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hp_mmcif_file</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bp_mmcif_file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hp_paired_msa_file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hp_unpaired_msa_file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"pairedMsaPath"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bp_paired_msa_file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"unpairedMsaPath"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bp_unpaired_msa_file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range</a:t>
            </a:r>
            <a:r>
              <a:rPr lang="en" sz="700">
                <a:solidFill>
                  <a:srgbClr val="000000"/>
                </a:solidFill>
                <a:latin typeface="Roboto Mono"/>
                <a:ea typeface="Roboto Mono"/>
                <a:cs typeface="Roboto Mono"/>
                <a:sym typeface="Roboto Mono"/>
              </a:rPr>
              <a:t>(</a:t>
            </a:r>
            <a:r>
              <a:rPr lang="en" sz="700">
                <a:solidFill>
                  <a:srgbClr val="3000A0"/>
                </a:solidFill>
                <a:latin typeface="Roboto Mono"/>
                <a:ea typeface="Roboto Mono"/>
                <a:cs typeface="Roboto Mono"/>
                <a:sym typeface="Roboto Mono"/>
              </a:rPr>
              <a:t>len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hp_mmcif_file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"_"</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str</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".cif"</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range</a:t>
            </a:r>
            <a:r>
              <a:rPr lang="en" sz="700">
                <a:solidFill>
                  <a:srgbClr val="000000"/>
                </a:solidFill>
                <a:latin typeface="Roboto Mono"/>
                <a:ea typeface="Roboto Mono"/>
                <a:cs typeface="Roboto Mono"/>
                <a:sym typeface="Roboto Mono"/>
              </a:rPr>
              <a:t>(</a:t>
            </a:r>
            <a:r>
              <a:rPr lang="en" sz="700">
                <a:solidFill>
                  <a:srgbClr val="3000A0"/>
                </a:solidFill>
                <a:latin typeface="Roboto Mono"/>
                <a:ea typeface="Roboto Mono"/>
                <a:cs typeface="Roboto Mono"/>
                <a:sym typeface="Roboto Mono"/>
              </a:rPr>
              <a:t>len</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del</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"sequences"</a:t>
            </a:r>
            <a:r>
              <a:rPr lang="en" sz="700">
                <a:solidFill>
                  <a:srgbClr val="000000"/>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"protein"</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"templates"</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"mmcifPath"</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bp_mmcif_file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replace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"_"</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str</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idx</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".cif"</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523"/>
              <a:buFont typeface="Arial"/>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return</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a:t>
            </a:r>
            <a:endParaRPr sz="700">
              <a:solidFill>
                <a:srgbClr val="000000"/>
              </a:solidFill>
              <a:latin typeface="Roboto Mono"/>
              <a:ea typeface="Roboto Mono"/>
              <a:cs typeface="Roboto Mono"/>
              <a:sym typeface="Roboto Mono"/>
            </a:endParaRPr>
          </a:p>
        </p:txBody>
      </p:sp>
      <p:sp>
        <p:nvSpPr>
          <p:cNvPr id="275" name="Google Shape;275;p40"/>
          <p:cNvSpPr txBox="1"/>
          <p:nvPr>
            <p:ph idx="1" type="body"/>
          </p:nvPr>
        </p:nvSpPr>
        <p:spPr>
          <a:xfrm>
            <a:off x="4836500" y="751475"/>
            <a:ext cx="3797700" cy="14943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700">
                <a:solidFill>
                  <a:srgbClr val="700080"/>
                </a:solidFill>
                <a:latin typeface="Roboto Mono"/>
                <a:ea typeface="Roboto Mono"/>
                <a:cs typeface="Roboto Mono"/>
                <a:sym typeface="Roboto Mono"/>
              </a:rPr>
              <a:t>def</a:t>
            </a:r>
            <a:r>
              <a:rPr lang="en" sz="700">
                <a:solidFill>
                  <a:srgbClr val="000000"/>
                </a:solidFill>
                <a:latin typeface="Roboto Mono"/>
                <a:ea typeface="Roboto Mono"/>
                <a:cs typeface="Roboto Mono"/>
                <a:sym typeface="Roboto Mono"/>
              </a:rPr>
              <a:t> </a:t>
            </a:r>
            <a:r>
              <a:rPr lang="en" sz="700">
                <a:solidFill>
                  <a:srgbClr val="0000F0"/>
                </a:solidFill>
                <a:latin typeface="Roboto Mono"/>
                <a:ea typeface="Roboto Mono"/>
                <a:cs typeface="Roboto Mono"/>
                <a:sym typeface="Roboto Mono"/>
              </a:rPr>
              <a:t>is_standard_aa</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sequence</a:t>
            </a:r>
            <a:r>
              <a:rPr lang="en" sz="700">
                <a:solidFill>
                  <a:srgbClr val="000000"/>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Define the set of standard amino acids</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standard_amino_acids</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set</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"ARNDCEQGHILKMFPSTWYV"</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Convert the sequence to uppercase to ensure case insensitivity</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sequence</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sequence</a:t>
            </a:r>
            <a:r>
              <a:rPr lang="en" sz="700">
                <a:solidFill>
                  <a:srgbClr val="000000"/>
                </a:solidFill>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upper</a:t>
            </a:r>
            <a:r>
              <a:rPr lang="en" sz="700">
                <a:solidFill>
                  <a:srgbClr val="000000"/>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Check for non-standard amino acids</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aa</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sequence</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aa</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not</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standard_amino_acids</a:t>
            </a: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return</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True</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SzPts val="688"/>
              <a:buNone/>
            </a:pP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return</a:t>
            </a:r>
            <a:r>
              <a:rPr lang="en" sz="700">
                <a:solidFill>
                  <a:srgbClr val="000000"/>
                </a:solidFill>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False</a:t>
            </a:r>
            <a:endParaRPr sz="700">
              <a:solidFill>
                <a:srgbClr val="000000"/>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idx="1" type="body"/>
          </p:nvPr>
        </p:nvSpPr>
        <p:spPr>
          <a:xfrm>
            <a:off x="118200" y="746100"/>
            <a:ext cx="4453800" cy="42060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600">
                <a:solidFill>
                  <a:srgbClr val="700080"/>
                </a:solidFill>
                <a:latin typeface="Roboto Mono"/>
                <a:ea typeface="Roboto Mono"/>
                <a:cs typeface="Roboto Mono"/>
                <a:sym typeface="Roboto Mono"/>
              </a:rPr>
              <a:t>def</a:t>
            </a:r>
            <a:r>
              <a:rPr lang="en" sz="600">
                <a:solidFill>
                  <a:srgbClr val="000000"/>
                </a:solidFill>
                <a:latin typeface="Roboto Mono"/>
                <a:ea typeface="Roboto Mono"/>
                <a:cs typeface="Roboto Mono"/>
                <a:sym typeface="Roboto Mono"/>
              </a:rPr>
              <a:t> </a:t>
            </a:r>
            <a:r>
              <a:rPr lang="en" sz="600">
                <a:solidFill>
                  <a:srgbClr val="0000F0"/>
                </a:solidFill>
                <a:latin typeface="Roboto Mono"/>
                <a:ea typeface="Roboto Mono"/>
                <a:cs typeface="Roboto Mono"/>
                <a:sym typeface="Roboto Mono"/>
              </a:rPr>
              <a:t>create_comb_msa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hprot_msa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bprot_msa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outname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token_thres</a:t>
            </a:r>
            <a:r>
              <a:rPr b="1" lang="en" sz="600">
                <a:solidFill>
                  <a:srgbClr val="EE11FF"/>
                </a:solidFill>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4352</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random_seed</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1</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comb_msa_ref</a:t>
            </a:r>
            <a:r>
              <a:rPr b="1" lang="en" sz="600">
                <a:solidFill>
                  <a:srgbClr val="EE11FF"/>
                </a:solidFill>
                <a:latin typeface="Roboto Mono"/>
                <a:ea typeface="Roboto Mono"/>
                <a:cs typeface="Roboto Mono"/>
                <a:sym typeface="Roboto Mono"/>
              </a:rPr>
              <a:t>=</a:t>
            </a:r>
            <a:r>
              <a:rPr b="1" lang="en" sz="600">
                <a:solidFill>
                  <a:srgbClr val="700080"/>
                </a:solidFill>
                <a:latin typeface="Roboto Mono"/>
                <a:ea typeface="Roboto Mono"/>
                <a:cs typeface="Roboto Mono"/>
                <a:sym typeface="Roboto Mono"/>
              </a:rPr>
              <a:t>None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msa_ref_ncsa</a:t>
            </a:r>
            <a:r>
              <a:rPr b="1" lang="en" sz="600">
                <a:solidFill>
                  <a:srgbClr val="EE11FF"/>
                </a:solidFill>
                <a:latin typeface="Roboto Mono"/>
                <a:ea typeface="Roboto Mono"/>
                <a:cs typeface="Roboto Mono"/>
                <a:sym typeface="Roboto Mono"/>
              </a:rPr>
              <a:t>=</a:t>
            </a:r>
            <a:r>
              <a:rPr b="1" lang="en" sz="600">
                <a:solidFill>
                  <a:srgbClr val="700080"/>
                </a:solidFill>
                <a:latin typeface="Roboto Mono"/>
                <a:ea typeface="Roboto Mono"/>
                <a:cs typeface="Roboto Mono"/>
                <a:sym typeface="Roboto Mono"/>
              </a:rPr>
              <a:t>None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logfile</a:t>
            </a:r>
            <a:r>
              <a:rPr b="1" lang="en" sz="600">
                <a:solidFill>
                  <a:srgbClr val="EE11FF"/>
                </a:solidFill>
                <a:latin typeface="Roboto Mono"/>
                <a:ea typeface="Roboto Mono"/>
                <a:cs typeface="Roboto Mono"/>
                <a:sym typeface="Roboto Mono"/>
              </a:rPr>
              <a:t>=</a:t>
            </a:r>
            <a:r>
              <a:rPr b="1" lang="en" sz="600">
                <a:solidFill>
                  <a:srgbClr val="700080"/>
                </a:solidFill>
                <a:latin typeface="Roboto Mono"/>
                <a:ea typeface="Roboto Mono"/>
                <a:cs typeface="Roboto Mono"/>
                <a:sym typeface="Roboto Mono"/>
              </a:rPr>
              <a:t>None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Creates a combined MSA (Multiple Sequence Alignment) from two input MSAs and saves the result to a specified output file.</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Args:</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hprot_msa (str): Path to the JSON file containing the MSA for the first protein.</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bprot_msa (str): Path to the JSON file containing the MSA for the second protein.</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outname (str): Output filename for the combined MSA.</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token_thres (int, optional): Threshold for the total number of tokens (sequence length). Defaults to 4352.</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random_seed (list, optional): List of random seeds for the model. Defaults to [1].</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comb_msa_ref (str, optional): Reference path for combined MSA files. Defaults to None.</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msa_ref_ncsa (str, optional): Reference path for NCSA MSA files. Defaults to None.</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logfile (str, optional): Path to a logfile for logging. Defaults to None.</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Returns:</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None</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A01010"/>
                </a:solidFill>
                <a:latin typeface="Roboto Mono"/>
                <a:ea typeface="Roboto Mono"/>
                <a:cs typeface="Roboto Mono"/>
                <a:sym typeface="Roboto Mono"/>
              </a:rPr>
              <a:t>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json</a:t>
            </a:r>
            <a:r>
              <a:rPr lang="en" sz="600">
                <a:solidFill>
                  <a:srgbClr val="000000"/>
                </a:solidFill>
                <a:latin typeface="Roboto Mono"/>
                <a:ea typeface="Roboto Mono"/>
                <a:cs typeface="Roboto Mono"/>
                <a:sym typeface="Roboto Mono"/>
              </a:rPr>
              <a:t>.</a:t>
            </a:r>
            <a:r>
              <a:rPr lang="en" sz="600">
                <a:solidFill>
                  <a:srgbClr val="572000"/>
                </a:solidFill>
                <a:latin typeface="Roboto Mono"/>
                <a:ea typeface="Roboto Mono"/>
                <a:cs typeface="Roboto Mono"/>
                <a:sym typeface="Roboto Mono"/>
              </a:rPr>
              <a:t>load</a:t>
            </a:r>
            <a:r>
              <a:rPr lang="en" sz="600">
                <a:solidFill>
                  <a:srgbClr val="000000"/>
                </a:solidFill>
                <a:latin typeface="Roboto Mono"/>
                <a:ea typeface="Roboto Mono"/>
                <a:cs typeface="Roboto Mono"/>
                <a:sym typeface="Roboto Mono"/>
              </a:rPr>
              <a:t>(</a:t>
            </a:r>
            <a:r>
              <a:rPr lang="en" sz="600">
                <a:solidFill>
                  <a:srgbClr val="3000A0"/>
                </a:solidFill>
                <a:latin typeface="Roboto Mono"/>
                <a:ea typeface="Roboto Mono"/>
                <a:cs typeface="Roboto Mono"/>
                <a:sym typeface="Roboto Mono"/>
              </a:rPr>
              <a:t>open</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hprot_msa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json</a:t>
            </a:r>
            <a:r>
              <a:rPr lang="en" sz="600">
                <a:solidFill>
                  <a:srgbClr val="000000"/>
                </a:solidFill>
                <a:latin typeface="Roboto Mono"/>
                <a:ea typeface="Roboto Mono"/>
                <a:cs typeface="Roboto Mono"/>
                <a:sym typeface="Roboto Mono"/>
              </a:rPr>
              <a:t>.</a:t>
            </a:r>
            <a:r>
              <a:rPr lang="en" sz="600">
                <a:solidFill>
                  <a:srgbClr val="572000"/>
                </a:solidFill>
                <a:latin typeface="Roboto Mono"/>
                <a:ea typeface="Roboto Mono"/>
                <a:cs typeface="Roboto Mono"/>
                <a:sym typeface="Roboto Mono"/>
              </a:rPr>
              <a:t>load</a:t>
            </a:r>
            <a:r>
              <a:rPr lang="en" sz="600">
                <a:solidFill>
                  <a:srgbClr val="000000"/>
                </a:solidFill>
                <a:latin typeface="Roboto Mono"/>
                <a:ea typeface="Roboto Mono"/>
                <a:cs typeface="Roboto Mono"/>
                <a:sym typeface="Roboto Mono"/>
              </a:rPr>
              <a:t>(</a:t>
            </a:r>
            <a:r>
              <a:rPr lang="en" sz="600">
                <a:solidFill>
                  <a:srgbClr val="3000A0"/>
                </a:solidFill>
                <a:latin typeface="Roboto Mono"/>
                <a:ea typeface="Roboto Mono"/>
                <a:cs typeface="Roboto Mono"/>
                <a:sym typeface="Roboto Mono"/>
              </a:rPr>
              <a:t>open</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bprot_msa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hp_paired_msa_file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_paired.a3m"</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hp_unpaired_msa_file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_unpaired.a3m"</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bp_paired_msa_file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_paired.a3m"</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bp_unpaired_msa_file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_unpaired.a3m"</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prep_msa</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hp_paired_msa_file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hp_unpaired_msa_file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bp_paired_msa_file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bp_unpaired_msa_file</a:t>
            </a:r>
            <a:r>
              <a:rPr lang="en" sz="600">
                <a:solidFill>
                  <a:srgbClr val="00000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hp_mmcif_file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solidFill>
                  <a:srgbClr val="000000"/>
                </a:solidFill>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bp_mmcif_file</a:t>
            </a:r>
            <a:r>
              <a:rPr lang="en" sz="600">
                <a:solidFill>
                  <a:srgbClr val="000000"/>
                </a:solidFill>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comb_msa_ref</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solidFill>
                  <a:srgbClr val="000000"/>
                </a:solidFill>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solidFill>
                  <a:srgbClr val="000000"/>
                </a:solidFill>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solidFill>
                <a:srgbClr val="000000"/>
              </a:solidFill>
              <a:latin typeface="Roboto Mono"/>
              <a:ea typeface="Roboto Mono"/>
              <a:cs typeface="Roboto Mono"/>
              <a:sym typeface="Roboto Mono"/>
            </a:endParaRPr>
          </a:p>
        </p:txBody>
      </p:sp>
      <p:sp>
        <p:nvSpPr>
          <p:cNvPr id="281" name="Google Shape;281;p41"/>
          <p:cNvSpPr txBox="1"/>
          <p:nvPr/>
        </p:nvSpPr>
        <p:spPr>
          <a:xfrm>
            <a:off x="4635250" y="746100"/>
            <a:ext cx="3999000" cy="42060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prep_mmccif</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hp_mmcif_file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bp_mmcif_file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"id"</a:t>
            </a: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a:t>
            </a:r>
            <a:endParaRPr sz="600">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275"/>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"id"</a:t>
            </a: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"B"</a:t>
            </a:r>
            <a:endParaRPr sz="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600">
              <a:latin typeface="Roboto Mono"/>
              <a:ea typeface="Roboto Mono"/>
              <a:cs typeface="Roboto Mono"/>
              <a:sym typeface="Roboto Mono"/>
            </a:endParaRPr>
          </a:p>
          <a:p>
            <a:pPr indent="0" lvl="0" marL="0" rtl="0" algn="l">
              <a:lnSpc>
                <a:spcPct val="100000"/>
              </a:lnSpc>
              <a:spcBef>
                <a:spcPts val="0"/>
              </a:spcBef>
              <a:spcAft>
                <a:spcPts val="0"/>
              </a:spcAft>
              <a:buNone/>
            </a:pPr>
            <a:r>
              <a:rPr i="1" lang="en" sz="600">
                <a:solidFill>
                  <a:srgbClr val="A05000"/>
                </a:solidFill>
                <a:latin typeface="Roboto Mono"/>
                <a:ea typeface="Roboto Mono"/>
                <a:cs typeface="Roboto Mono"/>
                <a:sym typeface="Roboto Mono"/>
              </a:rPr>
              <a:t># check the size of sequences. I think we have to try the limits, this time I have unified memory enabled but not sure how many tokens are allowed</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if</a:t>
            </a: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len</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len</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&gt;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token_thres</a:t>
            </a:r>
            <a:endParaRPr sz="600">
              <a:latin typeface="Roboto Mono"/>
              <a:ea typeface="Roboto Mono"/>
              <a:cs typeface="Roboto Mono"/>
              <a:sym typeface="Roboto Mono"/>
            </a:endParaRPr>
          </a:p>
          <a:p>
            <a:pPr indent="0" lvl="0" marL="0" rtl="0" algn="l">
              <a:lnSpc>
                <a:spcPct val="100000"/>
              </a:lnSpc>
              <a:spcBef>
                <a:spcPts val="0"/>
              </a:spcBef>
              <a:spcAft>
                <a:spcPts val="0"/>
              </a:spcAft>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print</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f"Skipping </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outname</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 because the total tokens exceed the limit </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token_thres</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file</a:t>
            </a:r>
            <a:r>
              <a:rPr b="1" lang="en" sz="600">
                <a:solidFill>
                  <a:srgbClr val="EE11FF"/>
                </a:solidFill>
                <a:latin typeface="Roboto Mono"/>
                <a:ea typeface="Roboto Mono"/>
                <a:cs typeface="Roboto Mono"/>
                <a:sym typeface="Roboto Mono"/>
              </a:rPr>
              <a:t>=</a:t>
            </a:r>
            <a:r>
              <a:rPr lang="en" sz="600">
                <a:solidFill>
                  <a:srgbClr val="3000A0"/>
                </a:solidFill>
                <a:latin typeface="Roboto Mono"/>
                <a:ea typeface="Roboto Mono"/>
                <a:cs typeface="Roboto Mono"/>
                <a:sym typeface="Roboto Mono"/>
              </a:rPr>
              <a:t>open</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logfile</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if</a:t>
            </a: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not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is_standard_aa</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a:t>
            </a: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or</a:t>
            </a: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not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is_standard_aa</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"protein"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print</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f"Skipping </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outname</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 because of non standard aa."</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file</a:t>
            </a:r>
            <a:r>
              <a:rPr b="1" lang="en" sz="600">
                <a:solidFill>
                  <a:srgbClr val="EE11FF"/>
                </a:solidFill>
                <a:latin typeface="Roboto Mono"/>
                <a:ea typeface="Roboto Mono"/>
                <a:cs typeface="Roboto Mono"/>
                <a:sym typeface="Roboto Mono"/>
              </a:rPr>
              <a:t>=</a:t>
            </a:r>
            <a:r>
              <a:rPr lang="en" sz="600">
                <a:solidFill>
                  <a:srgbClr val="3000A0"/>
                </a:solidFill>
                <a:latin typeface="Roboto Mono"/>
                <a:ea typeface="Roboto Mono"/>
                <a:cs typeface="Roboto Mono"/>
                <a:sym typeface="Roboto Mono"/>
              </a:rPr>
              <a:t>open</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logfile</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"a"</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b="1" lang="en" sz="600">
                <a:solidFill>
                  <a:srgbClr val="700080"/>
                </a:solidFill>
                <a:latin typeface="Roboto Mono"/>
                <a:ea typeface="Roboto Mono"/>
                <a:cs typeface="Roboto Mono"/>
                <a:sym typeface="Roboto Mono"/>
              </a:rPr>
              <a:t>return</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update_path</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hp_paired_msa_file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bp_paired_msa_file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hp_unpaired_msa_file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bp_unpaired_msa_file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hp_mmcif_file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bp_mmcif_file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json</a:t>
            </a:r>
            <a:r>
              <a:rPr lang="en" sz="600">
                <a:latin typeface="Roboto Mono"/>
                <a:ea typeface="Roboto Mono"/>
                <a:cs typeface="Roboto Mono"/>
                <a:sym typeface="Roboto Mono"/>
              </a:rPr>
              <a:t>.</a:t>
            </a:r>
            <a:r>
              <a:rPr lang="en" sz="600">
                <a:solidFill>
                  <a:srgbClr val="572000"/>
                </a:solidFill>
                <a:latin typeface="Roboto Mono"/>
                <a:ea typeface="Roboto Mono"/>
                <a:cs typeface="Roboto Mono"/>
                <a:sym typeface="Roboto Mono"/>
              </a:rPr>
              <a:t>dump</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"dialect"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"dialect"</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"version"</a:t>
            </a:r>
            <a:r>
              <a:rPr lang="en" sz="600">
                <a:latin typeface="Roboto Mono"/>
                <a:ea typeface="Roboto Mono"/>
                <a:cs typeface="Roboto Mono"/>
                <a:sym typeface="Roboto Mono"/>
              </a:rPr>
              <a:t>: </a:t>
            </a:r>
            <a:r>
              <a:rPr lang="en" sz="600">
                <a:solidFill>
                  <a:srgbClr val="106040"/>
                </a:solidFill>
                <a:latin typeface="Roboto Mono"/>
                <a:ea typeface="Roboto Mono"/>
                <a:cs typeface="Roboto Mono"/>
                <a:sym typeface="Roboto Mono"/>
              </a:rPr>
              <a:t>2</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"name"</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"_"</a:t>
            </a:r>
            <a:r>
              <a:rPr lang="en" sz="600">
                <a:latin typeface="Roboto Mono"/>
                <a:ea typeface="Roboto Mono"/>
                <a:cs typeface="Roboto Mono"/>
                <a:sym typeface="Roboto Mono"/>
              </a:rPr>
              <a:t> </a:t>
            </a:r>
            <a:r>
              <a:rPr b="1" lang="en" sz="600">
                <a:solidFill>
                  <a:srgbClr val="EE11FF"/>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"name"</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hp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bp</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"sequences"</a:t>
            </a:r>
            <a:r>
              <a:rPr lang="en" sz="600">
                <a:latin typeface="Roboto Mono"/>
                <a:ea typeface="Roboto Mono"/>
                <a:cs typeface="Roboto Mono"/>
                <a:sym typeface="Roboto Mono"/>
              </a:rPr>
              <a:t>][</a:t>
            </a:r>
            <a:r>
              <a:rPr lang="en" sz="600">
                <a:solidFill>
                  <a:srgbClr val="106040"/>
                </a:solidFill>
                <a:latin typeface="Roboto Mono"/>
                <a:ea typeface="Roboto Mono"/>
                <a:cs typeface="Roboto Mono"/>
                <a:sym typeface="Roboto Mono"/>
              </a:rPr>
              <a:t>0</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"modelSeeds"</a:t>
            </a:r>
            <a:r>
              <a:rPr lang="en" sz="600">
                <a:latin typeface="Roboto Mono"/>
                <a:ea typeface="Roboto Mono"/>
                <a:cs typeface="Roboto Mono"/>
                <a:sym typeface="Roboto Mono"/>
              </a:rPr>
              <a:t>: </a:t>
            </a:r>
            <a:r>
              <a:rPr lang="en" sz="600">
                <a:solidFill>
                  <a:srgbClr val="1AB1CD"/>
                </a:solidFill>
                <a:latin typeface="Roboto Mono"/>
                <a:ea typeface="Roboto Mono"/>
                <a:cs typeface="Roboto Mono"/>
                <a:sym typeface="Roboto Mono"/>
              </a:rPr>
              <a:t>random_seed</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r>
              <a:rPr lang="en" sz="600">
                <a:solidFill>
                  <a:srgbClr val="3000A0"/>
                </a:solidFill>
                <a:latin typeface="Roboto Mono"/>
                <a:ea typeface="Roboto Mono"/>
                <a:cs typeface="Roboto Mono"/>
                <a:sym typeface="Roboto Mono"/>
              </a:rPr>
              <a:t>open</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f"</a:t>
            </a:r>
            <a:r>
              <a:rPr lang="en" sz="600">
                <a:latin typeface="Roboto Mono"/>
                <a:ea typeface="Roboto Mono"/>
                <a:cs typeface="Roboto Mono"/>
                <a:sym typeface="Roboto Mono"/>
              </a:rPr>
              <a:t>{</a:t>
            </a:r>
            <a:r>
              <a:rPr lang="en" sz="600">
                <a:solidFill>
                  <a:srgbClr val="1AB1CD"/>
                </a:solidFill>
                <a:latin typeface="Roboto Mono"/>
                <a:ea typeface="Roboto Mono"/>
                <a:cs typeface="Roboto Mono"/>
                <a:sym typeface="Roboto Mono"/>
              </a:rPr>
              <a:t>outname</a:t>
            </a:r>
            <a:r>
              <a:rPr lang="en" sz="600">
                <a:latin typeface="Roboto Mono"/>
                <a:ea typeface="Roboto Mono"/>
                <a:cs typeface="Roboto Mono"/>
                <a:sym typeface="Roboto Mono"/>
              </a:rPr>
              <a:t>}</a:t>
            </a:r>
            <a:r>
              <a:rPr lang="en" sz="600">
                <a:solidFill>
                  <a:srgbClr val="A01010"/>
                </a:solidFill>
                <a:latin typeface="Roboto Mono"/>
                <a:ea typeface="Roboto Mono"/>
                <a:cs typeface="Roboto Mono"/>
                <a:sym typeface="Roboto Mono"/>
              </a:rPr>
              <a:t>"</a:t>
            </a:r>
            <a:r>
              <a:rPr lang="en" sz="600">
                <a:latin typeface="Roboto Mono"/>
                <a:ea typeface="Roboto Mono"/>
                <a:cs typeface="Roboto Mono"/>
                <a:sym typeface="Roboto Mono"/>
              </a:rPr>
              <a:t>, </a:t>
            </a:r>
            <a:r>
              <a:rPr lang="en" sz="600">
                <a:solidFill>
                  <a:srgbClr val="A01010"/>
                </a:solidFill>
                <a:latin typeface="Roboto Mono"/>
                <a:ea typeface="Roboto Mono"/>
                <a:cs typeface="Roboto Mono"/>
                <a:sym typeface="Roboto Mono"/>
              </a:rPr>
              <a:t>"w"</a:t>
            </a:r>
            <a:r>
              <a:rPr lang="en" sz="600">
                <a:latin typeface="Roboto Mono"/>
                <a:ea typeface="Roboto Mono"/>
                <a:cs typeface="Roboto Mono"/>
                <a:sym typeface="Roboto Mono"/>
              </a:rPr>
              <a:t>),</a:t>
            </a:r>
            <a:endParaRPr sz="6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600">
                <a:latin typeface="Roboto Mono"/>
                <a:ea typeface="Roboto Mono"/>
                <a:cs typeface="Roboto Mono"/>
                <a:sym typeface="Roboto Mono"/>
              </a:rPr>
              <a:t>    )</a:t>
            </a:r>
            <a:endParaRPr sz="6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600">
              <a:latin typeface="Roboto Mono"/>
              <a:ea typeface="Roboto Mono"/>
              <a:cs typeface="Roboto Mono"/>
              <a:sym typeface="Roboto Mono"/>
            </a:endParaRPr>
          </a:p>
        </p:txBody>
      </p:sp>
      <p:sp>
        <p:nvSpPr>
          <p:cNvPr id="282" name="Google Shape;282;p41"/>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structure inference input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 type="body"/>
          </p:nvPr>
        </p:nvSpPr>
        <p:spPr>
          <a:xfrm>
            <a:off x="118200" y="746100"/>
            <a:ext cx="4802100" cy="38643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770"/>
              <a:buFont typeface="Arial"/>
              <a:buNone/>
            </a:pPr>
            <a:r>
              <a:rPr b="1" lang="en" sz="700">
                <a:solidFill>
                  <a:srgbClr val="700080"/>
                </a:solidFill>
                <a:latin typeface="Roboto Mono"/>
                <a:ea typeface="Roboto Mono"/>
                <a:cs typeface="Roboto Mono"/>
                <a:sym typeface="Roboto Mono"/>
              </a:rPr>
              <a:t>import</a:t>
            </a:r>
            <a:r>
              <a:rPr lang="en" sz="700">
                <a:solidFill>
                  <a:srgbClr val="000000"/>
                </a:solidFill>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random</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This script processes multiple sequence alignments (MSA) for human and bacterial proteins associated with diseases. It combines MSAs for pairs of human and bacterial proteins and saves the results to specified output files.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Functions: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prep_msa(hp, bp, hp_paired_msa_file, hp_unpaired_msa_file, bp_paired_msa_file, bp_unpaired_msa_file):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Prepares and writes paired and unpaired MSAs to specified files for both human and bacterial proteins.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create_comb_msa(hprot_msa, bprot_msa, outname, token_thres=4352, random_seed=[1], comb_msa_ref=None, msa_ref_ncsa=None, logfile=None):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Creates a combined MSA from two input MSAs and saves the result to a specified output file.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Variables: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msa_ref_ncsa (str): Path to the reference directory for NCSA MSA files.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hprot_msadir (str): Directory path containing MSA files for human proteins.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bprot_msadir (str): Directory path containing MSA files for bacterial proteins.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comb_msa_outdir (str): Output directory for combined MSA files.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comb_msa_ref (str): Reference directory for combined MSA files.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logfile (str): Path to the logfile for logging.</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Processing:</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    Iterates over disease-associated human and bacterial proteins, combines their MSAs, and saves the results to output files. Logs progress and errors to a specified logfile.</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A0101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msa_ref_ncsa</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"/root/af_input/msa_ref"</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i="1" lang="en" sz="700">
                <a:solidFill>
                  <a:srgbClr val="A05000"/>
                </a:solidFill>
                <a:latin typeface="Roboto Mono"/>
                <a:ea typeface="Roboto Mono"/>
                <a:cs typeface="Roboto Mono"/>
                <a:sym typeface="Roboto Mono"/>
              </a:rPr>
              <a:t># get uniprotkb map to msa.json file path</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hprot_msadir</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"path_to_your_hp/msa_outputs/"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bprot_msadir</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"path_to_your_bp_msa_outputs/"</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comb_msa_outdir</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"path_to_where_you_want_to_save_the_combined_msa/"</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comb_msa_ref</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comb_msa_outdir</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/msa_ref"</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1AB1CD"/>
                </a:solidFill>
                <a:latin typeface="Roboto Mono"/>
                <a:ea typeface="Roboto Mono"/>
                <a:cs typeface="Roboto Mono"/>
                <a:sym typeface="Roboto Mono"/>
              </a:rPr>
              <a:t>logfile</a:t>
            </a:r>
            <a:r>
              <a:rPr lang="en" sz="700">
                <a:solidFill>
                  <a:srgbClr val="000000"/>
                </a:solidFill>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solidFill>
                  <a:srgbClr val="000000"/>
                </a:solidFill>
                <a:latin typeface="Roboto Mono"/>
                <a:ea typeface="Roboto Mono"/>
                <a:cs typeface="Roboto Mono"/>
                <a:sym typeface="Roboto Mono"/>
              </a:rPr>
              <a:t> (</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solidFill>
                  <a:srgbClr val="000000"/>
                </a:solidFill>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f"</a:t>
            </a:r>
            <a:r>
              <a:rPr lang="en" sz="700">
                <a:solidFill>
                  <a:srgbClr val="000000"/>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comb_msa_outdir</a:t>
            </a:r>
            <a:r>
              <a:rPr lang="en" sz="700">
                <a:solidFill>
                  <a:srgbClr val="000000"/>
                </a:solidFill>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/comb_msa.log"</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SzPts val="770"/>
              <a:buNone/>
            </a:pPr>
            <a:r>
              <a:rPr lang="en" sz="700">
                <a:solidFill>
                  <a:srgbClr val="000000"/>
                </a:solidFill>
                <a:latin typeface="Roboto Mono"/>
                <a:ea typeface="Roboto Mono"/>
                <a:cs typeface="Roboto Mono"/>
                <a:sym typeface="Roboto Mono"/>
              </a:rPr>
              <a:t>)</a:t>
            </a:r>
            <a:endParaRPr sz="700">
              <a:solidFill>
                <a:srgbClr val="000000"/>
              </a:solidFill>
              <a:latin typeface="Roboto Mono"/>
              <a:ea typeface="Roboto Mono"/>
              <a:cs typeface="Roboto Mono"/>
              <a:sym typeface="Roboto Mono"/>
            </a:endParaRPr>
          </a:p>
          <a:p>
            <a:pPr indent="0" lvl="0" marL="0" rtl="0" algn="l">
              <a:lnSpc>
                <a:spcPct val="80000"/>
              </a:lnSpc>
              <a:spcBef>
                <a:spcPts val="0"/>
              </a:spcBef>
              <a:spcAft>
                <a:spcPts val="0"/>
              </a:spcAft>
              <a:buSzPts val="770"/>
              <a:buNone/>
            </a:pPr>
            <a:r>
              <a:t/>
            </a:r>
            <a:endParaRPr sz="700">
              <a:solidFill>
                <a:srgbClr val="000000"/>
              </a:solidFill>
              <a:latin typeface="Roboto Mono"/>
              <a:ea typeface="Roboto Mono"/>
              <a:cs typeface="Roboto Mono"/>
              <a:sym typeface="Roboto Mono"/>
            </a:endParaRPr>
          </a:p>
          <a:p>
            <a:pPr indent="0" lvl="0" marL="0" rtl="0" algn="l">
              <a:lnSpc>
                <a:spcPct val="95000"/>
              </a:lnSpc>
              <a:spcBef>
                <a:spcPts val="0"/>
              </a:spcBef>
              <a:spcAft>
                <a:spcPts val="1200"/>
              </a:spcAft>
              <a:buSzPts val="770"/>
              <a:buNone/>
            </a:pPr>
            <a:r>
              <a:t/>
            </a:r>
            <a:endParaRPr sz="700">
              <a:solidFill>
                <a:srgbClr val="000000"/>
              </a:solidFill>
              <a:latin typeface="Roboto Mono"/>
              <a:ea typeface="Roboto Mono"/>
              <a:cs typeface="Roboto Mono"/>
              <a:sym typeface="Roboto Mono"/>
            </a:endParaRPr>
          </a:p>
        </p:txBody>
      </p:sp>
      <p:sp>
        <p:nvSpPr>
          <p:cNvPr id="288" name="Google Shape;288;p42"/>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structure inference input</a:t>
            </a:r>
            <a:endParaRPr/>
          </a:p>
        </p:txBody>
      </p:sp>
      <p:sp>
        <p:nvSpPr>
          <p:cNvPr id="289" name="Google Shape;289;p42"/>
          <p:cNvSpPr txBox="1"/>
          <p:nvPr/>
        </p:nvSpPr>
        <p:spPr>
          <a:xfrm>
            <a:off x="5092694" y="746100"/>
            <a:ext cx="3546000" cy="28569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770"/>
              <a:buFont typeface="Arial"/>
              <a:buNone/>
            </a:pPr>
            <a:r>
              <a:rPr i="1" lang="en" sz="700">
                <a:solidFill>
                  <a:srgbClr val="A05000"/>
                </a:solidFill>
                <a:latin typeface="Roboto Mono"/>
                <a:ea typeface="Roboto Mono"/>
                <a:cs typeface="Roboto Mono"/>
                <a:sym typeface="Roboto Mono"/>
              </a:rPr>
              <a:t># load the pair file</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b="1" lang="en" sz="700">
                <a:solidFill>
                  <a:srgbClr val="700080"/>
                </a:solidFill>
                <a:latin typeface="Roboto Mono"/>
                <a:ea typeface="Roboto Mono"/>
                <a:cs typeface="Roboto Mono"/>
                <a:sym typeface="Roboto Mono"/>
              </a:rPr>
              <a:t>with</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open</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“path_to_pair_file”</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“r”</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as</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file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line</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file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line</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line</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strip</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split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hprot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bprot</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line</a:t>
            </a:r>
            <a:r>
              <a:rPr lang="en" sz="700">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0</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line</a:t>
            </a:r>
            <a:r>
              <a:rPr lang="en" sz="700">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1</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outname</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comb_msa_outdir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_</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.json"</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hprot_msa</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hprot_msadir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lower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lower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_data.json"</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bprot_msa</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f"</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bprot_msadir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lower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lower</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_data.json"</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print error message if the file does not exist, but continue running</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if</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not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os</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path</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exists</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hprot_msa</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or</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not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os</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path</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exists</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bprot_msa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print</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f"Missing </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hprot_msa</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 or </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bprot_msa</a:t>
            </a:r>
            <a:r>
              <a:rPr lang="en" sz="700">
                <a:latin typeface="Roboto Mono"/>
                <a:ea typeface="Roboto Mono"/>
                <a:cs typeface="Roboto Mono"/>
                <a:sym typeface="Roboto Mono"/>
              </a:rPr>
              <a:t>}</a:t>
            </a:r>
            <a:r>
              <a:rPr lang="en" sz="700">
                <a:solidFill>
                  <a:srgbClr val="A01010"/>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file</a:t>
            </a:r>
            <a:r>
              <a:rPr b="1" lang="en" sz="700">
                <a:solidFill>
                  <a:srgbClr val="EE11FF"/>
                </a:solidFill>
                <a:latin typeface="Roboto Mono"/>
                <a:ea typeface="Roboto Mono"/>
                <a:cs typeface="Roboto Mono"/>
                <a:sym typeface="Roboto Mono"/>
              </a:rPr>
              <a:t>=</a:t>
            </a:r>
            <a:r>
              <a:rPr lang="en" sz="700">
                <a:solidFill>
                  <a:srgbClr val="3000A0"/>
                </a:solidFill>
                <a:latin typeface="Roboto Mono"/>
                <a:ea typeface="Roboto Mono"/>
                <a:cs typeface="Roboto Mono"/>
                <a:sym typeface="Roboto Mono"/>
              </a:rPr>
              <a:t>open</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logfile</a:t>
            </a:r>
            <a:r>
              <a:rPr lang="en" sz="700">
                <a:latin typeface="Roboto Mono"/>
                <a:ea typeface="Roboto Mono"/>
                <a:cs typeface="Roboto Mono"/>
                <a:sym typeface="Roboto Mono"/>
              </a:rPr>
              <a:t>, </a:t>
            </a:r>
            <a:r>
              <a:rPr lang="en" sz="700">
                <a:solidFill>
                  <a:srgbClr val="A01010"/>
                </a:solidFill>
                <a:latin typeface="Roboto Mono"/>
                <a:ea typeface="Roboto Mono"/>
                <a:cs typeface="Roboto Mono"/>
                <a:sym typeface="Roboto Mono"/>
              </a:rPr>
              <a:t>"a"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continue</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k</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06040"/>
                </a:solidFill>
                <a:latin typeface="Roboto Mono"/>
                <a:ea typeface="Roboto Mono"/>
                <a:cs typeface="Roboto Mono"/>
                <a:sym typeface="Roboto Mono"/>
              </a:rPr>
              <a:t>2</a:t>
            </a:r>
            <a:r>
              <a:rPr lang="en" sz="700">
                <a:latin typeface="Roboto Mono"/>
                <a:ea typeface="Roboto Mono"/>
                <a:cs typeface="Roboto Mono"/>
                <a:sym typeface="Roboto Mono"/>
              </a:rPr>
              <a:t> </a:t>
            </a:r>
            <a:r>
              <a:rPr i="1" lang="en" sz="700">
                <a:solidFill>
                  <a:srgbClr val="A05000"/>
                </a:solidFill>
                <a:latin typeface="Roboto Mono"/>
                <a:ea typeface="Roboto Mono"/>
                <a:cs typeface="Roboto Mono"/>
                <a:sym typeface="Roboto Mono"/>
              </a:rPr>
              <a:t># number of predictions</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random_seeds</a:t>
            </a:r>
            <a:r>
              <a:rPr lang="en" sz="700">
                <a:latin typeface="Roboto Mono"/>
                <a:ea typeface="Roboto Mono"/>
                <a:cs typeface="Roboto Mono"/>
                <a:sym typeface="Roboto Mono"/>
              </a:rPr>
              <a:t> </a:t>
            </a:r>
            <a:r>
              <a:rPr b="1" lang="en" sz="700">
                <a:solidFill>
                  <a:srgbClr val="EE11FF"/>
                </a:solidFill>
                <a:latin typeface="Roboto Mono"/>
                <a:ea typeface="Roboto Mono"/>
                <a:cs typeface="Roboto Mono"/>
                <a:sym typeface="Roboto Mono"/>
              </a:rPr>
              <a:t>=</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random</a:t>
            </a:r>
            <a:r>
              <a:rPr lang="en" sz="700">
                <a:latin typeface="Roboto Mono"/>
                <a:ea typeface="Roboto Mono"/>
                <a:cs typeface="Roboto Mono"/>
                <a:sym typeface="Roboto Mono"/>
              </a:rPr>
              <a:t>.</a:t>
            </a:r>
            <a:r>
              <a:rPr lang="en" sz="700">
                <a:solidFill>
                  <a:srgbClr val="572000"/>
                </a:solidFill>
                <a:latin typeface="Roboto Mono"/>
                <a:ea typeface="Roboto Mono"/>
                <a:cs typeface="Roboto Mono"/>
                <a:sym typeface="Roboto Mono"/>
              </a:rPr>
              <a:t>randint</a:t>
            </a:r>
            <a:r>
              <a:rPr lang="en" sz="700">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1</a:t>
            </a:r>
            <a:r>
              <a:rPr lang="en" sz="700">
                <a:latin typeface="Roboto Mono"/>
                <a:ea typeface="Roboto Mono"/>
                <a:cs typeface="Roboto Mono"/>
                <a:sym typeface="Roboto Mono"/>
              </a:rPr>
              <a:t>, </a:t>
            </a:r>
            <a:r>
              <a:rPr lang="en" sz="700">
                <a:solidFill>
                  <a:srgbClr val="106040"/>
                </a:solidFill>
                <a:latin typeface="Roboto Mono"/>
                <a:ea typeface="Roboto Mono"/>
                <a:cs typeface="Roboto Mono"/>
                <a:sym typeface="Roboto Mono"/>
              </a:rPr>
              <a:t>1000</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for</a:t>
            </a: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_</a:t>
            </a:r>
            <a:r>
              <a:rPr lang="en" sz="700">
                <a:latin typeface="Roboto Mono"/>
                <a:ea typeface="Roboto Mono"/>
                <a:cs typeface="Roboto Mono"/>
                <a:sym typeface="Roboto Mono"/>
              </a:rPr>
              <a:t> </a:t>
            </a:r>
            <a:r>
              <a:rPr b="1" lang="en" sz="700">
                <a:solidFill>
                  <a:srgbClr val="700080"/>
                </a:solidFill>
                <a:latin typeface="Roboto Mono"/>
                <a:ea typeface="Roboto Mono"/>
                <a:cs typeface="Roboto Mono"/>
                <a:sym typeface="Roboto Mono"/>
              </a:rPr>
              <a:t>in</a:t>
            </a:r>
            <a:r>
              <a:rPr lang="en" sz="700">
                <a:latin typeface="Roboto Mono"/>
                <a:ea typeface="Roboto Mono"/>
                <a:cs typeface="Roboto Mono"/>
                <a:sym typeface="Roboto Mono"/>
              </a:rPr>
              <a:t> </a:t>
            </a:r>
            <a:r>
              <a:rPr lang="en" sz="700">
                <a:solidFill>
                  <a:srgbClr val="3000A0"/>
                </a:solidFill>
                <a:latin typeface="Roboto Mono"/>
                <a:ea typeface="Roboto Mono"/>
                <a:cs typeface="Roboto Mono"/>
                <a:sym typeface="Roboto Mono"/>
              </a:rPr>
              <a:t>range</a:t>
            </a:r>
            <a:r>
              <a:rPr lang="en" sz="700">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k</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create_comb_msa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hprot_msa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bprot_msa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outname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token_thres</a:t>
            </a:r>
            <a:r>
              <a:rPr b="1" lang="en" sz="700">
                <a:solidFill>
                  <a:srgbClr val="EE11FF"/>
                </a:solidFill>
                <a:latin typeface="Roboto Mono"/>
                <a:ea typeface="Roboto Mono"/>
                <a:cs typeface="Roboto Mono"/>
                <a:sym typeface="Roboto Mono"/>
              </a:rPr>
              <a:t>=</a:t>
            </a:r>
            <a:r>
              <a:rPr lang="en" sz="700">
                <a:solidFill>
                  <a:srgbClr val="106040"/>
                </a:solidFill>
                <a:latin typeface="Roboto Mono"/>
                <a:ea typeface="Roboto Mono"/>
                <a:cs typeface="Roboto Mono"/>
                <a:sym typeface="Roboto Mono"/>
              </a:rPr>
              <a:t>4352</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random_seed</a:t>
            </a:r>
            <a:r>
              <a:rPr b="1" lang="en" sz="700">
                <a:solidFill>
                  <a:srgbClr val="EE11FF"/>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random_seeds</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comb_msa_ref</a:t>
            </a:r>
            <a:r>
              <a:rPr b="1" lang="en" sz="700">
                <a:solidFill>
                  <a:srgbClr val="EE11FF"/>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comb_msa_ref</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msa_ref_ncsa</a:t>
            </a:r>
            <a:r>
              <a:rPr b="1" lang="en" sz="700">
                <a:solidFill>
                  <a:srgbClr val="EE11FF"/>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msa_ref_ncsa</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Clr>
                <a:schemeClr val="dk1"/>
              </a:buClr>
              <a:buSzPts val="770"/>
              <a:buFont typeface="Arial"/>
              <a:buNone/>
            </a:pPr>
            <a:r>
              <a:rPr lang="en" sz="700">
                <a:latin typeface="Roboto Mono"/>
                <a:ea typeface="Roboto Mono"/>
                <a:cs typeface="Roboto Mono"/>
                <a:sym typeface="Roboto Mono"/>
              </a:rPr>
              <a:t>            </a:t>
            </a:r>
            <a:r>
              <a:rPr lang="en" sz="700">
                <a:solidFill>
                  <a:srgbClr val="1AB1CD"/>
                </a:solidFill>
                <a:latin typeface="Roboto Mono"/>
                <a:ea typeface="Roboto Mono"/>
                <a:cs typeface="Roboto Mono"/>
                <a:sym typeface="Roboto Mono"/>
              </a:rPr>
              <a:t>logfile</a:t>
            </a:r>
            <a:r>
              <a:rPr b="1" lang="en" sz="700">
                <a:solidFill>
                  <a:srgbClr val="EE11FF"/>
                </a:solidFill>
                <a:latin typeface="Roboto Mono"/>
                <a:ea typeface="Roboto Mono"/>
                <a:cs typeface="Roboto Mono"/>
                <a:sym typeface="Roboto Mono"/>
              </a:rPr>
              <a:t>=</a:t>
            </a:r>
            <a:r>
              <a:rPr lang="en" sz="700">
                <a:solidFill>
                  <a:srgbClr val="1AB1CD"/>
                </a:solidFill>
                <a:latin typeface="Roboto Mono"/>
                <a:ea typeface="Roboto Mono"/>
                <a:cs typeface="Roboto Mono"/>
                <a:sym typeface="Roboto Mono"/>
              </a:rPr>
              <a:t>logfile</a:t>
            </a:r>
            <a:r>
              <a:rPr lang="en" sz="700">
                <a:latin typeface="Roboto Mono"/>
                <a:ea typeface="Roboto Mono"/>
                <a:cs typeface="Roboto Mono"/>
                <a:sym typeface="Roboto Mono"/>
              </a:rPr>
              <a:t>,</a:t>
            </a:r>
            <a:endParaRPr sz="700">
              <a:latin typeface="Roboto Mono"/>
              <a:ea typeface="Roboto Mono"/>
              <a:cs typeface="Roboto Mono"/>
              <a:sym typeface="Roboto Mono"/>
            </a:endParaRPr>
          </a:p>
          <a:p>
            <a:pPr indent="0" lvl="0" marL="0" rtl="0" algn="l">
              <a:lnSpc>
                <a:spcPct val="80000"/>
              </a:lnSpc>
              <a:spcBef>
                <a:spcPts val="0"/>
              </a:spcBef>
              <a:spcAft>
                <a:spcPts val="0"/>
              </a:spcAft>
              <a:buNone/>
            </a:pPr>
            <a:r>
              <a:rPr lang="en" sz="700">
                <a:latin typeface="Roboto Mono"/>
                <a:ea typeface="Roboto Mono"/>
                <a:cs typeface="Roboto Mono"/>
                <a:sym typeface="Roboto Mono"/>
              </a:rPr>
              <a:t>        )</a:t>
            </a:r>
            <a:endParaRPr sz="1800">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structure_inference.sh</a:t>
            </a:r>
            <a:endParaRPr/>
          </a:p>
        </p:txBody>
      </p:sp>
      <p:sp>
        <p:nvSpPr>
          <p:cNvPr id="295" name="Google Shape;295;p43"/>
          <p:cNvSpPr/>
          <p:nvPr/>
        </p:nvSpPr>
        <p:spPr>
          <a:xfrm>
            <a:off x="113650" y="720800"/>
            <a:ext cx="4488000" cy="4333500"/>
          </a:xfrm>
          <a:prstGeom prst="rect">
            <a:avLst/>
          </a:prstGeom>
          <a:solidFill>
            <a:srgbClr val="FFF7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000F0"/>
                </a:solidFill>
                <a:latin typeface="Roboto Mono"/>
                <a:ea typeface="Roboto Mono"/>
                <a:cs typeface="Roboto Mono"/>
                <a:sym typeface="Roboto Mono"/>
              </a:rPr>
              <a:t>MDIR</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"/local/workdir/alphafold3"</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DATABASE</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${MDIR}</a:t>
            </a:r>
            <a:r>
              <a:rPr lang="en" sz="900">
                <a:solidFill>
                  <a:srgbClr val="A01010"/>
                </a:solidFill>
                <a:latin typeface="Roboto Mono"/>
                <a:ea typeface="Roboto Mono"/>
                <a:cs typeface="Roboto Mono"/>
                <a:sym typeface="Roboto Mono"/>
              </a:rPr>
              <a:t>/public_databases"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WEIGHTS</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${MDIR}</a:t>
            </a:r>
            <a:r>
              <a:rPr lang="en" sz="900">
                <a:solidFill>
                  <a:srgbClr val="A01010"/>
                </a:solidFill>
                <a:latin typeface="Roboto Mono"/>
                <a:ea typeface="Roboto Mono"/>
                <a:cs typeface="Roboto Mono"/>
                <a:sym typeface="Roboto Mono"/>
              </a:rPr>
              <a:t>/model"</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OUTDIR</a:t>
            </a:r>
            <a:r>
              <a:rPr b="1" lang="en" sz="900">
                <a:solidFill>
                  <a:srgbClr val="EE11FF"/>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$(date +</a:t>
            </a:r>
            <a:r>
              <a:rPr lang="en" sz="900">
                <a:solidFill>
                  <a:srgbClr val="A01010"/>
                </a:solidFill>
                <a:latin typeface="Roboto Mono"/>
                <a:ea typeface="Roboto Mono"/>
                <a:cs typeface="Roboto Mono"/>
                <a:sym typeface="Roboto Mono"/>
              </a:rPr>
              <a:t>'%y%m%d%H'</a:t>
            </a:r>
            <a:r>
              <a:rPr lang="en" sz="900">
                <a:solidFill>
                  <a:srgbClr val="009000"/>
                </a:solidFill>
                <a:latin typeface="Roboto Mono"/>
                <a:ea typeface="Roboto Mono"/>
                <a:cs typeface="Roboto Mono"/>
                <a:sym typeface="Roboto Mono"/>
              </a:rPr>
              <a:t>_$(hostname | awk -F </a:t>
            </a:r>
            <a:r>
              <a:rPr lang="en" sz="900">
                <a:solidFill>
                  <a:srgbClr val="A01010"/>
                </a:solidFill>
                <a:latin typeface="Roboto Mono"/>
                <a:ea typeface="Roboto Mono"/>
                <a:cs typeface="Roboto Mono"/>
                <a:sym typeface="Roboto Mono"/>
              </a:rPr>
              <a:t>'.'</a:t>
            </a:r>
            <a:r>
              <a:rPr lang="en" sz="900">
                <a:solidFill>
                  <a:srgbClr val="009000"/>
                </a:solidFill>
                <a:latin typeface="Roboto Mono"/>
                <a:ea typeface="Roboto Mono"/>
                <a:cs typeface="Roboto Mono"/>
                <a:sym typeface="Roboto Mono"/>
              </a:rPr>
              <a:t> </a:t>
            </a:r>
            <a:r>
              <a:rPr lang="en" sz="900">
                <a:solidFill>
                  <a:srgbClr val="A01010"/>
                </a:solidFill>
                <a:latin typeface="Roboto Mono"/>
                <a:ea typeface="Roboto Mono"/>
                <a:cs typeface="Roboto Mono"/>
                <a:sym typeface="Roboto Mono"/>
              </a:rPr>
              <a:t>'{print $1}'</a:t>
            </a:r>
            <a:r>
              <a:rPr lang="en" sz="900">
                <a:solidFill>
                  <a:srgbClr val="00900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OUTDIR</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"/local/workdir/output_</a:t>
            </a:r>
            <a:r>
              <a:rPr lang="en" sz="900">
                <a:solidFill>
                  <a:srgbClr val="0000F0"/>
                </a:solidFill>
                <a:latin typeface="Roboto Mono"/>
                <a:ea typeface="Roboto Mono"/>
                <a:cs typeface="Roboto Mono"/>
                <a:sym typeface="Roboto Mono"/>
              </a:rPr>
              <a:t>${OUTDIR}</a:t>
            </a:r>
            <a:r>
              <a:rPr lang="en" sz="900">
                <a:solidFill>
                  <a:srgbClr val="A0101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3000A0"/>
                </a:solidFill>
                <a:latin typeface="Roboto Mono"/>
                <a:ea typeface="Roboto Mono"/>
                <a:cs typeface="Roboto Mono"/>
                <a:sym typeface="Roboto Mono"/>
              </a:rPr>
              <a:t>mkdir</a:t>
            </a: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-p</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$OUTDIR</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INPUT_PREF</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"path_to_your_json_dir"</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0000F0"/>
                </a:solidFill>
                <a:latin typeface="Roboto Mono"/>
                <a:ea typeface="Roboto Mono"/>
                <a:cs typeface="Roboto Mono"/>
                <a:sym typeface="Roboto Mono"/>
              </a:rPr>
              <a:t>NPROC</a:t>
            </a:r>
            <a:r>
              <a:rPr b="1" lang="en" sz="900">
                <a:solidFill>
                  <a:srgbClr val="EE11FF"/>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a:t>
            </a:r>
            <a:r>
              <a:rPr lang="en" sz="800">
                <a:solidFill>
                  <a:srgbClr val="0000F0"/>
                </a:solidFill>
                <a:latin typeface="Roboto Mono"/>
                <a:ea typeface="Roboto Mono"/>
                <a:cs typeface="Roboto Mono"/>
                <a:sym typeface="Roboto Mono"/>
              </a:rPr>
              <a:t>njob</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3000A0"/>
                </a:solidFill>
                <a:latin typeface="Roboto Mono"/>
                <a:ea typeface="Roboto Mono"/>
                <a:cs typeface="Roboto Mono"/>
                <a:sym typeface="Roboto Mono"/>
              </a:rPr>
              <a:t>cd</a:t>
            </a:r>
            <a:r>
              <a:rPr lang="en" sz="900">
                <a:latin typeface="Roboto Mono"/>
                <a:ea typeface="Roboto Mono"/>
                <a:cs typeface="Roboto Mono"/>
                <a:sym typeface="Roboto Mono"/>
              </a:rPr>
              <a:t> /workdir/alphafold3</a:t>
            </a:r>
            <a:endParaRPr sz="900">
              <a:latin typeface="Roboto Mono"/>
              <a:ea typeface="Roboto Mono"/>
              <a:cs typeface="Roboto Mono"/>
              <a:sym typeface="Roboto Mono"/>
            </a:endParaRPr>
          </a:p>
          <a:p>
            <a:pPr indent="0" lvl="0" marL="0" rtl="0" algn="l">
              <a:spcBef>
                <a:spcPts val="0"/>
              </a:spcBef>
              <a:spcAft>
                <a:spcPts val="0"/>
              </a:spcAft>
              <a:buNone/>
            </a:pPr>
            <a:r>
              <a:rPr b="1" lang="en" sz="900">
                <a:solidFill>
                  <a:srgbClr val="700080"/>
                </a:solidFill>
                <a:latin typeface="Roboto Mono"/>
                <a:ea typeface="Roboto Mono"/>
                <a:cs typeface="Roboto Mono"/>
                <a:sym typeface="Roboto Mono"/>
              </a:rPr>
              <a:t>for</a:t>
            </a:r>
            <a:r>
              <a:rPr lang="en" sz="900">
                <a:latin typeface="Roboto Mono"/>
                <a:ea typeface="Roboto Mono"/>
                <a:cs typeface="Roboto Mono"/>
                <a:sym typeface="Roboto Mono"/>
              </a:rPr>
              <a:t> i </a:t>
            </a:r>
            <a:r>
              <a:rPr b="1" lang="en" sz="900">
                <a:solidFill>
                  <a:srgbClr val="700080"/>
                </a:solidFill>
                <a:latin typeface="Roboto Mono"/>
                <a:ea typeface="Roboto Mono"/>
                <a:cs typeface="Roboto Mono"/>
                <a:sym typeface="Roboto Mono"/>
              </a:rPr>
              <a:t>in</a:t>
            </a:r>
            <a:r>
              <a:rPr lang="en" sz="900">
                <a:latin typeface="Roboto Mono"/>
                <a:ea typeface="Roboto Mono"/>
                <a:cs typeface="Roboto Mono"/>
                <a:sym typeface="Roboto Mono"/>
              </a:rPr>
              <a:t> </a:t>
            </a:r>
            <a:r>
              <a:rPr lang="en" sz="900">
                <a:solidFill>
                  <a:srgbClr val="009000"/>
                </a:solidFill>
                <a:latin typeface="Roboto Mono"/>
                <a:ea typeface="Roboto Mono"/>
                <a:cs typeface="Roboto Mono"/>
                <a:sym typeface="Roboto Mono"/>
              </a:rPr>
              <a:t>$(seq 1 </a:t>
            </a:r>
            <a:r>
              <a:rPr lang="en" sz="900">
                <a:solidFill>
                  <a:srgbClr val="0000F0"/>
                </a:solidFill>
                <a:latin typeface="Roboto Mono"/>
                <a:ea typeface="Roboto Mono"/>
                <a:cs typeface="Roboto Mono"/>
                <a:sym typeface="Roboto Mono"/>
              </a:rPr>
              <a:t>$NPROC</a:t>
            </a:r>
            <a:r>
              <a:rPr lang="en" sz="900">
                <a:solidFill>
                  <a:srgbClr val="009000"/>
                </a:solidFill>
                <a:latin typeface="Roboto Mono"/>
                <a:ea typeface="Roboto Mono"/>
                <a:cs typeface="Roboto Mono"/>
                <a:sym typeface="Roboto Mono"/>
              </a:rPr>
              <a:t>)</a:t>
            </a:r>
            <a:r>
              <a:rPr lang="en" sz="900">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do</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b="1" lang="en" sz="900">
                <a:solidFill>
                  <a:srgbClr val="EE11FF"/>
                </a:solidFill>
                <a:latin typeface="Roboto Mono"/>
                <a:ea typeface="Roboto Mono"/>
                <a:cs typeface="Roboto Mono"/>
                <a:sym typeface="Roboto Mono"/>
              </a:rPr>
              <a:t>=</a:t>
            </a:r>
            <a:r>
              <a:rPr lang="en" sz="900">
                <a:solidFill>
                  <a:srgbClr val="A01010"/>
                </a:solidFill>
                <a:latin typeface="Roboto Mono"/>
                <a:ea typeface="Roboto Mono"/>
                <a:cs typeface="Roboto Mono"/>
                <a:sym typeface="Roboto Mono"/>
              </a:rPr>
              <a:t>"</a:t>
            </a:r>
            <a:r>
              <a:rPr lang="en" sz="900">
                <a:solidFill>
                  <a:srgbClr val="0000F0"/>
                </a:solidFill>
                <a:latin typeface="Roboto Mono"/>
                <a:ea typeface="Roboto Mono"/>
                <a:cs typeface="Roboto Mono"/>
                <a:sym typeface="Roboto Mono"/>
              </a:rPr>
              <a:t>${INPUT_PREF}${i}</a:t>
            </a:r>
            <a:r>
              <a:rPr lang="en" sz="900">
                <a:solidFill>
                  <a:srgbClr val="A01010"/>
                </a:solidFill>
                <a:latin typeface="Roboto Mono"/>
                <a:ea typeface="Roboto Mono"/>
                <a:cs typeface="Roboto Mono"/>
                <a:sym typeface="Roboto Mono"/>
              </a:rPr>
              <a:t>"</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docker1 run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lang="en" sz="900">
                <a:latin typeface="Roboto Mono"/>
                <a:ea typeface="Roboto Mono"/>
                <a:cs typeface="Roboto Mono"/>
                <a:sym typeface="Roboto Mono"/>
              </a:rPr>
              <a:t>:/root/af_input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$OUTDIR</a:t>
            </a:r>
            <a:r>
              <a:rPr lang="en" sz="900">
                <a:latin typeface="Roboto Mono"/>
                <a:ea typeface="Roboto Mono"/>
                <a:cs typeface="Roboto Mono"/>
                <a:sym typeface="Roboto Mono"/>
              </a:rPr>
              <a:t>:/root/af_output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$WEIGHTS</a:t>
            </a:r>
            <a:r>
              <a:rPr lang="en" sz="900">
                <a:latin typeface="Roboto Mono"/>
                <a:ea typeface="Roboto Mono"/>
                <a:cs typeface="Roboto Mono"/>
                <a:sym typeface="Roboto Mono"/>
              </a:rPr>
              <a:t>:/root/models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$DATABASE</a:t>
            </a:r>
            <a:r>
              <a:rPr lang="en" sz="900">
                <a:latin typeface="Roboto Mono"/>
                <a:ea typeface="Roboto Mono"/>
                <a:cs typeface="Roboto Mono"/>
                <a:sym typeface="Roboto Mono"/>
              </a:rPr>
              <a:t>:/root/public_databases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--gpus all</a:t>
            </a:r>
            <a:r>
              <a:rPr lang="en" sz="900">
                <a:latin typeface="Roboto Mono"/>
                <a:ea typeface="Roboto Mono"/>
                <a:cs typeface="Roboto Mono"/>
                <a:sym typeface="Roboto Mono"/>
              </a:rPr>
              <a: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biohpc_netid/alphafold3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python run_alphafold.py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--input_dir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/root/af_input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--model_dir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/root/models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--db_dir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/root/public_databases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--output_dir</a:t>
            </a:r>
            <a:r>
              <a:rPr b="1" lang="en" sz="900">
                <a:solidFill>
                  <a:srgbClr val="EE11FF"/>
                </a:solidFill>
                <a:latin typeface="Roboto Mono"/>
                <a:ea typeface="Roboto Mono"/>
                <a:cs typeface="Roboto Mono"/>
                <a:sym typeface="Roboto Mono"/>
              </a:rPr>
              <a:t>=</a:t>
            </a:r>
            <a:r>
              <a:rPr lang="en" sz="900">
                <a:latin typeface="Roboto Mono"/>
                <a:ea typeface="Roboto Mono"/>
                <a:cs typeface="Roboto Mono"/>
                <a:sym typeface="Roboto Mono"/>
              </a:rPr>
              <a:t>/root/af_output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a:t>
            </a:r>
            <a:r>
              <a:rPr lang="en" sz="900">
                <a:solidFill>
                  <a:srgbClr val="0000C0"/>
                </a:solidFill>
                <a:latin typeface="Roboto Mono"/>
                <a:ea typeface="Roboto Mono"/>
                <a:cs typeface="Roboto Mono"/>
                <a:sym typeface="Roboto Mono"/>
              </a:rPr>
              <a:t>norun_data_pipeline</a:t>
            </a:r>
            <a:r>
              <a:rPr lang="en" sz="900">
                <a:latin typeface="Roboto Mono"/>
                <a:ea typeface="Roboto Mono"/>
                <a:cs typeface="Roboto Mono"/>
                <a:sym typeface="Roboto Mono"/>
              </a:rPr>
              <a:t> &amp;</a:t>
            </a:r>
            <a:endParaRPr sz="900">
              <a:latin typeface="Roboto Mono"/>
              <a:ea typeface="Roboto Mono"/>
              <a:cs typeface="Roboto Mono"/>
              <a:sym typeface="Roboto Mono"/>
            </a:endParaRPr>
          </a:p>
          <a:p>
            <a:pPr indent="0" lvl="0" marL="0" rtl="0" algn="l">
              <a:spcBef>
                <a:spcPts val="0"/>
              </a:spcBef>
              <a:spcAft>
                <a:spcPts val="0"/>
              </a:spcAft>
              <a:buNone/>
            </a:pPr>
            <a:r>
              <a:rPr b="1" lang="en" sz="900">
                <a:solidFill>
                  <a:srgbClr val="700080"/>
                </a:solidFill>
                <a:latin typeface="Roboto Mono"/>
                <a:ea typeface="Roboto Mono"/>
                <a:cs typeface="Roboto Mono"/>
                <a:sym typeface="Roboto Mono"/>
              </a:rPr>
              <a:t>done</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900">
                <a:latin typeface="Roboto Mono"/>
                <a:ea typeface="Roboto Mono"/>
                <a:cs typeface="Roboto Mono"/>
                <a:sym typeface="Roboto Mono"/>
              </a:rPr>
              <a:t>wait</a:t>
            </a:r>
            <a:endParaRPr sz="900">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a:t>
            </a:r>
            <a:endParaRPr/>
          </a:p>
        </p:txBody>
      </p:sp>
      <p:sp>
        <p:nvSpPr>
          <p:cNvPr id="301" name="Google Shape;301;p44"/>
          <p:cNvSpPr txBox="1"/>
          <p:nvPr>
            <p:ph idx="1" type="body"/>
          </p:nvPr>
        </p:nvSpPr>
        <p:spPr>
          <a:xfrm>
            <a:off x="118200" y="746100"/>
            <a:ext cx="3817200" cy="42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ACCESS</a:t>
            </a:r>
            <a:endParaRPr/>
          </a:p>
          <a:p>
            <a:pPr indent="0" lvl="0" marL="0" rtl="0" algn="l">
              <a:spcBef>
                <a:spcPts val="1200"/>
              </a:spcBef>
              <a:spcAft>
                <a:spcPts val="1200"/>
              </a:spcAft>
              <a:buNone/>
            </a:pPr>
            <a:r>
              <a:rPr lang="en"/>
              <a:t>Estimate 10 seconds per pair for structural prediction.</a:t>
            </a:r>
            <a:endParaRPr/>
          </a:p>
        </p:txBody>
      </p:sp>
      <p:pic>
        <p:nvPicPr>
          <p:cNvPr id="302" name="Google Shape;302;p44"/>
          <p:cNvPicPr preferRelativeResize="0"/>
          <p:nvPr/>
        </p:nvPicPr>
        <p:blipFill>
          <a:blip r:embed="rId4">
            <a:alphaModFix/>
          </a:blip>
          <a:stretch>
            <a:fillRect/>
          </a:stretch>
        </p:blipFill>
        <p:spPr>
          <a:xfrm>
            <a:off x="3935350" y="664225"/>
            <a:ext cx="5208650" cy="127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introduction - AlphaFold3 pipeline</a:t>
            </a:r>
            <a:endParaRPr/>
          </a:p>
        </p:txBody>
      </p:sp>
      <p:sp>
        <p:nvSpPr>
          <p:cNvPr id="90" name="Google Shape;90;p18"/>
          <p:cNvSpPr/>
          <p:nvPr/>
        </p:nvSpPr>
        <p:spPr>
          <a:xfrm>
            <a:off x="1193350" y="2035875"/>
            <a:ext cx="3062700" cy="1077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MSA with Jackhmmer</a:t>
            </a:r>
            <a:endParaRPr b="1"/>
          </a:p>
          <a:p>
            <a:pPr indent="-317500" lvl="0" marL="457200" rtl="0" algn="l">
              <a:spcBef>
                <a:spcPts val="0"/>
              </a:spcBef>
              <a:spcAft>
                <a:spcPts val="0"/>
              </a:spcAft>
              <a:buSzPts val="1400"/>
              <a:buChar char="-"/>
            </a:pPr>
            <a:r>
              <a:rPr lang="en"/>
              <a:t>CPU intensive</a:t>
            </a:r>
            <a:endParaRPr/>
          </a:p>
          <a:p>
            <a:pPr indent="-317500" lvl="0" marL="457200" rtl="0" algn="l">
              <a:spcBef>
                <a:spcPts val="0"/>
              </a:spcBef>
              <a:spcAft>
                <a:spcPts val="0"/>
              </a:spcAft>
              <a:buSzPts val="1400"/>
              <a:buChar char="-"/>
            </a:pPr>
            <a:r>
              <a:rPr lang="en"/>
              <a:t>Run on machines with more CPU cores</a:t>
            </a:r>
            <a:endParaRPr/>
          </a:p>
        </p:txBody>
      </p:sp>
      <p:sp>
        <p:nvSpPr>
          <p:cNvPr id="91" name="Google Shape;91;p18"/>
          <p:cNvSpPr/>
          <p:nvPr/>
        </p:nvSpPr>
        <p:spPr>
          <a:xfrm>
            <a:off x="4491850" y="1856924"/>
            <a:ext cx="3062700" cy="1435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Structure prediction</a:t>
            </a:r>
            <a:endParaRPr b="1"/>
          </a:p>
          <a:p>
            <a:pPr indent="-317500" lvl="0" marL="457200" rtl="0" algn="l">
              <a:spcBef>
                <a:spcPts val="0"/>
              </a:spcBef>
              <a:spcAft>
                <a:spcPts val="0"/>
              </a:spcAft>
              <a:buSzPts val="1400"/>
              <a:buChar char="-"/>
            </a:pPr>
            <a:r>
              <a:rPr lang="en"/>
              <a:t>GPU intensive, run on GPU servers</a:t>
            </a:r>
            <a:endParaRPr/>
          </a:p>
          <a:p>
            <a:pPr indent="-317500" lvl="0" marL="457200" rtl="0" algn="l">
              <a:spcBef>
                <a:spcPts val="0"/>
              </a:spcBef>
              <a:spcAft>
                <a:spcPts val="0"/>
              </a:spcAft>
              <a:buSzPts val="1400"/>
              <a:buChar char="-"/>
            </a:pPr>
            <a:r>
              <a:rPr lang="en"/>
              <a:t>Suggest to use A100, H100, A6000 might work but less optimized</a:t>
            </a:r>
            <a:endParaRPr/>
          </a:p>
        </p:txBody>
      </p:sp>
      <p:cxnSp>
        <p:nvCxnSpPr>
          <p:cNvPr id="92" name="Google Shape;92;p18"/>
          <p:cNvCxnSpPr>
            <a:stCxn id="90" idx="3"/>
            <a:endCxn id="91" idx="1"/>
          </p:cNvCxnSpPr>
          <p:nvPr/>
        </p:nvCxnSpPr>
        <p:spPr>
          <a:xfrm>
            <a:off x="4256050" y="2574825"/>
            <a:ext cx="235800" cy="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8"/>
          <p:cNvSpPr/>
          <p:nvPr/>
        </p:nvSpPr>
        <p:spPr>
          <a:xfrm>
            <a:off x="1600600" y="854250"/>
            <a:ext cx="2248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Protein </a:t>
            </a:r>
            <a:r>
              <a:rPr b="1" lang="en"/>
              <a:t>sequence</a:t>
            </a:r>
            <a:r>
              <a:rPr b="1" lang="en"/>
              <a:t>, </a:t>
            </a:r>
            <a:r>
              <a:rPr i="1" lang="en"/>
              <a:t>ligand, ion, DNA, RNA</a:t>
            </a:r>
            <a:endParaRPr i="1"/>
          </a:p>
        </p:txBody>
      </p:sp>
      <p:cxnSp>
        <p:nvCxnSpPr>
          <p:cNvPr id="94" name="Google Shape;94;p18"/>
          <p:cNvCxnSpPr>
            <a:stCxn id="93" idx="2"/>
            <a:endCxn id="90" idx="0"/>
          </p:cNvCxnSpPr>
          <p:nvPr/>
        </p:nvCxnSpPr>
        <p:spPr>
          <a:xfrm>
            <a:off x="2724700" y="1426950"/>
            <a:ext cx="0" cy="6090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8"/>
          <p:cNvSpPr/>
          <p:nvPr/>
        </p:nvSpPr>
        <p:spPr>
          <a:xfrm>
            <a:off x="4899100" y="3883825"/>
            <a:ext cx="2248200" cy="4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Structure</a:t>
            </a:r>
            <a:r>
              <a:rPr b="1" lang="en"/>
              <a:t> predictions</a:t>
            </a:r>
            <a:endParaRPr/>
          </a:p>
        </p:txBody>
      </p:sp>
      <p:cxnSp>
        <p:nvCxnSpPr>
          <p:cNvPr id="96" name="Google Shape;96;p18"/>
          <p:cNvCxnSpPr>
            <a:stCxn id="91" idx="2"/>
            <a:endCxn id="95" idx="0"/>
          </p:cNvCxnSpPr>
          <p:nvPr/>
        </p:nvCxnSpPr>
        <p:spPr>
          <a:xfrm>
            <a:off x="6023200" y="3292724"/>
            <a:ext cx="0" cy="59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idx="1" type="body"/>
          </p:nvPr>
        </p:nvSpPr>
        <p:spPr>
          <a:xfrm>
            <a:off x="167750" y="1350775"/>
            <a:ext cx="4361700" cy="1140600"/>
          </a:xfrm>
          <a:prstGeom prst="rect">
            <a:avLst/>
          </a:prstGeom>
          <a:solidFill>
            <a:srgbClr val="F3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900">
                <a:solidFill>
                  <a:srgbClr val="000000"/>
                </a:solidFill>
                <a:latin typeface="Roboto Mono"/>
                <a:ea typeface="Roboto Mono"/>
                <a:cs typeface="Roboto Mono"/>
                <a:sym typeface="Roboto Mono"/>
              </a:rPr>
              <a:t>  </a:t>
            </a:r>
            <a:r>
              <a:rPr lang="en" sz="900">
                <a:solidFill>
                  <a:srgbClr val="1AB1CD"/>
                </a:solidFill>
                <a:latin typeface="Roboto Mono"/>
                <a:ea typeface="Roboto Mono"/>
                <a:cs typeface="Roboto Mono"/>
                <a:sym typeface="Roboto Mono"/>
              </a:rPr>
              <a:t>pair_transition_shard_spec</a:t>
            </a:r>
            <a:r>
              <a:rPr lang="en" sz="900">
                <a:solidFill>
                  <a:srgbClr val="000000"/>
                </a:solidFill>
                <a:latin typeface="Roboto Mono"/>
                <a:ea typeface="Roboto Mono"/>
                <a:cs typeface="Roboto Mono"/>
                <a:sym typeface="Roboto Mono"/>
              </a:rPr>
              <a:t>: </a:t>
            </a:r>
            <a:r>
              <a:rPr lang="en" sz="900">
                <a:solidFill>
                  <a:srgbClr val="1AB1CD"/>
                </a:solidFill>
                <a:latin typeface="Roboto Mono"/>
                <a:ea typeface="Roboto Mono"/>
                <a:cs typeface="Roboto Mono"/>
                <a:sym typeface="Roboto Mono"/>
              </a:rPr>
              <a:t>Sequence</a:t>
            </a:r>
            <a:r>
              <a:rPr lang="en" sz="900">
                <a:solidFill>
                  <a:srgbClr val="000000"/>
                </a:solidFill>
                <a:latin typeface="Roboto Mono"/>
                <a:ea typeface="Roboto Mono"/>
                <a:cs typeface="Roboto Mono"/>
                <a:sym typeface="Roboto Mono"/>
              </a:rPr>
              <a:t>[</a:t>
            </a:r>
            <a:r>
              <a:rPr lang="en" sz="900">
                <a:solidFill>
                  <a:srgbClr val="1AB1CD"/>
                </a:solidFill>
                <a:latin typeface="Roboto Mono"/>
                <a:ea typeface="Roboto Mono"/>
                <a:cs typeface="Roboto Mono"/>
                <a:sym typeface="Roboto Mono"/>
              </a:rPr>
              <a:t>_Shape2DType</a:t>
            </a:r>
            <a:r>
              <a:rPr lang="en" sz="900">
                <a:solidFill>
                  <a:srgbClr val="000000"/>
                </a:solidFill>
                <a:latin typeface="Roboto Mono"/>
                <a:ea typeface="Roboto Mono"/>
                <a:cs typeface="Roboto Mono"/>
                <a:sym typeface="Roboto Mono"/>
              </a:rPr>
              <a:t>] </a:t>
            </a:r>
            <a:r>
              <a:rPr b="1" lang="en" sz="900">
                <a:solidFill>
                  <a:srgbClr val="EE11FF"/>
                </a:solidFill>
                <a:latin typeface="Roboto Mono"/>
                <a:ea typeface="Roboto Mono"/>
                <a:cs typeface="Roboto Mono"/>
                <a:sym typeface="Roboto Mono"/>
              </a:rPr>
              <a:t>=</a:t>
            </a:r>
            <a:r>
              <a:rPr lang="en" sz="900">
                <a:solidFill>
                  <a:srgbClr val="000000"/>
                </a:solidFill>
                <a:latin typeface="Roboto Mono"/>
                <a:ea typeface="Roboto Mono"/>
                <a:cs typeface="Roboto Mono"/>
                <a:sym typeface="Roboto Mono"/>
              </a:rPr>
              <a:t> (</a:t>
            </a:r>
            <a:endParaRPr sz="9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00">
                <a:solidFill>
                  <a:srgbClr val="000000"/>
                </a:solidFill>
                <a:latin typeface="Roboto Mono"/>
                <a:ea typeface="Roboto Mono"/>
                <a:cs typeface="Roboto Mono"/>
                <a:sym typeface="Roboto Mono"/>
              </a:rPr>
              <a:t>      (</a:t>
            </a:r>
            <a:r>
              <a:rPr lang="en" sz="900">
                <a:solidFill>
                  <a:srgbClr val="106040"/>
                </a:solidFill>
                <a:latin typeface="Roboto Mono"/>
                <a:ea typeface="Roboto Mono"/>
                <a:cs typeface="Roboto Mono"/>
                <a:sym typeface="Roboto Mono"/>
              </a:rPr>
              <a:t>2048</a:t>
            </a:r>
            <a:r>
              <a:rPr lang="en" sz="900">
                <a:solidFill>
                  <a:srgbClr val="000000"/>
                </a:solidFill>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None</a:t>
            </a:r>
            <a:r>
              <a:rPr lang="en" sz="900">
                <a:solidFill>
                  <a:srgbClr val="000000"/>
                </a:solidFill>
                <a:latin typeface="Roboto Mono"/>
                <a:ea typeface="Roboto Mono"/>
                <a:cs typeface="Roboto Mono"/>
                <a:sym typeface="Roboto Mono"/>
              </a:rPr>
              <a:t>),</a:t>
            </a:r>
            <a:endParaRPr sz="9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00">
                <a:solidFill>
                  <a:srgbClr val="000000"/>
                </a:solidFill>
                <a:latin typeface="Roboto Mono"/>
                <a:ea typeface="Roboto Mono"/>
                <a:cs typeface="Roboto Mono"/>
                <a:sym typeface="Roboto Mono"/>
              </a:rPr>
              <a:t>      (</a:t>
            </a:r>
            <a:r>
              <a:rPr lang="en" sz="900">
                <a:solidFill>
                  <a:srgbClr val="106040"/>
                </a:solidFill>
                <a:latin typeface="Roboto Mono"/>
                <a:ea typeface="Roboto Mono"/>
                <a:cs typeface="Roboto Mono"/>
                <a:sym typeface="Roboto Mono"/>
              </a:rPr>
              <a:t>3072</a:t>
            </a:r>
            <a:r>
              <a:rPr lang="en" sz="900">
                <a:solidFill>
                  <a:srgbClr val="000000"/>
                </a:solidFill>
                <a:latin typeface="Roboto Mono"/>
                <a:ea typeface="Roboto Mono"/>
                <a:cs typeface="Roboto Mono"/>
                <a:sym typeface="Roboto Mono"/>
              </a:rPr>
              <a:t>, </a:t>
            </a:r>
            <a:r>
              <a:rPr lang="en" sz="900">
                <a:solidFill>
                  <a:srgbClr val="106040"/>
                </a:solidFill>
                <a:latin typeface="Roboto Mono"/>
                <a:ea typeface="Roboto Mono"/>
                <a:cs typeface="Roboto Mono"/>
                <a:sym typeface="Roboto Mono"/>
              </a:rPr>
              <a:t>1024</a:t>
            </a:r>
            <a:r>
              <a:rPr lang="en" sz="900">
                <a:solidFill>
                  <a:srgbClr val="000000"/>
                </a:solidFill>
                <a:latin typeface="Roboto Mono"/>
                <a:ea typeface="Roboto Mono"/>
                <a:cs typeface="Roboto Mono"/>
                <a:sym typeface="Roboto Mono"/>
              </a:rPr>
              <a:t>),</a:t>
            </a:r>
            <a:endParaRPr sz="9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00">
                <a:solidFill>
                  <a:srgbClr val="000000"/>
                </a:solidFill>
                <a:latin typeface="Roboto Mono"/>
                <a:ea typeface="Roboto Mono"/>
                <a:cs typeface="Roboto Mono"/>
                <a:sym typeface="Roboto Mono"/>
              </a:rPr>
              <a:t>      (</a:t>
            </a:r>
            <a:r>
              <a:rPr b="1" lang="en" sz="900">
                <a:solidFill>
                  <a:srgbClr val="700080"/>
                </a:solidFill>
                <a:latin typeface="Roboto Mono"/>
                <a:ea typeface="Roboto Mono"/>
                <a:cs typeface="Roboto Mono"/>
                <a:sym typeface="Roboto Mono"/>
              </a:rPr>
              <a:t>None</a:t>
            </a:r>
            <a:r>
              <a:rPr lang="en" sz="900">
                <a:solidFill>
                  <a:srgbClr val="000000"/>
                </a:solidFill>
                <a:latin typeface="Roboto Mono"/>
                <a:ea typeface="Roboto Mono"/>
                <a:cs typeface="Roboto Mono"/>
                <a:sym typeface="Roboto Mono"/>
              </a:rPr>
              <a:t>, </a:t>
            </a:r>
            <a:r>
              <a:rPr lang="en" sz="900">
                <a:solidFill>
                  <a:srgbClr val="106040"/>
                </a:solidFill>
                <a:latin typeface="Roboto Mono"/>
                <a:ea typeface="Roboto Mono"/>
                <a:cs typeface="Roboto Mono"/>
                <a:sym typeface="Roboto Mono"/>
              </a:rPr>
              <a:t>512</a:t>
            </a:r>
            <a:r>
              <a:rPr lang="en" sz="900">
                <a:solidFill>
                  <a:srgbClr val="000000"/>
                </a:solidFill>
                <a:latin typeface="Roboto Mono"/>
                <a:ea typeface="Roboto Mono"/>
                <a:cs typeface="Roboto Mono"/>
                <a:sym typeface="Roboto Mono"/>
              </a:rPr>
              <a:t>),</a:t>
            </a:r>
            <a:endParaRPr sz="900">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900">
                <a:solidFill>
                  <a:srgbClr val="000000"/>
                </a:solidFill>
                <a:latin typeface="Roboto Mono"/>
                <a:ea typeface="Roboto Mono"/>
                <a:cs typeface="Roboto Mono"/>
                <a:sym typeface="Roboto Mono"/>
              </a:rPr>
              <a:t>  )</a:t>
            </a:r>
            <a:endParaRPr sz="900">
              <a:solidFill>
                <a:srgbClr val="000000"/>
              </a:solidFill>
              <a:latin typeface="Roboto Mono"/>
              <a:ea typeface="Roboto Mono"/>
              <a:cs typeface="Roboto Mono"/>
              <a:sym typeface="Roboto Mono"/>
            </a:endParaRPr>
          </a:p>
        </p:txBody>
      </p:sp>
      <p:sp>
        <p:nvSpPr>
          <p:cNvPr id="308" name="Google Shape;308;p45"/>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Adjustment for A100 40G</a:t>
            </a:r>
            <a:endParaRPr/>
          </a:p>
        </p:txBody>
      </p:sp>
      <p:sp>
        <p:nvSpPr>
          <p:cNvPr id="309" name="Google Shape;309;p45"/>
          <p:cNvSpPr txBox="1"/>
          <p:nvPr/>
        </p:nvSpPr>
        <p:spPr>
          <a:xfrm>
            <a:off x="113650" y="732475"/>
            <a:ext cx="7157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Adjusting pair_transition_shard_spec in model_config.py:</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and GPU servers on BioHPC</a:t>
            </a:r>
            <a:endParaRPr/>
          </a:p>
        </p:txBody>
      </p:sp>
      <p:pic>
        <p:nvPicPr>
          <p:cNvPr id="102" name="Google Shape;102;p19"/>
          <p:cNvPicPr preferRelativeResize="0"/>
          <p:nvPr/>
        </p:nvPicPr>
        <p:blipFill>
          <a:blip r:embed="rId3">
            <a:alphaModFix/>
          </a:blip>
          <a:stretch>
            <a:fillRect/>
          </a:stretch>
        </p:blipFill>
        <p:spPr>
          <a:xfrm>
            <a:off x="1572787" y="860026"/>
            <a:ext cx="5641257" cy="2529034"/>
          </a:xfrm>
          <a:prstGeom prst="rect">
            <a:avLst/>
          </a:prstGeom>
          <a:noFill/>
          <a:ln>
            <a:noFill/>
          </a:ln>
        </p:spPr>
      </p:pic>
      <p:sp>
        <p:nvSpPr>
          <p:cNvPr id="103" name="Google Shape;103;p19"/>
          <p:cNvSpPr/>
          <p:nvPr/>
        </p:nvSpPr>
        <p:spPr>
          <a:xfrm>
            <a:off x="1733425" y="2468325"/>
            <a:ext cx="2013900" cy="17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4" name="Google Shape;104;p19"/>
          <p:cNvPicPr preferRelativeResize="0"/>
          <p:nvPr/>
        </p:nvPicPr>
        <p:blipFill>
          <a:blip r:embed="rId4">
            <a:alphaModFix/>
          </a:blip>
          <a:stretch>
            <a:fillRect/>
          </a:stretch>
        </p:blipFill>
        <p:spPr>
          <a:xfrm>
            <a:off x="1133188" y="3465249"/>
            <a:ext cx="6877624" cy="150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AlphaFold3 with a Docker image</a:t>
            </a:r>
            <a:endParaRPr/>
          </a:p>
        </p:txBody>
      </p:sp>
      <p:sp>
        <p:nvSpPr>
          <p:cNvPr id="110" name="Google Shape;110;p20"/>
          <p:cNvSpPr/>
          <p:nvPr/>
        </p:nvSpPr>
        <p:spPr>
          <a:xfrm>
            <a:off x="4218600" y="959275"/>
            <a:ext cx="134700" cy="847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txBox="1"/>
          <p:nvPr>
            <p:ph idx="1" type="body"/>
          </p:nvPr>
        </p:nvSpPr>
        <p:spPr>
          <a:xfrm>
            <a:off x="281950" y="959275"/>
            <a:ext cx="3779700" cy="2008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900">
                <a:solidFill>
                  <a:srgbClr val="A05000"/>
                </a:solidFill>
                <a:latin typeface="Roboto Mono"/>
                <a:ea typeface="Roboto Mono"/>
                <a:cs typeface="Roboto Mono"/>
                <a:sym typeface="Roboto Mono"/>
              </a:rPr>
              <a:t># run one prediction</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docker1 run </a:t>
            </a:r>
            <a:r>
              <a:rPr lang="en" sz="900">
                <a:solidFill>
                  <a:srgbClr val="0000C0"/>
                </a:solidFill>
                <a:latin typeface="Roboto Mono"/>
                <a:ea typeface="Roboto Mono"/>
                <a:cs typeface="Roboto Mono"/>
                <a:sym typeface="Roboto Mono"/>
              </a:rPr>
              <a:t>-it</a:t>
            </a:r>
            <a:r>
              <a:rPr lang="en" sz="900">
                <a:solidFill>
                  <a:srgbClr val="000000"/>
                </a:solidFill>
                <a:latin typeface="Roboto Mono"/>
                <a:ea typeface="Roboto Mono"/>
                <a:cs typeface="Roboto Mono"/>
                <a:sym typeface="Roboto Mono"/>
              </a:rPr>
              <a:t>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solidFill>
                  <a:srgbClr val="000000"/>
                </a:solidFill>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$INPUT</a:t>
            </a:r>
            <a:r>
              <a:rPr lang="en" sz="900">
                <a:solidFill>
                  <a:srgbClr val="000000"/>
                </a:solidFill>
                <a:latin typeface="Roboto Mono"/>
                <a:ea typeface="Roboto Mono"/>
                <a:cs typeface="Roboto Mono"/>
                <a:sym typeface="Roboto Mono"/>
              </a:rPr>
              <a:t>:/root/af_input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solidFill>
                  <a:srgbClr val="000000"/>
                </a:solidFill>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$OUTDIR</a:t>
            </a:r>
            <a:r>
              <a:rPr lang="en" sz="900">
                <a:solidFill>
                  <a:srgbClr val="000000"/>
                </a:solidFill>
                <a:latin typeface="Roboto Mono"/>
                <a:ea typeface="Roboto Mono"/>
                <a:cs typeface="Roboto Mono"/>
                <a:sym typeface="Roboto Mono"/>
              </a:rPr>
              <a:t>:/root/af_output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solidFill>
                  <a:srgbClr val="000000"/>
                </a:solidFill>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$WEIGHTS</a:t>
            </a:r>
            <a:r>
              <a:rPr lang="en" sz="900">
                <a:solidFill>
                  <a:srgbClr val="000000"/>
                </a:solidFill>
                <a:latin typeface="Roboto Mono"/>
                <a:ea typeface="Roboto Mono"/>
                <a:cs typeface="Roboto Mono"/>
                <a:sym typeface="Roboto Mono"/>
              </a:rPr>
              <a:t>:/root/models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--volume</a:t>
            </a:r>
            <a:r>
              <a:rPr lang="en" sz="900">
                <a:solidFill>
                  <a:srgbClr val="000000"/>
                </a:solidFill>
                <a:latin typeface="Roboto Mono"/>
                <a:ea typeface="Roboto Mono"/>
                <a:cs typeface="Roboto Mono"/>
                <a:sym typeface="Roboto Mono"/>
              </a:rPr>
              <a:t> </a:t>
            </a:r>
            <a:r>
              <a:rPr lang="en" sz="900">
                <a:solidFill>
                  <a:srgbClr val="0000F0"/>
                </a:solidFill>
                <a:latin typeface="Roboto Mono"/>
                <a:ea typeface="Roboto Mono"/>
                <a:cs typeface="Roboto Mono"/>
                <a:sym typeface="Roboto Mono"/>
              </a:rPr>
              <a:t>$DATABASE</a:t>
            </a:r>
            <a:r>
              <a:rPr lang="en" sz="900">
                <a:solidFill>
                  <a:srgbClr val="000000"/>
                </a:solidFill>
                <a:latin typeface="Roboto Mono"/>
                <a:ea typeface="Roboto Mono"/>
                <a:cs typeface="Roboto Mono"/>
                <a:sym typeface="Roboto Mono"/>
              </a:rPr>
              <a:t>:/root/public_databases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--gpus</a:t>
            </a:r>
            <a:r>
              <a:rPr lang="en" sz="900">
                <a:solidFill>
                  <a:srgbClr val="000000"/>
                </a:solidFill>
                <a:latin typeface="Roboto Mono"/>
                <a:ea typeface="Roboto Mono"/>
                <a:cs typeface="Roboto Mono"/>
                <a:sym typeface="Roboto Mono"/>
              </a:rPr>
              <a:t> all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biohpc_netid/alphafold3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python run_alphafold.py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--json_path</a:t>
            </a:r>
            <a:r>
              <a:rPr b="1" lang="en" sz="900">
                <a:solidFill>
                  <a:srgbClr val="EE11FF"/>
                </a:solidFill>
                <a:latin typeface="Roboto Mono"/>
                <a:ea typeface="Roboto Mono"/>
                <a:cs typeface="Roboto Mono"/>
                <a:sym typeface="Roboto Mono"/>
              </a:rPr>
              <a:t>=</a:t>
            </a:r>
            <a:r>
              <a:rPr lang="en" sz="900">
                <a:solidFill>
                  <a:srgbClr val="000000"/>
                </a:solidFill>
                <a:latin typeface="Roboto Mono"/>
                <a:ea typeface="Roboto Mono"/>
                <a:cs typeface="Roboto Mono"/>
                <a:sym typeface="Roboto Mono"/>
              </a:rPr>
              <a:t>/root/af_input/fold_input.json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--model_dir</a:t>
            </a:r>
            <a:r>
              <a:rPr b="1" lang="en" sz="900">
                <a:solidFill>
                  <a:srgbClr val="EE11FF"/>
                </a:solidFill>
                <a:latin typeface="Roboto Mono"/>
                <a:ea typeface="Roboto Mono"/>
                <a:cs typeface="Roboto Mono"/>
                <a:sym typeface="Roboto Mono"/>
              </a:rPr>
              <a:t>=</a:t>
            </a:r>
            <a:r>
              <a:rPr lang="en" sz="900">
                <a:solidFill>
                  <a:srgbClr val="000000"/>
                </a:solidFill>
                <a:latin typeface="Roboto Mono"/>
                <a:ea typeface="Roboto Mono"/>
                <a:cs typeface="Roboto Mono"/>
                <a:sym typeface="Roboto Mono"/>
              </a:rPr>
              <a:t>/root/models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--db_dir</a:t>
            </a:r>
            <a:r>
              <a:rPr b="1" lang="en" sz="900">
                <a:solidFill>
                  <a:srgbClr val="EE11FF"/>
                </a:solidFill>
                <a:latin typeface="Roboto Mono"/>
                <a:ea typeface="Roboto Mono"/>
                <a:cs typeface="Roboto Mono"/>
                <a:sym typeface="Roboto Mono"/>
              </a:rPr>
              <a:t>=</a:t>
            </a:r>
            <a:r>
              <a:rPr lang="en" sz="900">
                <a:solidFill>
                  <a:srgbClr val="000000"/>
                </a:solidFill>
                <a:latin typeface="Roboto Mono"/>
                <a:ea typeface="Roboto Mono"/>
                <a:cs typeface="Roboto Mono"/>
                <a:sym typeface="Roboto Mono"/>
              </a:rPr>
              <a:t>/root/public_databases \</a:t>
            </a:r>
            <a:endParaRPr sz="9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900">
                <a:solidFill>
                  <a:srgbClr val="000000"/>
                </a:solidFill>
                <a:latin typeface="Roboto Mono"/>
                <a:ea typeface="Roboto Mono"/>
                <a:cs typeface="Roboto Mono"/>
                <a:sym typeface="Roboto Mono"/>
              </a:rPr>
              <a:t>    </a:t>
            </a:r>
            <a:r>
              <a:rPr lang="en" sz="900">
                <a:solidFill>
                  <a:srgbClr val="0000C0"/>
                </a:solidFill>
                <a:latin typeface="Roboto Mono"/>
                <a:ea typeface="Roboto Mono"/>
                <a:cs typeface="Roboto Mono"/>
                <a:sym typeface="Roboto Mono"/>
              </a:rPr>
              <a:t>--output_dir</a:t>
            </a:r>
            <a:r>
              <a:rPr b="1" lang="en" sz="900">
                <a:solidFill>
                  <a:srgbClr val="EE11FF"/>
                </a:solidFill>
                <a:latin typeface="Roboto Mono"/>
                <a:ea typeface="Roboto Mono"/>
                <a:cs typeface="Roboto Mono"/>
                <a:sym typeface="Roboto Mono"/>
              </a:rPr>
              <a:t>=</a:t>
            </a:r>
            <a:r>
              <a:rPr lang="en" sz="900">
                <a:solidFill>
                  <a:srgbClr val="000000"/>
                </a:solidFill>
                <a:latin typeface="Roboto Mono"/>
                <a:ea typeface="Roboto Mono"/>
                <a:cs typeface="Roboto Mono"/>
                <a:sym typeface="Roboto Mono"/>
              </a:rPr>
              <a:t>/root/af_output</a:t>
            </a:r>
            <a:endParaRPr sz="900">
              <a:solidFill>
                <a:srgbClr val="000000"/>
              </a:solidFill>
              <a:latin typeface="Roboto Mono"/>
              <a:ea typeface="Roboto Mono"/>
              <a:cs typeface="Roboto Mono"/>
              <a:sym typeface="Roboto Mono"/>
            </a:endParaRPr>
          </a:p>
        </p:txBody>
      </p:sp>
      <p:sp>
        <p:nvSpPr>
          <p:cNvPr id="112" name="Google Shape;112;p20"/>
          <p:cNvSpPr txBox="1"/>
          <p:nvPr/>
        </p:nvSpPr>
        <p:spPr>
          <a:xfrm>
            <a:off x="4538350" y="1059625"/>
            <a:ext cx="323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Binds the path on server to the docker image.</a:t>
            </a:r>
            <a:endParaRPr sz="1500">
              <a:solidFill>
                <a:schemeClr val="dk1"/>
              </a:solidFill>
            </a:endParaRPr>
          </a:p>
        </p:txBody>
      </p:sp>
      <p:sp>
        <p:nvSpPr>
          <p:cNvPr id="113" name="Google Shape;113;p20"/>
          <p:cNvSpPr txBox="1"/>
          <p:nvPr/>
        </p:nvSpPr>
        <p:spPr>
          <a:xfrm>
            <a:off x="281950" y="3674350"/>
            <a:ext cx="4233900" cy="352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/home/users/username/input_folder:/root/af_input</a:t>
            </a:r>
            <a:endParaRPr sz="1100">
              <a:latin typeface="Roboto Mono"/>
              <a:ea typeface="Roboto Mono"/>
              <a:cs typeface="Roboto Mono"/>
              <a:sym typeface="Roboto Mono"/>
            </a:endParaRPr>
          </a:p>
        </p:txBody>
      </p:sp>
      <p:sp>
        <p:nvSpPr>
          <p:cNvPr id="114" name="Google Shape;114;p20"/>
          <p:cNvSpPr txBox="1"/>
          <p:nvPr/>
        </p:nvSpPr>
        <p:spPr>
          <a:xfrm>
            <a:off x="4863746" y="4185575"/>
            <a:ext cx="2569200" cy="352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/root/af_input/my_input.json</a:t>
            </a:r>
            <a:endParaRPr sz="1100">
              <a:latin typeface="Roboto Mono"/>
              <a:ea typeface="Roboto Mono"/>
              <a:cs typeface="Roboto Mono"/>
              <a:sym typeface="Roboto Mono"/>
            </a:endParaRPr>
          </a:p>
        </p:txBody>
      </p:sp>
      <p:sp>
        <p:nvSpPr>
          <p:cNvPr id="115" name="Google Shape;115;p20"/>
          <p:cNvSpPr txBox="1"/>
          <p:nvPr/>
        </p:nvSpPr>
        <p:spPr>
          <a:xfrm>
            <a:off x="281950" y="4185575"/>
            <a:ext cx="4233900" cy="352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/home/users/username/input_folder/my_input.json</a:t>
            </a:r>
            <a:endParaRPr sz="1100">
              <a:latin typeface="Roboto Mono"/>
              <a:ea typeface="Roboto Mono"/>
              <a:cs typeface="Roboto Mono"/>
              <a:sym typeface="Roboto Mono"/>
            </a:endParaRPr>
          </a:p>
        </p:txBody>
      </p:sp>
      <p:cxnSp>
        <p:nvCxnSpPr>
          <p:cNvPr id="116" name="Google Shape;116;p20"/>
          <p:cNvCxnSpPr>
            <a:stCxn id="115" idx="3"/>
            <a:endCxn id="114" idx="1"/>
          </p:cNvCxnSpPr>
          <p:nvPr/>
        </p:nvCxnSpPr>
        <p:spPr>
          <a:xfrm>
            <a:off x="4515850" y="4361675"/>
            <a:ext cx="348000" cy="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0"/>
          <p:cNvSpPr txBox="1"/>
          <p:nvPr/>
        </p:nvSpPr>
        <p:spPr>
          <a:xfrm>
            <a:off x="281950" y="3285900"/>
            <a:ext cx="323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Example:</a:t>
            </a:r>
            <a:endParaRPr sz="1500">
              <a:solidFill>
                <a:schemeClr val="dk2"/>
              </a:solidFill>
            </a:endParaRPr>
          </a:p>
        </p:txBody>
      </p:sp>
      <p:sp>
        <p:nvSpPr>
          <p:cNvPr id="118" name="Google Shape;118;p20"/>
          <p:cNvSpPr/>
          <p:nvPr/>
        </p:nvSpPr>
        <p:spPr>
          <a:xfrm>
            <a:off x="281950" y="4791300"/>
            <a:ext cx="8396400" cy="3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t>Only do this when you do </a:t>
            </a:r>
            <a:r>
              <a:rPr b="1" i="1" lang="en" sz="1000"/>
              <a:t>not</a:t>
            </a:r>
            <a:r>
              <a:rPr i="1" lang="en" sz="1000"/>
              <a:t> have too many predictions and you can afford running the whole process on a GPU server.</a:t>
            </a:r>
            <a:endParaRPr i="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[optional] Create AF3 Singularity images for HPC</a:t>
            </a:r>
            <a:endParaRPr/>
          </a:p>
        </p:txBody>
      </p:sp>
      <p:sp>
        <p:nvSpPr>
          <p:cNvPr id="124" name="Google Shape;124;p21"/>
          <p:cNvSpPr txBox="1"/>
          <p:nvPr>
            <p:ph idx="1" type="body"/>
          </p:nvPr>
        </p:nvSpPr>
        <p:spPr>
          <a:xfrm>
            <a:off x="457200" y="2272875"/>
            <a:ext cx="8068200" cy="2245200"/>
          </a:xfrm>
          <a:prstGeom prst="rect">
            <a:avLst/>
          </a:prstGeom>
          <a:solidFill>
            <a:srgbClr val="FFF7F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lang="en" sz="1185">
                <a:solidFill>
                  <a:srgbClr val="3000A0"/>
                </a:solidFill>
                <a:latin typeface="Roboto Mono"/>
                <a:ea typeface="Roboto Mono"/>
                <a:cs typeface="Roboto Mono"/>
                <a:sym typeface="Roboto Mono"/>
              </a:rPr>
              <a:t>sudo</a:t>
            </a:r>
            <a:r>
              <a:rPr lang="en" sz="1185">
                <a:solidFill>
                  <a:srgbClr val="000000"/>
                </a:solidFill>
                <a:latin typeface="Roboto Mono"/>
                <a:ea typeface="Roboto Mono"/>
                <a:cs typeface="Roboto Mono"/>
                <a:sym typeface="Roboto Mono"/>
              </a:rPr>
              <a:t> apt install singularity-container</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00"/>
                </a:solidFill>
                <a:latin typeface="Roboto Mono"/>
                <a:ea typeface="Roboto Mono"/>
                <a:cs typeface="Roboto Mono"/>
                <a:sym typeface="Roboto Mono"/>
              </a:rPr>
              <a:t>docker build </a:t>
            </a:r>
            <a:r>
              <a:rPr lang="en" sz="1185">
                <a:solidFill>
                  <a:srgbClr val="0000C0"/>
                </a:solidFill>
                <a:latin typeface="Roboto Mono"/>
                <a:ea typeface="Roboto Mono"/>
                <a:cs typeface="Roboto Mono"/>
                <a:sym typeface="Roboto Mono"/>
              </a:rPr>
              <a:t>-t</a:t>
            </a:r>
            <a:r>
              <a:rPr lang="en" sz="1185">
                <a:solidFill>
                  <a:srgbClr val="000000"/>
                </a:solidFill>
                <a:latin typeface="Roboto Mono"/>
                <a:ea typeface="Roboto Mono"/>
                <a:cs typeface="Roboto Mono"/>
                <a:sym typeface="Roboto Mono"/>
              </a:rPr>
              <a:t> alphafold3 </a:t>
            </a:r>
            <a:r>
              <a:rPr lang="en" sz="1185">
                <a:solidFill>
                  <a:srgbClr val="0000C0"/>
                </a:solidFill>
                <a:latin typeface="Roboto Mono"/>
                <a:ea typeface="Roboto Mono"/>
                <a:cs typeface="Roboto Mono"/>
                <a:sym typeface="Roboto Mono"/>
              </a:rPr>
              <a:t>-f</a:t>
            </a:r>
            <a:r>
              <a:rPr lang="en" sz="1185">
                <a:solidFill>
                  <a:srgbClr val="000000"/>
                </a:solidFill>
                <a:latin typeface="Roboto Mono"/>
                <a:ea typeface="Roboto Mono"/>
                <a:cs typeface="Roboto Mono"/>
                <a:sym typeface="Roboto Mono"/>
              </a:rPr>
              <a:t> docker/Dockerfile .</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00"/>
                </a:solidFill>
                <a:latin typeface="Roboto Mono"/>
                <a:ea typeface="Roboto Mono"/>
                <a:cs typeface="Roboto Mono"/>
                <a:sym typeface="Roboto Mono"/>
              </a:rPr>
              <a:t>docker run </a:t>
            </a:r>
            <a:r>
              <a:rPr lang="en" sz="1185">
                <a:solidFill>
                  <a:srgbClr val="0000C0"/>
                </a:solidFill>
                <a:latin typeface="Roboto Mono"/>
                <a:ea typeface="Roboto Mono"/>
                <a:cs typeface="Roboto Mono"/>
                <a:sym typeface="Roboto Mono"/>
              </a:rPr>
              <a:t>-d</a:t>
            </a:r>
            <a:r>
              <a:rPr lang="en" sz="1185">
                <a:solidFill>
                  <a:srgbClr val="000000"/>
                </a:solidFill>
                <a:latin typeface="Roboto Mono"/>
                <a:ea typeface="Roboto Mono"/>
                <a:cs typeface="Roboto Mono"/>
                <a:sym typeface="Roboto Mono"/>
              </a:rPr>
              <a:t> </a:t>
            </a:r>
            <a:r>
              <a:rPr lang="en" sz="1185">
                <a:solidFill>
                  <a:srgbClr val="0000C0"/>
                </a:solidFill>
                <a:latin typeface="Roboto Mono"/>
                <a:ea typeface="Roboto Mono"/>
                <a:cs typeface="Roboto Mono"/>
                <a:sym typeface="Roboto Mono"/>
              </a:rPr>
              <a:t>-p</a:t>
            </a:r>
            <a:r>
              <a:rPr lang="en" sz="1185">
                <a:solidFill>
                  <a:srgbClr val="000000"/>
                </a:solidFill>
                <a:latin typeface="Roboto Mono"/>
                <a:ea typeface="Roboto Mono"/>
                <a:cs typeface="Roboto Mono"/>
                <a:sym typeface="Roboto Mono"/>
              </a:rPr>
              <a:t> </a:t>
            </a:r>
            <a:r>
              <a:rPr lang="en" sz="1185">
                <a:solidFill>
                  <a:srgbClr val="106040"/>
                </a:solidFill>
                <a:latin typeface="Roboto Mono"/>
                <a:ea typeface="Roboto Mono"/>
                <a:cs typeface="Roboto Mono"/>
                <a:sym typeface="Roboto Mono"/>
              </a:rPr>
              <a:t>5000</a:t>
            </a:r>
            <a:r>
              <a:rPr lang="en" sz="1185">
                <a:solidFill>
                  <a:srgbClr val="000000"/>
                </a:solidFill>
                <a:latin typeface="Roboto Mono"/>
                <a:ea typeface="Roboto Mono"/>
                <a:cs typeface="Roboto Mono"/>
                <a:sym typeface="Roboto Mono"/>
              </a:rPr>
              <a:t>:5000 </a:t>
            </a:r>
            <a:r>
              <a:rPr lang="en" sz="1185">
                <a:solidFill>
                  <a:srgbClr val="0000C0"/>
                </a:solidFill>
                <a:latin typeface="Roboto Mono"/>
                <a:ea typeface="Roboto Mono"/>
                <a:cs typeface="Roboto Mono"/>
                <a:sym typeface="Roboto Mono"/>
              </a:rPr>
              <a:t>--restart</a:t>
            </a:r>
            <a:r>
              <a:rPr b="1" lang="en" sz="1185">
                <a:solidFill>
                  <a:srgbClr val="EE11FF"/>
                </a:solidFill>
                <a:latin typeface="Roboto Mono"/>
                <a:ea typeface="Roboto Mono"/>
                <a:cs typeface="Roboto Mono"/>
                <a:sym typeface="Roboto Mono"/>
              </a:rPr>
              <a:t>=</a:t>
            </a:r>
            <a:r>
              <a:rPr lang="en" sz="1185">
                <a:solidFill>
                  <a:srgbClr val="000000"/>
                </a:solidFill>
                <a:latin typeface="Roboto Mono"/>
                <a:ea typeface="Roboto Mono"/>
                <a:cs typeface="Roboto Mono"/>
                <a:sym typeface="Roboto Mono"/>
              </a:rPr>
              <a:t>always </a:t>
            </a:r>
            <a:r>
              <a:rPr lang="en" sz="1185">
                <a:solidFill>
                  <a:srgbClr val="0000C0"/>
                </a:solidFill>
                <a:latin typeface="Roboto Mono"/>
                <a:ea typeface="Roboto Mono"/>
                <a:cs typeface="Roboto Mono"/>
                <a:sym typeface="Roboto Mono"/>
              </a:rPr>
              <a:t>--name</a:t>
            </a:r>
            <a:r>
              <a:rPr lang="en" sz="1185">
                <a:solidFill>
                  <a:srgbClr val="000000"/>
                </a:solidFill>
                <a:latin typeface="Roboto Mono"/>
                <a:ea typeface="Roboto Mono"/>
                <a:cs typeface="Roboto Mono"/>
                <a:sym typeface="Roboto Mono"/>
              </a:rPr>
              <a:t> registry registry:2</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00"/>
                </a:solidFill>
                <a:latin typeface="Roboto Mono"/>
                <a:ea typeface="Roboto Mono"/>
                <a:cs typeface="Roboto Mono"/>
                <a:sym typeface="Roboto Mono"/>
              </a:rPr>
              <a:t>docker tag alphafold3 localhost:5000/alphafold3</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00"/>
                </a:solidFill>
                <a:latin typeface="Roboto Mono"/>
                <a:ea typeface="Roboto Mono"/>
                <a:cs typeface="Roboto Mono"/>
                <a:sym typeface="Roboto Mono"/>
              </a:rPr>
              <a:t>docker push localhost:5000/alphafold3</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F0"/>
                </a:solidFill>
                <a:latin typeface="Roboto Mono"/>
                <a:ea typeface="Roboto Mono"/>
                <a:cs typeface="Roboto Mono"/>
                <a:sym typeface="Roboto Mono"/>
              </a:rPr>
              <a:t>SINGULARITY_NOHTTPS</a:t>
            </a:r>
            <a:r>
              <a:rPr b="1" lang="en" sz="1185">
                <a:solidFill>
                  <a:srgbClr val="EE11FF"/>
                </a:solidFill>
                <a:latin typeface="Roboto Mono"/>
                <a:ea typeface="Roboto Mono"/>
                <a:cs typeface="Roboto Mono"/>
                <a:sym typeface="Roboto Mono"/>
              </a:rPr>
              <a:t>=</a:t>
            </a:r>
            <a:r>
              <a:rPr lang="en" sz="1185">
                <a:solidFill>
                  <a:srgbClr val="106040"/>
                </a:solidFill>
                <a:latin typeface="Roboto Mono"/>
                <a:ea typeface="Roboto Mono"/>
                <a:cs typeface="Roboto Mono"/>
                <a:sym typeface="Roboto Mono"/>
              </a:rPr>
              <a:t>1</a:t>
            </a:r>
            <a:r>
              <a:rPr lang="en" sz="1185">
                <a:solidFill>
                  <a:srgbClr val="000000"/>
                </a:solidFill>
                <a:latin typeface="Roboto Mono"/>
                <a:ea typeface="Roboto Mono"/>
                <a:cs typeface="Roboto Mono"/>
                <a:sym typeface="Roboto Mono"/>
              </a:rPr>
              <a:t> singularity build alphafold3.sif docker://localhost:5000/alphafold3:latest</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i="1" lang="en" sz="1185">
                <a:solidFill>
                  <a:srgbClr val="A05000"/>
                </a:solidFill>
                <a:latin typeface="Roboto Mono"/>
                <a:ea typeface="Roboto Mono"/>
                <a:cs typeface="Roboto Mono"/>
                <a:sym typeface="Roboto Mono"/>
              </a:rPr>
              <a:t># test the </a:t>
            </a:r>
            <a:r>
              <a:rPr i="1" lang="en" sz="1185">
                <a:solidFill>
                  <a:srgbClr val="A05000"/>
                </a:solidFill>
                <a:latin typeface="Roboto Mono"/>
                <a:ea typeface="Roboto Mono"/>
                <a:cs typeface="Roboto Mono"/>
                <a:sym typeface="Roboto Mono"/>
              </a:rPr>
              <a:t>singularity</a:t>
            </a:r>
            <a:r>
              <a:rPr i="1" lang="en" sz="1185">
                <a:solidFill>
                  <a:srgbClr val="A05000"/>
                </a:solidFill>
                <a:latin typeface="Roboto Mono"/>
                <a:ea typeface="Roboto Mono"/>
                <a:cs typeface="Roboto Mono"/>
                <a:sym typeface="Roboto Mono"/>
              </a:rPr>
              <a:t> file</a:t>
            </a:r>
            <a:endParaRPr sz="1185">
              <a:solidFill>
                <a:srgbClr val="000000"/>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358"/>
              <a:buFont typeface="Arial"/>
              <a:buNone/>
            </a:pPr>
            <a:r>
              <a:rPr lang="en" sz="1185">
                <a:solidFill>
                  <a:srgbClr val="000000"/>
                </a:solidFill>
                <a:latin typeface="Roboto Mono"/>
                <a:ea typeface="Roboto Mono"/>
                <a:cs typeface="Roboto Mono"/>
                <a:sym typeface="Roboto Mono"/>
              </a:rPr>
              <a:t>singularity exec </a:t>
            </a:r>
            <a:r>
              <a:rPr lang="en" sz="1185">
                <a:solidFill>
                  <a:srgbClr val="0000C0"/>
                </a:solidFill>
                <a:latin typeface="Roboto Mono"/>
                <a:ea typeface="Roboto Mono"/>
                <a:cs typeface="Roboto Mono"/>
                <a:sym typeface="Roboto Mono"/>
              </a:rPr>
              <a:t>--nv</a:t>
            </a:r>
            <a:r>
              <a:rPr lang="en" sz="1185">
                <a:solidFill>
                  <a:srgbClr val="000000"/>
                </a:solidFill>
                <a:latin typeface="Roboto Mono"/>
                <a:ea typeface="Roboto Mono"/>
                <a:cs typeface="Roboto Mono"/>
                <a:sym typeface="Roboto Mono"/>
              </a:rPr>
              <a:t> alphafold3.sif </a:t>
            </a:r>
            <a:r>
              <a:rPr lang="en" sz="1185">
                <a:solidFill>
                  <a:srgbClr val="3000A0"/>
                </a:solidFill>
                <a:latin typeface="Roboto Mono"/>
                <a:ea typeface="Roboto Mono"/>
                <a:cs typeface="Roboto Mono"/>
                <a:sym typeface="Roboto Mono"/>
              </a:rPr>
              <a:t>sh</a:t>
            </a:r>
            <a:r>
              <a:rPr lang="en" sz="1185">
                <a:solidFill>
                  <a:srgbClr val="000000"/>
                </a:solidFill>
                <a:latin typeface="Roboto Mono"/>
                <a:ea typeface="Roboto Mono"/>
                <a:cs typeface="Roboto Mono"/>
                <a:sym typeface="Roboto Mono"/>
              </a:rPr>
              <a:t> </a:t>
            </a:r>
            <a:r>
              <a:rPr lang="en" sz="1185">
                <a:solidFill>
                  <a:srgbClr val="0000C0"/>
                </a:solidFill>
                <a:latin typeface="Roboto Mono"/>
                <a:ea typeface="Roboto Mono"/>
                <a:cs typeface="Roboto Mono"/>
                <a:sym typeface="Roboto Mono"/>
              </a:rPr>
              <a:t>-c</a:t>
            </a:r>
            <a:r>
              <a:rPr lang="en" sz="1185">
                <a:solidFill>
                  <a:srgbClr val="000000"/>
                </a:solidFill>
                <a:latin typeface="Roboto Mono"/>
                <a:ea typeface="Roboto Mono"/>
                <a:cs typeface="Roboto Mono"/>
                <a:sym typeface="Roboto Mono"/>
              </a:rPr>
              <a:t> </a:t>
            </a:r>
            <a:r>
              <a:rPr lang="en" sz="1185">
                <a:solidFill>
                  <a:srgbClr val="A01010"/>
                </a:solidFill>
                <a:latin typeface="Roboto Mono"/>
                <a:ea typeface="Roboto Mono"/>
                <a:cs typeface="Roboto Mono"/>
                <a:sym typeface="Roboto Mono"/>
              </a:rPr>
              <a:t>'nvidia-smi'</a:t>
            </a:r>
            <a:endParaRPr sz="1185">
              <a:solidFill>
                <a:srgbClr val="000000"/>
              </a:solidFill>
              <a:latin typeface="Roboto Mono"/>
              <a:ea typeface="Roboto Mono"/>
              <a:cs typeface="Roboto Mono"/>
              <a:sym typeface="Roboto Mono"/>
            </a:endParaRPr>
          </a:p>
        </p:txBody>
      </p:sp>
      <p:pic>
        <p:nvPicPr>
          <p:cNvPr id="125" name="Google Shape;125;p21"/>
          <p:cNvPicPr preferRelativeResize="0"/>
          <p:nvPr/>
        </p:nvPicPr>
        <p:blipFill>
          <a:blip r:embed="rId3">
            <a:alphaModFix/>
          </a:blip>
          <a:stretch>
            <a:fillRect/>
          </a:stretch>
        </p:blipFill>
        <p:spPr>
          <a:xfrm>
            <a:off x="457200" y="1121425"/>
            <a:ext cx="2705100" cy="999050"/>
          </a:xfrm>
          <a:prstGeom prst="rect">
            <a:avLst/>
          </a:prstGeom>
          <a:noFill/>
          <a:ln>
            <a:noFill/>
          </a:ln>
        </p:spPr>
      </p:pic>
      <p:sp>
        <p:nvSpPr>
          <p:cNvPr id="126" name="Google Shape;126;p21"/>
          <p:cNvSpPr/>
          <p:nvPr/>
        </p:nvSpPr>
        <p:spPr>
          <a:xfrm>
            <a:off x="3237100" y="1121450"/>
            <a:ext cx="2883300" cy="9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g3.xl with a A100 GPU</a:t>
            </a:r>
            <a:endParaRPr/>
          </a:p>
          <a:p>
            <a:pPr indent="-317500" lvl="0" marL="457200" rtl="0" algn="l">
              <a:spcBef>
                <a:spcPts val="0"/>
              </a:spcBef>
              <a:spcAft>
                <a:spcPts val="0"/>
              </a:spcAft>
              <a:buSzPts val="1400"/>
              <a:buChar char="●"/>
            </a:pPr>
            <a:r>
              <a:rPr lang="en"/>
              <a:t>Ubuntu 24.04</a:t>
            </a:r>
            <a:endParaRPr/>
          </a:p>
          <a:p>
            <a:pPr indent="-317500" lvl="0" marL="457200" rtl="0" algn="l">
              <a:spcBef>
                <a:spcPts val="0"/>
              </a:spcBef>
              <a:spcAft>
                <a:spcPts val="0"/>
              </a:spcAft>
              <a:buSzPts val="1400"/>
              <a:buChar char="●"/>
            </a:pPr>
            <a:r>
              <a:rPr lang="en"/>
              <a:t>Commit: 2b8e912</a:t>
            </a:r>
            <a:endParaRPr/>
          </a:p>
        </p:txBody>
      </p:sp>
      <p:sp>
        <p:nvSpPr>
          <p:cNvPr id="127" name="Google Shape;127;p21"/>
          <p:cNvSpPr txBox="1"/>
          <p:nvPr/>
        </p:nvSpPr>
        <p:spPr>
          <a:xfrm>
            <a:off x="6144000" y="4743300"/>
            <a:ext cx="30000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
                <a:solidFill>
                  <a:schemeClr val="dk2"/>
                </a:solidFill>
              </a:rPr>
              <a:t>[</a:t>
            </a:r>
            <a:r>
              <a:rPr lang="en" u="sng">
                <a:solidFill>
                  <a:schemeClr val="accent5"/>
                </a:solidFill>
                <a:hlinkClick r:id="rId4">
                  <a:extLst>
                    <a:ext uri="{A12FA001-AC4F-418D-AE19-62706E023703}">
                      <ahyp:hlinkClr val="tx"/>
                    </a:ext>
                  </a:extLst>
                </a:hlinkClick>
              </a:rPr>
              <a:t>source</a:t>
            </a:r>
            <a:r>
              <a:rPr lang="en">
                <a:solidFill>
                  <a:schemeClr val="dk2"/>
                </a:solidFil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subTitle"/>
          </p:nvPr>
        </p:nvSpPr>
        <p:spPr>
          <a:xfrm>
            <a:off x="3066600" y="2483400"/>
            <a:ext cx="3010800" cy="24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AlphaFold3 codebase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Model weights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Public databases</a:t>
            </a:r>
            <a:endParaRPr i="1" sz="1100">
              <a:solidFill>
                <a:schemeClr val="dk1"/>
              </a:solidFill>
            </a:endParaRPr>
          </a:p>
        </p:txBody>
      </p:sp>
      <p:sp>
        <p:nvSpPr>
          <p:cNvPr id="133" name="Google Shape;133;p22"/>
          <p:cNvSpPr txBox="1"/>
          <p:nvPr>
            <p:ph type="title"/>
          </p:nvPr>
        </p:nvSpPr>
        <p:spPr>
          <a:xfrm>
            <a:off x="731400" y="1887900"/>
            <a:ext cx="7681200" cy="53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Setup AlphaFold3</a:t>
            </a:r>
            <a:endParaRPr/>
          </a:p>
        </p:txBody>
      </p:sp>
      <p:sp>
        <p:nvSpPr>
          <p:cNvPr id="134" name="Google Shape;134;p22"/>
          <p:cNvSpPr txBox="1"/>
          <p:nvPr/>
        </p:nvSpPr>
        <p:spPr>
          <a:xfrm>
            <a:off x="0" y="4789500"/>
            <a:ext cx="6855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100">
                <a:solidFill>
                  <a:schemeClr val="dk1"/>
                </a:solidFill>
              </a:rPr>
              <a:t>* This setup section assumes you do not have a lab server and are doing this on your laptop/desktop.</a:t>
            </a:r>
            <a:endParaRPr i="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Clone the repository from GitHub</a:t>
            </a:r>
            <a:endParaRPr/>
          </a:p>
        </p:txBody>
      </p:sp>
      <p:sp>
        <p:nvSpPr>
          <p:cNvPr id="140" name="Google Shape;140;p23"/>
          <p:cNvSpPr txBox="1"/>
          <p:nvPr>
            <p:ph idx="1" type="body"/>
          </p:nvPr>
        </p:nvSpPr>
        <p:spPr>
          <a:xfrm>
            <a:off x="118200" y="746100"/>
            <a:ext cx="8907600" cy="420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Go to </a:t>
            </a:r>
            <a:r>
              <a:rPr lang="en" u="sng">
                <a:solidFill>
                  <a:schemeClr val="hlink"/>
                </a:solidFill>
                <a:hlinkClick r:id="rId3"/>
              </a:rPr>
              <a:t>https://github.com/google-deepmind/alphafold3?tab=readme-ov-file</a:t>
            </a:r>
            <a:endParaRPr/>
          </a:p>
          <a:p>
            <a:pPr indent="-342900" lvl="0" marL="457200" rtl="0" algn="l">
              <a:spcBef>
                <a:spcPts val="0"/>
              </a:spcBef>
              <a:spcAft>
                <a:spcPts val="0"/>
              </a:spcAft>
              <a:buClr>
                <a:schemeClr val="dk1"/>
              </a:buClr>
              <a:buSzPts val="1800"/>
              <a:buChar char="-"/>
            </a:pPr>
            <a:r>
              <a:rPr lang="en">
                <a:solidFill>
                  <a:schemeClr val="dk1"/>
                </a:solidFill>
              </a:rPr>
              <a:t>Download or git clone the repo if you have the sshkey set. Upload the folder to the server.</a:t>
            </a:r>
            <a:endParaRPr>
              <a:solidFill>
                <a:schemeClr val="dk1"/>
              </a:solidFill>
            </a:endParaRPr>
          </a:p>
        </p:txBody>
      </p:sp>
      <p:pic>
        <p:nvPicPr>
          <p:cNvPr id="141" name="Google Shape;141;p23"/>
          <p:cNvPicPr preferRelativeResize="0"/>
          <p:nvPr/>
        </p:nvPicPr>
        <p:blipFill>
          <a:blip r:embed="rId4">
            <a:alphaModFix/>
          </a:blip>
          <a:stretch>
            <a:fillRect/>
          </a:stretch>
        </p:blipFill>
        <p:spPr>
          <a:xfrm>
            <a:off x="478825" y="1890125"/>
            <a:ext cx="8186348" cy="2957961"/>
          </a:xfrm>
          <a:prstGeom prst="rect">
            <a:avLst/>
          </a:prstGeom>
          <a:noFill/>
          <a:ln>
            <a:noFill/>
          </a:ln>
        </p:spPr>
      </p:pic>
      <p:sp>
        <p:nvSpPr>
          <p:cNvPr id="142" name="Google Shape;142;p23"/>
          <p:cNvSpPr/>
          <p:nvPr/>
        </p:nvSpPr>
        <p:spPr>
          <a:xfrm>
            <a:off x="4010620" y="4260258"/>
            <a:ext cx="768000" cy="768000"/>
          </a:xfrm>
          <a:prstGeom prst="ellipse">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3"/>
          <p:cNvSpPr/>
          <p:nvPr/>
        </p:nvSpPr>
        <p:spPr>
          <a:xfrm>
            <a:off x="8208600" y="0"/>
            <a:ext cx="9354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118200" y="746100"/>
            <a:ext cx="8907600" cy="233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u="sng">
                <a:solidFill>
                  <a:schemeClr val="hlink"/>
                </a:solidFill>
                <a:hlinkClick r:id="rId3"/>
              </a:rPr>
              <a:t>AlphaFold 3 GitHub</a:t>
            </a:r>
            <a:endParaRPr/>
          </a:p>
          <a:p>
            <a:pPr indent="-325755" lvl="0" marL="457200" rtl="0" algn="l">
              <a:spcBef>
                <a:spcPts val="0"/>
              </a:spcBef>
              <a:spcAft>
                <a:spcPts val="0"/>
              </a:spcAft>
              <a:buSzPct val="100000"/>
              <a:buChar char="-"/>
            </a:pPr>
            <a:r>
              <a:rPr lang="en">
                <a:solidFill>
                  <a:schemeClr val="dk1"/>
                </a:solidFill>
              </a:rPr>
              <a:t>This repository contains all necessary code for AlphaFold 3 inference. To request access to the AlphaFold 3 model parameters, please complete </a:t>
            </a:r>
            <a:r>
              <a:rPr lang="en" u="sng">
                <a:solidFill>
                  <a:schemeClr val="hlink"/>
                </a:solidFill>
                <a:hlinkClick r:id="rId4"/>
              </a:rPr>
              <a:t>this form</a:t>
            </a:r>
            <a:r>
              <a:rPr lang="en">
                <a:solidFill>
                  <a:schemeClr val="dk1"/>
                </a:solidFill>
              </a:rPr>
              <a:t>. Access will be granted at Google DeepMind’s sole discretion. We will aim to respond to requests within 2–3 business days. You may only use AlphaFold 3 model parameters if received directly from Google. Use is subject to these </a:t>
            </a:r>
            <a:r>
              <a:rPr lang="en" u="sng">
                <a:solidFill>
                  <a:schemeClr val="hlink"/>
                </a:solidFill>
                <a:hlinkClick r:id="rId5"/>
              </a:rPr>
              <a:t>terms of use</a:t>
            </a:r>
            <a:r>
              <a:rPr lang="en">
                <a:solidFill>
                  <a:schemeClr val="dk1"/>
                </a:solidFill>
              </a:rPr>
              <a:t>.</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626GB data will be downloaded. With fetch_databases.sh</a:t>
            </a:r>
            <a:endParaRPr>
              <a:solidFill>
                <a:schemeClr val="dk1"/>
              </a:solidFill>
            </a:endParaRPr>
          </a:p>
          <a:p>
            <a:pPr indent="-325755" lvl="0" marL="457200" rtl="0" algn="l">
              <a:spcBef>
                <a:spcPts val="0"/>
              </a:spcBef>
              <a:spcAft>
                <a:spcPts val="0"/>
              </a:spcAft>
              <a:buClr>
                <a:schemeClr val="dk1"/>
              </a:buClr>
              <a:buSzPct val="100000"/>
              <a:buChar char="-"/>
            </a:pPr>
            <a:r>
              <a:rPr b="1" lang="en">
                <a:solidFill>
                  <a:schemeClr val="dk1"/>
                </a:solidFill>
              </a:rPr>
              <a:t>Recommend to have a copy on your local machine, use wired network while transferring to BioHPC.</a:t>
            </a:r>
            <a:endParaRPr b="1">
              <a:solidFill>
                <a:schemeClr val="dk1"/>
              </a:solidFill>
            </a:endParaRPr>
          </a:p>
        </p:txBody>
      </p:sp>
      <p:sp>
        <p:nvSpPr>
          <p:cNvPr id="149" name="Google Shape;149;p24"/>
          <p:cNvSpPr txBox="1"/>
          <p:nvPr>
            <p:ph type="title"/>
          </p:nvPr>
        </p:nvSpPr>
        <p:spPr>
          <a:xfrm>
            <a:off x="113650" y="9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Obtain model parameters and download databases</a:t>
            </a:r>
            <a:endParaRPr/>
          </a:p>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pic>
        <p:nvPicPr>
          <p:cNvPr id="150" name="Google Shape;150;p24"/>
          <p:cNvPicPr preferRelativeResize="0"/>
          <p:nvPr/>
        </p:nvPicPr>
        <p:blipFill>
          <a:blip r:embed="rId6">
            <a:alphaModFix/>
          </a:blip>
          <a:stretch>
            <a:fillRect/>
          </a:stretch>
        </p:blipFill>
        <p:spPr>
          <a:xfrm>
            <a:off x="2892300" y="2859375"/>
            <a:ext cx="3359400" cy="1919650"/>
          </a:xfrm>
          <a:prstGeom prst="rect">
            <a:avLst/>
          </a:prstGeom>
          <a:noFill/>
          <a:ln>
            <a:noFill/>
          </a:ln>
        </p:spPr>
      </p:pic>
      <p:sp>
        <p:nvSpPr>
          <p:cNvPr id="151" name="Google Shape;151;p24"/>
          <p:cNvSpPr/>
          <p:nvPr/>
        </p:nvSpPr>
        <p:spPr>
          <a:xfrm>
            <a:off x="8208600" y="0"/>
            <a:ext cx="935400" cy="46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nell styl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