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5986E-2209-4767-B30F-92E8F1EC51A5}" v="75" dt="2024-05-18T12:58:25.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090" autoAdjust="0"/>
  </p:normalViewPr>
  <p:slideViewPr>
    <p:cSldViewPr snapToGrid="0">
      <p:cViewPr varScale="1">
        <p:scale>
          <a:sx n="83" d="100"/>
          <a:sy n="83" d="100"/>
        </p:scale>
        <p:origin x="16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19960-F96B-45F2-90AB-469CDE81B77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365057E-44C1-4483-96E2-23890B478154}">
      <dgm:prSet/>
      <dgm:spPr/>
      <dgm:t>
        <a:bodyPr/>
        <a:lstStyle/>
        <a:p>
          <a:r>
            <a:rPr lang="es-MX" dirty="0"/>
            <a:t>Introducción a las Pruebas Unitarias</a:t>
          </a:r>
          <a:endParaRPr lang="en-US" dirty="0"/>
        </a:p>
      </dgm:t>
    </dgm:pt>
    <dgm:pt modelId="{B4C58AF0-E998-49D0-BA5E-2F440A0F8433}" type="parTrans" cxnId="{CF1D0104-1996-47EF-B474-D1C29BF054D9}">
      <dgm:prSet/>
      <dgm:spPr/>
      <dgm:t>
        <a:bodyPr/>
        <a:lstStyle/>
        <a:p>
          <a:endParaRPr lang="en-US"/>
        </a:p>
      </dgm:t>
    </dgm:pt>
    <dgm:pt modelId="{D2B637A5-9C15-4574-A854-54C7D7EE911E}" type="sibTrans" cxnId="{CF1D0104-1996-47EF-B474-D1C29BF054D9}">
      <dgm:prSet/>
      <dgm:spPr/>
      <dgm:t>
        <a:bodyPr/>
        <a:lstStyle/>
        <a:p>
          <a:endParaRPr lang="en-US"/>
        </a:p>
      </dgm:t>
    </dgm:pt>
    <dgm:pt modelId="{6D88D9C7-8B8F-4F21-85F3-FFDD0DACBC87}">
      <dgm:prSet/>
      <dgm:spPr/>
      <dgm:t>
        <a:bodyPr/>
        <a:lstStyle/>
        <a:p>
          <a:r>
            <a:rPr lang="es-MX" dirty="0"/>
            <a:t>Estructura de un Proyecto de Pruebas Unitarias</a:t>
          </a:r>
          <a:endParaRPr lang="en-US" dirty="0"/>
        </a:p>
      </dgm:t>
    </dgm:pt>
    <dgm:pt modelId="{C0F9F66D-BD8E-4330-B2CC-138710804F02}" type="parTrans" cxnId="{04A44D94-721A-4919-B88C-FA5ECFB3D78C}">
      <dgm:prSet/>
      <dgm:spPr/>
      <dgm:t>
        <a:bodyPr/>
        <a:lstStyle/>
        <a:p>
          <a:endParaRPr lang="en-US"/>
        </a:p>
      </dgm:t>
    </dgm:pt>
    <dgm:pt modelId="{4DB5E1D5-CC85-4E46-A117-A1FD92D02F50}" type="sibTrans" cxnId="{04A44D94-721A-4919-B88C-FA5ECFB3D78C}">
      <dgm:prSet/>
      <dgm:spPr/>
      <dgm:t>
        <a:bodyPr/>
        <a:lstStyle/>
        <a:p>
          <a:endParaRPr lang="en-US"/>
        </a:p>
      </dgm:t>
    </dgm:pt>
    <dgm:pt modelId="{859F88C5-1EA9-402E-B5A2-4D64FDEF95F9}">
      <dgm:prSet/>
      <dgm:spPr/>
      <dgm:t>
        <a:bodyPr/>
        <a:lstStyle/>
        <a:p>
          <a:r>
            <a:rPr lang="es-MX"/>
            <a:t>Buenas Prácticas en Pruebas Unitarias</a:t>
          </a:r>
          <a:endParaRPr lang="en-US"/>
        </a:p>
      </dgm:t>
    </dgm:pt>
    <dgm:pt modelId="{90DE0A1B-586E-4AAF-B7DB-A608638599BA}" type="parTrans" cxnId="{3FEDB41F-EBF3-480A-9CDA-746AC1075432}">
      <dgm:prSet/>
      <dgm:spPr/>
      <dgm:t>
        <a:bodyPr/>
        <a:lstStyle/>
        <a:p>
          <a:endParaRPr lang="en-US"/>
        </a:p>
      </dgm:t>
    </dgm:pt>
    <dgm:pt modelId="{91C726A6-CC7C-48E2-8955-55988B1CAA5D}" type="sibTrans" cxnId="{3FEDB41F-EBF3-480A-9CDA-746AC1075432}">
      <dgm:prSet/>
      <dgm:spPr/>
      <dgm:t>
        <a:bodyPr/>
        <a:lstStyle/>
        <a:p>
          <a:endParaRPr lang="en-US"/>
        </a:p>
      </dgm:t>
    </dgm:pt>
    <dgm:pt modelId="{508F4441-00E2-4068-AA3A-48FA4AD7DECF}" type="pres">
      <dgm:prSet presAssocID="{24519960-F96B-45F2-90AB-469CDE81B772}" presName="linear" presStyleCnt="0">
        <dgm:presLayoutVars>
          <dgm:animLvl val="lvl"/>
          <dgm:resizeHandles val="exact"/>
        </dgm:presLayoutVars>
      </dgm:prSet>
      <dgm:spPr/>
    </dgm:pt>
    <dgm:pt modelId="{D826DC89-C56E-4129-9711-2F6421E81382}" type="pres">
      <dgm:prSet presAssocID="{E365057E-44C1-4483-96E2-23890B478154}" presName="parentText" presStyleLbl="node1" presStyleIdx="0" presStyleCnt="3">
        <dgm:presLayoutVars>
          <dgm:chMax val="0"/>
          <dgm:bulletEnabled val="1"/>
        </dgm:presLayoutVars>
      </dgm:prSet>
      <dgm:spPr/>
    </dgm:pt>
    <dgm:pt modelId="{7A45F6F4-A76C-4056-8917-BDDCF0F47BD1}" type="pres">
      <dgm:prSet presAssocID="{D2B637A5-9C15-4574-A854-54C7D7EE911E}" presName="spacer" presStyleCnt="0"/>
      <dgm:spPr/>
    </dgm:pt>
    <dgm:pt modelId="{BC6413ED-41EA-45D3-AA01-26B8EE73D078}" type="pres">
      <dgm:prSet presAssocID="{6D88D9C7-8B8F-4F21-85F3-FFDD0DACBC87}" presName="parentText" presStyleLbl="node1" presStyleIdx="1" presStyleCnt="3">
        <dgm:presLayoutVars>
          <dgm:chMax val="0"/>
          <dgm:bulletEnabled val="1"/>
        </dgm:presLayoutVars>
      </dgm:prSet>
      <dgm:spPr/>
    </dgm:pt>
    <dgm:pt modelId="{0BC7AF9E-AEAA-44A2-8293-97321950FCB8}" type="pres">
      <dgm:prSet presAssocID="{4DB5E1D5-CC85-4E46-A117-A1FD92D02F50}" presName="spacer" presStyleCnt="0"/>
      <dgm:spPr/>
    </dgm:pt>
    <dgm:pt modelId="{AD273E19-F61C-4D65-8512-6583C83EE681}" type="pres">
      <dgm:prSet presAssocID="{859F88C5-1EA9-402E-B5A2-4D64FDEF95F9}" presName="parentText" presStyleLbl="node1" presStyleIdx="2" presStyleCnt="3">
        <dgm:presLayoutVars>
          <dgm:chMax val="0"/>
          <dgm:bulletEnabled val="1"/>
        </dgm:presLayoutVars>
      </dgm:prSet>
      <dgm:spPr/>
    </dgm:pt>
  </dgm:ptLst>
  <dgm:cxnLst>
    <dgm:cxn modelId="{CF1D0104-1996-47EF-B474-D1C29BF054D9}" srcId="{24519960-F96B-45F2-90AB-469CDE81B772}" destId="{E365057E-44C1-4483-96E2-23890B478154}" srcOrd="0" destOrd="0" parTransId="{B4C58AF0-E998-49D0-BA5E-2F440A0F8433}" sibTransId="{D2B637A5-9C15-4574-A854-54C7D7EE911E}"/>
    <dgm:cxn modelId="{46291217-11C3-43D4-BEB2-097CA98A831E}" type="presOf" srcId="{859F88C5-1EA9-402E-B5A2-4D64FDEF95F9}" destId="{AD273E19-F61C-4D65-8512-6583C83EE681}" srcOrd="0" destOrd="0" presId="urn:microsoft.com/office/officeart/2005/8/layout/vList2"/>
    <dgm:cxn modelId="{3FEDB41F-EBF3-480A-9CDA-746AC1075432}" srcId="{24519960-F96B-45F2-90AB-469CDE81B772}" destId="{859F88C5-1EA9-402E-B5A2-4D64FDEF95F9}" srcOrd="2" destOrd="0" parTransId="{90DE0A1B-586E-4AAF-B7DB-A608638599BA}" sibTransId="{91C726A6-CC7C-48E2-8955-55988B1CAA5D}"/>
    <dgm:cxn modelId="{1896378B-C46E-467D-9927-C7EDF6CF5356}" type="presOf" srcId="{E365057E-44C1-4483-96E2-23890B478154}" destId="{D826DC89-C56E-4129-9711-2F6421E81382}" srcOrd="0" destOrd="0" presId="urn:microsoft.com/office/officeart/2005/8/layout/vList2"/>
    <dgm:cxn modelId="{04A44D94-721A-4919-B88C-FA5ECFB3D78C}" srcId="{24519960-F96B-45F2-90AB-469CDE81B772}" destId="{6D88D9C7-8B8F-4F21-85F3-FFDD0DACBC87}" srcOrd="1" destOrd="0" parTransId="{C0F9F66D-BD8E-4330-B2CC-138710804F02}" sibTransId="{4DB5E1D5-CC85-4E46-A117-A1FD92D02F50}"/>
    <dgm:cxn modelId="{109EB298-E101-4560-8CF0-733FA8890FA8}" type="presOf" srcId="{24519960-F96B-45F2-90AB-469CDE81B772}" destId="{508F4441-00E2-4068-AA3A-48FA4AD7DECF}" srcOrd="0" destOrd="0" presId="urn:microsoft.com/office/officeart/2005/8/layout/vList2"/>
    <dgm:cxn modelId="{BF9CE6A9-8217-408A-A4B0-9E16A82FAE72}" type="presOf" srcId="{6D88D9C7-8B8F-4F21-85F3-FFDD0DACBC87}" destId="{BC6413ED-41EA-45D3-AA01-26B8EE73D078}" srcOrd="0" destOrd="0" presId="urn:microsoft.com/office/officeart/2005/8/layout/vList2"/>
    <dgm:cxn modelId="{547BA16B-114A-43E2-9117-355BABA07D86}" type="presParOf" srcId="{508F4441-00E2-4068-AA3A-48FA4AD7DECF}" destId="{D826DC89-C56E-4129-9711-2F6421E81382}" srcOrd="0" destOrd="0" presId="urn:microsoft.com/office/officeart/2005/8/layout/vList2"/>
    <dgm:cxn modelId="{A7C66271-E126-4677-9DD2-B99767766CD4}" type="presParOf" srcId="{508F4441-00E2-4068-AA3A-48FA4AD7DECF}" destId="{7A45F6F4-A76C-4056-8917-BDDCF0F47BD1}" srcOrd="1" destOrd="0" presId="urn:microsoft.com/office/officeart/2005/8/layout/vList2"/>
    <dgm:cxn modelId="{0254D411-72BB-4C1A-841F-27B7308E965A}" type="presParOf" srcId="{508F4441-00E2-4068-AA3A-48FA4AD7DECF}" destId="{BC6413ED-41EA-45D3-AA01-26B8EE73D078}" srcOrd="2" destOrd="0" presId="urn:microsoft.com/office/officeart/2005/8/layout/vList2"/>
    <dgm:cxn modelId="{66F3BA04-59E2-46FA-BD10-B6B952D895E6}" type="presParOf" srcId="{508F4441-00E2-4068-AA3A-48FA4AD7DECF}" destId="{0BC7AF9E-AEAA-44A2-8293-97321950FCB8}" srcOrd="3" destOrd="0" presId="urn:microsoft.com/office/officeart/2005/8/layout/vList2"/>
    <dgm:cxn modelId="{88336908-CFC8-46EE-878E-0FDF2331D031}" type="presParOf" srcId="{508F4441-00E2-4068-AA3A-48FA4AD7DECF}" destId="{AD273E19-F61C-4D65-8512-6583C83EE681}"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6DC89-C56E-4129-9711-2F6421E81382}">
      <dsp:nvSpPr>
        <dsp:cNvPr id="0" name=""/>
        <dsp:cNvSpPr/>
      </dsp:nvSpPr>
      <dsp:spPr>
        <a:xfrm>
          <a:off x="0" y="33191"/>
          <a:ext cx="6545199" cy="151164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Introducción a las Pruebas Unitarias</a:t>
          </a:r>
          <a:endParaRPr lang="en-US" sz="3800" kern="1200" dirty="0"/>
        </a:p>
      </dsp:txBody>
      <dsp:txXfrm>
        <a:off x="73792" y="106983"/>
        <a:ext cx="6397615" cy="1364056"/>
      </dsp:txXfrm>
    </dsp:sp>
    <dsp:sp modelId="{BC6413ED-41EA-45D3-AA01-26B8EE73D078}">
      <dsp:nvSpPr>
        <dsp:cNvPr id="0" name=""/>
        <dsp:cNvSpPr/>
      </dsp:nvSpPr>
      <dsp:spPr>
        <a:xfrm>
          <a:off x="0" y="1654271"/>
          <a:ext cx="6545199" cy="151164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Estructura de un Proyecto de Pruebas Unitarias</a:t>
          </a:r>
          <a:endParaRPr lang="en-US" sz="3800" kern="1200" dirty="0"/>
        </a:p>
      </dsp:txBody>
      <dsp:txXfrm>
        <a:off x="73792" y="1728063"/>
        <a:ext cx="6397615" cy="1364056"/>
      </dsp:txXfrm>
    </dsp:sp>
    <dsp:sp modelId="{AD273E19-F61C-4D65-8512-6583C83EE681}">
      <dsp:nvSpPr>
        <dsp:cNvPr id="0" name=""/>
        <dsp:cNvSpPr/>
      </dsp:nvSpPr>
      <dsp:spPr>
        <a:xfrm>
          <a:off x="0" y="3275351"/>
          <a:ext cx="6545199" cy="1511640"/>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a:t>Buenas Prácticas en Pruebas Unitarias</a:t>
          </a:r>
          <a:endParaRPr lang="en-US" sz="3800" kern="1200"/>
        </a:p>
      </dsp:txBody>
      <dsp:txXfrm>
        <a:off x="73792" y="3349143"/>
        <a:ext cx="6397615" cy="13640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DBCAE-5314-4BC3-B9E7-2DE41777B376}" type="datetimeFigureOut">
              <a:rPr lang="es-CO" smtClean="0"/>
              <a:t>18/05/2024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3B8FE-5987-4D58-830D-4549715A5142}" type="slidenum">
              <a:rPr lang="es-CO" smtClean="0"/>
              <a:t>‹Nº›</a:t>
            </a:fld>
            <a:endParaRPr lang="es-CO"/>
          </a:p>
        </p:txBody>
      </p:sp>
    </p:spTree>
    <p:extLst>
      <p:ext uri="{BB962C8B-B14F-4D97-AF65-F5344CB8AC3E}">
        <p14:creationId xmlns:p14="http://schemas.microsoft.com/office/powerpoint/2010/main" val="115426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B03B8FE-5987-4D58-830D-4549715A5142}" type="slidenum">
              <a:rPr lang="es-CO" smtClean="0"/>
              <a:t>2</a:t>
            </a:fld>
            <a:endParaRPr lang="es-CO"/>
          </a:p>
        </p:txBody>
      </p:sp>
    </p:spTree>
    <p:extLst>
      <p:ext uri="{BB962C8B-B14F-4D97-AF65-F5344CB8AC3E}">
        <p14:creationId xmlns:p14="http://schemas.microsoft.com/office/powerpoint/2010/main" val="20152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B03B8FE-5987-4D58-830D-4549715A5142}" type="slidenum">
              <a:rPr lang="es-CO" smtClean="0"/>
              <a:t>4</a:t>
            </a:fld>
            <a:endParaRPr lang="es-CO"/>
          </a:p>
        </p:txBody>
      </p:sp>
    </p:spTree>
    <p:extLst>
      <p:ext uri="{BB962C8B-B14F-4D97-AF65-F5344CB8AC3E}">
        <p14:creationId xmlns:p14="http://schemas.microsoft.com/office/powerpoint/2010/main" val="582366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learn.microsoft.com/es-es/dotnet/core/test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quabu.eu/descubriendo-la-piramide-de-test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3" name="Picture 12">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ítulo 1">
            <a:extLst>
              <a:ext uri="{FF2B5EF4-FFF2-40B4-BE49-F238E27FC236}">
                <a16:creationId xmlns:a16="http://schemas.microsoft.com/office/drawing/2014/main" id="{BBB50359-6F4C-3B96-F698-6D4D85157C5D}"/>
              </a:ext>
            </a:extLst>
          </p:cNvPr>
          <p:cNvSpPr>
            <a:spLocks noGrp="1"/>
          </p:cNvSpPr>
          <p:nvPr>
            <p:ph type="ctrTitle"/>
          </p:nvPr>
        </p:nvSpPr>
        <p:spPr>
          <a:xfrm>
            <a:off x="1871208" y="-9193"/>
            <a:ext cx="8449582" cy="2421464"/>
          </a:xfrm>
        </p:spPr>
        <p:txBody>
          <a:bodyPr>
            <a:normAutofit/>
          </a:bodyPr>
          <a:lstStyle/>
          <a:p>
            <a:pPr algn="ctr"/>
            <a:r>
              <a:rPr lang="es-CO" dirty="0"/>
              <a:t>Pruebas</a:t>
            </a:r>
            <a:r>
              <a:rPr lang="en-US" dirty="0"/>
              <a:t> </a:t>
            </a:r>
            <a:r>
              <a:rPr lang="es-CO" dirty="0"/>
              <a:t>unitarias</a:t>
            </a:r>
            <a:r>
              <a:rPr lang="en-US" dirty="0"/>
              <a:t> En .NET Pt1</a:t>
            </a:r>
            <a:endParaRPr lang="es-CO" dirty="0"/>
          </a:p>
        </p:txBody>
      </p:sp>
      <p:sp>
        <p:nvSpPr>
          <p:cNvPr id="5" name="CuadroTexto 4">
            <a:extLst>
              <a:ext uri="{FF2B5EF4-FFF2-40B4-BE49-F238E27FC236}">
                <a16:creationId xmlns:a16="http://schemas.microsoft.com/office/drawing/2014/main" id="{B04E0497-7AB2-88D4-3F64-CAA3D4FD60A0}"/>
              </a:ext>
            </a:extLst>
          </p:cNvPr>
          <p:cNvSpPr txBox="1"/>
          <p:nvPr/>
        </p:nvSpPr>
        <p:spPr>
          <a:xfrm>
            <a:off x="4184122" y="2405252"/>
            <a:ext cx="3243185" cy="646331"/>
          </a:xfrm>
          <a:prstGeom prst="rect">
            <a:avLst/>
          </a:prstGeom>
          <a:noFill/>
        </p:spPr>
        <p:txBody>
          <a:bodyPr wrap="square" rtlCol="0">
            <a:spAutoFit/>
          </a:bodyPr>
          <a:lstStyle/>
          <a:p>
            <a:pPr algn="ctr"/>
            <a:r>
              <a:rPr lang="es-CO" dirty="0"/>
              <a:t>Guía para Desarrolladores</a:t>
            </a:r>
          </a:p>
          <a:p>
            <a:pPr algn="ctr"/>
            <a:endParaRPr lang="es-CO" dirty="0"/>
          </a:p>
        </p:txBody>
      </p:sp>
    </p:spTree>
    <p:extLst>
      <p:ext uri="{BB962C8B-B14F-4D97-AF65-F5344CB8AC3E}">
        <p14:creationId xmlns:p14="http://schemas.microsoft.com/office/powerpoint/2010/main" val="294367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8C7FC1E-66BC-FC21-41D2-0027B293BBF5}"/>
              </a:ext>
            </a:extLst>
          </p:cNvPr>
          <p:cNvSpPr>
            <a:spLocks noGrp="1"/>
          </p:cNvSpPr>
          <p:nvPr>
            <p:ph type="title"/>
          </p:nvPr>
        </p:nvSpPr>
        <p:spPr>
          <a:xfrm>
            <a:off x="685801" y="643466"/>
            <a:ext cx="2590799" cy="4995333"/>
          </a:xfrm>
        </p:spPr>
        <p:txBody>
          <a:bodyPr>
            <a:normAutofit/>
          </a:bodyPr>
          <a:lstStyle/>
          <a:p>
            <a:r>
              <a:rPr lang="es-CO">
                <a:solidFill>
                  <a:srgbClr val="FFFFFF"/>
                </a:solidFill>
              </a:rPr>
              <a:t>Temario</a:t>
            </a:r>
          </a:p>
        </p:txBody>
      </p:sp>
      <p:graphicFrame>
        <p:nvGraphicFramePr>
          <p:cNvPr id="5" name="Marcador de contenido 2">
            <a:extLst>
              <a:ext uri="{FF2B5EF4-FFF2-40B4-BE49-F238E27FC236}">
                <a16:creationId xmlns:a16="http://schemas.microsoft.com/office/drawing/2014/main" id="{670DBC02-2018-3C0B-9FEA-ACDF31AC5679}"/>
              </a:ext>
            </a:extLst>
          </p:cNvPr>
          <p:cNvGraphicFramePr>
            <a:graphicFrameLocks noGrp="1"/>
          </p:cNvGraphicFramePr>
          <p:nvPr>
            <p:ph idx="1"/>
            <p:extLst>
              <p:ext uri="{D42A27DB-BD31-4B8C-83A1-F6EECF244321}">
                <p14:modId xmlns:p14="http://schemas.microsoft.com/office/powerpoint/2010/main" val="1170704241"/>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00302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ítulo 1">
            <a:extLst>
              <a:ext uri="{FF2B5EF4-FFF2-40B4-BE49-F238E27FC236}">
                <a16:creationId xmlns:a16="http://schemas.microsoft.com/office/drawing/2014/main" id="{E7D0BDA1-BCCE-CA10-ABB1-F490CA109FA4}"/>
              </a:ext>
            </a:extLst>
          </p:cNvPr>
          <p:cNvSpPr>
            <a:spLocks noGrp="1"/>
          </p:cNvSpPr>
          <p:nvPr>
            <p:ph type="title"/>
          </p:nvPr>
        </p:nvSpPr>
        <p:spPr>
          <a:xfrm>
            <a:off x="1028700" y="653142"/>
            <a:ext cx="10131425" cy="1219200"/>
          </a:xfrm>
        </p:spPr>
        <p:txBody>
          <a:bodyPr>
            <a:normAutofit/>
          </a:bodyPr>
          <a:lstStyle/>
          <a:p>
            <a:pPr algn="ctr"/>
            <a:r>
              <a:rPr lang="es-MX" sz="4400" dirty="0">
                <a:solidFill>
                  <a:srgbClr val="FFFFFF"/>
                </a:solidFill>
              </a:rPr>
              <a:t>Introducción a las Pruebas Unitarias</a:t>
            </a:r>
            <a:endParaRPr lang="es-CO" sz="4400" dirty="0">
              <a:solidFill>
                <a:srgbClr val="FFFFFF"/>
              </a:solidFill>
            </a:endParaRPr>
          </a:p>
        </p:txBody>
      </p:sp>
      <p:sp>
        <p:nvSpPr>
          <p:cNvPr id="3" name="Marcador de contenido 2">
            <a:extLst>
              <a:ext uri="{FF2B5EF4-FFF2-40B4-BE49-F238E27FC236}">
                <a16:creationId xmlns:a16="http://schemas.microsoft.com/office/drawing/2014/main" id="{E31EBCB3-7890-978B-1F2A-450D21926B2F}"/>
              </a:ext>
            </a:extLst>
          </p:cNvPr>
          <p:cNvSpPr>
            <a:spLocks/>
          </p:cNvSpPr>
          <p:nvPr/>
        </p:nvSpPr>
        <p:spPr>
          <a:xfrm>
            <a:off x="2323580" y="2743200"/>
            <a:ext cx="7541665" cy="1346214"/>
          </a:xfrm>
          <a:prstGeom prst="rect">
            <a:avLst/>
          </a:prstGeom>
        </p:spPr>
        <p:txBody>
          <a:bodyPr/>
          <a:lstStyle/>
          <a:p>
            <a:pPr defTabSz="338328">
              <a:spcAft>
                <a:spcPts val="600"/>
              </a:spcAft>
            </a:pPr>
            <a:r>
              <a:rPr lang="es-MX" sz="1332" kern="1200" dirty="0">
                <a:solidFill>
                  <a:schemeClr val="tx1">
                    <a:lumMod val="75000"/>
                    <a:lumOff val="25000"/>
                  </a:schemeClr>
                </a:solidFill>
                <a:latin typeface="Segoe UI" panose="020B0502040204020203" pitchFamily="34" charset="0"/>
                <a:ea typeface="+mn-ea"/>
                <a:cs typeface="+mn-cs"/>
              </a:rPr>
              <a:t>Una </a:t>
            </a:r>
            <a:r>
              <a:rPr lang="es-MX" sz="1332" i="1" kern="1200" dirty="0">
                <a:solidFill>
                  <a:schemeClr val="tx1">
                    <a:lumMod val="75000"/>
                    <a:lumOff val="25000"/>
                  </a:schemeClr>
                </a:solidFill>
                <a:latin typeface="Segoe UI" panose="020B0502040204020203" pitchFamily="34" charset="0"/>
                <a:ea typeface="+mn-ea"/>
                <a:cs typeface="+mn-cs"/>
              </a:rPr>
              <a:t>prueba unitaria</a:t>
            </a:r>
            <a:r>
              <a:rPr lang="es-MX" sz="1332" kern="1200" dirty="0">
                <a:solidFill>
                  <a:schemeClr val="tx1">
                    <a:lumMod val="75000"/>
                    <a:lumOff val="25000"/>
                  </a:schemeClr>
                </a:solidFill>
                <a:latin typeface="Segoe UI" panose="020B0502040204020203" pitchFamily="34" charset="0"/>
                <a:ea typeface="+mn-ea"/>
                <a:cs typeface="+mn-cs"/>
              </a:rPr>
              <a:t> es una prueba que ejercita componentes o métodos de software individuales, también conocidos como "unidad de trabajo". Estas solo deberían probar código que pueda controlar el desarrollador. No se usan para comprobar problemas con la infraestructura. Estos problemas incluyen la interacción con bases de datos, sistemas de archivos y recursos de red.</a:t>
            </a:r>
            <a:endParaRPr lang="es-CO" dirty="0">
              <a:solidFill>
                <a:schemeClr val="tx1">
                  <a:lumMod val="75000"/>
                  <a:lumOff val="25000"/>
                </a:schemeClr>
              </a:solidFill>
            </a:endParaRPr>
          </a:p>
        </p:txBody>
      </p:sp>
      <p:sp>
        <p:nvSpPr>
          <p:cNvPr id="7" name="CuadroTexto 6">
            <a:extLst>
              <a:ext uri="{FF2B5EF4-FFF2-40B4-BE49-F238E27FC236}">
                <a16:creationId xmlns:a16="http://schemas.microsoft.com/office/drawing/2014/main" id="{41444D93-3EDA-D678-B3ED-705C3ECCC092}"/>
              </a:ext>
            </a:extLst>
          </p:cNvPr>
          <p:cNvSpPr txBox="1"/>
          <p:nvPr/>
        </p:nvSpPr>
        <p:spPr>
          <a:xfrm>
            <a:off x="2323580" y="5907533"/>
            <a:ext cx="4536660" cy="297325"/>
          </a:xfrm>
          <a:prstGeom prst="rect">
            <a:avLst/>
          </a:prstGeom>
          <a:noFill/>
        </p:spPr>
        <p:txBody>
          <a:bodyPr wrap="square">
            <a:spAutoFit/>
          </a:bodyPr>
          <a:lstStyle/>
          <a:p>
            <a:pPr defTabSz="338328">
              <a:spcAft>
                <a:spcPts val="600"/>
              </a:spcAft>
            </a:pPr>
            <a:r>
              <a:rPr lang="es-CO" sz="1332" kern="1200" dirty="0">
                <a:solidFill>
                  <a:schemeClr val="tx1"/>
                </a:solidFill>
                <a:latin typeface="+mn-lt"/>
                <a:ea typeface="+mn-ea"/>
                <a:cs typeface="+mn-cs"/>
              </a:rPr>
              <a:t>Referencias: </a:t>
            </a:r>
            <a:r>
              <a:rPr lang="nl-NL" sz="1332" kern="1200" dirty="0">
                <a:solidFill>
                  <a:schemeClr val="tx1"/>
                </a:solidFill>
                <a:latin typeface="+mn-lt"/>
                <a:ea typeface="+mn-ea"/>
                <a:cs typeface="+mn-cs"/>
                <a:hlinkClick r:id="rId4"/>
              </a:rPr>
              <a:t>Pruebas en .NET - .NET | Microsoft Learn</a:t>
            </a:r>
            <a:endParaRPr lang="es-CO" dirty="0"/>
          </a:p>
        </p:txBody>
      </p:sp>
      <p:pic>
        <p:nvPicPr>
          <p:cNvPr id="8" name="Picture 2" descr="Pruebas Unitarias – Conceptos Principales – d0a.dev">
            <a:extLst>
              <a:ext uri="{FF2B5EF4-FFF2-40B4-BE49-F238E27FC236}">
                <a16:creationId xmlns:a16="http://schemas.microsoft.com/office/drawing/2014/main" id="{FFD3D152-9AAB-9520-48E8-905218271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787" y="4089414"/>
            <a:ext cx="339090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0960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B535E-2C6B-43EB-5C36-626D9321D241}"/>
              </a:ext>
            </a:extLst>
          </p:cNvPr>
          <p:cNvSpPr>
            <a:spLocks noGrp="1"/>
          </p:cNvSpPr>
          <p:nvPr>
            <p:ph type="title"/>
          </p:nvPr>
        </p:nvSpPr>
        <p:spPr/>
        <p:txBody>
          <a:bodyPr>
            <a:normAutofit/>
          </a:bodyPr>
          <a:lstStyle/>
          <a:p>
            <a:pPr algn="ctr"/>
            <a:r>
              <a:rPr lang="es-MX" sz="4400" dirty="0"/>
              <a:t>pirámide de pruebas de software,</a:t>
            </a:r>
            <a:endParaRPr lang="es-CO" sz="4400" dirty="0"/>
          </a:p>
        </p:txBody>
      </p:sp>
      <p:pic>
        <p:nvPicPr>
          <p:cNvPr id="4098" name="Picture 2">
            <a:extLst>
              <a:ext uri="{FF2B5EF4-FFF2-40B4-BE49-F238E27FC236}">
                <a16:creationId xmlns:a16="http://schemas.microsoft.com/office/drawing/2014/main" id="{625C8368-6481-02F4-899B-A4A7A0E89B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04165" y="2065867"/>
            <a:ext cx="6972488" cy="3649662"/>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541773D2-6087-0C6D-70C8-7443F4AFAF93}"/>
              </a:ext>
            </a:extLst>
          </p:cNvPr>
          <p:cNvSpPr txBox="1"/>
          <p:nvPr/>
        </p:nvSpPr>
        <p:spPr>
          <a:xfrm>
            <a:off x="2210764" y="6261904"/>
            <a:ext cx="8021255" cy="369332"/>
          </a:xfrm>
          <a:prstGeom prst="rect">
            <a:avLst/>
          </a:prstGeom>
          <a:noFill/>
        </p:spPr>
        <p:txBody>
          <a:bodyPr wrap="square" rtlCol="0">
            <a:spAutoFit/>
          </a:bodyPr>
          <a:lstStyle/>
          <a:p>
            <a:r>
              <a:rPr lang="es-CO" dirty="0"/>
              <a:t>Referencias: </a:t>
            </a:r>
            <a:r>
              <a:rPr lang="es-CO" dirty="0">
                <a:hlinkClick r:id="rId4"/>
              </a:rPr>
              <a:t>Pirámide de </a:t>
            </a:r>
            <a:r>
              <a:rPr lang="es-CO" dirty="0" err="1">
                <a:hlinkClick r:id="rId4"/>
              </a:rPr>
              <a:t>Testing</a:t>
            </a:r>
            <a:r>
              <a:rPr lang="es-CO" dirty="0">
                <a:hlinkClick r:id="rId4"/>
              </a:rPr>
              <a:t>: La Ruta hacia un Software Confiable - </a:t>
            </a:r>
            <a:r>
              <a:rPr lang="es-CO" dirty="0" err="1">
                <a:hlinkClick r:id="rId4"/>
              </a:rPr>
              <a:t>Quabu</a:t>
            </a:r>
            <a:endParaRPr lang="es-CO" dirty="0"/>
          </a:p>
        </p:txBody>
      </p:sp>
    </p:spTree>
    <p:extLst>
      <p:ext uri="{BB962C8B-B14F-4D97-AF65-F5344CB8AC3E}">
        <p14:creationId xmlns:p14="http://schemas.microsoft.com/office/powerpoint/2010/main" val="404095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12349-E7F6-7460-27A0-FDAF4C7C8B8B}"/>
              </a:ext>
            </a:extLst>
          </p:cNvPr>
          <p:cNvSpPr>
            <a:spLocks noGrp="1"/>
          </p:cNvSpPr>
          <p:nvPr>
            <p:ph type="title"/>
          </p:nvPr>
        </p:nvSpPr>
        <p:spPr/>
        <p:txBody>
          <a:bodyPr/>
          <a:lstStyle/>
          <a:p>
            <a:pPr lvl="0"/>
            <a:r>
              <a:rPr lang="es-MX"/>
              <a:t>Estructura de un Proyecto de Pruebas Unitarias</a:t>
            </a:r>
            <a:endParaRPr lang="en-US" dirty="0"/>
          </a:p>
        </p:txBody>
      </p:sp>
      <p:sp>
        <p:nvSpPr>
          <p:cNvPr id="6" name="CuadroTexto 5">
            <a:extLst>
              <a:ext uri="{FF2B5EF4-FFF2-40B4-BE49-F238E27FC236}">
                <a16:creationId xmlns:a16="http://schemas.microsoft.com/office/drawing/2014/main" id="{3B11009C-2BEF-4CB4-34B7-DD6FD9EA7008}"/>
              </a:ext>
            </a:extLst>
          </p:cNvPr>
          <p:cNvSpPr txBox="1"/>
          <p:nvPr/>
        </p:nvSpPr>
        <p:spPr>
          <a:xfrm>
            <a:off x="685801" y="2372810"/>
            <a:ext cx="5946493" cy="2585323"/>
          </a:xfrm>
          <a:prstGeom prst="rect">
            <a:avLst/>
          </a:prstGeom>
          <a:noFill/>
        </p:spPr>
        <p:txBody>
          <a:bodyPr wrap="square" rtlCol="0">
            <a:spAutoFit/>
          </a:bodyPr>
          <a:lstStyle/>
          <a:p>
            <a:r>
              <a:rPr lang="es-CO" dirty="0"/>
              <a:t>Típicamente se suele crear un proyecto de Test correspondiente a cada módulo/componente que conforma la aplicación.</a:t>
            </a:r>
          </a:p>
          <a:p>
            <a:endParaRPr lang="es-CO" dirty="0"/>
          </a:p>
          <a:p>
            <a:pPr marL="285750" indent="-285750">
              <a:buFont typeface="Arial" panose="020B0604020202020204" pitchFamily="34" charset="0"/>
              <a:buChar char="•"/>
            </a:pPr>
            <a:r>
              <a:rPr lang="es-CO" dirty="0"/>
              <a:t>Se crean con el mismo nombre del módulo/componente finalizando con .Test</a:t>
            </a:r>
          </a:p>
          <a:p>
            <a:endParaRPr lang="es-CO" dirty="0"/>
          </a:p>
          <a:p>
            <a:pPr marL="285750" indent="-285750">
              <a:buFont typeface="Arial" panose="020B0604020202020204" pitchFamily="34" charset="0"/>
              <a:buChar char="•"/>
            </a:pPr>
            <a:r>
              <a:rPr lang="es-CO" dirty="0"/>
              <a:t>Se crean las clases a probar con el mismo nombre finalizada con Test</a:t>
            </a:r>
          </a:p>
        </p:txBody>
      </p:sp>
      <p:pic>
        <p:nvPicPr>
          <p:cNvPr id="10" name="Imagen 9">
            <a:extLst>
              <a:ext uri="{FF2B5EF4-FFF2-40B4-BE49-F238E27FC236}">
                <a16:creationId xmlns:a16="http://schemas.microsoft.com/office/drawing/2014/main" id="{764CDF29-3025-489C-DE68-FBDF26956BAB}"/>
              </a:ext>
            </a:extLst>
          </p:cNvPr>
          <p:cNvPicPr>
            <a:picLocks noChangeAspect="1"/>
          </p:cNvPicPr>
          <p:nvPr/>
        </p:nvPicPr>
        <p:blipFill>
          <a:blip r:embed="rId2"/>
          <a:stretch>
            <a:fillRect/>
          </a:stretch>
        </p:blipFill>
        <p:spPr>
          <a:xfrm>
            <a:off x="7421843" y="2065866"/>
            <a:ext cx="3745754" cy="2726267"/>
          </a:xfrm>
          <a:prstGeom prst="rect">
            <a:avLst/>
          </a:prstGeom>
        </p:spPr>
      </p:pic>
      <p:pic>
        <p:nvPicPr>
          <p:cNvPr id="13" name="Imagen 12">
            <a:extLst>
              <a:ext uri="{FF2B5EF4-FFF2-40B4-BE49-F238E27FC236}">
                <a16:creationId xmlns:a16="http://schemas.microsoft.com/office/drawing/2014/main" id="{6644D9BF-8257-EED2-A94E-D8F8890D4E34}"/>
              </a:ext>
            </a:extLst>
          </p:cNvPr>
          <p:cNvPicPr>
            <a:picLocks noChangeAspect="1"/>
          </p:cNvPicPr>
          <p:nvPr/>
        </p:nvPicPr>
        <p:blipFill>
          <a:blip r:embed="rId3"/>
          <a:stretch>
            <a:fillRect/>
          </a:stretch>
        </p:blipFill>
        <p:spPr>
          <a:xfrm>
            <a:off x="7421843" y="4958133"/>
            <a:ext cx="3731710" cy="1179879"/>
          </a:xfrm>
          <a:prstGeom prst="rect">
            <a:avLst/>
          </a:prstGeom>
        </p:spPr>
      </p:pic>
    </p:spTree>
    <p:extLst>
      <p:ext uri="{BB962C8B-B14F-4D97-AF65-F5344CB8AC3E}">
        <p14:creationId xmlns:p14="http://schemas.microsoft.com/office/powerpoint/2010/main" val="389051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12349-E7F6-7460-27A0-FDAF4C7C8B8B}"/>
              </a:ext>
            </a:extLst>
          </p:cNvPr>
          <p:cNvSpPr>
            <a:spLocks noGrp="1"/>
          </p:cNvSpPr>
          <p:nvPr>
            <p:ph type="title"/>
          </p:nvPr>
        </p:nvSpPr>
        <p:spPr>
          <a:xfrm>
            <a:off x="4955458" y="639097"/>
            <a:ext cx="6593075" cy="1612490"/>
          </a:xfrm>
        </p:spPr>
        <p:txBody>
          <a:bodyPr vert="horz" lIns="91440" tIns="45720" rIns="91440" bIns="45720" rtlCol="0" anchor="ctr">
            <a:normAutofit/>
          </a:bodyPr>
          <a:lstStyle/>
          <a:p>
            <a:pPr lvl="0"/>
            <a:r>
              <a:rPr lang="en-US"/>
              <a:t>Estructura de un Proyecto de Pruebas Unitarias</a:t>
            </a:r>
          </a:p>
        </p:txBody>
      </p:sp>
      <p:pic>
        <p:nvPicPr>
          <p:cNvPr id="46" name="Picture 45" descr="Se escribe una cita en una agenda de papel">
            <a:extLst>
              <a:ext uri="{FF2B5EF4-FFF2-40B4-BE49-F238E27FC236}">
                <a16:creationId xmlns:a16="http://schemas.microsoft.com/office/drawing/2014/main" id="{A2166EBC-8B5C-5EE3-9494-BB4C17D833E5}"/>
              </a:ext>
            </a:extLst>
          </p:cNvPr>
          <p:cNvPicPr>
            <a:picLocks noChangeAspect="1"/>
          </p:cNvPicPr>
          <p:nvPr/>
        </p:nvPicPr>
        <p:blipFill rotWithShape="1">
          <a:blip r:embed="rId3"/>
          <a:srcRect r="54877" b="-2"/>
          <a:stretch/>
        </p:blipFill>
        <p:spPr>
          <a:xfrm>
            <a:off x="20" y="975"/>
            <a:ext cx="4635988" cy="6858000"/>
          </a:xfrm>
          <a:prstGeom prst="rect">
            <a:avLst/>
          </a:prstGeom>
        </p:spPr>
      </p:pic>
      <p:sp>
        <p:nvSpPr>
          <p:cNvPr id="44" name="CuadroTexto 43">
            <a:extLst>
              <a:ext uri="{FF2B5EF4-FFF2-40B4-BE49-F238E27FC236}">
                <a16:creationId xmlns:a16="http://schemas.microsoft.com/office/drawing/2014/main" id="{3B11009C-2BEF-4CB4-34B7-DD6FD9EA7008}"/>
              </a:ext>
            </a:extLst>
          </p:cNvPr>
          <p:cNvSpPr txBox="1"/>
          <p:nvPr/>
        </p:nvSpPr>
        <p:spPr>
          <a:xfrm>
            <a:off x="4955458" y="2251587"/>
            <a:ext cx="6593075" cy="3972232"/>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pPr>
            <a:r>
              <a:rPr lang="en-US" sz="1500" dirty="0"/>
              <a:t>Para </a:t>
            </a:r>
            <a:r>
              <a:rPr lang="en-US" sz="1500" dirty="0" err="1"/>
              <a:t>el</a:t>
            </a:r>
            <a:r>
              <a:rPr lang="en-US" sz="1500" dirty="0"/>
              <a:t> </a:t>
            </a:r>
            <a:r>
              <a:rPr lang="en-US" sz="1500" dirty="0" err="1"/>
              <a:t>nombramiento</a:t>
            </a:r>
            <a:r>
              <a:rPr lang="en-US" sz="1500" dirty="0"/>
              <a:t> de las </a:t>
            </a:r>
            <a:r>
              <a:rPr lang="en-US" sz="1500" dirty="0" err="1"/>
              <a:t>pruebas</a:t>
            </a:r>
            <a:r>
              <a:rPr lang="en-US" sz="1500" dirty="0"/>
              <a:t> </a:t>
            </a:r>
            <a:r>
              <a:rPr lang="en-US" sz="1500" dirty="0" err="1"/>
              <a:t>unitarias</a:t>
            </a:r>
            <a:r>
              <a:rPr lang="en-US" sz="1500" dirty="0"/>
              <a:t> </a:t>
            </a:r>
            <a:r>
              <a:rPr lang="en-US" sz="1500" dirty="0" err="1"/>
              <a:t>existen</a:t>
            </a:r>
            <a:r>
              <a:rPr lang="en-US" sz="1500" dirty="0"/>
              <a:t> </a:t>
            </a:r>
            <a:r>
              <a:rPr lang="en-US" sz="1500" dirty="0" err="1"/>
              <a:t>varias</a:t>
            </a:r>
            <a:r>
              <a:rPr lang="en-US" sz="1500" dirty="0"/>
              <a:t> </a:t>
            </a:r>
            <a:r>
              <a:rPr lang="en-US" sz="1500" dirty="0" err="1"/>
              <a:t>convenciones</a:t>
            </a:r>
            <a:r>
              <a:rPr lang="en-US" sz="1500" dirty="0"/>
              <a:t>, las </a:t>
            </a:r>
            <a:r>
              <a:rPr lang="en-US" sz="1500" dirty="0" err="1"/>
              <a:t>más</a:t>
            </a:r>
            <a:r>
              <a:rPr lang="en-US" sz="1500" dirty="0"/>
              <a:t> </a:t>
            </a:r>
            <a:r>
              <a:rPr lang="en-US" sz="1500" dirty="0" err="1"/>
              <a:t>usadas</a:t>
            </a:r>
            <a:r>
              <a:rPr lang="en-US" sz="1500" dirty="0"/>
              <a:t> son:</a:t>
            </a:r>
          </a:p>
          <a:p>
            <a:pPr>
              <a:lnSpc>
                <a:spcPct val="90000"/>
              </a:lnSpc>
              <a:spcAft>
                <a:spcPts val="1000"/>
              </a:spcAft>
              <a:buClr>
                <a:schemeClr val="tx1"/>
              </a:buClr>
              <a:buSzPct val="100000"/>
              <a:buFont typeface="Arial"/>
              <a:buChar char="•"/>
            </a:pPr>
            <a:endParaRPr lang="en-US" sz="1500" dirty="0"/>
          </a:p>
          <a:p>
            <a:pPr>
              <a:lnSpc>
                <a:spcPct val="90000"/>
              </a:lnSpc>
              <a:spcAft>
                <a:spcPts val="1000"/>
              </a:spcAft>
              <a:buClr>
                <a:schemeClr val="tx1"/>
              </a:buClr>
              <a:buSzPct val="100000"/>
            </a:pPr>
            <a:r>
              <a:rPr lang="en-US" sz="1500" b="1" dirty="0"/>
              <a:t>[</a:t>
            </a:r>
            <a:r>
              <a:rPr lang="en-US" sz="1500" b="1" dirty="0" err="1"/>
              <a:t>Nombre</a:t>
            </a:r>
            <a:r>
              <a:rPr lang="en-US" sz="1500" b="1" dirty="0"/>
              <a:t> del </a:t>
            </a:r>
            <a:r>
              <a:rPr lang="en-US" sz="1500" b="1" dirty="0" err="1"/>
              <a:t>método</a:t>
            </a:r>
            <a:r>
              <a:rPr lang="en-US" sz="1500" b="1" dirty="0"/>
              <a:t>][</a:t>
            </a:r>
            <a:r>
              <a:rPr lang="en-US" sz="1500" b="1" dirty="0" err="1"/>
              <a:t>Escenario</a:t>
            </a:r>
            <a:r>
              <a:rPr lang="en-US" sz="1500" b="1" dirty="0"/>
              <a:t>][</a:t>
            </a:r>
            <a:r>
              <a:rPr lang="en-US" sz="1500" b="1" dirty="0" err="1"/>
              <a:t>Resultado</a:t>
            </a:r>
            <a:r>
              <a:rPr lang="en-US" sz="1500" b="1" dirty="0"/>
              <a:t> </a:t>
            </a:r>
            <a:r>
              <a:rPr lang="en-US" sz="1500" b="1" dirty="0" err="1"/>
              <a:t>esperado</a:t>
            </a:r>
            <a:r>
              <a:rPr lang="en-US" sz="1500" b="1" dirty="0"/>
              <a:t>]</a:t>
            </a:r>
          </a:p>
          <a:p>
            <a:pPr>
              <a:lnSpc>
                <a:spcPct val="90000"/>
              </a:lnSpc>
              <a:spcAft>
                <a:spcPts val="1000"/>
              </a:spcAft>
              <a:buClr>
                <a:schemeClr val="tx1"/>
              </a:buClr>
              <a:buSzPct val="100000"/>
            </a:pPr>
            <a:r>
              <a:rPr lang="en-US" sz="1500" dirty="0"/>
              <a:t>	- </a:t>
            </a:r>
            <a:r>
              <a:rPr lang="en-US" sz="1500" dirty="0" err="1"/>
              <a:t>Login_WhenCredentialAreInvalid_ShouldReturnFalse</a:t>
            </a:r>
            <a:endParaRPr lang="en-US" sz="1500" dirty="0"/>
          </a:p>
          <a:p>
            <a:pPr>
              <a:lnSpc>
                <a:spcPct val="90000"/>
              </a:lnSpc>
              <a:spcAft>
                <a:spcPts val="1000"/>
              </a:spcAft>
              <a:buClr>
                <a:schemeClr val="tx1"/>
              </a:buClr>
              <a:buSzPct val="100000"/>
              <a:buFont typeface="Arial"/>
              <a:buChar char="•"/>
            </a:pPr>
            <a:endParaRPr lang="en-US" sz="1500" dirty="0"/>
          </a:p>
          <a:p>
            <a:pPr>
              <a:lnSpc>
                <a:spcPct val="90000"/>
              </a:lnSpc>
              <a:spcAft>
                <a:spcPts val="1000"/>
              </a:spcAft>
              <a:buClr>
                <a:schemeClr val="tx1"/>
              </a:buClr>
              <a:buSzPct val="100000"/>
            </a:pPr>
            <a:r>
              <a:rPr lang="en-US" sz="1500" b="1" dirty="0"/>
              <a:t>[</a:t>
            </a:r>
            <a:r>
              <a:rPr lang="en-US" sz="1500" b="1" dirty="0" err="1"/>
              <a:t>Nombre</a:t>
            </a:r>
            <a:r>
              <a:rPr lang="en-US" sz="1500" b="1" dirty="0"/>
              <a:t> del </a:t>
            </a:r>
            <a:r>
              <a:rPr lang="en-US" sz="1500" b="1" dirty="0" err="1"/>
              <a:t>método</a:t>
            </a:r>
            <a:r>
              <a:rPr lang="en-US" sz="1500" b="1" dirty="0"/>
              <a:t>]_[</a:t>
            </a:r>
            <a:r>
              <a:rPr lang="en-US" sz="1500" b="1" dirty="0" err="1"/>
              <a:t>Condición</a:t>
            </a:r>
            <a:r>
              <a:rPr lang="en-US" sz="1500" b="1" dirty="0"/>
              <a:t> o Estado]</a:t>
            </a:r>
          </a:p>
          <a:p>
            <a:pPr>
              <a:lnSpc>
                <a:spcPct val="90000"/>
              </a:lnSpc>
              <a:spcAft>
                <a:spcPts val="1000"/>
              </a:spcAft>
              <a:buClr>
                <a:schemeClr val="tx1"/>
              </a:buClr>
              <a:buSzPct val="100000"/>
            </a:pPr>
            <a:r>
              <a:rPr lang="en-US" sz="1500" dirty="0"/>
              <a:t>	- </a:t>
            </a:r>
            <a:r>
              <a:rPr lang="en-US" sz="1500" dirty="0" err="1"/>
              <a:t>SaveOrder_OrderIsNull_ThrowsArgumentNullException</a:t>
            </a:r>
            <a:endParaRPr lang="en-US" sz="1500" dirty="0"/>
          </a:p>
          <a:p>
            <a:pPr>
              <a:lnSpc>
                <a:spcPct val="90000"/>
              </a:lnSpc>
              <a:spcAft>
                <a:spcPts val="1000"/>
              </a:spcAft>
              <a:buClr>
                <a:schemeClr val="tx1"/>
              </a:buClr>
              <a:buSzPct val="100000"/>
              <a:buFont typeface="Arial"/>
              <a:buChar char="•"/>
            </a:pPr>
            <a:endParaRPr lang="en-US" sz="1500" dirty="0"/>
          </a:p>
          <a:p>
            <a:pPr>
              <a:lnSpc>
                <a:spcPct val="90000"/>
              </a:lnSpc>
              <a:spcAft>
                <a:spcPts val="1000"/>
              </a:spcAft>
              <a:buClr>
                <a:schemeClr val="tx1"/>
              </a:buClr>
              <a:buSzPct val="100000"/>
            </a:pPr>
            <a:r>
              <a:rPr lang="en-US" sz="1500" b="1" dirty="0"/>
              <a:t>[Given][When][Then]</a:t>
            </a:r>
          </a:p>
          <a:p>
            <a:pPr>
              <a:lnSpc>
                <a:spcPct val="90000"/>
              </a:lnSpc>
              <a:spcAft>
                <a:spcPts val="1000"/>
              </a:spcAft>
              <a:buClr>
                <a:schemeClr val="tx1"/>
              </a:buClr>
              <a:buSzPct val="100000"/>
            </a:pPr>
            <a:r>
              <a:rPr lang="en-US" sz="1500" dirty="0"/>
              <a:t>	- GivenUserIsLoggedIn_WhenFetchingProfile_ThenReturnsProfileDetails</a:t>
            </a:r>
          </a:p>
        </p:txBody>
      </p:sp>
    </p:spTree>
    <p:extLst>
      <p:ext uri="{BB962C8B-B14F-4D97-AF65-F5344CB8AC3E}">
        <p14:creationId xmlns:p14="http://schemas.microsoft.com/office/powerpoint/2010/main" val="329656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12349-E7F6-7460-27A0-FDAF4C7C8B8B}"/>
              </a:ext>
            </a:extLst>
          </p:cNvPr>
          <p:cNvSpPr>
            <a:spLocks noGrp="1"/>
          </p:cNvSpPr>
          <p:nvPr>
            <p:ph type="title"/>
          </p:nvPr>
        </p:nvSpPr>
        <p:spPr>
          <a:xfrm>
            <a:off x="4884516" y="609600"/>
            <a:ext cx="6664014" cy="1641987"/>
          </a:xfrm>
        </p:spPr>
        <p:txBody>
          <a:bodyPr vert="horz" lIns="91440" tIns="45720" rIns="91440" bIns="45720" rtlCol="0" anchor="ctr">
            <a:normAutofit/>
          </a:bodyPr>
          <a:lstStyle/>
          <a:p>
            <a:pPr lvl="0">
              <a:lnSpc>
                <a:spcPct val="90000"/>
              </a:lnSpc>
            </a:pPr>
            <a:r>
              <a:rPr lang="en-US" dirty="0" err="1"/>
              <a:t>Estructura</a:t>
            </a:r>
            <a:r>
              <a:rPr lang="en-US" dirty="0"/>
              <a:t> de un Proyecto de </a:t>
            </a:r>
            <a:r>
              <a:rPr lang="en-US" dirty="0" err="1"/>
              <a:t>Pruebas</a:t>
            </a:r>
            <a:r>
              <a:rPr lang="en-US" dirty="0"/>
              <a:t> </a:t>
            </a:r>
            <a:r>
              <a:rPr lang="en-US" dirty="0" err="1"/>
              <a:t>Unitarias</a:t>
            </a:r>
            <a:endParaRPr lang="en-US" dirty="0"/>
          </a:p>
        </p:txBody>
      </p:sp>
      <p:pic>
        <p:nvPicPr>
          <p:cNvPr id="16" name="Picture 15" descr="Gafas encima de un libro">
            <a:extLst>
              <a:ext uri="{FF2B5EF4-FFF2-40B4-BE49-F238E27FC236}">
                <a16:creationId xmlns:a16="http://schemas.microsoft.com/office/drawing/2014/main" id="{A198785C-111B-9F4A-D996-40C51DF9E521}"/>
              </a:ext>
            </a:extLst>
          </p:cNvPr>
          <p:cNvPicPr>
            <a:picLocks noChangeAspect="1"/>
          </p:cNvPicPr>
          <p:nvPr/>
        </p:nvPicPr>
        <p:blipFill rotWithShape="1">
          <a:blip r:embed="rId3"/>
          <a:srcRect l="7889" r="33221" b="-1"/>
          <a:stretch/>
        </p:blipFill>
        <p:spPr>
          <a:xfrm>
            <a:off x="20" y="975"/>
            <a:ext cx="4606704" cy="6858000"/>
          </a:xfrm>
          <a:prstGeom prst="rect">
            <a:avLst/>
          </a:prstGeom>
        </p:spPr>
      </p:pic>
      <p:sp>
        <p:nvSpPr>
          <p:cNvPr id="6" name="CuadroTexto 5">
            <a:extLst>
              <a:ext uri="{FF2B5EF4-FFF2-40B4-BE49-F238E27FC236}">
                <a16:creationId xmlns:a16="http://schemas.microsoft.com/office/drawing/2014/main" id="{3B11009C-2BEF-4CB4-34B7-DD6FD9EA7008}"/>
              </a:ext>
            </a:extLst>
          </p:cNvPr>
          <p:cNvSpPr txBox="1"/>
          <p:nvPr/>
        </p:nvSpPr>
        <p:spPr>
          <a:xfrm>
            <a:off x="4884516" y="2251587"/>
            <a:ext cx="6664014" cy="3637935"/>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r>
              <a:rPr lang="en-US" sz="1500" b="1" dirty="0" err="1"/>
              <a:t>Buenas</a:t>
            </a:r>
            <a:r>
              <a:rPr lang="en-US" sz="1500" b="1" dirty="0"/>
              <a:t> </a:t>
            </a:r>
            <a:r>
              <a:rPr lang="en-US" sz="1500" b="1" dirty="0" err="1"/>
              <a:t>Prácticas</a:t>
            </a:r>
            <a:r>
              <a:rPr lang="en-US" sz="1500" b="1" dirty="0"/>
              <a:t>:</a:t>
            </a:r>
          </a:p>
          <a:p>
            <a:pPr>
              <a:lnSpc>
                <a:spcPct val="90000"/>
              </a:lnSpc>
              <a:spcAft>
                <a:spcPts val="1000"/>
              </a:spcAft>
              <a:buClr>
                <a:schemeClr val="tx1"/>
              </a:buClr>
              <a:buSzPct val="100000"/>
              <a:buFont typeface="Arial"/>
              <a:buChar char="•"/>
            </a:pPr>
            <a:endParaRPr lang="en-US" sz="1500" dirty="0"/>
          </a:p>
          <a:p>
            <a:pPr marL="285750" indent="-285750">
              <a:lnSpc>
                <a:spcPct val="90000"/>
              </a:lnSpc>
              <a:spcAft>
                <a:spcPts val="1000"/>
              </a:spcAft>
              <a:buClr>
                <a:schemeClr val="tx1"/>
              </a:buClr>
              <a:buSzPct val="100000"/>
              <a:buFont typeface="Arial"/>
              <a:buChar char="•"/>
            </a:pPr>
            <a:r>
              <a:rPr lang="en-US" sz="1500" b="1" dirty="0"/>
              <a:t>Ser </a:t>
            </a:r>
            <a:r>
              <a:rPr lang="en-US" sz="1500" b="1" dirty="0" err="1"/>
              <a:t>Descriptivo</a:t>
            </a:r>
            <a:r>
              <a:rPr lang="en-US" sz="1500" dirty="0"/>
              <a:t>: </a:t>
            </a:r>
            <a:r>
              <a:rPr lang="en-US" sz="1500" dirty="0" err="1"/>
              <a:t>Asegúrate</a:t>
            </a:r>
            <a:r>
              <a:rPr lang="en-US" sz="1500" dirty="0"/>
              <a:t> de que </a:t>
            </a:r>
            <a:r>
              <a:rPr lang="en-US" sz="1500" dirty="0" err="1"/>
              <a:t>el</a:t>
            </a:r>
            <a:r>
              <a:rPr lang="en-US" sz="1500" dirty="0"/>
              <a:t> </a:t>
            </a:r>
            <a:r>
              <a:rPr lang="en-US" sz="1500" dirty="0" err="1"/>
              <a:t>nombre</a:t>
            </a:r>
            <a:r>
              <a:rPr lang="en-US" sz="1500" dirty="0"/>
              <a:t> de la </a:t>
            </a:r>
            <a:r>
              <a:rPr lang="en-US" sz="1500" dirty="0" err="1"/>
              <a:t>prueba</a:t>
            </a:r>
            <a:r>
              <a:rPr lang="en-US" sz="1500" dirty="0"/>
              <a:t> sea lo </a:t>
            </a:r>
            <a:r>
              <a:rPr lang="en-US" sz="1500" dirty="0" err="1"/>
              <a:t>suficientemente</a:t>
            </a:r>
            <a:r>
              <a:rPr lang="en-US" sz="1500" dirty="0"/>
              <a:t> </a:t>
            </a:r>
            <a:r>
              <a:rPr lang="en-US" sz="1500" dirty="0" err="1"/>
              <a:t>descriptivo</a:t>
            </a:r>
            <a:r>
              <a:rPr lang="en-US" sz="1500" dirty="0"/>
              <a:t> para que </a:t>
            </a:r>
            <a:r>
              <a:rPr lang="en-US" sz="1500" dirty="0" err="1"/>
              <a:t>otros</a:t>
            </a:r>
            <a:r>
              <a:rPr lang="en-US" sz="1500" dirty="0"/>
              <a:t> </a:t>
            </a:r>
            <a:r>
              <a:rPr lang="en-US" sz="1500" dirty="0" err="1"/>
              <a:t>desarrolladores</a:t>
            </a:r>
            <a:r>
              <a:rPr lang="en-US" sz="1500" dirty="0"/>
              <a:t> (o </a:t>
            </a:r>
            <a:r>
              <a:rPr lang="en-US" sz="1500" dirty="0" err="1"/>
              <a:t>tú</a:t>
            </a:r>
            <a:r>
              <a:rPr lang="en-US" sz="1500" dirty="0"/>
              <a:t> </a:t>
            </a:r>
            <a:r>
              <a:rPr lang="en-US" sz="1500" dirty="0" err="1"/>
              <a:t>mismo</a:t>
            </a:r>
            <a:r>
              <a:rPr lang="en-US" sz="1500" dirty="0"/>
              <a:t> </a:t>
            </a:r>
            <a:r>
              <a:rPr lang="en-US" sz="1500" dirty="0" err="1"/>
              <a:t>en</a:t>
            </a:r>
            <a:r>
              <a:rPr lang="en-US" sz="1500" dirty="0"/>
              <a:t> </a:t>
            </a:r>
            <a:r>
              <a:rPr lang="en-US" sz="1500" dirty="0" err="1"/>
              <a:t>el</a:t>
            </a:r>
            <a:r>
              <a:rPr lang="en-US" sz="1500" dirty="0"/>
              <a:t> </a:t>
            </a:r>
            <a:r>
              <a:rPr lang="en-US" sz="1500" dirty="0" err="1"/>
              <a:t>futuro</a:t>
            </a:r>
            <a:r>
              <a:rPr lang="en-US" sz="1500" dirty="0"/>
              <a:t>) </a:t>
            </a:r>
            <a:r>
              <a:rPr lang="en-US" sz="1500" dirty="0" err="1"/>
              <a:t>puedan</a:t>
            </a:r>
            <a:r>
              <a:rPr lang="en-US" sz="1500" dirty="0"/>
              <a:t> </a:t>
            </a:r>
            <a:r>
              <a:rPr lang="en-US" sz="1500" dirty="0" err="1"/>
              <a:t>entender</a:t>
            </a:r>
            <a:r>
              <a:rPr lang="en-US" sz="1500" dirty="0"/>
              <a:t> </a:t>
            </a:r>
            <a:r>
              <a:rPr lang="en-US" sz="1500" dirty="0" err="1"/>
              <a:t>qué</a:t>
            </a:r>
            <a:r>
              <a:rPr lang="en-US" sz="1500" dirty="0"/>
              <a:t> </a:t>
            </a:r>
            <a:r>
              <a:rPr lang="en-US" sz="1500" dirty="0" err="1"/>
              <a:t>está</a:t>
            </a:r>
            <a:r>
              <a:rPr lang="en-US" sz="1500" dirty="0"/>
              <a:t> probando sin </a:t>
            </a:r>
            <a:r>
              <a:rPr lang="en-US" sz="1500" dirty="0" err="1"/>
              <a:t>tener</a:t>
            </a:r>
            <a:r>
              <a:rPr lang="en-US" sz="1500" dirty="0"/>
              <a:t> que leer </a:t>
            </a:r>
            <a:r>
              <a:rPr lang="en-US" sz="1500" dirty="0" err="1"/>
              <a:t>el</a:t>
            </a:r>
            <a:r>
              <a:rPr lang="en-US" sz="1500" dirty="0"/>
              <a:t> </a:t>
            </a:r>
            <a:r>
              <a:rPr lang="en-US" sz="1500" dirty="0" err="1"/>
              <a:t>código</a:t>
            </a:r>
            <a:r>
              <a:rPr lang="en-US" sz="1500" dirty="0"/>
              <a:t> de la </a:t>
            </a:r>
            <a:r>
              <a:rPr lang="en-US" sz="1500" dirty="0" err="1"/>
              <a:t>prueba</a:t>
            </a:r>
            <a:r>
              <a:rPr lang="en-US" sz="1500" dirty="0"/>
              <a:t>.</a:t>
            </a:r>
          </a:p>
          <a:p>
            <a:pPr marL="285750" indent="-285750">
              <a:lnSpc>
                <a:spcPct val="90000"/>
              </a:lnSpc>
              <a:spcAft>
                <a:spcPts val="1000"/>
              </a:spcAft>
              <a:buClr>
                <a:schemeClr val="tx1"/>
              </a:buClr>
              <a:buSzPct val="100000"/>
              <a:buFont typeface="Arial"/>
              <a:buChar char="•"/>
            </a:pPr>
            <a:r>
              <a:rPr lang="en-US" sz="1500" b="1" dirty="0" err="1"/>
              <a:t>Consistencia</a:t>
            </a:r>
            <a:r>
              <a:rPr lang="en-US" sz="1500" dirty="0"/>
              <a:t>: </a:t>
            </a:r>
            <a:r>
              <a:rPr lang="en-US" sz="1500" dirty="0" err="1"/>
              <a:t>Usa</a:t>
            </a:r>
            <a:r>
              <a:rPr lang="en-US" sz="1500" dirty="0"/>
              <a:t> </a:t>
            </a:r>
            <a:r>
              <a:rPr lang="en-US" sz="1500" dirty="0" err="1"/>
              <a:t>una</a:t>
            </a:r>
            <a:r>
              <a:rPr lang="en-US" sz="1500" dirty="0"/>
              <a:t> </a:t>
            </a:r>
            <a:r>
              <a:rPr lang="en-US" sz="1500" dirty="0" err="1"/>
              <a:t>convención</a:t>
            </a:r>
            <a:r>
              <a:rPr lang="en-US" sz="1500" dirty="0"/>
              <a:t> de </a:t>
            </a:r>
            <a:r>
              <a:rPr lang="en-US" sz="1500" dirty="0" err="1"/>
              <a:t>nomenclatura</a:t>
            </a:r>
            <a:r>
              <a:rPr lang="en-US" sz="1500" dirty="0"/>
              <a:t> </a:t>
            </a:r>
            <a:r>
              <a:rPr lang="en-US" sz="1500" dirty="0" err="1"/>
              <a:t>consistente</a:t>
            </a:r>
            <a:r>
              <a:rPr lang="en-US" sz="1500" dirty="0"/>
              <a:t> </a:t>
            </a:r>
            <a:r>
              <a:rPr lang="en-US" sz="1500" dirty="0" err="1"/>
              <a:t>en</a:t>
            </a:r>
            <a:r>
              <a:rPr lang="en-US" sz="1500" dirty="0"/>
              <a:t> </a:t>
            </a:r>
            <a:r>
              <a:rPr lang="en-US" sz="1500" dirty="0" err="1"/>
              <a:t>todo</a:t>
            </a:r>
            <a:r>
              <a:rPr lang="en-US" sz="1500" dirty="0"/>
              <a:t> </a:t>
            </a:r>
            <a:r>
              <a:rPr lang="en-US" sz="1500" dirty="0" err="1"/>
              <a:t>tu</a:t>
            </a:r>
            <a:r>
              <a:rPr lang="en-US" sz="1500" dirty="0"/>
              <a:t> </a:t>
            </a:r>
            <a:r>
              <a:rPr lang="en-US" sz="1500" dirty="0" err="1"/>
              <a:t>proyecto</a:t>
            </a:r>
            <a:r>
              <a:rPr lang="en-US" sz="1500" dirty="0"/>
              <a:t> para </a:t>
            </a:r>
            <a:r>
              <a:rPr lang="en-US" sz="1500" dirty="0" err="1"/>
              <a:t>mantener</a:t>
            </a:r>
            <a:r>
              <a:rPr lang="en-US" sz="1500" dirty="0"/>
              <a:t> la </a:t>
            </a:r>
            <a:r>
              <a:rPr lang="en-US" sz="1500" dirty="0" err="1"/>
              <a:t>uniformidad</a:t>
            </a:r>
            <a:r>
              <a:rPr lang="en-US" sz="1500" dirty="0"/>
              <a:t> y </a:t>
            </a:r>
            <a:r>
              <a:rPr lang="en-US" sz="1500" dirty="0" err="1"/>
              <a:t>facilitar</a:t>
            </a:r>
            <a:r>
              <a:rPr lang="en-US" sz="1500" dirty="0"/>
              <a:t> la </a:t>
            </a:r>
            <a:r>
              <a:rPr lang="en-US" sz="1500" dirty="0" err="1"/>
              <a:t>lectura</a:t>
            </a:r>
            <a:r>
              <a:rPr lang="en-US" sz="1500" dirty="0"/>
              <a:t>.</a:t>
            </a:r>
          </a:p>
          <a:p>
            <a:pPr marL="285750" indent="-285750">
              <a:lnSpc>
                <a:spcPct val="90000"/>
              </a:lnSpc>
              <a:spcAft>
                <a:spcPts val="1000"/>
              </a:spcAft>
              <a:buClr>
                <a:schemeClr val="tx1"/>
              </a:buClr>
              <a:buSzPct val="100000"/>
              <a:buFont typeface="Arial"/>
              <a:buChar char="•"/>
            </a:pPr>
            <a:r>
              <a:rPr lang="en-US" sz="1500" b="1" dirty="0" err="1"/>
              <a:t>Evitar</a:t>
            </a:r>
            <a:r>
              <a:rPr lang="en-US" sz="1500" b="1" dirty="0"/>
              <a:t> </a:t>
            </a:r>
            <a:r>
              <a:rPr lang="en-US" sz="1500" b="1" dirty="0" err="1"/>
              <a:t>Abreviaturas</a:t>
            </a:r>
            <a:r>
              <a:rPr lang="en-US" sz="1500" dirty="0"/>
              <a:t>: Las </a:t>
            </a:r>
            <a:r>
              <a:rPr lang="en-US" sz="1500" dirty="0" err="1"/>
              <a:t>abreviaturas</a:t>
            </a:r>
            <a:r>
              <a:rPr lang="en-US" sz="1500" dirty="0"/>
              <a:t> </a:t>
            </a:r>
            <a:r>
              <a:rPr lang="en-US" sz="1500" dirty="0" err="1"/>
              <a:t>pueden</a:t>
            </a:r>
            <a:r>
              <a:rPr lang="en-US" sz="1500" dirty="0"/>
              <a:t> ser </a:t>
            </a:r>
            <a:r>
              <a:rPr lang="en-US" sz="1500" dirty="0" err="1"/>
              <a:t>confusas</a:t>
            </a:r>
            <a:r>
              <a:rPr lang="en-US" sz="1500" dirty="0"/>
              <a:t> y </a:t>
            </a:r>
            <a:r>
              <a:rPr lang="en-US" sz="1500" dirty="0" err="1"/>
              <a:t>difíciles</a:t>
            </a:r>
            <a:r>
              <a:rPr lang="en-US" sz="1500" dirty="0"/>
              <a:t> de </a:t>
            </a:r>
            <a:r>
              <a:rPr lang="en-US" sz="1500" dirty="0" err="1"/>
              <a:t>entender</a:t>
            </a:r>
            <a:r>
              <a:rPr lang="en-US" sz="1500" dirty="0"/>
              <a:t>. Es </a:t>
            </a:r>
            <a:r>
              <a:rPr lang="en-US" sz="1500" dirty="0" err="1"/>
              <a:t>mejor</a:t>
            </a:r>
            <a:r>
              <a:rPr lang="en-US" sz="1500" dirty="0"/>
              <a:t> ser </a:t>
            </a:r>
            <a:r>
              <a:rPr lang="en-US" sz="1500" dirty="0" err="1"/>
              <a:t>explícito</a:t>
            </a:r>
            <a:r>
              <a:rPr lang="en-US" sz="1500" dirty="0"/>
              <a:t> </a:t>
            </a:r>
            <a:r>
              <a:rPr lang="en-US" sz="1500" dirty="0" err="1"/>
              <a:t>en</a:t>
            </a:r>
            <a:r>
              <a:rPr lang="en-US" sz="1500" dirty="0"/>
              <a:t> </a:t>
            </a:r>
            <a:r>
              <a:rPr lang="en-US" sz="1500" dirty="0" err="1"/>
              <a:t>los</a:t>
            </a:r>
            <a:r>
              <a:rPr lang="en-US" sz="1500" dirty="0"/>
              <a:t> </a:t>
            </a:r>
            <a:r>
              <a:rPr lang="en-US" sz="1500" dirty="0" err="1"/>
              <a:t>nombres</a:t>
            </a:r>
            <a:r>
              <a:rPr lang="en-US" sz="1500" dirty="0"/>
              <a:t>.</a:t>
            </a:r>
          </a:p>
          <a:p>
            <a:pPr marL="285750" indent="-285750">
              <a:lnSpc>
                <a:spcPct val="90000"/>
              </a:lnSpc>
              <a:spcAft>
                <a:spcPts val="1000"/>
              </a:spcAft>
              <a:buClr>
                <a:schemeClr val="tx1"/>
              </a:buClr>
              <a:buSzPct val="100000"/>
              <a:buFont typeface="Arial"/>
              <a:buChar char="•"/>
            </a:pPr>
            <a:r>
              <a:rPr lang="en-US" sz="1500" b="1" dirty="0" err="1"/>
              <a:t>Reflejar</a:t>
            </a:r>
            <a:r>
              <a:rPr lang="en-US" sz="1500" b="1" dirty="0"/>
              <a:t> </a:t>
            </a:r>
            <a:r>
              <a:rPr lang="en-US" sz="1500" b="1" dirty="0" err="1"/>
              <a:t>el</a:t>
            </a:r>
            <a:r>
              <a:rPr lang="en-US" sz="1500" b="1" dirty="0"/>
              <a:t> </a:t>
            </a:r>
            <a:r>
              <a:rPr lang="en-US" sz="1500" b="1" dirty="0" err="1"/>
              <a:t>Comportamiento</a:t>
            </a:r>
            <a:r>
              <a:rPr lang="en-US" sz="1500" dirty="0"/>
              <a:t>: El </a:t>
            </a:r>
            <a:r>
              <a:rPr lang="en-US" sz="1500" dirty="0" err="1"/>
              <a:t>nombre</a:t>
            </a:r>
            <a:r>
              <a:rPr lang="en-US" sz="1500" dirty="0"/>
              <a:t> de la </a:t>
            </a:r>
            <a:r>
              <a:rPr lang="en-US" sz="1500" dirty="0" err="1"/>
              <a:t>prueba</a:t>
            </a:r>
            <a:r>
              <a:rPr lang="en-US" sz="1500" dirty="0"/>
              <a:t> </a:t>
            </a:r>
            <a:r>
              <a:rPr lang="en-US" sz="1500" dirty="0" err="1"/>
              <a:t>debe</a:t>
            </a:r>
            <a:r>
              <a:rPr lang="en-US" sz="1500" dirty="0"/>
              <a:t> </a:t>
            </a:r>
            <a:r>
              <a:rPr lang="en-US" sz="1500" dirty="0" err="1"/>
              <a:t>reflejar</a:t>
            </a:r>
            <a:r>
              <a:rPr lang="en-US" sz="1500" dirty="0"/>
              <a:t> </a:t>
            </a:r>
            <a:r>
              <a:rPr lang="en-US" sz="1500" dirty="0" err="1"/>
              <a:t>el</a:t>
            </a:r>
            <a:r>
              <a:rPr lang="en-US" sz="1500" dirty="0"/>
              <a:t> </a:t>
            </a:r>
            <a:r>
              <a:rPr lang="en-US" sz="1500" dirty="0" err="1"/>
              <a:t>comportamiento</a:t>
            </a:r>
            <a:r>
              <a:rPr lang="en-US" sz="1500" dirty="0"/>
              <a:t> que se </a:t>
            </a:r>
            <a:r>
              <a:rPr lang="en-US" sz="1500" dirty="0" err="1"/>
              <a:t>está</a:t>
            </a:r>
            <a:r>
              <a:rPr lang="en-US" sz="1500" dirty="0"/>
              <a:t> </a:t>
            </a:r>
            <a:r>
              <a:rPr lang="en-US" sz="1500" dirty="0" err="1"/>
              <a:t>verificando</a:t>
            </a:r>
            <a:r>
              <a:rPr lang="en-US" sz="1500" dirty="0"/>
              <a:t>, no solo </a:t>
            </a:r>
            <a:r>
              <a:rPr lang="en-US" sz="1500" dirty="0" err="1"/>
              <a:t>el</a:t>
            </a:r>
            <a:r>
              <a:rPr lang="en-US" sz="1500" dirty="0"/>
              <a:t> </a:t>
            </a:r>
            <a:r>
              <a:rPr lang="en-US" sz="1500" dirty="0" err="1"/>
              <a:t>método</a:t>
            </a:r>
            <a:r>
              <a:rPr lang="en-US" sz="1500" dirty="0"/>
              <a:t> que se </a:t>
            </a:r>
            <a:r>
              <a:rPr lang="en-US" sz="1500" dirty="0" err="1"/>
              <a:t>está</a:t>
            </a:r>
            <a:r>
              <a:rPr lang="en-US" sz="1500" dirty="0"/>
              <a:t> probando.</a:t>
            </a:r>
          </a:p>
        </p:txBody>
      </p:sp>
    </p:spTree>
    <p:extLst>
      <p:ext uri="{BB962C8B-B14F-4D97-AF65-F5344CB8AC3E}">
        <p14:creationId xmlns:p14="http://schemas.microsoft.com/office/powerpoint/2010/main" val="73031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154</TotalTime>
  <Words>372</Words>
  <Application>Microsoft Office PowerPoint</Application>
  <PresentationFormat>Panorámica</PresentationFormat>
  <Paragraphs>37</Paragraphs>
  <Slides>7</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Aptos</vt:lpstr>
      <vt:lpstr>Arial</vt:lpstr>
      <vt:lpstr>Calibri</vt:lpstr>
      <vt:lpstr>Calibri Light</vt:lpstr>
      <vt:lpstr>Segoe UI</vt:lpstr>
      <vt:lpstr>Celestial</vt:lpstr>
      <vt:lpstr>Pruebas unitarias En .NET Pt1</vt:lpstr>
      <vt:lpstr>Temario</vt:lpstr>
      <vt:lpstr>Introducción a las Pruebas Unitarias</vt:lpstr>
      <vt:lpstr>pirámide de pruebas de software,</vt:lpstr>
      <vt:lpstr>Estructura de un Proyecto de Pruebas Unitarias</vt:lpstr>
      <vt:lpstr>Estructura de un Proyecto de Pruebas Unitarias</vt:lpstr>
      <vt:lpstr>Estructura de un Proyecto de Pruebas Unitarias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Pruebas unitarias .NET</dc:title>
  <dc:creator>GUSTAVO ADOLFO MORENO</dc:creator>
  <cp:lastModifiedBy>GUSTAVO ADOLFO MORENO</cp:lastModifiedBy>
  <cp:revision>2</cp:revision>
  <dcterms:created xsi:type="dcterms:W3CDTF">2024-05-18T03:38:53Z</dcterms:created>
  <dcterms:modified xsi:type="dcterms:W3CDTF">2024-05-18T14:22:34Z</dcterms:modified>
</cp:coreProperties>
</file>