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61" r:id="rId4"/>
    <p:sldId id="258" r:id="rId5"/>
    <p:sldId id="263" r:id="rId6"/>
    <p:sldId id="264" r:id="rId7"/>
    <p:sldId id="265" r:id="rId8"/>
    <p:sldId id="259" r:id="rId9"/>
    <p:sldId id="637" r:id="rId10"/>
    <p:sldId id="260" r:id="rId11"/>
    <p:sldId id="262" r:id="rId12"/>
    <p:sldId id="638" r:id="rId13"/>
    <p:sldId id="266" r:id="rId14"/>
    <p:sldId id="267" r:id="rId15"/>
    <p:sldId id="639" r:id="rId16"/>
    <p:sldId id="268" r:id="rId17"/>
    <p:sldId id="640" r:id="rId18"/>
    <p:sldId id="269" r:id="rId19"/>
    <p:sldId id="270" r:id="rId20"/>
    <p:sldId id="271" r:id="rId21"/>
    <p:sldId id="272" r:id="rId22"/>
    <p:sldId id="275" r:id="rId23"/>
    <p:sldId id="273" r:id="rId24"/>
    <p:sldId id="274" r:id="rId25"/>
    <p:sldId id="276" r:id="rId26"/>
    <p:sldId id="277" r:id="rId27"/>
    <p:sldId id="278" r:id="rId28"/>
    <p:sldId id="279" r:id="rId29"/>
    <p:sldId id="280" r:id="rId30"/>
    <p:sldId id="281" r:id="rId31"/>
    <p:sldId id="282" r:id="rId32"/>
    <p:sldId id="283" r:id="rId33"/>
    <p:sldId id="284" r:id="rId34"/>
    <p:sldId id="285" r:id="rId35"/>
    <p:sldId id="286" r:id="rId36"/>
    <p:sldId id="288" r:id="rId37"/>
    <p:sldId id="287" r:id="rId38"/>
    <p:sldId id="641" r:id="rId39"/>
    <p:sldId id="642" r:id="rId40"/>
    <p:sldId id="289" r:id="rId41"/>
    <p:sldId id="290" r:id="rId42"/>
    <p:sldId id="643" r:id="rId43"/>
    <p:sldId id="291" r:id="rId44"/>
    <p:sldId id="292" r:id="rId45"/>
    <p:sldId id="293" r:id="rId46"/>
    <p:sldId id="294" r:id="rId47"/>
    <p:sldId id="297" r:id="rId48"/>
    <p:sldId id="298" r:id="rId49"/>
    <p:sldId id="299" r:id="rId50"/>
    <p:sldId id="300" r:id="rId51"/>
    <p:sldId id="301" r:id="rId52"/>
    <p:sldId id="302" r:id="rId53"/>
    <p:sldId id="303" r:id="rId54"/>
    <p:sldId id="304" r:id="rId55"/>
    <p:sldId id="307" r:id="rId56"/>
    <p:sldId id="305" r:id="rId57"/>
    <p:sldId id="306" r:id="rId58"/>
    <p:sldId id="308" r:id="rId59"/>
    <p:sldId id="309" r:id="rId60"/>
    <p:sldId id="310" r:id="rId61"/>
    <p:sldId id="311" r:id="rId62"/>
    <p:sldId id="312" r:id="rId63"/>
    <p:sldId id="314" r:id="rId64"/>
    <p:sldId id="315"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65" r:id="rId83"/>
    <p:sldId id="366" r:id="rId84"/>
    <p:sldId id="367" r:id="rId85"/>
    <p:sldId id="368" r:id="rId86"/>
    <p:sldId id="369" r:id="rId87"/>
    <p:sldId id="390" r:id="rId88"/>
    <p:sldId id="391" r:id="rId89"/>
    <p:sldId id="392" r:id="rId90"/>
    <p:sldId id="393" r:id="rId91"/>
    <p:sldId id="394" r:id="rId92"/>
    <p:sldId id="395" r:id="rId93"/>
    <p:sldId id="396" r:id="rId94"/>
    <p:sldId id="397" r:id="rId95"/>
    <p:sldId id="398" r:id="rId96"/>
    <p:sldId id="399" r:id="rId97"/>
    <p:sldId id="400" r:id="rId98"/>
    <p:sldId id="401" r:id="rId99"/>
    <p:sldId id="402" r:id="rId100"/>
    <p:sldId id="403" r:id="rId101"/>
    <p:sldId id="404" r:id="rId102"/>
    <p:sldId id="405" r:id="rId103"/>
    <p:sldId id="406" r:id="rId104"/>
    <p:sldId id="407" r:id="rId105"/>
    <p:sldId id="408" r:id="rId106"/>
    <p:sldId id="409" r:id="rId107"/>
    <p:sldId id="410" r:id="rId108"/>
    <p:sldId id="411" r:id="rId109"/>
    <p:sldId id="412" r:id="rId110"/>
    <p:sldId id="413" r:id="rId111"/>
    <p:sldId id="414" r:id="rId112"/>
    <p:sldId id="415" r:id="rId113"/>
    <p:sldId id="416" r:id="rId114"/>
    <p:sldId id="417"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35" r:id="rId132"/>
    <p:sldId id="371" r:id="rId133"/>
    <p:sldId id="370" r:id="rId134"/>
    <p:sldId id="372" r:id="rId135"/>
    <p:sldId id="385" r:id="rId136"/>
    <p:sldId id="437" r:id="rId137"/>
    <p:sldId id="386" r:id="rId138"/>
    <p:sldId id="379" r:id="rId139"/>
    <p:sldId id="375" r:id="rId140"/>
    <p:sldId id="438" r:id="rId141"/>
    <p:sldId id="383" r:id="rId142"/>
    <p:sldId id="436" r:id="rId143"/>
    <p:sldId id="380" r:id="rId144"/>
    <p:sldId id="381" r:id="rId145"/>
    <p:sldId id="382" r:id="rId146"/>
    <p:sldId id="384" r:id="rId147"/>
    <p:sldId id="440" r:id="rId148"/>
    <p:sldId id="441" r:id="rId149"/>
    <p:sldId id="451" r:id="rId150"/>
    <p:sldId id="452" r:id="rId151"/>
    <p:sldId id="442" r:id="rId152"/>
    <p:sldId id="450" r:id="rId153"/>
    <p:sldId id="443" r:id="rId154"/>
    <p:sldId id="455" r:id="rId155"/>
    <p:sldId id="454" r:id="rId156"/>
    <p:sldId id="444" r:id="rId157"/>
    <p:sldId id="456" r:id="rId158"/>
    <p:sldId id="445" r:id="rId159"/>
    <p:sldId id="446" r:id="rId160"/>
    <p:sldId id="457" r:id="rId161"/>
    <p:sldId id="447" r:id="rId162"/>
    <p:sldId id="458" r:id="rId163"/>
    <p:sldId id="448" r:id="rId164"/>
    <p:sldId id="459" r:id="rId165"/>
    <p:sldId id="449" r:id="rId166"/>
    <p:sldId id="460" r:id="rId167"/>
    <p:sldId id="387" r:id="rId168"/>
    <p:sldId id="388" r:id="rId169"/>
    <p:sldId id="389" r:id="rId170"/>
    <p:sldId id="373" r:id="rId171"/>
    <p:sldId id="374" r:id="rId1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67" d="100"/>
          <a:sy n="67"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11A54-0751-429F-987C-8DE1ECF1CAB4}"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3AC235F2-335D-4F3C-AA3C-CBC16213549A}">
      <dgm:prSet/>
      <dgm:spPr/>
      <dgm:t>
        <a:bodyPr/>
        <a:lstStyle/>
        <a:p>
          <a:r>
            <a:rPr lang="es-MX"/>
            <a:t>Si un proceso no requiere entrar a CS, reenvía el token al proceso vecino inmediatamente.</a:t>
          </a:r>
          <a:endParaRPr lang="en-US"/>
        </a:p>
      </dgm:t>
    </dgm:pt>
    <dgm:pt modelId="{19678043-3908-4077-AD6A-8EA27FB1FC41}" type="parTrans" cxnId="{054A4FBE-AC8D-4F82-B2D4-FC4C36DC5CBB}">
      <dgm:prSet/>
      <dgm:spPr/>
      <dgm:t>
        <a:bodyPr/>
        <a:lstStyle/>
        <a:p>
          <a:endParaRPr lang="en-US"/>
        </a:p>
      </dgm:t>
    </dgm:pt>
    <dgm:pt modelId="{71FD7EDE-44FE-4706-AC22-B33179E9C1D7}" type="sibTrans" cxnId="{054A4FBE-AC8D-4F82-B2D4-FC4C36DC5CBB}">
      <dgm:prSet/>
      <dgm:spPr/>
      <dgm:t>
        <a:bodyPr/>
        <a:lstStyle/>
        <a:p>
          <a:endParaRPr lang="en-US"/>
        </a:p>
      </dgm:t>
    </dgm:pt>
    <dgm:pt modelId="{370A798A-31E2-4094-B6FB-8E4E8EA1413A}">
      <dgm:prSet/>
      <dgm:spPr/>
      <dgm:t>
        <a:bodyPr/>
        <a:lstStyle/>
        <a:p>
          <a:r>
            <a:rPr lang="es-MX"/>
            <a:t>Un proceso que requiere el token, espera hasta que lo recibe y lo retiene.</a:t>
          </a:r>
          <a:endParaRPr lang="en-US"/>
        </a:p>
      </dgm:t>
    </dgm:pt>
    <dgm:pt modelId="{90FB3CDD-675E-4295-8254-57379D4B5F40}" type="parTrans" cxnId="{C3FD07B0-9A8B-4AE0-BB6B-EACE88331587}">
      <dgm:prSet/>
      <dgm:spPr/>
      <dgm:t>
        <a:bodyPr/>
        <a:lstStyle/>
        <a:p>
          <a:endParaRPr lang="en-US"/>
        </a:p>
      </dgm:t>
    </dgm:pt>
    <dgm:pt modelId="{C2615E7F-30C6-43C1-A1A4-4F147DE811F9}" type="sibTrans" cxnId="{C3FD07B0-9A8B-4AE0-BB6B-EACE88331587}">
      <dgm:prSet/>
      <dgm:spPr/>
      <dgm:t>
        <a:bodyPr/>
        <a:lstStyle/>
        <a:p>
          <a:endParaRPr lang="en-US"/>
        </a:p>
      </dgm:t>
    </dgm:pt>
    <dgm:pt modelId="{C0B6FE94-FAA2-46BC-9643-783D0DBCBFBD}">
      <dgm:prSet/>
      <dgm:spPr/>
      <dgm:t>
        <a:bodyPr/>
        <a:lstStyle/>
        <a:p>
          <a:r>
            <a:rPr lang="es-MX"/>
            <a:t>Para salir de CS, el proceso envía el token al proceso vecino.</a:t>
          </a:r>
          <a:endParaRPr lang="en-US"/>
        </a:p>
      </dgm:t>
    </dgm:pt>
    <dgm:pt modelId="{B43B9660-BB5B-4679-BB5C-9A3EB3FAB371}" type="parTrans" cxnId="{DBBAA29B-A4DC-4ADC-8542-C9A9FABCC196}">
      <dgm:prSet/>
      <dgm:spPr/>
      <dgm:t>
        <a:bodyPr/>
        <a:lstStyle/>
        <a:p>
          <a:endParaRPr lang="en-US"/>
        </a:p>
      </dgm:t>
    </dgm:pt>
    <dgm:pt modelId="{9B328395-6C6C-4652-B4E3-A4522AA7B8C4}" type="sibTrans" cxnId="{DBBAA29B-A4DC-4ADC-8542-C9A9FABCC196}">
      <dgm:prSet/>
      <dgm:spPr/>
      <dgm:t>
        <a:bodyPr/>
        <a:lstStyle/>
        <a:p>
          <a:endParaRPr lang="en-US"/>
        </a:p>
      </dgm:t>
    </dgm:pt>
    <dgm:pt modelId="{EF274513-88D5-4F20-B3EC-BB437F0BD876}" type="pres">
      <dgm:prSet presAssocID="{9B811A54-0751-429F-987C-8DE1ECF1CAB4}" presName="root" presStyleCnt="0">
        <dgm:presLayoutVars>
          <dgm:dir/>
          <dgm:resizeHandles val="exact"/>
        </dgm:presLayoutVars>
      </dgm:prSet>
      <dgm:spPr/>
    </dgm:pt>
    <dgm:pt modelId="{9A1F2D6E-207F-4F89-9298-7B3F632FA22B}" type="pres">
      <dgm:prSet presAssocID="{3AC235F2-335D-4F3C-AA3C-CBC16213549A}" presName="compNode" presStyleCnt="0"/>
      <dgm:spPr/>
    </dgm:pt>
    <dgm:pt modelId="{9E44BABA-75DB-4FB9-85D0-9A6B9CF4FAA2}" type="pres">
      <dgm:prSet presAssocID="{3AC235F2-335D-4F3C-AA3C-CBC16213549A}" presName="bgRect" presStyleLbl="bgShp" presStyleIdx="0" presStyleCnt="3"/>
      <dgm:spPr/>
    </dgm:pt>
    <dgm:pt modelId="{E5619EA3-65FC-47EA-A3E5-91159E6096BE}" type="pres">
      <dgm:prSet presAssocID="{3AC235F2-335D-4F3C-AA3C-CBC16213549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echa: curva ligera"/>
        </a:ext>
      </dgm:extLst>
    </dgm:pt>
    <dgm:pt modelId="{941B713C-99E7-4639-9F2D-90829CF1EF82}" type="pres">
      <dgm:prSet presAssocID="{3AC235F2-335D-4F3C-AA3C-CBC16213549A}" presName="spaceRect" presStyleCnt="0"/>
      <dgm:spPr/>
    </dgm:pt>
    <dgm:pt modelId="{E9723370-53D5-4395-A4C7-1B8CBE5CF0B7}" type="pres">
      <dgm:prSet presAssocID="{3AC235F2-335D-4F3C-AA3C-CBC16213549A}" presName="parTx" presStyleLbl="revTx" presStyleIdx="0" presStyleCnt="3">
        <dgm:presLayoutVars>
          <dgm:chMax val="0"/>
          <dgm:chPref val="0"/>
        </dgm:presLayoutVars>
      </dgm:prSet>
      <dgm:spPr/>
    </dgm:pt>
    <dgm:pt modelId="{A6F89D14-35FF-4F52-9B46-D2A11B812326}" type="pres">
      <dgm:prSet presAssocID="{71FD7EDE-44FE-4706-AC22-B33179E9C1D7}" presName="sibTrans" presStyleCnt="0"/>
      <dgm:spPr/>
    </dgm:pt>
    <dgm:pt modelId="{13D116E0-EE85-487B-BCFF-6BC39BE90F02}" type="pres">
      <dgm:prSet presAssocID="{370A798A-31E2-4094-B6FB-8E4E8EA1413A}" presName="compNode" presStyleCnt="0"/>
      <dgm:spPr/>
    </dgm:pt>
    <dgm:pt modelId="{EB978213-0FBE-4E45-94A2-F99256606670}" type="pres">
      <dgm:prSet presAssocID="{370A798A-31E2-4094-B6FB-8E4E8EA1413A}" presName="bgRect" presStyleLbl="bgShp" presStyleIdx="1" presStyleCnt="3"/>
      <dgm:spPr/>
    </dgm:pt>
    <dgm:pt modelId="{69113E70-5136-4C5F-A30F-99BE43406DD9}" type="pres">
      <dgm:prSet presAssocID="{370A798A-31E2-4094-B6FB-8E4E8EA141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oquear"/>
        </a:ext>
      </dgm:extLst>
    </dgm:pt>
    <dgm:pt modelId="{FD098F8C-748F-43FD-9836-2F8AEE82CC7A}" type="pres">
      <dgm:prSet presAssocID="{370A798A-31E2-4094-B6FB-8E4E8EA1413A}" presName="spaceRect" presStyleCnt="0"/>
      <dgm:spPr/>
    </dgm:pt>
    <dgm:pt modelId="{BDAE0A35-33A6-4E6A-B2AD-FBEE5A0322EA}" type="pres">
      <dgm:prSet presAssocID="{370A798A-31E2-4094-B6FB-8E4E8EA1413A}" presName="parTx" presStyleLbl="revTx" presStyleIdx="1" presStyleCnt="3">
        <dgm:presLayoutVars>
          <dgm:chMax val="0"/>
          <dgm:chPref val="0"/>
        </dgm:presLayoutVars>
      </dgm:prSet>
      <dgm:spPr/>
    </dgm:pt>
    <dgm:pt modelId="{A34D9522-09FD-43A9-B80B-F8C39C446FB2}" type="pres">
      <dgm:prSet presAssocID="{C2615E7F-30C6-43C1-A1A4-4F147DE811F9}" presName="sibTrans" presStyleCnt="0"/>
      <dgm:spPr/>
    </dgm:pt>
    <dgm:pt modelId="{0FF973D1-8939-4C7E-B7C9-E77D553A49C1}" type="pres">
      <dgm:prSet presAssocID="{C0B6FE94-FAA2-46BC-9643-783D0DBCBFBD}" presName="compNode" presStyleCnt="0"/>
      <dgm:spPr/>
    </dgm:pt>
    <dgm:pt modelId="{E2E3E7CC-1111-4DF1-B7B2-7FBD3E61F9A3}" type="pres">
      <dgm:prSet presAssocID="{C0B6FE94-FAA2-46BC-9643-783D0DBCBFBD}" presName="bgRect" presStyleLbl="bgShp" presStyleIdx="2" presStyleCnt="3"/>
      <dgm:spPr/>
    </dgm:pt>
    <dgm:pt modelId="{0F6C2828-7F93-42F6-8612-F0BB5B27AD82}" type="pres">
      <dgm:prSet presAssocID="{C0B6FE94-FAA2-46BC-9643-783D0DBCBF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echa: curva ligera"/>
        </a:ext>
      </dgm:extLst>
    </dgm:pt>
    <dgm:pt modelId="{5DE73669-AE86-46FB-8A3D-6C857B55E8B3}" type="pres">
      <dgm:prSet presAssocID="{C0B6FE94-FAA2-46BC-9643-783D0DBCBFBD}" presName="spaceRect" presStyleCnt="0"/>
      <dgm:spPr/>
    </dgm:pt>
    <dgm:pt modelId="{FF73559B-C19D-4480-9EFE-48AD69E562FA}" type="pres">
      <dgm:prSet presAssocID="{C0B6FE94-FAA2-46BC-9643-783D0DBCBFBD}" presName="parTx" presStyleLbl="revTx" presStyleIdx="2" presStyleCnt="3">
        <dgm:presLayoutVars>
          <dgm:chMax val="0"/>
          <dgm:chPref val="0"/>
        </dgm:presLayoutVars>
      </dgm:prSet>
      <dgm:spPr/>
    </dgm:pt>
  </dgm:ptLst>
  <dgm:cxnLst>
    <dgm:cxn modelId="{696A9F31-CBA8-48C2-9F3A-2F63AF621252}" type="presOf" srcId="{9B811A54-0751-429F-987C-8DE1ECF1CAB4}" destId="{EF274513-88D5-4F20-B3EC-BB437F0BD876}" srcOrd="0" destOrd="0" presId="urn:microsoft.com/office/officeart/2018/2/layout/IconVerticalSolidList"/>
    <dgm:cxn modelId="{8CEDF85E-6933-4BB6-94E1-45A046AA1E3C}" type="presOf" srcId="{C0B6FE94-FAA2-46BC-9643-783D0DBCBFBD}" destId="{FF73559B-C19D-4480-9EFE-48AD69E562FA}" srcOrd="0" destOrd="0" presId="urn:microsoft.com/office/officeart/2018/2/layout/IconVerticalSolidList"/>
    <dgm:cxn modelId="{72C67242-CAFD-4148-8888-9627B941B118}" type="presOf" srcId="{3AC235F2-335D-4F3C-AA3C-CBC16213549A}" destId="{E9723370-53D5-4395-A4C7-1B8CBE5CF0B7}" srcOrd="0" destOrd="0" presId="urn:microsoft.com/office/officeart/2018/2/layout/IconVerticalSolidList"/>
    <dgm:cxn modelId="{DBBAA29B-A4DC-4ADC-8542-C9A9FABCC196}" srcId="{9B811A54-0751-429F-987C-8DE1ECF1CAB4}" destId="{C0B6FE94-FAA2-46BC-9643-783D0DBCBFBD}" srcOrd="2" destOrd="0" parTransId="{B43B9660-BB5B-4679-BB5C-9A3EB3FAB371}" sibTransId="{9B328395-6C6C-4652-B4E3-A4522AA7B8C4}"/>
    <dgm:cxn modelId="{C3FD07B0-9A8B-4AE0-BB6B-EACE88331587}" srcId="{9B811A54-0751-429F-987C-8DE1ECF1CAB4}" destId="{370A798A-31E2-4094-B6FB-8E4E8EA1413A}" srcOrd="1" destOrd="0" parTransId="{90FB3CDD-675E-4295-8254-57379D4B5F40}" sibTransId="{C2615E7F-30C6-43C1-A1A4-4F147DE811F9}"/>
    <dgm:cxn modelId="{054A4FBE-AC8D-4F82-B2D4-FC4C36DC5CBB}" srcId="{9B811A54-0751-429F-987C-8DE1ECF1CAB4}" destId="{3AC235F2-335D-4F3C-AA3C-CBC16213549A}" srcOrd="0" destOrd="0" parTransId="{19678043-3908-4077-AD6A-8EA27FB1FC41}" sibTransId="{71FD7EDE-44FE-4706-AC22-B33179E9C1D7}"/>
    <dgm:cxn modelId="{067F64DA-45E6-4BF1-9D87-48C030D31E94}" type="presOf" srcId="{370A798A-31E2-4094-B6FB-8E4E8EA1413A}" destId="{BDAE0A35-33A6-4E6A-B2AD-FBEE5A0322EA}" srcOrd="0" destOrd="0" presId="urn:microsoft.com/office/officeart/2018/2/layout/IconVerticalSolidList"/>
    <dgm:cxn modelId="{0E75BE64-1945-4B27-A13A-1C3DAC7BF5B5}" type="presParOf" srcId="{EF274513-88D5-4F20-B3EC-BB437F0BD876}" destId="{9A1F2D6E-207F-4F89-9298-7B3F632FA22B}" srcOrd="0" destOrd="0" presId="urn:microsoft.com/office/officeart/2018/2/layout/IconVerticalSolidList"/>
    <dgm:cxn modelId="{789AE0B4-05DE-429C-B77C-B1D41E122FF5}" type="presParOf" srcId="{9A1F2D6E-207F-4F89-9298-7B3F632FA22B}" destId="{9E44BABA-75DB-4FB9-85D0-9A6B9CF4FAA2}" srcOrd="0" destOrd="0" presId="urn:microsoft.com/office/officeart/2018/2/layout/IconVerticalSolidList"/>
    <dgm:cxn modelId="{5E398EA9-B2C1-4B86-9ED4-1E11C4FEC23F}" type="presParOf" srcId="{9A1F2D6E-207F-4F89-9298-7B3F632FA22B}" destId="{E5619EA3-65FC-47EA-A3E5-91159E6096BE}" srcOrd="1" destOrd="0" presId="urn:microsoft.com/office/officeart/2018/2/layout/IconVerticalSolidList"/>
    <dgm:cxn modelId="{45785502-B2E7-453E-BFB6-E051EC3BD5CA}" type="presParOf" srcId="{9A1F2D6E-207F-4F89-9298-7B3F632FA22B}" destId="{941B713C-99E7-4639-9F2D-90829CF1EF82}" srcOrd="2" destOrd="0" presId="urn:microsoft.com/office/officeart/2018/2/layout/IconVerticalSolidList"/>
    <dgm:cxn modelId="{8EB8B701-7B2E-448A-BE85-8381628A66DA}" type="presParOf" srcId="{9A1F2D6E-207F-4F89-9298-7B3F632FA22B}" destId="{E9723370-53D5-4395-A4C7-1B8CBE5CF0B7}" srcOrd="3" destOrd="0" presId="urn:microsoft.com/office/officeart/2018/2/layout/IconVerticalSolidList"/>
    <dgm:cxn modelId="{6A2DD124-967F-4BA8-A011-B0D4F57EA9A8}" type="presParOf" srcId="{EF274513-88D5-4F20-B3EC-BB437F0BD876}" destId="{A6F89D14-35FF-4F52-9B46-D2A11B812326}" srcOrd="1" destOrd="0" presId="urn:microsoft.com/office/officeart/2018/2/layout/IconVerticalSolidList"/>
    <dgm:cxn modelId="{BD54CA71-256C-44EF-90A8-A3C0AAEE30E8}" type="presParOf" srcId="{EF274513-88D5-4F20-B3EC-BB437F0BD876}" destId="{13D116E0-EE85-487B-BCFF-6BC39BE90F02}" srcOrd="2" destOrd="0" presId="urn:microsoft.com/office/officeart/2018/2/layout/IconVerticalSolidList"/>
    <dgm:cxn modelId="{D96F1901-BC1B-4920-935F-F8EE5A2E6C0E}" type="presParOf" srcId="{13D116E0-EE85-487B-BCFF-6BC39BE90F02}" destId="{EB978213-0FBE-4E45-94A2-F99256606670}" srcOrd="0" destOrd="0" presId="urn:microsoft.com/office/officeart/2018/2/layout/IconVerticalSolidList"/>
    <dgm:cxn modelId="{A04A7373-4E73-4482-A079-7D1D80CF6DE7}" type="presParOf" srcId="{13D116E0-EE85-487B-BCFF-6BC39BE90F02}" destId="{69113E70-5136-4C5F-A30F-99BE43406DD9}" srcOrd="1" destOrd="0" presId="urn:microsoft.com/office/officeart/2018/2/layout/IconVerticalSolidList"/>
    <dgm:cxn modelId="{2917DB9E-3D2C-42E3-913F-EC44841200C8}" type="presParOf" srcId="{13D116E0-EE85-487B-BCFF-6BC39BE90F02}" destId="{FD098F8C-748F-43FD-9836-2F8AEE82CC7A}" srcOrd="2" destOrd="0" presId="urn:microsoft.com/office/officeart/2018/2/layout/IconVerticalSolidList"/>
    <dgm:cxn modelId="{4B2B71DC-F6D2-4194-93BE-01EBA5BA42ED}" type="presParOf" srcId="{13D116E0-EE85-487B-BCFF-6BC39BE90F02}" destId="{BDAE0A35-33A6-4E6A-B2AD-FBEE5A0322EA}" srcOrd="3" destOrd="0" presId="urn:microsoft.com/office/officeart/2018/2/layout/IconVerticalSolidList"/>
    <dgm:cxn modelId="{4D0288C5-AE9E-4873-907F-021103D49DE2}" type="presParOf" srcId="{EF274513-88D5-4F20-B3EC-BB437F0BD876}" destId="{A34D9522-09FD-43A9-B80B-F8C39C446FB2}" srcOrd="3" destOrd="0" presId="urn:microsoft.com/office/officeart/2018/2/layout/IconVerticalSolidList"/>
    <dgm:cxn modelId="{1CA965E6-4EFA-4B27-8D08-85D06662F677}" type="presParOf" srcId="{EF274513-88D5-4F20-B3EC-BB437F0BD876}" destId="{0FF973D1-8939-4C7E-B7C9-E77D553A49C1}" srcOrd="4" destOrd="0" presId="urn:microsoft.com/office/officeart/2018/2/layout/IconVerticalSolidList"/>
    <dgm:cxn modelId="{49327B1B-C9AC-44E5-9F78-A239B22720EE}" type="presParOf" srcId="{0FF973D1-8939-4C7E-B7C9-E77D553A49C1}" destId="{E2E3E7CC-1111-4DF1-B7B2-7FBD3E61F9A3}" srcOrd="0" destOrd="0" presId="urn:microsoft.com/office/officeart/2018/2/layout/IconVerticalSolidList"/>
    <dgm:cxn modelId="{08505CD9-EE28-46BB-81E9-0490109EA99E}" type="presParOf" srcId="{0FF973D1-8939-4C7E-B7C9-E77D553A49C1}" destId="{0F6C2828-7F93-42F6-8612-F0BB5B27AD82}" srcOrd="1" destOrd="0" presId="urn:microsoft.com/office/officeart/2018/2/layout/IconVerticalSolidList"/>
    <dgm:cxn modelId="{2DE657A2-9701-4955-8812-3B0EDBFBB46E}" type="presParOf" srcId="{0FF973D1-8939-4C7E-B7C9-E77D553A49C1}" destId="{5DE73669-AE86-46FB-8A3D-6C857B55E8B3}" srcOrd="2" destOrd="0" presId="urn:microsoft.com/office/officeart/2018/2/layout/IconVerticalSolidList"/>
    <dgm:cxn modelId="{7881764B-A827-4759-A4CD-D6816F6A11CF}" type="presParOf" srcId="{0FF973D1-8939-4C7E-B7C9-E77D553A49C1}" destId="{FF73559B-C19D-4480-9EFE-48AD69E56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4BABA-75DB-4FB9-85D0-9A6B9CF4FAA2}">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5619EA3-65FC-47EA-A3E5-91159E6096BE}">
      <dsp:nvSpPr>
        <dsp:cNvPr id="0" name=""/>
        <dsp:cNvSpPr/>
      </dsp:nvSpPr>
      <dsp:spPr>
        <a:xfrm>
          <a:off x="416759" y="310575"/>
          <a:ext cx="757744" cy="75774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723370-53D5-4395-A4C7-1B8CBE5CF0B7}">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s-MX" sz="2500" kern="1200"/>
            <a:t>Si un proceso no requiere entrar a CS, reenvía el token al proceso vecino inmediatamente.</a:t>
          </a:r>
          <a:endParaRPr lang="en-US" sz="2500" kern="1200"/>
        </a:p>
      </dsp:txBody>
      <dsp:txXfrm>
        <a:off x="1591264" y="588"/>
        <a:ext cx="5101549" cy="1377717"/>
      </dsp:txXfrm>
    </dsp:sp>
    <dsp:sp modelId="{EB978213-0FBE-4E45-94A2-F99256606670}">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9113E70-5136-4C5F-A30F-99BE43406DD9}">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AE0A35-33A6-4E6A-B2AD-FBEE5A0322EA}">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s-MX" sz="2500" kern="1200"/>
            <a:t>Un proceso que requiere el token, espera hasta que lo recibe y lo retiene.</a:t>
          </a:r>
          <a:endParaRPr lang="en-US" sz="2500" kern="1200"/>
        </a:p>
      </dsp:txBody>
      <dsp:txXfrm>
        <a:off x="1591264" y="1722736"/>
        <a:ext cx="5101549" cy="1377717"/>
      </dsp:txXfrm>
    </dsp:sp>
    <dsp:sp modelId="{E2E3E7CC-1111-4DF1-B7B2-7FBD3E61F9A3}">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F6C2828-7F93-42F6-8612-F0BB5B27AD82}">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73559B-C19D-4480-9EFE-48AD69E562FA}">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s-MX" sz="2500" kern="1200"/>
            <a:t>Para salir de CS, el proceso envía el token al proceso vecino.</a:t>
          </a:r>
          <a:endParaRPr lang="en-US" sz="2500" kern="1200"/>
        </a:p>
      </dsp:txBody>
      <dsp:txXfrm>
        <a:off x="1591264" y="3444883"/>
        <a:ext cx="5101549" cy="13777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46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156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65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372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006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587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2360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726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275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32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409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67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732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74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0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10/15/2020</a:t>
            </a:fld>
            <a:endParaRPr lang="en-US" dirty="0"/>
          </a:p>
        </p:txBody>
      </p:sp>
    </p:spTree>
    <p:extLst>
      <p:ext uri="{BB962C8B-B14F-4D97-AF65-F5344CB8AC3E}">
        <p14:creationId xmlns:p14="http://schemas.microsoft.com/office/powerpoint/2010/main" val="230777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634643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3F93C4-5D11-4E15-AF31-F0F3268BF900}"/>
              </a:ext>
            </a:extLst>
          </p:cNvPr>
          <p:cNvSpPr>
            <a:spLocks noGrp="1"/>
          </p:cNvSpPr>
          <p:nvPr>
            <p:ph type="ctrTitle"/>
          </p:nvPr>
        </p:nvSpPr>
        <p:spPr>
          <a:xfrm>
            <a:off x="4419136" y="1020871"/>
            <a:ext cx="6960759" cy="2849671"/>
          </a:xfrm>
        </p:spPr>
        <p:txBody>
          <a:bodyPr>
            <a:normAutofit/>
          </a:bodyPr>
          <a:lstStyle/>
          <a:p>
            <a:pPr algn="l"/>
            <a:r>
              <a:rPr lang="es-MX" sz="6000" dirty="0">
                <a:solidFill>
                  <a:srgbClr val="FFFFFF"/>
                </a:solidFill>
                <a:effectLst>
                  <a:outerShdw blurRad="38100" dist="38100" dir="2700000" algn="tl">
                    <a:srgbClr val="000000">
                      <a:alpha val="43137"/>
                    </a:srgbClr>
                  </a:outerShdw>
                </a:effectLst>
              </a:rPr>
              <a:t>Tema 2</a:t>
            </a:r>
            <a:br>
              <a:rPr lang="es-MX" sz="6000" dirty="0">
                <a:solidFill>
                  <a:srgbClr val="FFFFFF"/>
                </a:solidFill>
                <a:effectLst>
                  <a:outerShdw blurRad="38100" dist="38100" dir="2700000" algn="tl">
                    <a:srgbClr val="000000">
                      <a:alpha val="43137"/>
                    </a:srgbClr>
                  </a:outerShdw>
                </a:effectLst>
              </a:rPr>
            </a:br>
            <a:r>
              <a:rPr lang="es-MX" sz="6000" dirty="0">
                <a:solidFill>
                  <a:srgbClr val="FFFFFF"/>
                </a:solidFill>
                <a:effectLst>
                  <a:outerShdw blurRad="38100" dist="38100" dir="2700000" algn="tl">
                    <a:srgbClr val="000000">
                      <a:alpha val="43137"/>
                    </a:srgbClr>
                  </a:outerShdw>
                </a:effectLst>
              </a:rPr>
              <a:t>Sincronización</a:t>
            </a:r>
          </a:p>
        </p:txBody>
      </p:sp>
      <p:sp>
        <p:nvSpPr>
          <p:cNvPr id="3" name="Subtítulo 2">
            <a:extLst>
              <a:ext uri="{FF2B5EF4-FFF2-40B4-BE49-F238E27FC236}">
                <a16:creationId xmlns:a16="http://schemas.microsoft.com/office/drawing/2014/main" id="{78116E68-9A33-4E66-94F9-12E9313890C8}"/>
              </a:ext>
            </a:extLst>
          </p:cNvPr>
          <p:cNvSpPr>
            <a:spLocks noGrp="1"/>
          </p:cNvSpPr>
          <p:nvPr>
            <p:ph type="subTitle" idx="1"/>
          </p:nvPr>
        </p:nvSpPr>
        <p:spPr>
          <a:xfrm>
            <a:off x="4456386" y="3962088"/>
            <a:ext cx="6203795" cy="1186108"/>
          </a:xfrm>
        </p:spPr>
        <p:txBody>
          <a:bodyPr>
            <a:normAutofit/>
          </a:bodyPr>
          <a:lstStyle/>
          <a:p>
            <a:pPr algn="l"/>
            <a:endParaRPr lang="es-MX">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4706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84341-8E1E-44F9-9451-2FFCEFC46E6C}"/>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3FDA7A99-367B-4BD3-9196-45C449265613}"/>
              </a:ext>
            </a:extLst>
          </p:cNvPr>
          <p:cNvSpPr>
            <a:spLocks noGrp="1"/>
          </p:cNvSpPr>
          <p:nvPr>
            <p:ph idx="1"/>
          </p:nvPr>
        </p:nvSpPr>
        <p:spPr/>
        <p:txBody>
          <a:bodyPr anchor="ctr">
            <a:normAutofit/>
          </a:bodyPr>
          <a:lstStyle/>
          <a:p>
            <a:pPr marL="0" indent="0" algn="just">
              <a:buNone/>
            </a:pPr>
            <a:r>
              <a:rPr lang="es-MX" sz="2400" dirty="0"/>
              <a:t>En general el reloj no será completamente exacto, C</a:t>
            </a:r>
            <a:r>
              <a:rPr lang="es-MX" sz="2400" baseline="-25000" dirty="0"/>
              <a:t>i</a:t>
            </a:r>
            <a:r>
              <a:rPr lang="es-MX" sz="2400" dirty="0"/>
              <a:t>(t) diferirá de t.</a:t>
            </a:r>
          </a:p>
          <a:p>
            <a:pPr marL="0" indent="0" algn="just">
              <a:buNone/>
            </a:pPr>
            <a:endParaRPr lang="es-MX" sz="2400" dirty="0"/>
          </a:p>
          <a:p>
            <a:pPr marL="0" indent="0" algn="just">
              <a:buNone/>
            </a:pPr>
            <a:r>
              <a:rPr lang="es-MX" sz="2400" dirty="0"/>
              <a:t>Sin embargo, si C</a:t>
            </a:r>
            <a:r>
              <a:rPr lang="es-MX" sz="2400" baseline="-25000" dirty="0"/>
              <a:t>i</a:t>
            </a:r>
            <a:r>
              <a:rPr lang="es-MX" sz="2400" dirty="0"/>
              <a:t>(t) se comporta suficientemente bien, se podrá utilizar para registrar una marca de tiempo para cada evento que ocurra en el proceso p</a:t>
            </a:r>
            <a:r>
              <a:rPr lang="es-MX" sz="2400" baseline="-25000" dirty="0"/>
              <a:t>i</a:t>
            </a:r>
            <a:r>
              <a:rPr lang="es-MX" sz="2400" dirty="0"/>
              <a:t>. </a:t>
            </a:r>
          </a:p>
        </p:txBody>
      </p:sp>
    </p:spTree>
    <p:extLst>
      <p:ext uri="{BB962C8B-B14F-4D97-AF65-F5344CB8AC3E}">
        <p14:creationId xmlns:p14="http://schemas.microsoft.com/office/powerpoint/2010/main" val="21062894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a:xfrm>
            <a:off x="677334" y="609600"/>
            <a:ext cx="8596668" cy="1320800"/>
          </a:xfrm>
        </p:spPr>
        <p:txBody>
          <a:bodyPr/>
          <a:lstStyle/>
          <a:p>
            <a:r>
              <a:rPr lang="es-MX"/>
              <a:t>Exclusión mutua distribuida</a:t>
            </a:r>
            <a:br>
              <a:rPr lang="es-MX"/>
            </a:br>
            <a:r>
              <a:rPr lang="es-MX" sz="3200"/>
              <a:t>Algoritmo de servidor central</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1828800"/>
            <a:ext cx="8596668" cy="4419599"/>
          </a:xfrm>
        </p:spPr>
        <p:txBody>
          <a:bodyPr anchor="ctr">
            <a:normAutofit/>
          </a:bodyPr>
          <a:lstStyle/>
          <a:p>
            <a:pPr marL="0" indent="0" algn="just">
              <a:buNone/>
            </a:pPr>
            <a:r>
              <a:rPr lang="es-MX" sz="2400" dirty="0"/>
              <a:t>También se conoce como algoritmo centralizado.</a:t>
            </a:r>
          </a:p>
          <a:p>
            <a:pPr marL="0" indent="0" algn="just">
              <a:buNone/>
            </a:pPr>
            <a:r>
              <a:rPr lang="es-MX" sz="2400" dirty="0"/>
              <a:t>La forma mas simple de alcanzar la exclusión mutua es utilizar un servidor que se encargue de otorgar el servicio de entrada a la CS.</a:t>
            </a:r>
          </a:p>
          <a:p>
            <a:pPr algn="just"/>
            <a:r>
              <a:rPr lang="es-MX" sz="2400" dirty="0"/>
              <a:t>Para entrar a la CS un proceso envía una petición al servidor, queda a la espera de una respuesta. La respuesta es un token que representa la concesión de permiso de entrada.</a:t>
            </a:r>
          </a:p>
          <a:p>
            <a:pPr algn="just"/>
            <a:r>
              <a:rPr lang="es-MX" sz="2400" dirty="0"/>
              <a:t>Si ningún proceso tiene el token, el servidor envía la respuesta con el token de inmediato.</a:t>
            </a:r>
          </a:p>
        </p:txBody>
      </p:sp>
    </p:spTree>
    <p:extLst>
      <p:ext uri="{BB962C8B-B14F-4D97-AF65-F5344CB8AC3E}">
        <p14:creationId xmlns:p14="http://schemas.microsoft.com/office/powerpoint/2010/main" val="41757685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servidor central</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algn="just"/>
            <a:r>
              <a:rPr lang="es-MX" sz="2400" dirty="0"/>
              <a:t>Si el token esta en uso, el servidor no envía respuesta al proceso y encola la petición.</a:t>
            </a:r>
          </a:p>
          <a:p>
            <a:pPr algn="just"/>
            <a:r>
              <a:rPr lang="es-MX" sz="2400" dirty="0"/>
              <a:t>Cuando un proceso sale de la sección crítica, envía un mensaje al servidor devolviéndole el token.</a:t>
            </a:r>
          </a:p>
          <a:p>
            <a:pPr algn="just"/>
            <a:r>
              <a:rPr lang="es-MX" sz="2400" dirty="0"/>
              <a:t>Si la cola de mensajes no esta vacía, el servidor seleccionará la petición mas antigua, la quita de la cola y envía respuesta al proceso correspondiente a esa petición. </a:t>
            </a:r>
          </a:p>
        </p:txBody>
      </p:sp>
    </p:spTree>
    <p:extLst>
      <p:ext uri="{BB962C8B-B14F-4D97-AF65-F5344CB8AC3E}">
        <p14:creationId xmlns:p14="http://schemas.microsoft.com/office/powerpoint/2010/main" val="492545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servidor central</a:t>
            </a:r>
          </a:p>
        </p:txBody>
      </p:sp>
      <p:pic>
        <p:nvPicPr>
          <p:cNvPr id="3" name="Marcador de contenido 2">
            <a:extLst>
              <a:ext uri="{FF2B5EF4-FFF2-40B4-BE49-F238E27FC236}">
                <a16:creationId xmlns:a16="http://schemas.microsoft.com/office/drawing/2014/main" id="{C1BC98EC-E2D6-4B76-A2C8-5EC617477736}"/>
              </a:ext>
            </a:extLst>
          </p:cNvPr>
          <p:cNvPicPr>
            <a:picLocks noGrp="1" noChangeAspect="1"/>
          </p:cNvPicPr>
          <p:nvPr>
            <p:ph idx="1"/>
          </p:nvPr>
        </p:nvPicPr>
        <p:blipFill rotWithShape="1">
          <a:blip r:embed="rId2"/>
          <a:srcRect l="34022" t="26246" r="22904" b="20114"/>
          <a:stretch/>
        </p:blipFill>
        <p:spPr>
          <a:xfrm>
            <a:off x="2126960" y="2281300"/>
            <a:ext cx="5697415" cy="3781244"/>
          </a:xfrm>
          <a:prstGeom prst="rect">
            <a:avLst/>
          </a:prstGeom>
        </p:spPr>
      </p:pic>
    </p:spTree>
    <p:extLst>
      <p:ext uri="{BB962C8B-B14F-4D97-AF65-F5344CB8AC3E}">
        <p14:creationId xmlns:p14="http://schemas.microsoft.com/office/powerpoint/2010/main" val="1210832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servidor central</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Debido a su comportamiento, el servidor se puede convertir en un cuello de botella para todo el sistema.</a:t>
            </a:r>
          </a:p>
        </p:txBody>
      </p:sp>
    </p:spTree>
    <p:extLst>
      <p:ext uri="{BB962C8B-B14F-4D97-AF65-F5344CB8AC3E}">
        <p14:creationId xmlns:p14="http://schemas.microsoft.com/office/powerpoint/2010/main" val="35741358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a:xfrm>
            <a:off x="677334" y="609600"/>
            <a:ext cx="8596668" cy="1320800"/>
          </a:xfrm>
        </p:spPr>
        <p:txBody>
          <a:bodyPr/>
          <a:lstStyle/>
          <a:p>
            <a:r>
              <a:rPr lang="es-MX"/>
              <a:t>Exclusión mutua distribuida</a:t>
            </a:r>
            <a:br>
              <a:rPr lang="es-MX"/>
            </a:br>
            <a:r>
              <a:rPr lang="es-MX" sz="3200"/>
              <a:t>Algoritmo basado en anillo</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2160589"/>
            <a:ext cx="8596668" cy="3880773"/>
          </a:xfrm>
        </p:spPr>
        <p:txBody>
          <a:bodyPr anchor="ctr">
            <a:normAutofit/>
          </a:bodyPr>
          <a:lstStyle/>
          <a:p>
            <a:pPr marL="0" indent="0" algn="just">
              <a:buNone/>
            </a:pPr>
            <a:r>
              <a:rPr lang="es-MX" sz="2400"/>
              <a:t>Otra forma simple de implementar la exclusión mutua entre N procesos es organizarlos en un anillo lógico, esto elimina el uso de un proceso adicional de ordenamiento.</a:t>
            </a:r>
          </a:p>
          <a:p>
            <a:pPr marL="0" indent="0" algn="just">
              <a:buNone/>
            </a:pPr>
            <a:r>
              <a:rPr lang="es-MX" sz="2400"/>
              <a:t>El único requerimiento para este algoritmo es que cada proceso p</a:t>
            </a:r>
            <a:r>
              <a:rPr lang="es-MX" sz="2400" baseline="-25000"/>
              <a:t>i</a:t>
            </a:r>
            <a:r>
              <a:rPr lang="es-MX" sz="2400"/>
              <a:t> tenga comunicación con el próximo proceso en el anillo p</a:t>
            </a:r>
            <a:r>
              <a:rPr lang="es-MX" sz="2400" baseline="-25000"/>
              <a:t>(i+1) mod N</a:t>
            </a:r>
            <a:r>
              <a:rPr lang="es-MX" sz="2400"/>
              <a:t>. </a:t>
            </a:r>
          </a:p>
          <a:p>
            <a:pPr marL="0" indent="0" algn="just">
              <a:buNone/>
            </a:pPr>
            <a:r>
              <a:rPr lang="es-MX" sz="2400"/>
              <a:t>La idea es conceder la exclusión obteniendo un token a través de un mensaje que es enviado de proceso a proceso en una sola dirección en sentido de las manecillas del reloj.</a:t>
            </a:r>
            <a:endParaRPr lang="es-MX" sz="2400" dirty="0"/>
          </a:p>
        </p:txBody>
      </p:sp>
    </p:spTree>
    <p:extLst>
      <p:ext uri="{BB962C8B-B14F-4D97-AF65-F5344CB8AC3E}">
        <p14:creationId xmlns:p14="http://schemas.microsoft.com/office/powerpoint/2010/main" val="27113580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basado en anillo</a:t>
            </a:r>
          </a:p>
        </p:txBody>
      </p:sp>
      <p:pic>
        <p:nvPicPr>
          <p:cNvPr id="3" name="Imagen 2">
            <a:extLst>
              <a:ext uri="{FF2B5EF4-FFF2-40B4-BE49-F238E27FC236}">
                <a16:creationId xmlns:a16="http://schemas.microsoft.com/office/drawing/2014/main" id="{C9AE63B3-B37E-4F20-AD33-BE72AE5AAF79}"/>
              </a:ext>
            </a:extLst>
          </p:cNvPr>
          <p:cNvPicPr>
            <a:picLocks noChangeAspect="1"/>
          </p:cNvPicPr>
          <p:nvPr/>
        </p:nvPicPr>
        <p:blipFill rotWithShape="1">
          <a:blip r:embed="rId2"/>
          <a:srcRect l="37614" t="23208" r="27885" b="20501"/>
          <a:stretch/>
        </p:blipFill>
        <p:spPr>
          <a:xfrm>
            <a:off x="2214627" y="1930400"/>
            <a:ext cx="5522081" cy="4801811"/>
          </a:xfrm>
          <a:prstGeom prst="rect">
            <a:avLst/>
          </a:prstGeom>
        </p:spPr>
      </p:pic>
    </p:spTree>
    <p:extLst>
      <p:ext uri="{BB962C8B-B14F-4D97-AF65-F5344CB8AC3E}">
        <p14:creationId xmlns:p14="http://schemas.microsoft.com/office/powerpoint/2010/main" val="1589294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5" name="Straight Connector 14">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a:xfrm>
            <a:off x="652481" y="1382486"/>
            <a:ext cx="3547581" cy="4093028"/>
          </a:xfrm>
        </p:spPr>
        <p:txBody>
          <a:bodyPr anchor="ctr">
            <a:normAutofit/>
          </a:bodyPr>
          <a:lstStyle/>
          <a:p>
            <a:pPr>
              <a:lnSpc>
                <a:spcPct val="90000"/>
              </a:lnSpc>
            </a:pPr>
            <a:r>
              <a:rPr lang="es-MX" sz="4400">
                <a:solidFill>
                  <a:schemeClr val="accent1">
                    <a:lumMod val="75000"/>
                  </a:schemeClr>
                </a:solidFill>
              </a:rPr>
              <a:t>Exclusión mutua distribuida</a:t>
            </a:r>
            <a:br>
              <a:rPr lang="es-MX" sz="4400">
                <a:solidFill>
                  <a:schemeClr val="accent1">
                    <a:lumMod val="75000"/>
                  </a:schemeClr>
                </a:solidFill>
              </a:rPr>
            </a:br>
            <a:r>
              <a:rPr lang="es-MX" sz="4400">
                <a:solidFill>
                  <a:schemeClr val="accent1">
                    <a:lumMod val="75000"/>
                  </a:schemeClr>
                </a:solidFill>
              </a:rPr>
              <a:t>Algoritmo basado en anillo</a:t>
            </a:r>
          </a:p>
        </p:txBody>
      </p:sp>
      <p:sp>
        <p:nvSpPr>
          <p:cNvPr id="25" name="Rectangle 24">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Marcador de contenido 4">
            <a:extLst>
              <a:ext uri="{FF2B5EF4-FFF2-40B4-BE49-F238E27FC236}">
                <a16:creationId xmlns:a16="http://schemas.microsoft.com/office/drawing/2014/main" id="{638AF6F3-CE8A-40FB-90A3-E7CF3EE6101B}"/>
              </a:ext>
            </a:extLst>
          </p:cNvPr>
          <p:cNvGraphicFramePr>
            <a:graphicFrameLocks noGrp="1"/>
          </p:cNvGraphicFramePr>
          <p:nvPr>
            <p:ph idx="1"/>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4443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basado en anillo</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Este algoritmo cumple con las condiciones ME1 y ME2 pero el token no se entrega de acuerdo a un ordenamiento HB.</a:t>
            </a:r>
          </a:p>
        </p:txBody>
      </p:sp>
    </p:spTree>
    <p:extLst>
      <p:ext uri="{BB962C8B-B14F-4D97-AF65-F5344CB8AC3E}">
        <p14:creationId xmlns:p14="http://schemas.microsoft.com/office/powerpoint/2010/main" val="28002290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Es un algoritmo basado en </a:t>
            </a:r>
            <a:r>
              <a:rPr lang="es-MX" sz="2400" dirty="0" err="1"/>
              <a:t>multicast</a:t>
            </a:r>
            <a:r>
              <a:rPr lang="es-MX" sz="2400" dirty="0"/>
              <a:t>. Los procesos que necesita entrar a CS envían una petición </a:t>
            </a:r>
            <a:r>
              <a:rPr lang="es-MX" sz="2400" dirty="0" err="1"/>
              <a:t>multicast</a:t>
            </a:r>
            <a:r>
              <a:rPr lang="es-MX" sz="2400" dirty="0"/>
              <a:t> a los demás procesos, y solo entra a CS cuando todos los demás procesos han respondido.</a:t>
            </a:r>
          </a:p>
        </p:txBody>
      </p:sp>
    </p:spTree>
    <p:extLst>
      <p:ext uri="{BB962C8B-B14F-4D97-AF65-F5344CB8AC3E}">
        <p14:creationId xmlns:p14="http://schemas.microsoft.com/office/powerpoint/2010/main" val="3879079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Cada proceso:</a:t>
            </a:r>
          </a:p>
          <a:p>
            <a:pPr lvl="1" indent="-342900" algn="just"/>
            <a:r>
              <a:rPr lang="es-MX" sz="2400" dirty="0"/>
              <a:t>Tiene asignado un identificador numérico.</a:t>
            </a:r>
          </a:p>
          <a:p>
            <a:pPr lvl="1" indent="-342900" algn="just"/>
            <a:r>
              <a:rPr lang="es-MX" sz="2400" dirty="0"/>
              <a:t>Posee un canal de comunicación con cada uno de los otros procesos </a:t>
            </a:r>
          </a:p>
          <a:p>
            <a:pPr lvl="1" indent="-342900" algn="just"/>
            <a:r>
              <a:rPr lang="es-MX" sz="2400" dirty="0"/>
              <a:t>Mantiene un reloj de Lamport.</a:t>
            </a:r>
          </a:p>
        </p:txBody>
      </p:sp>
    </p:spTree>
    <p:extLst>
      <p:ext uri="{BB962C8B-B14F-4D97-AF65-F5344CB8AC3E}">
        <p14:creationId xmlns:p14="http://schemas.microsoft.com/office/powerpoint/2010/main" val="319186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46DC2-5740-42E5-B238-33E519565B5C}"/>
              </a:ext>
            </a:extLst>
          </p:cNvPr>
          <p:cNvSpPr>
            <a:spLocks noGrp="1"/>
          </p:cNvSpPr>
          <p:nvPr>
            <p:ph type="title"/>
          </p:nvPr>
        </p:nvSpPr>
        <p:spPr/>
        <p:txBody>
          <a:bodyPr/>
          <a:lstStyle/>
          <a:p>
            <a:r>
              <a:rPr lang="es-MX" dirty="0"/>
              <a:t>Reloj físico	</a:t>
            </a:r>
          </a:p>
        </p:txBody>
      </p:sp>
      <p:sp>
        <p:nvSpPr>
          <p:cNvPr id="3" name="Marcador de contenido 2">
            <a:extLst>
              <a:ext uri="{FF2B5EF4-FFF2-40B4-BE49-F238E27FC236}">
                <a16:creationId xmlns:a16="http://schemas.microsoft.com/office/drawing/2014/main" id="{07A68DA8-12FD-4502-A1A9-4EE673828200}"/>
              </a:ext>
            </a:extLst>
          </p:cNvPr>
          <p:cNvSpPr>
            <a:spLocks noGrp="1"/>
          </p:cNvSpPr>
          <p:nvPr>
            <p:ph idx="1"/>
          </p:nvPr>
        </p:nvSpPr>
        <p:spPr/>
        <p:txBody>
          <a:bodyPr>
            <a:normAutofit/>
          </a:bodyPr>
          <a:lstStyle/>
          <a:p>
            <a:pPr marL="0" indent="0" algn="just">
              <a:buNone/>
            </a:pPr>
            <a:r>
              <a:rPr lang="es-MX" sz="2400" dirty="0"/>
              <a:t>Los relojes de computadora pueden sincronizarse con fuentes externas de alta precisión.</a:t>
            </a:r>
          </a:p>
          <a:p>
            <a:pPr marL="0" indent="0" algn="just">
              <a:buNone/>
            </a:pPr>
            <a:endParaRPr lang="es-MX" sz="2400" dirty="0"/>
          </a:p>
          <a:p>
            <a:pPr marL="0" indent="0" algn="just">
              <a:buNone/>
            </a:pPr>
            <a:r>
              <a:rPr lang="es-MX" sz="2400" dirty="0"/>
              <a:t>Los relojes de mayor precisión utilizan osciladores atómicos, su tasa de desvío es de una parte en 10</a:t>
            </a:r>
            <a:r>
              <a:rPr lang="es-MX" sz="2400" baseline="30000" dirty="0"/>
              <a:t>13</a:t>
            </a:r>
            <a:r>
              <a:rPr lang="es-MX" sz="2400" dirty="0"/>
              <a:t>.</a:t>
            </a:r>
          </a:p>
          <a:p>
            <a:pPr marL="0" indent="0" algn="just">
              <a:buNone/>
            </a:pPr>
            <a:endParaRPr lang="es-MX" sz="2400" dirty="0"/>
          </a:p>
        </p:txBody>
      </p:sp>
    </p:spTree>
    <p:extLst>
      <p:ext uri="{BB962C8B-B14F-4D97-AF65-F5344CB8AC3E}">
        <p14:creationId xmlns:p14="http://schemas.microsoft.com/office/powerpoint/2010/main" val="25860837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lnSpcReduction="10000"/>
          </a:bodyPr>
          <a:lstStyle/>
          <a:p>
            <a:pPr marL="0" indent="0" algn="just">
              <a:buNone/>
            </a:pPr>
            <a:r>
              <a:rPr lang="es-MX" sz="2400" dirty="0"/>
              <a:t>Cada petición lleva el par de elementos &lt;T, p</a:t>
            </a:r>
            <a:r>
              <a:rPr lang="es-MX" sz="2400" baseline="-25000" dirty="0"/>
              <a:t>i</a:t>
            </a:r>
            <a:r>
              <a:rPr lang="es-MX" sz="2400" dirty="0"/>
              <a:t>&gt;, en donde:</a:t>
            </a:r>
          </a:p>
          <a:p>
            <a:pPr marL="400050" lvl="1" indent="0" algn="just">
              <a:buNone/>
            </a:pPr>
            <a:r>
              <a:rPr lang="es-MX" sz="2200" dirty="0"/>
              <a:t>T: es la marca de tiempo correspondiente al remitente.</a:t>
            </a:r>
          </a:p>
          <a:p>
            <a:pPr marL="400050" lvl="1" indent="0" algn="just">
              <a:buNone/>
            </a:pPr>
            <a:r>
              <a:rPr lang="es-MX" sz="2200" dirty="0"/>
              <a:t>p</a:t>
            </a:r>
            <a:r>
              <a:rPr lang="es-MX" sz="2200" baseline="-25000" dirty="0"/>
              <a:t>i</a:t>
            </a:r>
            <a:r>
              <a:rPr lang="es-MX" sz="2200" dirty="0"/>
              <a:t>: es el identificador del proceso.</a:t>
            </a:r>
          </a:p>
          <a:p>
            <a:pPr marL="0" indent="0" algn="just">
              <a:buNone/>
            </a:pPr>
            <a:endParaRPr lang="es-MX" sz="2400" dirty="0"/>
          </a:p>
          <a:p>
            <a:pPr marL="0" indent="0" algn="just">
              <a:buNone/>
            </a:pPr>
            <a:r>
              <a:rPr lang="es-MX" sz="2400" dirty="0"/>
              <a:t>Cada proceso tiene un registro de su estado, el cual puede ser uno de los siguientes valores:</a:t>
            </a:r>
          </a:p>
          <a:p>
            <a:pPr marL="400050" lvl="1" indent="0" algn="just">
              <a:buNone/>
            </a:pPr>
            <a:r>
              <a:rPr lang="es-MX" sz="2200" i="1" dirty="0">
                <a:effectLst>
                  <a:outerShdw blurRad="38100" dist="38100" dir="2700000" algn="tl">
                    <a:srgbClr val="000000">
                      <a:alpha val="43137"/>
                    </a:srgbClr>
                  </a:outerShdw>
                </a:effectLst>
              </a:rPr>
              <a:t>RELEASED: </a:t>
            </a:r>
            <a:r>
              <a:rPr lang="es-MX" sz="2200" dirty="0"/>
              <a:t>Esta fuera de CS</a:t>
            </a:r>
          </a:p>
          <a:p>
            <a:pPr marL="400050" lvl="1" indent="0" algn="just">
              <a:buNone/>
            </a:pPr>
            <a:r>
              <a:rPr lang="es-MX" sz="2200" i="1" dirty="0">
                <a:effectLst>
                  <a:outerShdw blurRad="38100" dist="38100" dir="2700000" algn="tl">
                    <a:srgbClr val="000000">
                      <a:alpha val="43137"/>
                    </a:srgbClr>
                  </a:outerShdw>
                </a:effectLst>
              </a:rPr>
              <a:t>WANTED: </a:t>
            </a:r>
            <a:r>
              <a:rPr lang="es-MX" sz="2200" dirty="0"/>
              <a:t>Requiere entrar a CS</a:t>
            </a:r>
          </a:p>
          <a:p>
            <a:pPr marL="400050" lvl="1" indent="0" algn="just">
              <a:buNone/>
            </a:pPr>
            <a:r>
              <a:rPr lang="es-MX" sz="2200" i="1" dirty="0">
                <a:effectLst>
                  <a:outerShdw blurRad="38100" dist="38100" dir="2700000" algn="tl">
                    <a:srgbClr val="000000">
                      <a:alpha val="43137"/>
                    </a:srgbClr>
                  </a:outerShdw>
                </a:effectLst>
              </a:rPr>
              <a:t>HELD: </a:t>
            </a:r>
            <a:r>
              <a:rPr lang="es-MX" sz="2200" dirty="0"/>
              <a:t>Esta en CS</a:t>
            </a:r>
          </a:p>
        </p:txBody>
      </p:sp>
    </p:spTree>
    <p:extLst>
      <p:ext uri="{BB962C8B-B14F-4D97-AF65-F5344CB8AC3E}">
        <p14:creationId xmlns:p14="http://schemas.microsoft.com/office/powerpoint/2010/main" val="4801443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Si un proceso requiere entrar a CS, y los demás procesos tienen el estado </a:t>
            </a:r>
            <a:r>
              <a:rPr lang="es-MX" sz="2400" i="1" dirty="0">
                <a:effectLst>
                  <a:outerShdw blurRad="38100" dist="38100" dir="2700000" algn="tl">
                    <a:srgbClr val="000000">
                      <a:alpha val="43137"/>
                    </a:srgbClr>
                  </a:outerShdw>
                </a:effectLst>
              </a:rPr>
              <a:t>RELEASED, </a:t>
            </a:r>
            <a:r>
              <a:rPr lang="es-MX" sz="2400" dirty="0"/>
              <a:t>recibirá respuesta inmediata de todos los demás procesos y entrará a CS.</a:t>
            </a:r>
          </a:p>
          <a:p>
            <a:pPr marL="0" indent="0" algn="just">
              <a:buNone/>
            </a:pPr>
            <a:r>
              <a:rPr lang="es-MX" sz="2400" dirty="0"/>
              <a:t>Si algún proceso esta en CS (</a:t>
            </a:r>
            <a:r>
              <a:rPr lang="es-MX" sz="2400" i="1" dirty="0">
                <a:effectLst>
                  <a:outerShdw blurRad="38100" dist="38100" dir="2700000" algn="tl">
                    <a:srgbClr val="000000">
                      <a:alpha val="43137"/>
                    </a:srgbClr>
                  </a:outerShdw>
                </a:effectLst>
              </a:rPr>
              <a:t>HELD</a:t>
            </a:r>
            <a:r>
              <a:rPr lang="es-MX" sz="2400" dirty="0"/>
              <a:t>), no responderá peticiones hasta que termine su trabajo en CS.</a:t>
            </a:r>
          </a:p>
          <a:p>
            <a:pPr marL="0" indent="0" algn="just">
              <a:buNone/>
            </a:pPr>
            <a:r>
              <a:rPr lang="es-MX" sz="2400" dirty="0"/>
              <a:t>Si dos o mas procesos solicitan la entrada, entonces el proceso con la marca de tiempo mas baja será el primero en recolectar las N-1 peticiones y obtendrá el acceso a CS.</a:t>
            </a:r>
          </a:p>
        </p:txBody>
      </p:sp>
    </p:spTree>
    <p:extLst>
      <p:ext uri="{BB962C8B-B14F-4D97-AF65-F5344CB8AC3E}">
        <p14:creationId xmlns:p14="http://schemas.microsoft.com/office/powerpoint/2010/main" val="29070772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Si los procesos que solicitan la entrada tienen marcas de tiempo de Lamport iguales, se ordenarán de acuerdo a su identificador. </a:t>
            </a:r>
          </a:p>
          <a:p>
            <a:pPr marL="0" indent="0" algn="just">
              <a:buNone/>
            </a:pPr>
            <a:r>
              <a:rPr lang="es-MX" sz="2400" dirty="0"/>
              <a:t>Cuando un proceso hace una petición de entrada, deja de procesar peticiones hasta que envía su propia petición y guarda la marca de tiempo correspondiente.</a:t>
            </a:r>
          </a:p>
        </p:txBody>
      </p:sp>
    </p:spTree>
    <p:extLst>
      <p:ext uri="{BB962C8B-B14F-4D97-AF65-F5344CB8AC3E}">
        <p14:creationId xmlns:p14="http://schemas.microsoft.com/office/powerpoint/2010/main" val="10371866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pic>
        <p:nvPicPr>
          <p:cNvPr id="3" name="Marcador de contenido 2">
            <a:extLst>
              <a:ext uri="{FF2B5EF4-FFF2-40B4-BE49-F238E27FC236}">
                <a16:creationId xmlns:a16="http://schemas.microsoft.com/office/drawing/2014/main" id="{D4D2ED33-AF1A-441E-91A6-31E4842B2C15}"/>
              </a:ext>
            </a:extLst>
          </p:cNvPr>
          <p:cNvPicPr>
            <a:picLocks noGrp="1" noChangeAspect="1"/>
          </p:cNvPicPr>
          <p:nvPr>
            <p:ph idx="1"/>
          </p:nvPr>
        </p:nvPicPr>
        <p:blipFill rotWithShape="1">
          <a:blip r:embed="rId2"/>
          <a:srcRect l="35761" t="32679" r="25995" b="17939"/>
          <a:stretch/>
        </p:blipFill>
        <p:spPr>
          <a:xfrm>
            <a:off x="2155096" y="2163299"/>
            <a:ext cx="5641144" cy="3881848"/>
          </a:xfrm>
          <a:prstGeom prst="rect">
            <a:avLst/>
          </a:prstGeom>
        </p:spPr>
      </p:pic>
    </p:spTree>
    <p:extLst>
      <p:ext uri="{BB962C8B-B14F-4D97-AF65-F5344CB8AC3E}">
        <p14:creationId xmlns:p14="http://schemas.microsoft.com/office/powerpoint/2010/main" val="6699964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Este algoritmo cumple con la propiedad ME1. Si fuera posible que dos procesos p</a:t>
            </a:r>
            <a:r>
              <a:rPr lang="es-MX" sz="2400" baseline="-25000" dirty="0"/>
              <a:t>i</a:t>
            </a:r>
            <a:r>
              <a:rPr lang="es-MX" sz="2400" dirty="0"/>
              <a:t> y p</a:t>
            </a:r>
            <a:r>
              <a:rPr lang="es-MX" sz="2400" baseline="-25000" dirty="0"/>
              <a:t>j</a:t>
            </a:r>
            <a:r>
              <a:rPr lang="es-MX" sz="2400" dirty="0"/>
              <a:t> (en donde i ≠ j) entraran a la sección crítica al mismo tiempo, entonces ambos procesos tendrían que haber respondido al otro. Pero debido a que los pares &lt;T</a:t>
            </a:r>
            <a:r>
              <a:rPr lang="es-MX" sz="2400" baseline="-25000" dirty="0"/>
              <a:t>i</a:t>
            </a:r>
            <a:r>
              <a:rPr lang="es-MX" sz="2400" dirty="0"/>
              <a:t>, p</a:t>
            </a:r>
            <a:r>
              <a:rPr lang="es-MX" sz="2400" baseline="-25000" dirty="0"/>
              <a:t>i</a:t>
            </a:r>
            <a:r>
              <a:rPr lang="es-MX" sz="2400" dirty="0"/>
              <a:t>&gt; son marcas de tiempo totalmente ordenadas, no es posible. El algoritmo también cumple con los requisitos ME2 y ME3.</a:t>
            </a:r>
          </a:p>
        </p:txBody>
      </p:sp>
    </p:spTree>
    <p:extLst>
      <p:ext uri="{BB962C8B-B14F-4D97-AF65-F5344CB8AC3E}">
        <p14:creationId xmlns:p14="http://schemas.microsoft.com/office/powerpoint/2010/main" val="39484305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de Ricart y </a:t>
            </a:r>
            <a:r>
              <a:rPr lang="es-MX" sz="3200" dirty="0" err="1"/>
              <a:t>Agrawala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Se requiere 2(N-1) mensajes para obtener la entrada a CS. N-1 mensajes enviando la petición, seguidos de N-1 respuestas. Si se utiliza hardware que soporte </a:t>
            </a:r>
            <a:r>
              <a:rPr lang="es-MX" sz="2400" dirty="0" err="1"/>
              <a:t>multicast</a:t>
            </a:r>
            <a:r>
              <a:rPr lang="es-MX" sz="2400" dirty="0"/>
              <a:t>, solo se requiere un mensaje para enviar la petición y en total N para obtener acceso a CS; por tanto se vuelve mas costoso en términos de consumo de ancho de banda.</a:t>
            </a:r>
          </a:p>
        </p:txBody>
      </p:sp>
    </p:spTree>
    <p:extLst>
      <p:ext uri="{BB962C8B-B14F-4D97-AF65-F5344CB8AC3E}">
        <p14:creationId xmlns:p14="http://schemas.microsoft.com/office/powerpoint/2010/main" val="2891350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Para que un proceso ingrese a una sección crítica, no es necesario que todos sus pares le otorguen acceso. Los procesos solo necesitan obtener el permiso de un subconjuntos de sus pares, siempre que los subconjuntos utilizados por dos procesos cualesquiera se superpongan. </a:t>
            </a:r>
          </a:p>
        </p:txBody>
      </p:sp>
    </p:spTree>
    <p:extLst>
      <p:ext uri="{BB962C8B-B14F-4D97-AF65-F5344CB8AC3E}">
        <p14:creationId xmlns:p14="http://schemas.microsoft.com/office/powerpoint/2010/main" val="25602853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Los procesos “votan” unos por otros para entrar en la sección crítica. Un proceso “candidato” debe reunir suficientes votos para obtener el acceso.</a:t>
            </a:r>
          </a:p>
          <a:p>
            <a:pPr marL="0" indent="0" algn="just">
              <a:buNone/>
            </a:pPr>
            <a:r>
              <a:rPr lang="es-MX" sz="2400" dirty="0"/>
              <a:t>Los procesos en la intersección de dos conjuntos de votantes garantizan la propiedad de seguridad ME1 debido a que a lo sumo un proceso puede ingresar a la sección crítica, cuando emitiendo sus votos por solo un candidato.</a:t>
            </a:r>
          </a:p>
        </p:txBody>
      </p:sp>
    </p:spTree>
    <p:extLst>
      <p:ext uri="{BB962C8B-B14F-4D97-AF65-F5344CB8AC3E}">
        <p14:creationId xmlns:p14="http://schemas.microsoft.com/office/powerpoint/2010/main" val="2688655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El algoritmo asocia un conjunto de votantes V</a:t>
                </a:r>
                <a:r>
                  <a:rPr lang="es-MX" sz="2400" baseline="-25000" dirty="0"/>
                  <a:t>i</a:t>
                </a:r>
                <a:r>
                  <a:rPr lang="es-MX" sz="2400" dirty="0"/>
                  <a:t> con cada proceso p</a:t>
                </a:r>
                <a:r>
                  <a:rPr lang="es-MX" sz="2400" baseline="-25000" dirty="0"/>
                  <a:t>i</a:t>
                </a:r>
                <a:r>
                  <a:rPr lang="es-MX" sz="2400" dirty="0"/>
                  <a:t>, en donde i = 1, 2, 3, … N. Y además V</a:t>
                </a:r>
                <a:r>
                  <a:rPr lang="es-MX" sz="2400" baseline="-25000" dirty="0"/>
                  <a:t>i</a:t>
                </a:r>
                <a:r>
                  <a:rPr lang="es-MX" sz="2400" dirty="0"/>
                  <a:t> </a:t>
                </a:r>
                <a:r>
                  <a:rPr lang="es-MX" sz="2400" u="sng" dirty="0"/>
                  <a:t>c</a:t>
                </a:r>
                <a:r>
                  <a:rPr lang="es-MX" sz="2400" dirty="0"/>
                  <a:t> {p</a:t>
                </a:r>
                <a:r>
                  <a:rPr lang="es-MX" sz="2400" baseline="-25000" dirty="0"/>
                  <a:t>1</a:t>
                </a:r>
                <a:r>
                  <a:rPr lang="es-MX" sz="2400" dirty="0"/>
                  <a:t>, p</a:t>
                </a:r>
                <a:r>
                  <a:rPr lang="es-MX" sz="2400" baseline="-25000" dirty="0"/>
                  <a:t>2</a:t>
                </a:r>
                <a:r>
                  <a:rPr lang="es-MX" sz="2400" dirty="0"/>
                  <a:t>, …, </a:t>
                </a:r>
                <a:r>
                  <a:rPr lang="es-MX" sz="2400" dirty="0" err="1"/>
                  <a:t>p</a:t>
                </a:r>
                <a:r>
                  <a:rPr lang="es-MX" sz="2400" baseline="-25000" dirty="0" err="1"/>
                  <a:t>N</a:t>
                </a:r>
                <a:r>
                  <a:rPr lang="es-MX" sz="2400" dirty="0"/>
                  <a:t>}. Los conjuntos V</a:t>
                </a:r>
                <a:r>
                  <a:rPr lang="es-MX" sz="2400" baseline="-25000" dirty="0"/>
                  <a:t>i</a:t>
                </a:r>
                <a:r>
                  <a:rPr lang="es-MX" sz="2400" dirty="0"/>
                  <a:t> son elegidos de tal forma que para todo </a:t>
                </a:r>
                <a:r>
                  <a:rPr lang="es-MX" sz="2400" dirty="0" err="1"/>
                  <a:t>i,j</a:t>
                </a:r>
                <a:r>
                  <a:rPr lang="es-MX" sz="2400" dirty="0"/>
                  <a:t> = 1, 2, …, N:</a:t>
                </a:r>
              </a:p>
              <a:p>
                <a:pPr algn="just"/>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𝑝</m:t>
                        </m:r>
                      </m:e>
                      <m:sub>
                        <m:r>
                          <a:rPr lang="es-MX" sz="2400" b="0" i="1" smtClean="0">
                            <a:latin typeface="Cambria Math" panose="02040503050406030204" pitchFamily="18" charset="0"/>
                          </a:rPr>
                          <m:t>𝑖</m:t>
                        </m:r>
                      </m:sub>
                    </m:sSub>
                    <m:r>
                      <a:rPr lang="es-MX" sz="2400" b="0" i="1" smtClean="0">
                        <a:latin typeface="Cambria Math" panose="02040503050406030204" pitchFamily="18" charset="0"/>
                        <a:ea typeface="Cambria Math" panose="02040503050406030204" pitchFamily="18" charset="0"/>
                      </a:rPr>
                      <m:t>∈ </m:t>
                    </m:r>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𝑉</m:t>
                        </m:r>
                      </m:e>
                      <m:sub>
                        <m:r>
                          <a:rPr lang="es-MX" sz="2400" b="0" i="1" smtClean="0">
                            <a:latin typeface="Cambria Math" panose="02040503050406030204" pitchFamily="18" charset="0"/>
                            <a:ea typeface="Cambria Math" panose="02040503050406030204" pitchFamily="18" charset="0"/>
                          </a:rPr>
                          <m:t>𝑖</m:t>
                        </m:r>
                      </m:sub>
                    </m:sSub>
                  </m:oMath>
                </a14:m>
                <a:endParaRPr lang="es-MX" sz="2400" dirty="0"/>
              </a:p>
              <a:p>
                <a:pPr algn="just"/>
                <a14:m>
                  <m:oMath xmlns:m="http://schemas.openxmlformats.org/officeDocument/2006/math">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𝑉</m:t>
                        </m:r>
                      </m:e>
                      <m:sub>
                        <m:r>
                          <a:rPr lang="es-MX" sz="2400" b="0" i="1" smtClean="0">
                            <a:latin typeface="Cambria Math" panose="02040503050406030204" pitchFamily="18" charset="0"/>
                          </a:rPr>
                          <m:t>𝑖</m:t>
                        </m:r>
                      </m:sub>
                    </m:sSub>
                    <m:r>
                      <a:rPr lang="es-MX" sz="2400" i="1" smtClean="0">
                        <a:latin typeface="Cambria Math" panose="02040503050406030204" pitchFamily="18" charset="0"/>
                        <a:ea typeface="Cambria Math" panose="02040503050406030204" pitchFamily="18" charset="0"/>
                      </a:rPr>
                      <m:t>∩</m:t>
                    </m:r>
                    <m:sSub>
                      <m:sSubPr>
                        <m:ctrlPr>
                          <a:rPr lang="es-MX" sz="240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𝑉</m:t>
                        </m:r>
                      </m:e>
                      <m:sub>
                        <m:r>
                          <a:rPr lang="es-MX" sz="2400" b="0" i="1" smtClean="0">
                            <a:latin typeface="Cambria Math" panose="02040503050406030204" pitchFamily="18" charset="0"/>
                            <a:ea typeface="Cambria Math" panose="02040503050406030204" pitchFamily="18" charset="0"/>
                          </a:rPr>
                          <m:t>𝑗</m:t>
                        </m:r>
                      </m:sub>
                    </m:sSub>
                    <m:r>
                      <a:rPr lang="es-MX" sz="2400" i="1" smtClean="0">
                        <a:latin typeface="Cambria Math" panose="02040503050406030204" pitchFamily="18" charset="0"/>
                        <a:ea typeface="Cambria Math" panose="02040503050406030204" pitchFamily="18" charset="0"/>
                      </a:rPr>
                      <m:t>≠∅</m:t>
                    </m:r>
                  </m:oMath>
                </a14:m>
                <a:r>
                  <a:rPr lang="es-MX" sz="2000" dirty="0"/>
                  <a:t> existe al menos un elemento común en cualesquiera dos conjuntos.</a:t>
                </a:r>
              </a:p>
              <a:p>
                <a:pPr algn="just"/>
                <a14:m>
                  <m:oMath xmlns:m="http://schemas.openxmlformats.org/officeDocument/2006/math">
                    <m:d>
                      <m:dPr>
                        <m:begChr m:val="|"/>
                        <m:endChr m:val="|"/>
                        <m:ctrlPr>
                          <a:rPr lang="es-MX" sz="2400" b="0" i="1" smtClean="0">
                            <a:latin typeface="Cambria Math" panose="02040503050406030204" pitchFamily="18" charset="0"/>
                          </a:rPr>
                        </m:ctrlPr>
                      </m:dPr>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𝑉</m:t>
                            </m:r>
                          </m:e>
                          <m:sub>
                            <m:r>
                              <a:rPr lang="es-MX" sz="2400" b="0" i="1" smtClean="0">
                                <a:latin typeface="Cambria Math" panose="02040503050406030204" pitchFamily="18" charset="0"/>
                              </a:rPr>
                              <m:t>𝑖</m:t>
                            </m:r>
                          </m:sub>
                        </m:sSub>
                      </m:e>
                    </m:d>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𝐾</m:t>
                    </m:r>
                  </m:oMath>
                </a14:m>
                <a:r>
                  <a:rPr lang="es-MX" sz="2400" dirty="0"/>
                  <a:t>  </a:t>
                </a:r>
                <a:r>
                  <a:rPr lang="es-MX" sz="2000" dirty="0"/>
                  <a:t>los conjuntos de votantes son iguales para cada proceso.</a:t>
                </a:r>
              </a:p>
              <a:p>
                <a:pPr algn="just"/>
                <a:r>
                  <a:rPr lang="es-MX" sz="2400" dirty="0"/>
                  <a:t>Cada proceso p</a:t>
                </a:r>
                <a:r>
                  <a:rPr lang="es-MX" sz="2400" baseline="-25000" dirty="0"/>
                  <a:t>j</a:t>
                </a:r>
                <a:r>
                  <a:rPr lang="es-MX" sz="2400" dirty="0"/>
                  <a:t> esta contenido en M de los conjuntos V</a:t>
                </a:r>
                <a:r>
                  <a:rPr lang="es-MX" sz="2400" baseline="-25000" dirty="0"/>
                  <a:t>i</a:t>
                </a:r>
                <a:r>
                  <a:rPr lang="es-MX" sz="2400" dirty="0"/>
                  <a:t> </a:t>
                </a:r>
              </a:p>
            </p:txBody>
          </p:sp>
        </mc:Choice>
        <mc:Fallback xmlns="">
          <p:sp>
            <p:nvSpPr>
              <p:cNvPr id="5" name="Marcador de contenido 4">
                <a:extLst>
                  <a:ext uri="{FF2B5EF4-FFF2-40B4-BE49-F238E27FC236}">
                    <a16:creationId xmlns:a16="http://schemas.microsoft.com/office/drawing/2014/main" id="{E9309B28-1CFA-464D-B91C-32CD8A829F0F}"/>
                  </a:ext>
                </a:extLst>
              </p:cNvPr>
              <p:cNvSpPr>
                <a:spLocks noGrp="1" noRot="1" noChangeAspect="1" noMove="1" noResize="1" noEditPoints="1" noAdjustHandles="1" noChangeArrowheads="1" noChangeShapeType="1" noTextEdit="1"/>
              </p:cNvSpPr>
              <p:nvPr>
                <p:ph idx="1"/>
              </p:nvPr>
            </p:nvSpPr>
            <p:spPr>
              <a:blipFill>
                <a:blip r:embed="rId2"/>
                <a:stretch>
                  <a:fillRect l="-1064" t="-942" r="-1135" b="-3297"/>
                </a:stretch>
              </a:blipFill>
            </p:spPr>
            <p:txBody>
              <a:bodyPr/>
              <a:lstStyle/>
              <a:p>
                <a:r>
                  <a:rPr lang="es-MX">
                    <a:noFill/>
                  </a:rPr>
                  <a:t> </a:t>
                </a:r>
              </a:p>
            </p:txBody>
          </p:sp>
        </mc:Fallback>
      </mc:AlternateContent>
    </p:spTree>
    <p:extLst>
      <p:ext uri="{BB962C8B-B14F-4D97-AF65-F5344CB8AC3E}">
        <p14:creationId xmlns:p14="http://schemas.microsoft.com/office/powerpoint/2010/main" val="1623658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La solución óptima, que minimiza K y permite a los procesos lograr la exclusión mutua, tiene </a:t>
                </a:r>
                <a14:m>
                  <m:oMath xmlns:m="http://schemas.openxmlformats.org/officeDocument/2006/math">
                    <m:r>
                      <a:rPr lang="es-MX" sz="2400" b="0" i="1" smtClean="0">
                        <a:latin typeface="Cambria Math" panose="02040503050406030204" pitchFamily="18" charset="0"/>
                      </a:rPr>
                      <m:t>𝐾</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𝑁</m:t>
                    </m:r>
                  </m:oMath>
                </a14:m>
                <a:r>
                  <a:rPr lang="es-MX" sz="2400" dirty="0"/>
                  <a:t> y M = K (cada proceso esta en tantos de los conjuntos de votación, como elementos en cada uno de los conjuntos).</a:t>
                </a:r>
              </a:p>
            </p:txBody>
          </p:sp>
        </mc:Choice>
        <mc:Fallback xmlns="">
          <p:sp>
            <p:nvSpPr>
              <p:cNvPr id="5" name="Marcador de contenido 4">
                <a:extLst>
                  <a:ext uri="{FF2B5EF4-FFF2-40B4-BE49-F238E27FC236}">
                    <a16:creationId xmlns:a16="http://schemas.microsoft.com/office/drawing/2014/main" id="{E9309B28-1CFA-464D-B91C-32CD8A829F0F}"/>
                  </a:ext>
                </a:extLst>
              </p:cNvPr>
              <p:cNvSpPr>
                <a:spLocks noGrp="1" noRot="1" noChangeAspect="1" noMove="1" noResize="1" noEditPoints="1" noAdjustHandles="1" noChangeArrowheads="1" noChangeShapeType="1" noTextEdit="1"/>
              </p:cNvSpPr>
              <p:nvPr>
                <p:ph idx="1"/>
              </p:nvPr>
            </p:nvSpPr>
            <p:spPr>
              <a:blipFill>
                <a:blip r:embed="rId2"/>
                <a:stretch>
                  <a:fillRect l="-1064" r="-1135"/>
                </a:stretch>
              </a:blipFill>
            </p:spPr>
            <p:txBody>
              <a:bodyPr/>
              <a:lstStyle/>
              <a:p>
                <a:r>
                  <a:rPr lang="es-MX">
                    <a:noFill/>
                  </a:rPr>
                  <a:t> </a:t>
                </a:r>
              </a:p>
            </p:txBody>
          </p:sp>
        </mc:Fallback>
      </mc:AlternateContent>
    </p:spTree>
    <p:extLst>
      <p:ext uri="{BB962C8B-B14F-4D97-AF65-F5344CB8AC3E}">
        <p14:creationId xmlns:p14="http://schemas.microsoft.com/office/powerpoint/2010/main" val="60518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46DC2-5740-42E5-B238-33E519565B5C}"/>
              </a:ext>
            </a:extLst>
          </p:cNvPr>
          <p:cNvSpPr>
            <a:spLocks noGrp="1"/>
          </p:cNvSpPr>
          <p:nvPr>
            <p:ph type="title"/>
          </p:nvPr>
        </p:nvSpPr>
        <p:spPr/>
        <p:txBody>
          <a:bodyPr/>
          <a:lstStyle/>
          <a:p>
            <a:r>
              <a:rPr lang="es-MX" dirty="0"/>
              <a:t>Reloj físico	</a:t>
            </a:r>
          </a:p>
        </p:txBody>
      </p:sp>
      <p:sp>
        <p:nvSpPr>
          <p:cNvPr id="3" name="Marcador de contenido 2">
            <a:extLst>
              <a:ext uri="{FF2B5EF4-FFF2-40B4-BE49-F238E27FC236}">
                <a16:creationId xmlns:a16="http://schemas.microsoft.com/office/drawing/2014/main" id="{07A68DA8-12FD-4502-A1A9-4EE673828200}"/>
              </a:ext>
            </a:extLst>
          </p:cNvPr>
          <p:cNvSpPr>
            <a:spLocks noGrp="1"/>
          </p:cNvSpPr>
          <p:nvPr>
            <p:ph idx="1"/>
          </p:nvPr>
        </p:nvSpPr>
        <p:spPr/>
        <p:txBody>
          <a:bodyPr>
            <a:normAutofit/>
          </a:bodyPr>
          <a:lstStyle/>
          <a:p>
            <a:pPr marL="0" indent="0" algn="just">
              <a:buNone/>
            </a:pPr>
            <a:r>
              <a:rPr lang="es-MX" sz="2400" dirty="0"/>
              <a:t>La salida de estos relojes atómicos se utiliza como estándar del tiempo real transcurrido, conocido como Tiempo Atómico Internacional. Desde 1967, el segundo estándar se definió como 9,192,631,770 periodos de transición entre dos niveles hiperfinos del estado fundamental del Cesio-133 (Cs</a:t>
            </a:r>
            <a:r>
              <a:rPr lang="es-MX" sz="2400" baseline="-25000" dirty="0"/>
              <a:t>133</a:t>
            </a:r>
            <a:r>
              <a:rPr lang="es-MX" sz="2400" dirty="0"/>
              <a:t>).</a:t>
            </a:r>
          </a:p>
        </p:txBody>
      </p:sp>
    </p:spTree>
    <p:extLst>
      <p:ext uri="{BB962C8B-B14F-4D97-AF65-F5344CB8AC3E}">
        <p14:creationId xmlns:p14="http://schemas.microsoft.com/office/powerpoint/2010/main" val="6644141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Se puede obtener los conjuntos V</a:t>
                </a:r>
                <a:r>
                  <a:rPr lang="es-MX" sz="2400" baseline="-25000" dirty="0"/>
                  <a:t>i</a:t>
                </a:r>
                <a:r>
                  <a:rPr lang="es-MX" sz="2400" dirty="0"/>
                  <a:t> de la siguiente forma:</a:t>
                </a:r>
              </a:p>
              <a:p>
                <a:pPr marL="0" indent="0" algn="just">
                  <a:buNone/>
                </a:pPr>
                <a:r>
                  <a:rPr lang="es-MX" sz="2400" dirty="0"/>
                  <a:t>Se pueden obtener los conjuntos óptimos </a:t>
                </a:r>
                <a:r>
                  <a:rPr lang="es-MX" sz="2400" dirty="0" err="1"/>
                  <a:t>R</a:t>
                </a:r>
                <a:r>
                  <a:rPr lang="es-MX" sz="2400" baseline="-25000" dirty="0" err="1"/>
                  <a:t>i</a:t>
                </a:r>
                <a:r>
                  <a:rPr lang="es-MX" sz="2400" dirty="0"/>
                  <a:t> de tal forma que </a:t>
                </a:r>
                <a14:m>
                  <m:oMath xmlns:m="http://schemas.openxmlformats.org/officeDocument/2006/math">
                    <m:d>
                      <m:dPr>
                        <m:begChr m:val="|"/>
                        <m:endChr m:val="|"/>
                        <m:ctrlPr>
                          <a:rPr lang="es-MX" sz="2400" b="0" i="1" smtClean="0">
                            <a:latin typeface="Cambria Math" panose="02040503050406030204" pitchFamily="18" charset="0"/>
                          </a:rPr>
                        </m:ctrlPr>
                      </m:dPr>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𝑅</m:t>
                            </m:r>
                          </m:e>
                          <m:sub>
                            <m:r>
                              <a:rPr lang="es-MX" sz="2400" b="0" i="1" smtClean="0">
                                <a:latin typeface="Cambria Math" panose="02040503050406030204" pitchFamily="18" charset="0"/>
                              </a:rPr>
                              <m:t>𝑖</m:t>
                            </m:r>
                          </m:sub>
                        </m:sSub>
                      </m:e>
                    </m:d>
                    <m:r>
                      <a:rPr lang="es-MX" sz="2400" b="0" i="1" smtClean="0">
                        <a:latin typeface="Cambria Math" panose="02040503050406030204" pitchFamily="18" charset="0"/>
                        <a:ea typeface="Cambria Math" panose="02040503050406030204" pitchFamily="18" charset="0"/>
                      </a:rPr>
                      <m:t>~2</m:t>
                    </m:r>
                    <m:rad>
                      <m:radPr>
                        <m:degHide m:val="on"/>
                        <m:ctrlPr>
                          <a:rPr lang="es-MX" sz="2400" b="0" i="1" smtClean="0">
                            <a:latin typeface="Cambria Math" panose="02040503050406030204" pitchFamily="18" charset="0"/>
                            <a:ea typeface="Cambria Math" panose="02040503050406030204" pitchFamily="18" charset="0"/>
                          </a:rPr>
                        </m:ctrlPr>
                      </m:radPr>
                      <m:deg/>
                      <m:e>
                        <m:r>
                          <a:rPr lang="es-MX" sz="2400" b="0" i="1" smtClean="0">
                            <a:latin typeface="Cambria Math" panose="02040503050406030204" pitchFamily="18" charset="0"/>
                            <a:ea typeface="Cambria Math" panose="02040503050406030204" pitchFamily="18" charset="0"/>
                          </a:rPr>
                          <m:t>𝑁</m:t>
                        </m:r>
                      </m:e>
                    </m:rad>
                  </m:oMath>
                </a14:m>
                <a:r>
                  <a:rPr lang="es-MX" sz="2400" dirty="0"/>
                  <a:t> y ordenar los procesos en una matriz </a:t>
                </a:r>
                <a14:m>
                  <m:oMath xmlns:m="http://schemas.openxmlformats.org/officeDocument/2006/math">
                    <m:rad>
                      <m:radPr>
                        <m:degHide m:val="on"/>
                        <m:ctrlPr>
                          <a:rPr lang="es-MX" sz="2400" b="0" i="1" smtClean="0">
                            <a:latin typeface="Cambria Math" panose="02040503050406030204" pitchFamily="18" charset="0"/>
                            <a:ea typeface="Cambria Math" panose="02040503050406030204" pitchFamily="18" charset="0"/>
                          </a:rPr>
                        </m:ctrlPr>
                      </m:radPr>
                      <m:deg/>
                      <m:e>
                        <m:r>
                          <a:rPr lang="es-MX" sz="2400" b="0" i="1" smtClean="0">
                            <a:latin typeface="Cambria Math" panose="02040503050406030204" pitchFamily="18" charset="0"/>
                            <a:ea typeface="Cambria Math" panose="02040503050406030204" pitchFamily="18" charset="0"/>
                          </a:rPr>
                          <m:t>𝑁</m:t>
                        </m:r>
                      </m:e>
                    </m:rad>
                  </m:oMath>
                </a14:m>
                <a:r>
                  <a:rPr lang="es-MX" sz="2400" dirty="0"/>
                  <a:t>x</a:t>
                </a:r>
                <a14:m>
                  <m:oMath xmlns:m="http://schemas.openxmlformats.org/officeDocument/2006/math">
                    <m:rad>
                      <m:radPr>
                        <m:degHide m:val="on"/>
                        <m:ctrlPr>
                          <a:rPr lang="es-MX" sz="2400" b="0" i="1" dirty="0" smtClean="0">
                            <a:latin typeface="Cambria Math" panose="02040503050406030204" pitchFamily="18" charset="0"/>
                            <a:ea typeface="Cambria Math" panose="02040503050406030204" pitchFamily="18" charset="0"/>
                          </a:rPr>
                        </m:ctrlPr>
                      </m:radPr>
                      <m:deg/>
                      <m:e>
                        <m:r>
                          <a:rPr lang="es-MX" sz="2400" b="0" i="1" dirty="0" smtClean="0">
                            <a:latin typeface="Cambria Math" panose="02040503050406030204" pitchFamily="18" charset="0"/>
                            <a:ea typeface="Cambria Math" panose="02040503050406030204" pitchFamily="18" charset="0"/>
                          </a:rPr>
                          <m:t>𝑁</m:t>
                        </m:r>
                      </m:e>
                    </m:rad>
                  </m:oMath>
                </a14:m>
                <a:r>
                  <a:rPr lang="es-MX" sz="2400" dirty="0"/>
                  <a:t> de tal forma que los conjuntos V</a:t>
                </a:r>
                <a:r>
                  <a:rPr lang="es-MX" sz="2400" baseline="-25000" dirty="0"/>
                  <a:t>i</a:t>
                </a:r>
                <a:r>
                  <a:rPr lang="es-MX" sz="2400" dirty="0"/>
                  <a:t> se formarán por la unión de los procesos en el renglón y la columna que contengan al proceso p</a:t>
                </a:r>
                <a:r>
                  <a:rPr lang="es-MX" sz="2400" baseline="-25000" dirty="0"/>
                  <a:t>i</a:t>
                </a:r>
                <a:r>
                  <a:rPr lang="es-MX" sz="2400" dirty="0"/>
                  <a:t>.</a:t>
                </a:r>
              </a:p>
            </p:txBody>
          </p:sp>
        </mc:Choice>
        <mc:Fallback xmlns="">
          <p:sp>
            <p:nvSpPr>
              <p:cNvPr id="5" name="Marcador de contenido 4">
                <a:extLst>
                  <a:ext uri="{FF2B5EF4-FFF2-40B4-BE49-F238E27FC236}">
                    <a16:creationId xmlns:a16="http://schemas.microsoft.com/office/drawing/2014/main" id="{E9309B28-1CFA-464D-B91C-32CD8A829F0F}"/>
                  </a:ext>
                </a:extLst>
              </p:cNvPr>
              <p:cNvSpPr>
                <a:spLocks noGrp="1" noRot="1" noChangeAspect="1" noMove="1" noResize="1" noEditPoints="1" noAdjustHandles="1" noChangeArrowheads="1" noChangeShapeType="1" noTextEdit="1"/>
              </p:cNvSpPr>
              <p:nvPr>
                <p:ph idx="1"/>
              </p:nvPr>
            </p:nvSpPr>
            <p:spPr>
              <a:blipFill>
                <a:blip r:embed="rId2"/>
                <a:stretch>
                  <a:fillRect l="-1064" r="-1135"/>
                </a:stretch>
              </a:blipFill>
            </p:spPr>
            <p:txBody>
              <a:bodyPr/>
              <a:lstStyle/>
              <a:p>
                <a:r>
                  <a:rPr lang="es-MX">
                    <a:noFill/>
                  </a:rPr>
                  <a:t> </a:t>
                </a:r>
              </a:p>
            </p:txBody>
          </p:sp>
        </mc:Fallback>
      </mc:AlternateContent>
    </p:spTree>
    <p:extLst>
      <p:ext uri="{BB962C8B-B14F-4D97-AF65-F5344CB8AC3E}">
        <p14:creationId xmlns:p14="http://schemas.microsoft.com/office/powerpoint/2010/main" val="1523995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DFE6C0F-9766-490E-BF4F-0029FA061859}"/>
              </a:ext>
            </a:extLst>
          </p:cNvPr>
          <p:cNvPicPr>
            <a:picLocks noChangeAspect="1"/>
          </p:cNvPicPr>
          <p:nvPr/>
        </p:nvPicPr>
        <p:blipFill>
          <a:blip r:embed="rId2"/>
          <a:stretch>
            <a:fillRect/>
          </a:stretch>
        </p:blipFill>
        <p:spPr>
          <a:xfrm>
            <a:off x="1577837" y="174847"/>
            <a:ext cx="4518163" cy="6508306"/>
          </a:xfrm>
          <a:prstGeom prst="rect">
            <a:avLst/>
          </a:prstGeom>
        </p:spPr>
      </p:pic>
    </p:spTree>
    <p:extLst>
      <p:ext uri="{BB962C8B-B14F-4D97-AF65-F5344CB8AC3E}">
        <p14:creationId xmlns:p14="http://schemas.microsoft.com/office/powerpoint/2010/main" val="23233325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Para obtener acceso a la sección critica, un proceso pi envía mensajes de petición a los K miembros de V</a:t>
            </a:r>
            <a:r>
              <a:rPr lang="es-MX" sz="2400" baseline="-25000" dirty="0"/>
              <a:t>i</a:t>
            </a:r>
            <a:r>
              <a:rPr lang="es-MX" sz="2400" dirty="0"/>
              <a:t>, incluido él mismo, p</a:t>
            </a:r>
            <a:r>
              <a:rPr lang="es-MX" sz="2400" baseline="-25000" dirty="0"/>
              <a:t>i</a:t>
            </a:r>
            <a:r>
              <a:rPr lang="es-MX" sz="2400" dirty="0"/>
              <a:t> no puede entrar en la sección critica hasta que reciba las K respuestas.</a:t>
            </a:r>
          </a:p>
        </p:txBody>
      </p:sp>
    </p:spTree>
    <p:extLst>
      <p:ext uri="{BB962C8B-B14F-4D97-AF65-F5344CB8AC3E}">
        <p14:creationId xmlns:p14="http://schemas.microsoft.com/office/powerpoint/2010/main" val="1336909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Cuando p</a:t>
            </a:r>
            <a:r>
              <a:rPr lang="es-MX" sz="2400" baseline="-25000" dirty="0"/>
              <a:t>j</a:t>
            </a:r>
            <a:r>
              <a:rPr lang="es-MX" sz="2400" dirty="0"/>
              <a:t> en V</a:t>
            </a:r>
            <a:r>
              <a:rPr lang="es-MX" sz="2400" baseline="-25000" dirty="0"/>
              <a:t>i</a:t>
            </a:r>
            <a:r>
              <a:rPr lang="es-MX" sz="2400" dirty="0"/>
              <a:t> recibe la petición de p</a:t>
            </a:r>
            <a:r>
              <a:rPr lang="es-MX" sz="2400" baseline="-25000" dirty="0"/>
              <a:t>i</a:t>
            </a:r>
            <a:r>
              <a:rPr lang="es-MX" sz="2400" dirty="0"/>
              <a:t>, envía la respuesta inmediatamente, a menos que se encuentre en estado HELD o si ha enviado una respuesta de voto desde el ultimo mensaje de liberación de la sección crítica.</a:t>
            </a:r>
          </a:p>
        </p:txBody>
      </p:sp>
    </p:spTree>
    <p:extLst>
      <p:ext uri="{BB962C8B-B14F-4D97-AF65-F5344CB8AC3E}">
        <p14:creationId xmlns:p14="http://schemas.microsoft.com/office/powerpoint/2010/main" val="11800290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Cuando un proceso recibe un mensaje de liberación de la sección crítica, remueve un mensaje de la cola de peticiones, siempre que no este vacía, y envía una respuesta (voto).</a:t>
            </a:r>
          </a:p>
        </p:txBody>
      </p:sp>
    </p:spTree>
    <p:extLst>
      <p:ext uri="{BB962C8B-B14F-4D97-AF65-F5344CB8AC3E}">
        <p14:creationId xmlns:p14="http://schemas.microsoft.com/office/powerpoint/2010/main" val="31931481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Para dejar la sección crítica, pi envía un mensaje de liberación a los K miembros de Vi, incluyéndose a sí mismo.</a:t>
            </a:r>
          </a:p>
        </p:txBody>
      </p:sp>
    </p:spTree>
    <p:extLst>
      <p:ext uri="{BB962C8B-B14F-4D97-AF65-F5344CB8AC3E}">
        <p14:creationId xmlns:p14="http://schemas.microsoft.com/office/powerpoint/2010/main" val="5819622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Al emplear este algoritmo no es posible que dos procesos entren a la sección crítica, debido a que para que esto suceda, cada proceso debería votar por el otro, y esta situación es imposible.</a:t>
            </a:r>
          </a:p>
          <a:p>
            <a:pPr marL="0" indent="0" algn="just">
              <a:buNone/>
            </a:pPr>
            <a:r>
              <a:rPr lang="es-MX" sz="2400" dirty="0"/>
              <a:t>Sin embargo el algoritmo es propenso a </a:t>
            </a:r>
            <a:r>
              <a:rPr lang="es-MX" sz="2400" dirty="0" err="1"/>
              <a:t>deadlocks</a:t>
            </a:r>
            <a:r>
              <a:rPr lang="es-MX" sz="2400" dirty="0"/>
              <a:t>.</a:t>
            </a:r>
          </a:p>
        </p:txBody>
      </p:sp>
    </p:spTree>
    <p:extLst>
      <p:ext uri="{BB962C8B-B14F-4D97-AF65-F5344CB8AC3E}">
        <p14:creationId xmlns:p14="http://schemas.microsoft.com/office/powerpoint/2010/main" val="19530740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Consideren los siguiente:</a:t>
            </a:r>
          </a:p>
          <a:p>
            <a:pPr marL="0" indent="0" algn="just">
              <a:buNone/>
            </a:pPr>
            <a:r>
              <a:rPr lang="es-MX" sz="2400" dirty="0"/>
              <a:t>Sean los procesos p</a:t>
            </a:r>
            <a:r>
              <a:rPr lang="es-MX" sz="2400" baseline="-25000" dirty="0"/>
              <a:t>1</a:t>
            </a:r>
            <a:r>
              <a:rPr lang="es-MX" sz="2400" dirty="0"/>
              <a:t>, p</a:t>
            </a:r>
            <a:r>
              <a:rPr lang="es-MX" sz="2400" baseline="-25000" dirty="0"/>
              <a:t>2</a:t>
            </a:r>
            <a:r>
              <a:rPr lang="es-MX" sz="2400" dirty="0"/>
              <a:t> y p</a:t>
            </a:r>
            <a:r>
              <a:rPr lang="es-MX" sz="2400" baseline="-25000" dirty="0"/>
              <a:t>3</a:t>
            </a:r>
            <a:r>
              <a:rPr lang="es-MX" sz="2400" dirty="0"/>
              <a:t>, y los conjuntos v</a:t>
            </a:r>
            <a:r>
              <a:rPr lang="es-MX" sz="2400" baseline="-25000" dirty="0"/>
              <a:t>1</a:t>
            </a:r>
            <a:r>
              <a:rPr lang="es-MX" sz="2400" dirty="0"/>
              <a:t>={p</a:t>
            </a:r>
            <a:r>
              <a:rPr lang="es-MX" sz="2400" baseline="-25000" dirty="0"/>
              <a:t>1</a:t>
            </a:r>
            <a:r>
              <a:rPr lang="es-MX" sz="2400" dirty="0"/>
              <a:t>, p</a:t>
            </a:r>
            <a:r>
              <a:rPr lang="es-MX" sz="2400" baseline="-25000" dirty="0"/>
              <a:t>2</a:t>
            </a:r>
            <a:r>
              <a:rPr lang="es-MX" sz="2400" dirty="0"/>
              <a:t>}, V</a:t>
            </a:r>
            <a:r>
              <a:rPr lang="es-MX" sz="2400" baseline="-25000" dirty="0"/>
              <a:t>2</a:t>
            </a:r>
            <a:r>
              <a:rPr lang="es-MX" sz="2400" dirty="0"/>
              <a:t>={p</a:t>
            </a:r>
            <a:r>
              <a:rPr lang="es-MX" sz="2400" baseline="-25000" dirty="0"/>
              <a:t>2</a:t>
            </a:r>
            <a:r>
              <a:rPr lang="es-MX" sz="2400" dirty="0"/>
              <a:t>, p</a:t>
            </a:r>
            <a:r>
              <a:rPr lang="es-MX" sz="2400" baseline="-25000" dirty="0"/>
              <a:t>3</a:t>
            </a:r>
            <a:r>
              <a:rPr lang="es-MX" sz="2400" dirty="0"/>
              <a:t>} y V</a:t>
            </a:r>
            <a:r>
              <a:rPr lang="es-MX" sz="2400" baseline="-25000" dirty="0"/>
              <a:t>3</a:t>
            </a:r>
            <a:r>
              <a:rPr lang="es-MX" sz="2400" dirty="0"/>
              <a:t> = {p</a:t>
            </a:r>
            <a:r>
              <a:rPr lang="es-MX" sz="2400" baseline="-25000" dirty="0"/>
              <a:t>3</a:t>
            </a:r>
            <a:r>
              <a:rPr lang="es-MX" sz="2400" dirty="0"/>
              <a:t>, p</a:t>
            </a:r>
            <a:r>
              <a:rPr lang="es-MX" sz="2400" baseline="-25000" dirty="0"/>
              <a:t>1</a:t>
            </a:r>
            <a:r>
              <a:rPr lang="es-MX" sz="2400" dirty="0"/>
              <a:t>}</a:t>
            </a:r>
          </a:p>
          <a:p>
            <a:pPr marL="0" indent="0" algn="just">
              <a:buNone/>
            </a:pPr>
            <a:r>
              <a:rPr lang="es-MX" sz="2400" dirty="0"/>
              <a:t>Si los 3 procesos piden acceso a la sección crítica de forma concurrente, debido a que deben incluirse en el grupo de envío de los mensajes, cada uno se enviará a si mismo una respuesta de recibido, y quedará en espera de la respuesta del otro proceso integrante de su respectivo conjunto V</a:t>
            </a:r>
            <a:r>
              <a:rPr lang="es-MX" sz="2400" baseline="-25000" dirty="0"/>
              <a:t>i</a:t>
            </a:r>
            <a:r>
              <a:rPr lang="es-MX" sz="2400" dirty="0"/>
              <a:t>.</a:t>
            </a:r>
          </a:p>
        </p:txBody>
      </p:sp>
    </p:spTree>
    <p:extLst>
      <p:ext uri="{BB962C8B-B14F-4D97-AF65-F5344CB8AC3E}">
        <p14:creationId xmlns:p14="http://schemas.microsoft.com/office/powerpoint/2010/main" val="265747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Algoritmo votación de </a:t>
            </a:r>
            <a:r>
              <a:rPr lang="es-MX" sz="3200" dirty="0" err="1"/>
              <a:t>Maekawa</a:t>
            </a: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El uso de ancho de banda de este algoritmo es de </a:t>
                </a:r>
                <a14:m>
                  <m:oMath xmlns:m="http://schemas.openxmlformats.org/officeDocument/2006/math">
                    <m:r>
                      <a:rPr lang="es-MX" sz="2400" b="0" i="1" smtClean="0">
                        <a:latin typeface="Cambria Math" panose="02040503050406030204" pitchFamily="18" charset="0"/>
                      </a:rPr>
                      <m:t>2</m:t>
                    </m:r>
                    <m:rad>
                      <m:radPr>
                        <m:degHide m:val="on"/>
                        <m:ctrlPr>
                          <a:rPr lang="es-MX" sz="2400" b="0" i="1" smtClean="0">
                            <a:latin typeface="Cambria Math" panose="02040503050406030204" pitchFamily="18" charset="0"/>
                            <a:ea typeface="Cambria Math" panose="02040503050406030204" pitchFamily="18" charset="0"/>
                          </a:rPr>
                        </m:ctrlPr>
                      </m:radPr>
                      <m:deg/>
                      <m:e>
                        <m:r>
                          <a:rPr lang="es-MX" sz="2400" b="0" i="1" smtClean="0">
                            <a:latin typeface="Cambria Math" panose="02040503050406030204" pitchFamily="18" charset="0"/>
                            <a:ea typeface="Cambria Math" panose="02040503050406030204" pitchFamily="18" charset="0"/>
                          </a:rPr>
                          <m:t>𝑁</m:t>
                        </m:r>
                      </m:e>
                    </m:rad>
                  </m:oMath>
                </a14:m>
                <a:r>
                  <a:rPr lang="es-MX" sz="2400" dirty="0"/>
                  <a:t> para cada entrada a la sección crítica y de </a:t>
                </a:r>
                <a14:m>
                  <m:oMath xmlns:m="http://schemas.openxmlformats.org/officeDocument/2006/math">
                    <m:rad>
                      <m:radPr>
                        <m:degHide m:val="on"/>
                        <m:ctrlPr>
                          <a:rPr lang="es-MX" sz="2400" b="0" i="1" smtClean="0">
                            <a:latin typeface="Cambria Math" panose="02040503050406030204" pitchFamily="18" charset="0"/>
                            <a:ea typeface="Cambria Math" panose="02040503050406030204" pitchFamily="18" charset="0"/>
                          </a:rPr>
                        </m:ctrlPr>
                      </m:radPr>
                      <m:deg/>
                      <m:e>
                        <m:r>
                          <a:rPr lang="es-MX" sz="2400" b="0" i="1" smtClean="0">
                            <a:latin typeface="Cambria Math" panose="02040503050406030204" pitchFamily="18" charset="0"/>
                            <a:ea typeface="Cambria Math" panose="02040503050406030204" pitchFamily="18" charset="0"/>
                          </a:rPr>
                          <m:t>𝑁</m:t>
                        </m:r>
                      </m:e>
                    </m:rad>
                  </m:oMath>
                </a14:m>
                <a:r>
                  <a:rPr lang="es-MX" sz="2400" dirty="0"/>
                  <a:t> para salir. En total </a:t>
                </a:r>
                <a14:m>
                  <m:oMath xmlns:m="http://schemas.openxmlformats.org/officeDocument/2006/math">
                    <m:r>
                      <a:rPr lang="es-MX" sz="2400" b="0" i="1" smtClean="0">
                        <a:latin typeface="Cambria Math" panose="02040503050406030204" pitchFamily="18" charset="0"/>
                      </a:rPr>
                      <m:t>3</m:t>
                    </m:r>
                    <m:rad>
                      <m:radPr>
                        <m:degHide m:val="on"/>
                        <m:ctrlPr>
                          <a:rPr lang="es-MX" sz="2400" b="0" i="1" smtClean="0">
                            <a:latin typeface="Cambria Math" panose="02040503050406030204" pitchFamily="18" charset="0"/>
                            <a:ea typeface="Cambria Math" panose="02040503050406030204" pitchFamily="18" charset="0"/>
                          </a:rPr>
                        </m:ctrlPr>
                      </m:radPr>
                      <m:deg/>
                      <m:e>
                        <m:r>
                          <a:rPr lang="es-MX" sz="2400" b="0" i="1" smtClean="0">
                            <a:latin typeface="Cambria Math" panose="02040503050406030204" pitchFamily="18" charset="0"/>
                            <a:ea typeface="Cambria Math" panose="02040503050406030204" pitchFamily="18" charset="0"/>
                          </a:rPr>
                          <m:t>𝑁</m:t>
                        </m:r>
                      </m:e>
                    </m:rad>
                  </m:oMath>
                </a14:m>
                <a:r>
                  <a:rPr lang="es-MX" sz="2400" dirty="0"/>
                  <a:t>, por tanto es mayor al ancho de banda utilizado por el algoritmo de Ricard y </a:t>
                </a:r>
                <a:r>
                  <a:rPr lang="es-MX" sz="2400" dirty="0" err="1"/>
                  <a:t>Agrawala</a:t>
                </a:r>
                <a:r>
                  <a:rPr lang="es-MX" sz="2400" dirty="0"/>
                  <a:t> cuando N &gt; 4. </a:t>
                </a:r>
              </a:p>
              <a:p>
                <a:pPr marL="0" indent="0" algn="just">
                  <a:buNone/>
                </a:pPr>
                <a:r>
                  <a:rPr lang="es-MX" sz="2400" dirty="0"/>
                  <a:t>El retraso en los clientes es el mismo que en el algoritmo de Ricard </a:t>
                </a:r>
                <a:r>
                  <a:rPr lang="es-MX" sz="2400" dirty="0" err="1"/>
                  <a:t>Agrawala</a:t>
                </a:r>
                <a:r>
                  <a:rPr lang="es-MX" sz="2400" dirty="0"/>
                  <a:t>, pero el retraso de sincronización es peor, debido a que el retraso será </a:t>
                </a:r>
                <a:r>
                  <a:rPr lang="es-MX" sz="2400" dirty="0" err="1"/>
                  <a:t>Tround</a:t>
                </a:r>
                <a:r>
                  <a:rPr lang="es-MX" sz="2400" dirty="0"/>
                  <a:t> y el del algoritmo de Ricard y </a:t>
                </a:r>
                <a:r>
                  <a:rPr lang="es-MX" sz="2400" dirty="0" err="1"/>
                  <a:t>Agrawala</a:t>
                </a:r>
                <a:r>
                  <a:rPr lang="es-MX" sz="2400" dirty="0"/>
                  <a:t> será solo el de la transmisión de un mensaje.</a:t>
                </a:r>
              </a:p>
            </p:txBody>
          </p:sp>
        </mc:Choice>
        <mc:Fallback xmlns="">
          <p:sp>
            <p:nvSpPr>
              <p:cNvPr id="5" name="Marcador de contenido 4">
                <a:extLst>
                  <a:ext uri="{FF2B5EF4-FFF2-40B4-BE49-F238E27FC236}">
                    <a16:creationId xmlns:a16="http://schemas.microsoft.com/office/drawing/2014/main" id="{E9309B28-1CFA-464D-B91C-32CD8A829F0F}"/>
                  </a:ext>
                </a:extLst>
              </p:cNvPr>
              <p:cNvSpPr>
                <a:spLocks noGrp="1" noRot="1" noChangeAspect="1" noMove="1" noResize="1" noEditPoints="1" noAdjustHandles="1" noChangeArrowheads="1" noChangeShapeType="1" noTextEdit="1"/>
              </p:cNvSpPr>
              <p:nvPr>
                <p:ph idx="1"/>
              </p:nvPr>
            </p:nvSpPr>
            <p:spPr>
              <a:blipFill>
                <a:blip r:embed="rId2"/>
                <a:stretch>
                  <a:fillRect l="-1064" r="-1135"/>
                </a:stretch>
              </a:blipFill>
            </p:spPr>
            <p:txBody>
              <a:bodyPr/>
              <a:lstStyle/>
              <a:p>
                <a:r>
                  <a:rPr lang="es-MX">
                    <a:noFill/>
                  </a:rPr>
                  <a:t> </a:t>
                </a:r>
              </a:p>
            </p:txBody>
          </p:sp>
        </mc:Fallback>
      </mc:AlternateContent>
    </p:spTree>
    <p:extLst>
      <p:ext uri="{BB962C8B-B14F-4D97-AF65-F5344CB8AC3E}">
        <p14:creationId xmlns:p14="http://schemas.microsoft.com/office/powerpoint/2010/main" val="42452832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Análisis de la tolerancia a fallos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Para analizar los algoritmos de exclusión mutua con respecto a la tolerancia a fallos es necesario considerar:</a:t>
            </a:r>
          </a:p>
          <a:p>
            <a:pPr marL="0" indent="0" algn="just">
              <a:buNone/>
            </a:pPr>
            <a:r>
              <a:rPr lang="es-MX" sz="2400" dirty="0"/>
              <a:t>Que pasa cuando se pierden los mensajes?</a:t>
            </a:r>
          </a:p>
          <a:p>
            <a:pPr marL="0" indent="0" algn="just">
              <a:buNone/>
            </a:pPr>
            <a:r>
              <a:rPr lang="es-MX" sz="2400" dirty="0"/>
              <a:t>Que pasa cuando un proceso falla?</a:t>
            </a:r>
          </a:p>
          <a:p>
            <a:pPr marL="0" indent="0" algn="just">
              <a:buNone/>
            </a:pPr>
            <a:r>
              <a:rPr lang="es-MX" sz="2400" dirty="0"/>
              <a:t>Ninguno de los algoritmos descritos toleraría la pérdida de mensajes si los canales no son confiables.</a:t>
            </a:r>
          </a:p>
        </p:txBody>
      </p:sp>
    </p:spTree>
    <p:extLst>
      <p:ext uri="{BB962C8B-B14F-4D97-AF65-F5344CB8AC3E}">
        <p14:creationId xmlns:p14="http://schemas.microsoft.com/office/powerpoint/2010/main" val="170758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78444-118B-4782-BE90-7C51B4EF2D13}"/>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2E07B928-A761-4E9C-A3C9-F3D54A3FF9E0}"/>
              </a:ext>
            </a:extLst>
          </p:cNvPr>
          <p:cNvSpPr>
            <a:spLocks noGrp="1"/>
          </p:cNvSpPr>
          <p:nvPr>
            <p:ph idx="1"/>
          </p:nvPr>
        </p:nvSpPr>
        <p:spPr/>
        <p:txBody>
          <a:bodyPr anchor="ctr">
            <a:normAutofit/>
          </a:bodyPr>
          <a:lstStyle/>
          <a:p>
            <a:pPr marL="0" indent="0" algn="just">
              <a:buNone/>
            </a:pPr>
            <a:r>
              <a:rPr lang="es-MX" sz="2400" dirty="0"/>
              <a:t>Las unidades de tiempo estaban definidas originalmente en términos de la rotación de la Tierra sobre su eje y su rotación alrededor del Sol. Sin embargo, el periodo de rotación de la Tierra se incrementa o decrece debido a factores tales como los efectos atmosféricos y las corrientes de convección dentro del núcleo de la Tierra. </a:t>
            </a:r>
          </a:p>
          <a:p>
            <a:pPr marL="0" indent="0" algn="just">
              <a:buNone/>
            </a:pPr>
            <a:r>
              <a:rPr lang="es-MX" sz="2400" dirty="0"/>
              <a:t>Tanto el tiempo astronómico, como el atómico tienden a desviarse.</a:t>
            </a:r>
          </a:p>
        </p:txBody>
      </p:sp>
    </p:spTree>
    <p:extLst>
      <p:ext uri="{BB962C8B-B14F-4D97-AF65-F5344CB8AC3E}">
        <p14:creationId xmlns:p14="http://schemas.microsoft.com/office/powerpoint/2010/main" val="3675364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Análisis de la tolerancia a fallos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El algoritmo basado en anillo no puede tolerar un fallo de cualquier proceso individual. </a:t>
            </a:r>
          </a:p>
          <a:p>
            <a:pPr marL="0" indent="0" algn="just">
              <a:buNone/>
            </a:pPr>
            <a:r>
              <a:rPr lang="es-MX" sz="2400" dirty="0"/>
              <a:t>El algoritmo de </a:t>
            </a:r>
            <a:r>
              <a:rPr lang="es-MX" sz="2400" dirty="0" err="1"/>
              <a:t>Maekawa</a:t>
            </a:r>
            <a:r>
              <a:rPr lang="es-MX" sz="2400" dirty="0"/>
              <a:t> puede tolerar que algún proceso falle, si el proceso en cuestión no está en un conjunto de votación requerido, debido a que su detención no afecta a los otros procesos.</a:t>
            </a:r>
          </a:p>
        </p:txBody>
      </p:sp>
    </p:spTree>
    <p:extLst>
      <p:ext uri="{BB962C8B-B14F-4D97-AF65-F5344CB8AC3E}">
        <p14:creationId xmlns:p14="http://schemas.microsoft.com/office/powerpoint/2010/main" val="16008114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r>
              <a:rPr lang="es-MX" sz="3200" dirty="0"/>
              <a:t>Análisis de la tolerancia a fallos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El algoritmo del servidor central puede tolerar el fallo de un proceso que no retiene ni ha solicitado el token.</a:t>
            </a:r>
          </a:p>
          <a:p>
            <a:pPr marL="0" indent="0" algn="just">
              <a:buNone/>
            </a:pPr>
            <a:r>
              <a:rPr lang="es-MX" sz="2400" dirty="0"/>
              <a:t>El algoritmo de Ricard y </a:t>
            </a:r>
            <a:r>
              <a:rPr lang="es-MX" sz="2400" dirty="0" err="1"/>
              <a:t>Agrawala</a:t>
            </a:r>
            <a:r>
              <a:rPr lang="es-MX" sz="2400" dirty="0"/>
              <a:t> puede adaptarse para la tolerancia a fallos de detención si se considera que el proceso fallido concede todas las peticiones de forma implícita.</a:t>
            </a:r>
          </a:p>
        </p:txBody>
      </p:sp>
    </p:spTree>
    <p:extLst>
      <p:ext uri="{BB962C8B-B14F-4D97-AF65-F5344CB8AC3E}">
        <p14:creationId xmlns:p14="http://schemas.microsoft.com/office/powerpoint/2010/main" val="3848226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7117E-0B56-473F-9EE8-75A08C1938BC}"/>
              </a:ext>
            </a:extLst>
          </p:cNvPr>
          <p:cNvSpPr>
            <a:spLocks noGrp="1"/>
          </p:cNvSpPr>
          <p:nvPr>
            <p:ph type="title"/>
          </p:nvPr>
        </p:nvSpPr>
        <p:spPr/>
        <p:txBody>
          <a:bodyPr/>
          <a:lstStyle/>
          <a:p>
            <a:r>
              <a:rPr lang="es-MX" dirty="0"/>
              <a:t>Grupos de comunicación</a:t>
            </a:r>
          </a:p>
        </p:txBody>
      </p:sp>
      <p:sp>
        <p:nvSpPr>
          <p:cNvPr id="3" name="Marcador de texto 2">
            <a:extLst>
              <a:ext uri="{FF2B5EF4-FFF2-40B4-BE49-F238E27FC236}">
                <a16:creationId xmlns:a16="http://schemas.microsoft.com/office/drawing/2014/main" id="{B4CE573F-82F6-4E72-8055-08B8393CCB7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2281058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pPr marL="0" indent="0">
              <a:buNone/>
            </a:pPr>
            <a:r>
              <a:rPr lang="es-MX" sz="2400" dirty="0"/>
              <a:t>Es muy común que los procesos en un sistema distribuido se comuniquen entre si en forma de grupos, por lo tanto se necesita que un sistema distribuido tenga soporte para comunicaciones grupales.</a:t>
            </a:r>
          </a:p>
        </p:txBody>
      </p:sp>
    </p:spTree>
    <p:extLst>
      <p:ext uri="{BB962C8B-B14F-4D97-AF65-F5344CB8AC3E}">
        <p14:creationId xmlns:p14="http://schemas.microsoft.com/office/powerpoint/2010/main" val="4766369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pPr marL="0" indent="0">
              <a:buNone/>
            </a:pPr>
            <a:r>
              <a:rPr lang="es-MX" sz="2400" dirty="0"/>
              <a:t>El broadcast de mensajes es el envío de mensajes a todos los miembros de un sistema distribuido.</a:t>
            </a:r>
          </a:p>
          <a:p>
            <a:pPr marL="0" indent="0" algn="just">
              <a:buNone/>
            </a:pPr>
            <a:r>
              <a:rPr lang="es-MX" sz="2400" dirty="0"/>
              <a:t>Sin embargo, la noción sistema puede confinarse solo a aquellos elementos del sistema que se </a:t>
            </a:r>
            <a:r>
              <a:rPr lang="es-MX" sz="2400"/>
              <a:t>encuentren participando </a:t>
            </a:r>
            <a:r>
              <a:rPr lang="es-MX" sz="2400" dirty="0"/>
              <a:t>en un trabajo determinado. </a:t>
            </a:r>
          </a:p>
          <a:p>
            <a:pPr marL="0" indent="0" algn="just">
              <a:buNone/>
            </a:pPr>
            <a:r>
              <a:rPr lang="es-MX" sz="2400" dirty="0"/>
              <a:t>Por lo tanto se necesita una forma de comunicación mas precisa como la comunicación </a:t>
            </a:r>
            <a:r>
              <a:rPr lang="es-MX" sz="2400" dirty="0" err="1"/>
              <a:t>multicast</a:t>
            </a:r>
            <a:r>
              <a:rPr lang="es-MX" sz="2400" dirty="0"/>
              <a:t>, en la cual, un mensaje se envía a un subconjunto de procesos del sistema.</a:t>
            </a:r>
          </a:p>
        </p:txBody>
      </p:sp>
    </p:spTree>
    <p:extLst>
      <p:ext uri="{BB962C8B-B14F-4D97-AF65-F5344CB8AC3E}">
        <p14:creationId xmlns:p14="http://schemas.microsoft.com/office/powerpoint/2010/main" val="6037557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B9DCB-5D95-FA4A-9908-7E58A02B9B89}"/>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D59EFEAE-F54A-6145-AFA4-22C0389BC835}"/>
              </a:ext>
            </a:extLst>
          </p:cNvPr>
          <p:cNvSpPr>
            <a:spLocks noGrp="1"/>
          </p:cNvSpPr>
          <p:nvPr>
            <p:ph idx="1"/>
          </p:nvPr>
        </p:nvSpPr>
        <p:spPr/>
        <p:txBody>
          <a:bodyPr>
            <a:normAutofit/>
          </a:bodyPr>
          <a:lstStyle/>
          <a:p>
            <a:pPr marL="0" indent="0" algn="just">
              <a:buNone/>
            </a:pPr>
            <a:r>
              <a:rPr lang="es-MX" sz="2800" dirty="0"/>
              <a:t>Esta implementación también puede minimizar el tiempo total necesario para entregar el mensaje a todos los destinos, en comparación con la transmisión por separado y en serie.</a:t>
            </a:r>
          </a:p>
          <a:p>
            <a:pPr marL="0" indent="0" algn="just">
              <a:buNone/>
            </a:pPr>
            <a:r>
              <a:rPr lang="es-MX" sz="2800" dirty="0"/>
              <a:t>El uso de una sola operación de </a:t>
            </a:r>
            <a:r>
              <a:rPr lang="es-MX" sz="2800" dirty="0" err="1"/>
              <a:t>multicast</a:t>
            </a:r>
            <a:r>
              <a:rPr lang="es-MX" sz="2800" dirty="0"/>
              <a:t> también es importante en términos de garantías de entrega. </a:t>
            </a:r>
          </a:p>
        </p:txBody>
      </p:sp>
    </p:spTree>
    <p:extLst>
      <p:ext uri="{BB962C8B-B14F-4D97-AF65-F5344CB8AC3E}">
        <p14:creationId xmlns:p14="http://schemas.microsoft.com/office/powerpoint/2010/main" val="30045148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B9DCB-5D95-FA4A-9908-7E58A02B9B89}"/>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D59EFEAE-F54A-6145-AFA4-22C0389BC835}"/>
              </a:ext>
            </a:extLst>
          </p:cNvPr>
          <p:cNvSpPr>
            <a:spLocks noGrp="1"/>
          </p:cNvSpPr>
          <p:nvPr>
            <p:ph idx="1"/>
          </p:nvPr>
        </p:nvSpPr>
        <p:spPr/>
        <p:txBody>
          <a:bodyPr>
            <a:normAutofit/>
          </a:bodyPr>
          <a:lstStyle/>
          <a:p>
            <a:pPr marL="0" indent="0" algn="just">
              <a:buNone/>
            </a:pPr>
            <a:r>
              <a:rPr lang="es-MX" sz="2800" dirty="0"/>
              <a:t>Si un proceso emite múltiples operaciones de envío independientes a procesos individuales, entonces no hay forma de que la implementación brinde garantías que afecten al grupo de procesos en su conjunto. </a:t>
            </a:r>
          </a:p>
          <a:p>
            <a:pPr marL="0" indent="0" algn="just">
              <a:buNone/>
            </a:pPr>
            <a:r>
              <a:rPr lang="es-MX" sz="2800" dirty="0"/>
              <a:t>Si el remitente falla a la mitad del envío, algunos miembros del grupo pueden recibir el mensaje mientras que otros no.</a:t>
            </a:r>
          </a:p>
        </p:txBody>
      </p:sp>
    </p:spTree>
    <p:extLst>
      <p:ext uri="{BB962C8B-B14F-4D97-AF65-F5344CB8AC3E}">
        <p14:creationId xmlns:p14="http://schemas.microsoft.com/office/powerpoint/2010/main" val="22384499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AB58C-33DE-9143-B89A-07B11D86B55B}"/>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28BB7CC5-6AA4-9C42-8A92-1453DDD3FD39}"/>
              </a:ext>
            </a:extLst>
          </p:cNvPr>
          <p:cNvSpPr>
            <a:spLocks noGrp="1"/>
          </p:cNvSpPr>
          <p:nvPr>
            <p:ph idx="1"/>
          </p:nvPr>
        </p:nvSpPr>
        <p:spPr/>
        <p:txBody>
          <a:bodyPr/>
          <a:lstStyle/>
          <a:p>
            <a:pPr marL="0" indent="0" algn="just">
              <a:buNone/>
            </a:pPr>
            <a:r>
              <a:rPr lang="es-MX" sz="2400" dirty="0"/>
              <a:t>Además, el orden relativo de dos mensajes entregados a dos miembros del grupo no está definido.  Sin embargo, la comunicación grupal tiene el potencial de ofrecer una gama de garantías en términos de confiabilidad y pedidos.</a:t>
            </a:r>
          </a:p>
          <a:p>
            <a:endParaRPr lang="es-MX" dirty="0"/>
          </a:p>
        </p:txBody>
      </p:sp>
    </p:spTree>
    <p:extLst>
      <p:ext uri="{BB962C8B-B14F-4D97-AF65-F5344CB8AC3E}">
        <p14:creationId xmlns:p14="http://schemas.microsoft.com/office/powerpoint/2010/main" val="34308737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A382-FD62-EB4F-8119-B278A6F1048E}"/>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28578427-8F2C-3C45-B31F-993032939563}"/>
              </a:ext>
            </a:extLst>
          </p:cNvPr>
          <p:cNvSpPr>
            <a:spLocks noGrp="1"/>
          </p:cNvSpPr>
          <p:nvPr>
            <p:ph idx="1"/>
          </p:nvPr>
        </p:nvSpPr>
        <p:spPr/>
        <p:txBody>
          <a:bodyPr/>
          <a:lstStyle/>
          <a:p>
            <a:pPr marL="0" indent="0" algn="just">
              <a:buNone/>
            </a:pPr>
            <a:r>
              <a:rPr lang="es-MX" sz="2400" dirty="0"/>
              <a:t>La comunicación grupal representa una abstracción sobre la comunicación </a:t>
            </a:r>
            <a:r>
              <a:rPr lang="es-MX" sz="2400" dirty="0" err="1"/>
              <a:t>multicast</a:t>
            </a:r>
            <a:r>
              <a:rPr lang="es-MX" sz="2400" dirty="0"/>
              <a:t> y puede implementarse a través de IP </a:t>
            </a:r>
            <a:r>
              <a:rPr lang="es-MX" sz="2400" dirty="0" err="1"/>
              <a:t>multicast</a:t>
            </a:r>
            <a:r>
              <a:rPr lang="es-MX" sz="2400" dirty="0"/>
              <a:t> o una red de superposición equivalente, agregando un valor adicional significativo en términos de gestión de membresía grupal, detección de fallas y proporcionar confiabilidad y garantías de pedidos.  </a:t>
            </a:r>
          </a:p>
          <a:p>
            <a:pPr marL="0" indent="0">
              <a:buNone/>
            </a:pPr>
            <a:endParaRPr lang="es-MX" dirty="0"/>
          </a:p>
        </p:txBody>
      </p:sp>
    </p:spTree>
    <p:extLst>
      <p:ext uri="{BB962C8B-B14F-4D97-AF65-F5344CB8AC3E}">
        <p14:creationId xmlns:p14="http://schemas.microsoft.com/office/powerpoint/2010/main" val="16596412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pPr marL="0" indent="0" algn="just">
              <a:buNone/>
            </a:pPr>
            <a:r>
              <a:rPr lang="es-MX" sz="2400" dirty="0"/>
              <a:t>Si el algoritmo </a:t>
            </a:r>
            <a:r>
              <a:rPr lang="es-MX" sz="2400" dirty="0" err="1"/>
              <a:t>multicast</a:t>
            </a:r>
            <a:r>
              <a:rPr lang="es-MX" sz="2400" dirty="0"/>
              <a:t> requiere que el remitente sea parte del grupo de envío, se dice que dicho algoritmo es de grupo cerrado. No funcionan en sistemas grandes en los que existe un gran número de procesos cliente con tiempos de vida muy cortos.</a:t>
            </a:r>
          </a:p>
        </p:txBody>
      </p:sp>
    </p:spTree>
    <p:extLst>
      <p:ext uri="{BB962C8B-B14F-4D97-AF65-F5344CB8AC3E}">
        <p14:creationId xmlns:p14="http://schemas.microsoft.com/office/powerpoint/2010/main" val="13602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CF96F-30F4-4DA9-A68B-38A0FD0B8DDC}"/>
              </a:ext>
            </a:extLst>
          </p:cNvPr>
          <p:cNvSpPr>
            <a:spLocks noGrp="1"/>
          </p:cNvSpPr>
          <p:nvPr>
            <p:ph type="title"/>
          </p:nvPr>
        </p:nvSpPr>
        <p:spPr/>
        <p:txBody>
          <a:bodyPr/>
          <a:lstStyle/>
          <a:p>
            <a:r>
              <a:rPr lang="es-MX" dirty="0"/>
              <a:t>Tiempo Coordinado Universal UTC</a:t>
            </a:r>
          </a:p>
        </p:txBody>
      </p:sp>
      <p:sp>
        <p:nvSpPr>
          <p:cNvPr id="3" name="Marcador de contenido 2">
            <a:extLst>
              <a:ext uri="{FF2B5EF4-FFF2-40B4-BE49-F238E27FC236}">
                <a16:creationId xmlns:a16="http://schemas.microsoft.com/office/drawing/2014/main" id="{179A3F03-9767-4266-9D77-B8C2FE02ADBE}"/>
              </a:ext>
            </a:extLst>
          </p:cNvPr>
          <p:cNvSpPr>
            <a:spLocks noGrp="1"/>
          </p:cNvSpPr>
          <p:nvPr>
            <p:ph idx="1"/>
          </p:nvPr>
        </p:nvSpPr>
        <p:spPr/>
        <p:txBody>
          <a:bodyPr anchor="ctr">
            <a:normAutofit/>
          </a:bodyPr>
          <a:lstStyle/>
          <a:p>
            <a:pPr marL="0" indent="0" algn="just">
              <a:buNone/>
            </a:pPr>
            <a:r>
              <a:rPr lang="es-MX" sz="2400" dirty="0"/>
              <a:t>El Tiempo Coordinado Universal UTC por sus siglas en francés, es un estándar internacional de control de tiempo. </a:t>
            </a:r>
          </a:p>
          <a:p>
            <a:pPr marL="0" indent="0" algn="just">
              <a:buNone/>
            </a:pPr>
            <a:r>
              <a:rPr lang="es-MX" sz="2400" dirty="0"/>
              <a:t>Esta basado en el tiempo atómico pero se inserta o se borra un “salto de segundo” ocasionalmente para mantenerlo sincronizado con el reloj astronómico. </a:t>
            </a:r>
          </a:p>
        </p:txBody>
      </p:sp>
    </p:spTree>
    <p:extLst>
      <p:ext uri="{BB962C8B-B14F-4D97-AF65-F5344CB8AC3E}">
        <p14:creationId xmlns:p14="http://schemas.microsoft.com/office/powerpoint/2010/main" val="4073164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pPr marL="0" indent="0" algn="just">
              <a:buNone/>
            </a:pPr>
            <a:r>
              <a:rPr lang="es-MX" sz="2400" dirty="0"/>
              <a:t>Si el remitente puede estar fuera del grupo de envío se dice que el algoritmo </a:t>
            </a:r>
            <a:r>
              <a:rPr lang="es-MX" sz="2400" dirty="0" err="1"/>
              <a:t>multicast</a:t>
            </a:r>
            <a:r>
              <a:rPr lang="es-MX" sz="2400" dirty="0"/>
              <a:t> es de grupo abierto. Los algoritmos de grupo abierto son muy generales y mas difíciles de diseñar y costosos de implementar.</a:t>
            </a:r>
          </a:p>
        </p:txBody>
      </p:sp>
    </p:spTree>
    <p:extLst>
      <p:ext uri="{BB962C8B-B14F-4D97-AF65-F5344CB8AC3E}">
        <p14:creationId xmlns:p14="http://schemas.microsoft.com/office/powerpoint/2010/main" val="11007492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C640B-817C-E445-BD33-D6B3446B1E9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6467622-B9FE-B342-A661-F69F3E131851}"/>
              </a:ext>
            </a:extLst>
          </p:cNvPr>
          <p:cNvSpPr>
            <a:spLocks noGrp="1"/>
          </p:cNvSpPr>
          <p:nvPr>
            <p:ph idx="1"/>
          </p:nvPr>
        </p:nvSpPr>
        <p:spPr/>
        <p:txBody>
          <a:bodyPr/>
          <a:lstStyle/>
          <a:p>
            <a:pPr marL="0" indent="0" algn="just">
              <a:buNone/>
            </a:pPr>
            <a:r>
              <a:rPr lang="es-MX" sz="2400" dirty="0"/>
              <a:t>Además los grupos de comunicación pueden clasificarse como grupos superpuestos y no superpuestos: en los grupos superpuestos, las entidades (procesos u objetos) pueden ser miembros de múltiples grupos, y los grupos no superpuestos implican que la membresía no se superpone (es decir, cualquier proceso pertenece como máximo a un grupo). En los sistemas reales, se puede esperar que los miembros del grupo se superpongan.</a:t>
            </a:r>
          </a:p>
          <a:p>
            <a:endParaRPr lang="es-MX" dirty="0"/>
          </a:p>
        </p:txBody>
      </p:sp>
    </p:spTree>
    <p:extLst>
      <p:ext uri="{BB962C8B-B14F-4D97-AF65-F5344CB8AC3E}">
        <p14:creationId xmlns:p14="http://schemas.microsoft.com/office/powerpoint/2010/main" val="36387716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A382-FD62-EB4F-8119-B278A6F1048E}"/>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28578427-8F2C-3C45-B31F-993032939563}"/>
              </a:ext>
            </a:extLst>
          </p:cNvPr>
          <p:cNvSpPr>
            <a:spLocks noGrp="1"/>
          </p:cNvSpPr>
          <p:nvPr>
            <p:ph idx="1"/>
          </p:nvPr>
        </p:nvSpPr>
        <p:spPr/>
        <p:txBody>
          <a:bodyPr/>
          <a:lstStyle/>
          <a:p>
            <a:pPr marL="0" indent="0">
              <a:buNone/>
            </a:pPr>
            <a:r>
              <a:rPr lang="es-MX" sz="2400" dirty="0"/>
              <a:t>La comunicación grupal es un componente importante para los sistemas distribuidos, y particularmente en los sistemas distribuidos confiables, con áreas clave de aplicación que incluyen: </a:t>
            </a:r>
          </a:p>
          <a:p>
            <a:pPr marL="0" indent="0">
              <a:buNone/>
            </a:pPr>
            <a:endParaRPr lang="es-MX" dirty="0"/>
          </a:p>
        </p:txBody>
      </p:sp>
    </p:spTree>
    <p:extLst>
      <p:ext uri="{BB962C8B-B14F-4D97-AF65-F5344CB8AC3E}">
        <p14:creationId xmlns:p14="http://schemas.microsoft.com/office/powerpoint/2010/main" val="36395752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B8F53-3E9F-E144-A45F-8D6CAF6FB261}"/>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006D76D9-1A7D-5947-957C-9EF73EB189B1}"/>
              </a:ext>
            </a:extLst>
          </p:cNvPr>
          <p:cNvSpPr>
            <a:spLocks noGrp="1"/>
          </p:cNvSpPr>
          <p:nvPr>
            <p:ph idx="1"/>
          </p:nvPr>
        </p:nvSpPr>
        <p:spPr/>
        <p:txBody>
          <a:bodyPr/>
          <a:lstStyle/>
          <a:p>
            <a:pPr algn="just"/>
            <a:r>
              <a:rPr lang="es-MX" sz="2400" dirty="0"/>
              <a:t>La diseminación confiable de información a un número potencialmente grande de clientes, por ejemplo, en la industria financiera, donde las instituciones requieren un servicio de acceso preciso y actualizado a una amplia variedad de fuentes de información.</a:t>
            </a:r>
          </a:p>
          <a:p>
            <a:r>
              <a:rPr lang="es-MX" sz="2400" dirty="0"/>
              <a:t>Soporte para aplicaciones colaborativas, donde nuevamente los eventos deben ser difundidos a múltiples usuarios para preservar una vista de usuario común, por ejemplo, en juegos multiusuario. </a:t>
            </a:r>
          </a:p>
          <a:p>
            <a:endParaRPr lang="es-MX" dirty="0"/>
          </a:p>
        </p:txBody>
      </p:sp>
    </p:spTree>
    <p:extLst>
      <p:ext uri="{BB962C8B-B14F-4D97-AF65-F5344CB8AC3E}">
        <p14:creationId xmlns:p14="http://schemas.microsoft.com/office/powerpoint/2010/main" val="40819077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EB35A-AB2D-DD41-AE4B-5A0AD9A13A67}"/>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E8BF6379-1B8B-1D4B-8454-1987ED21FEAE}"/>
              </a:ext>
            </a:extLst>
          </p:cNvPr>
          <p:cNvSpPr>
            <a:spLocks noGrp="1"/>
          </p:cNvSpPr>
          <p:nvPr>
            <p:ph idx="1"/>
          </p:nvPr>
        </p:nvSpPr>
        <p:spPr/>
        <p:txBody>
          <a:bodyPr/>
          <a:lstStyle/>
          <a:p>
            <a:r>
              <a:rPr lang="es-MX" sz="2400" dirty="0"/>
              <a:t>Soporte para una variedad de estrategias de tolerancia a fallas, incluida la actualización consistente de datos replicados o la implementación de servidores altamente disponibles (replicados).  </a:t>
            </a:r>
          </a:p>
          <a:p>
            <a:r>
              <a:rPr lang="es-MX" sz="2400" dirty="0"/>
              <a:t>Soporte para la supervisión y gestión del sistema, incluidas, por ejemplo, estrategias de equilibrio de carga.</a:t>
            </a:r>
          </a:p>
          <a:p>
            <a:endParaRPr lang="es-MX" dirty="0"/>
          </a:p>
        </p:txBody>
      </p:sp>
    </p:spTree>
    <p:extLst>
      <p:ext uri="{BB962C8B-B14F-4D97-AF65-F5344CB8AC3E}">
        <p14:creationId xmlns:p14="http://schemas.microsoft.com/office/powerpoint/2010/main" val="23642736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69988-79C8-FA40-8332-2A9C772C126E}"/>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52DED753-CEED-F847-B4A3-06D16E0B28A6}"/>
              </a:ext>
            </a:extLst>
          </p:cNvPr>
          <p:cNvSpPr>
            <a:spLocks noGrp="1"/>
          </p:cNvSpPr>
          <p:nvPr>
            <p:ph idx="1"/>
          </p:nvPr>
        </p:nvSpPr>
        <p:spPr/>
        <p:txBody>
          <a:bodyPr/>
          <a:lstStyle/>
          <a:p>
            <a:pPr marL="0" indent="0" algn="just">
              <a:buNone/>
            </a:pPr>
            <a:r>
              <a:rPr lang="es-MX" sz="2400" dirty="0"/>
              <a:t>En la comunicación grupal, el concepto central es el de un grupo con una membresía grupal asociada, mediante la cual los procesos pueden unirse o abandonar el grupo de comunicación.  </a:t>
            </a:r>
          </a:p>
          <a:p>
            <a:pPr marL="0" indent="0" algn="just">
              <a:buNone/>
            </a:pPr>
            <a:r>
              <a:rPr lang="es-MX" sz="2400" dirty="0"/>
              <a:t>Los procesos pueden enviar un mensaje a este grupo y propagarlo a todos sus miembros con ciertas garantías en términos de confiabilidad y orden.  </a:t>
            </a:r>
          </a:p>
          <a:p>
            <a:endParaRPr lang="es-MX" dirty="0"/>
          </a:p>
        </p:txBody>
      </p:sp>
    </p:spTree>
    <p:extLst>
      <p:ext uri="{BB962C8B-B14F-4D97-AF65-F5344CB8AC3E}">
        <p14:creationId xmlns:p14="http://schemas.microsoft.com/office/powerpoint/2010/main" val="17697613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A4131-35DB-3B4B-AC5D-02DE3BB71237}"/>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11383B78-F4D8-7F4A-B9C2-CCD89070F126}"/>
              </a:ext>
            </a:extLst>
          </p:cNvPr>
          <p:cNvSpPr>
            <a:spLocks noGrp="1"/>
          </p:cNvSpPr>
          <p:nvPr>
            <p:ph idx="1"/>
          </p:nvPr>
        </p:nvSpPr>
        <p:spPr/>
        <p:txBody>
          <a:bodyPr>
            <a:normAutofit/>
          </a:bodyPr>
          <a:lstStyle/>
          <a:p>
            <a:pPr marL="0" indent="0" algn="just">
              <a:buNone/>
            </a:pPr>
            <a:r>
              <a:rPr lang="es-MX" sz="2400" dirty="0"/>
              <a:t>La característica esencial de la comunicación grupal es que un proceso emite solo una operación </a:t>
            </a:r>
            <a:r>
              <a:rPr lang="es-MX" sz="2400" dirty="0" err="1"/>
              <a:t>multicast</a:t>
            </a:r>
            <a:r>
              <a:rPr lang="es-MX" sz="2400" dirty="0"/>
              <a:t> para enviar un mensaje a cada uno de los procesos de un grupo. </a:t>
            </a:r>
          </a:p>
          <a:p>
            <a:pPr marL="0" indent="0" algn="just">
              <a:buNone/>
            </a:pPr>
            <a:r>
              <a:rPr lang="es-MX" sz="2400" dirty="0"/>
              <a:t>El uso de </a:t>
            </a:r>
            <a:r>
              <a:rPr lang="es-MX" sz="2400" dirty="0" err="1"/>
              <a:t>multicast</a:t>
            </a:r>
            <a:r>
              <a:rPr lang="es-MX" sz="2400" dirty="0"/>
              <a:t> permite que la implementación sea eficiente en la uso del ancho de banda.  Además es posible tomar medidas para enviar el mensaje no más de una vez a través de cualquier enlace de comunicación, enviándolo a través de un árbol de distribución utilizando soporte de hardware de red para </a:t>
            </a:r>
            <a:r>
              <a:rPr lang="es-MX" sz="2400" dirty="0" err="1"/>
              <a:t>multicast</a:t>
            </a:r>
            <a:r>
              <a:rPr lang="es-MX" sz="2400" dirty="0"/>
              <a:t> cuando esté disponible.</a:t>
            </a:r>
          </a:p>
        </p:txBody>
      </p:sp>
    </p:spTree>
    <p:extLst>
      <p:ext uri="{BB962C8B-B14F-4D97-AF65-F5344CB8AC3E}">
        <p14:creationId xmlns:p14="http://schemas.microsoft.com/office/powerpoint/2010/main" val="309736302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err="1"/>
              <a:t>Multicast</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1616765"/>
            <a:ext cx="8596668" cy="4424597"/>
          </a:xfrm>
        </p:spPr>
        <p:txBody>
          <a:bodyPr anchor="ctr">
            <a:noAutofit/>
          </a:bodyPr>
          <a:lstStyle/>
          <a:p>
            <a:pPr marL="0" indent="0" algn="just">
              <a:buNone/>
            </a:pP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Los mensajes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proporcionan una infraestructura útil para construir sistemas distribuidos con las siguientes características: </a:t>
            </a:r>
          </a:p>
          <a:p>
            <a:pPr algn="just"/>
            <a:r>
              <a:rPr lang="es-MX" sz="2800" dirty="0">
                <a:effectLst/>
                <a:latin typeface="Calibri" panose="020F0502020204030204" pitchFamily="34" charset="0"/>
                <a:ea typeface="Times New Roman" panose="02020603050405020304" pitchFamily="18" charset="0"/>
                <a:cs typeface="Times New Roman" panose="02020603050405020304" pitchFamily="18" charset="0"/>
              </a:rPr>
              <a:t>Tolerancia a fallas basada en servicios replicados: un servicio replicado consiste en un grupo de servidores.  Las solicitudes de los clientes son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para todos los miembros del grupo, cada uno de los cuales realiza una operación idéntica.  Incluso cuando algunos de los miembros fallan, los clientes aún pueden ser atendidos. </a:t>
            </a:r>
            <a:endParaRPr lang="es-MX" sz="2800" dirty="0"/>
          </a:p>
        </p:txBody>
      </p:sp>
    </p:spTree>
    <p:extLst>
      <p:ext uri="{BB962C8B-B14F-4D97-AF65-F5344CB8AC3E}">
        <p14:creationId xmlns:p14="http://schemas.microsoft.com/office/powerpoint/2010/main" val="39404480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5095F-383C-8B43-89A6-F5334110609F}"/>
              </a:ext>
            </a:extLst>
          </p:cNvPr>
          <p:cNvSpPr>
            <a:spLocks noGrp="1"/>
          </p:cNvSpPr>
          <p:nvPr>
            <p:ph type="title"/>
          </p:nvPr>
        </p:nvSpPr>
        <p:spPr/>
        <p:txBody>
          <a:bodyPr/>
          <a:lstStyle/>
          <a:p>
            <a:r>
              <a:rPr lang="es-MX"/>
              <a:t>Multicast</a:t>
            </a:r>
          </a:p>
        </p:txBody>
      </p:sp>
      <p:sp>
        <p:nvSpPr>
          <p:cNvPr id="3" name="Marcador de contenido 2">
            <a:extLst>
              <a:ext uri="{FF2B5EF4-FFF2-40B4-BE49-F238E27FC236}">
                <a16:creationId xmlns:a16="http://schemas.microsoft.com/office/drawing/2014/main" id="{1B1235CB-8746-BD4B-9655-5FF7BF66D270}"/>
              </a:ext>
            </a:extLst>
          </p:cNvPr>
          <p:cNvSpPr>
            <a:spLocks noGrp="1"/>
          </p:cNvSpPr>
          <p:nvPr>
            <p:ph idx="1"/>
          </p:nvPr>
        </p:nvSpPr>
        <p:spPr>
          <a:xfrm>
            <a:off x="677334" y="1930399"/>
            <a:ext cx="8596668" cy="3220373"/>
          </a:xfrm>
        </p:spPr>
        <p:txBody>
          <a:bodyPr>
            <a:noAutofit/>
          </a:bodyPr>
          <a:lstStyle/>
          <a:p>
            <a:r>
              <a:rPr lang="es-MX" sz="2800" dirty="0">
                <a:effectLst/>
                <a:latin typeface="Calibri" panose="020F0502020204030204" pitchFamily="34" charset="0"/>
                <a:ea typeface="Times New Roman" panose="02020603050405020304" pitchFamily="18" charset="0"/>
                <a:cs typeface="Times New Roman" panose="02020603050405020304" pitchFamily="18" charset="0"/>
              </a:rPr>
              <a:t>Descubrimiento de servicios en redes espontáneas: Los servidores y los clientes pueden utilizar los mensajes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para ubicar los servicios de descubrimiento disponibles para registrar sus interfaces o buscar las interfaces de otros servicios en el sistema distribuido.</a:t>
            </a:r>
          </a:p>
        </p:txBody>
      </p:sp>
    </p:spTree>
    <p:extLst>
      <p:ext uri="{BB962C8B-B14F-4D97-AF65-F5344CB8AC3E}">
        <p14:creationId xmlns:p14="http://schemas.microsoft.com/office/powerpoint/2010/main" val="39971789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5095F-383C-8B43-89A6-F5334110609F}"/>
              </a:ext>
            </a:extLst>
          </p:cNvPr>
          <p:cNvSpPr>
            <a:spLocks noGrp="1"/>
          </p:cNvSpPr>
          <p:nvPr>
            <p:ph type="title"/>
          </p:nvPr>
        </p:nvSpPr>
        <p:spPr/>
        <p:txBody>
          <a:bodyPr/>
          <a:lstStyle/>
          <a:p>
            <a:r>
              <a:rPr lang="es-MX"/>
              <a:t>Multicast</a:t>
            </a:r>
          </a:p>
        </p:txBody>
      </p:sp>
      <p:sp>
        <p:nvSpPr>
          <p:cNvPr id="3" name="Marcador de contenido 2">
            <a:extLst>
              <a:ext uri="{FF2B5EF4-FFF2-40B4-BE49-F238E27FC236}">
                <a16:creationId xmlns:a16="http://schemas.microsoft.com/office/drawing/2014/main" id="{1B1235CB-8746-BD4B-9655-5FF7BF66D270}"/>
              </a:ext>
            </a:extLst>
          </p:cNvPr>
          <p:cNvSpPr>
            <a:spLocks noGrp="1"/>
          </p:cNvSpPr>
          <p:nvPr>
            <p:ph idx="1"/>
          </p:nvPr>
        </p:nvSpPr>
        <p:spPr>
          <a:xfrm>
            <a:off x="677334" y="1802296"/>
            <a:ext cx="8596668" cy="3348477"/>
          </a:xfrm>
        </p:spPr>
        <p:txBody>
          <a:bodyPr>
            <a:noAutofit/>
          </a:bodyPr>
          <a:lstStyle/>
          <a:p>
            <a:r>
              <a:rPr lang="es-MX" sz="2800" dirty="0">
                <a:effectLst/>
                <a:latin typeface="Calibri" panose="020F0502020204030204" pitchFamily="34" charset="0"/>
                <a:ea typeface="Times New Roman" panose="02020603050405020304" pitchFamily="18" charset="0"/>
                <a:cs typeface="Times New Roman" panose="02020603050405020304" pitchFamily="18" charset="0"/>
              </a:rPr>
              <a:t>Mejor rendimiento a través de datos replicados: los datos se replican para aumentar el rendimiento de un servicio; en algunos casos, las réplicas de los datos se colocan en las computadoras de los usuarios.  Cada vez que cambian los datos, el nuevo valor es difundido para los procesos que administran las réplicas.</a:t>
            </a:r>
          </a:p>
        </p:txBody>
      </p:sp>
    </p:spTree>
    <p:extLst>
      <p:ext uri="{BB962C8B-B14F-4D97-AF65-F5344CB8AC3E}">
        <p14:creationId xmlns:p14="http://schemas.microsoft.com/office/powerpoint/2010/main" val="83149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C8C4-43BF-46E6-BBCC-5F75C6F7EF44}"/>
              </a:ext>
            </a:extLst>
          </p:cNvPr>
          <p:cNvSpPr>
            <a:spLocks noGrp="1"/>
          </p:cNvSpPr>
          <p:nvPr>
            <p:ph type="title"/>
          </p:nvPr>
        </p:nvSpPr>
        <p:spPr/>
        <p:txBody>
          <a:bodyPr/>
          <a:lstStyle/>
          <a:p>
            <a:r>
              <a:rPr lang="es-MX" dirty="0"/>
              <a:t>Tiempo Coordinado Universal UTC</a:t>
            </a:r>
          </a:p>
        </p:txBody>
      </p:sp>
      <p:sp>
        <p:nvSpPr>
          <p:cNvPr id="3" name="Content Placeholder 2">
            <a:extLst>
              <a:ext uri="{FF2B5EF4-FFF2-40B4-BE49-F238E27FC236}">
                <a16:creationId xmlns:a16="http://schemas.microsoft.com/office/drawing/2014/main" id="{04AC7074-A73B-4657-AB50-0888C4DFB18F}"/>
              </a:ext>
            </a:extLst>
          </p:cNvPr>
          <p:cNvSpPr>
            <a:spLocks noGrp="1"/>
          </p:cNvSpPr>
          <p:nvPr>
            <p:ph idx="1"/>
          </p:nvPr>
        </p:nvSpPr>
        <p:spPr/>
        <p:txBody>
          <a:bodyPr/>
          <a:lstStyle/>
          <a:p>
            <a:pPr marL="0" lvl="0" indent="0" algn="just">
              <a:buClr>
                <a:srgbClr val="5FCBEF"/>
              </a:buClr>
              <a:buNone/>
            </a:pPr>
            <a:r>
              <a:rPr lang="es-MX" sz="2400" dirty="0">
                <a:solidFill>
                  <a:prstClr val="black">
                    <a:lumMod val="75000"/>
                    <a:lumOff val="25000"/>
                  </a:prstClr>
                </a:solidFill>
              </a:rPr>
              <a:t>Las señales UTC se sincronizan y transmiten regularmente desde estaciones terrestres o vía satélite cubriendo así muchos lugares del mundo.</a:t>
            </a:r>
          </a:p>
          <a:p>
            <a:endParaRPr lang="es-MX" dirty="0"/>
          </a:p>
        </p:txBody>
      </p:sp>
    </p:spTree>
    <p:extLst>
      <p:ext uri="{BB962C8B-B14F-4D97-AF65-F5344CB8AC3E}">
        <p14:creationId xmlns:p14="http://schemas.microsoft.com/office/powerpoint/2010/main" val="17825426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5095F-383C-8B43-89A6-F5334110609F}"/>
              </a:ext>
            </a:extLst>
          </p:cNvPr>
          <p:cNvSpPr>
            <a:spLocks noGrp="1"/>
          </p:cNvSpPr>
          <p:nvPr>
            <p:ph type="title"/>
          </p:nvPr>
        </p:nvSpPr>
        <p:spPr/>
        <p:txBody>
          <a:bodyPr/>
          <a:lstStyle/>
          <a:p>
            <a:r>
              <a:rPr lang="es-MX"/>
              <a:t>Multicast</a:t>
            </a:r>
          </a:p>
        </p:txBody>
      </p:sp>
      <p:sp>
        <p:nvSpPr>
          <p:cNvPr id="3" name="Marcador de contenido 2">
            <a:extLst>
              <a:ext uri="{FF2B5EF4-FFF2-40B4-BE49-F238E27FC236}">
                <a16:creationId xmlns:a16="http://schemas.microsoft.com/office/drawing/2014/main" id="{1B1235CB-8746-BD4B-9655-5FF7BF66D270}"/>
              </a:ext>
            </a:extLst>
          </p:cNvPr>
          <p:cNvSpPr>
            <a:spLocks noGrp="1"/>
          </p:cNvSpPr>
          <p:nvPr>
            <p:ph idx="1"/>
          </p:nvPr>
        </p:nvSpPr>
        <p:spPr>
          <a:xfrm>
            <a:off x="677334" y="2067339"/>
            <a:ext cx="8596668" cy="3083434"/>
          </a:xfrm>
        </p:spPr>
        <p:txBody>
          <a:bodyPr>
            <a:noAutofit/>
          </a:bodyPr>
          <a:lstStyle/>
          <a:p>
            <a:r>
              <a:rPr lang="es-MX" sz="2800" dirty="0">
                <a:effectLst/>
                <a:latin typeface="Calibri" panose="020F0502020204030204" pitchFamily="34" charset="0"/>
                <a:ea typeface="Times New Roman" panose="02020603050405020304" pitchFamily="18" charset="0"/>
                <a:cs typeface="Times New Roman" panose="02020603050405020304" pitchFamily="18" charset="0"/>
              </a:rPr>
              <a:t>Propagación de notificaciones de eventos: la multidifusión a un grupo puede usarse para notificar a los procesos cuando sucede algo.  Por ejemplo, en Facebook, cuando alguien cambia su estado, todos sus amigos reciben notificaciones. </a:t>
            </a:r>
          </a:p>
        </p:txBody>
      </p:sp>
    </p:spTree>
    <p:extLst>
      <p:ext uri="{BB962C8B-B14F-4D97-AF65-F5344CB8AC3E}">
        <p14:creationId xmlns:p14="http://schemas.microsoft.com/office/powerpoint/2010/main" val="406868345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29B13-A6CE-874A-B22A-82BE5E7CCA4E}"/>
              </a:ext>
            </a:extLst>
          </p:cNvPr>
          <p:cNvSpPr>
            <a:spLocks noGrp="1"/>
          </p:cNvSpPr>
          <p:nvPr>
            <p:ph type="title"/>
          </p:nvPr>
        </p:nvSpPr>
        <p:spPr/>
        <p:txBody>
          <a:bodyPr/>
          <a:lstStyle/>
          <a:p>
            <a:r>
              <a:rPr lang="es-MX"/>
              <a:t>Multicast IP</a:t>
            </a:r>
          </a:p>
        </p:txBody>
      </p:sp>
      <p:sp>
        <p:nvSpPr>
          <p:cNvPr id="3" name="Marcador de contenido 2">
            <a:extLst>
              <a:ext uri="{FF2B5EF4-FFF2-40B4-BE49-F238E27FC236}">
                <a16:creationId xmlns:a16="http://schemas.microsoft.com/office/drawing/2014/main" id="{4063293A-D2CC-F74A-AA45-21BDE306C818}"/>
              </a:ext>
            </a:extLst>
          </p:cNvPr>
          <p:cNvSpPr>
            <a:spLocks noGrp="1"/>
          </p:cNvSpPr>
          <p:nvPr>
            <p:ph idx="1"/>
          </p:nvPr>
        </p:nvSpPr>
        <p:spPr/>
        <p:txBody>
          <a:bodyPr>
            <a:noAutofit/>
          </a:bodyPr>
          <a:lstStyle/>
          <a:p>
            <a:pPr marL="0" indent="0">
              <a:buNone/>
            </a:pP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El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IP se basa en el Protocolo de Internet (IP). Los puertos utilizados pertenecen a los niveles TCP y UDP. </a:t>
            </a:r>
            <a:r>
              <a:rPr lang="es-MX" sz="2800" dirty="0">
                <a:latin typeface="Calibri" panose="020F0502020204030204" pitchFamily="34" charset="0"/>
                <a:ea typeface="Times New Roman" panose="02020603050405020304" pitchFamily="18" charset="0"/>
                <a:cs typeface="Times New Roman" panose="02020603050405020304" pitchFamily="18" charset="0"/>
              </a:rPr>
              <a:t>El remitente desconoce las identidades de los destinatarios individuales y el tamaño del grupo.  Un grupo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se especifica mediante una dirección de Internet de clase D.</a:t>
            </a:r>
          </a:p>
          <a:p>
            <a:pPr marL="0" indent="0">
              <a:buNone/>
            </a:pPr>
            <a:endParaRPr lang="es-MX"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6153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Multicast</a:t>
            </a:r>
            <a:r>
              <a:rPr lang="es-MX" dirty="0"/>
              <a:t> IP</a:t>
            </a:r>
          </a:p>
        </p:txBody>
      </p:sp>
      <p:sp>
        <p:nvSpPr>
          <p:cNvPr id="3" name="Marcador de contenido 2"/>
          <p:cNvSpPr>
            <a:spLocks noGrp="1"/>
          </p:cNvSpPr>
          <p:nvPr>
            <p:ph idx="1"/>
          </p:nvPr>
        </p:nvSpPr>
        <p:spPr/>
        <p:txBody>
          <a:bodyPr/>
          <a:lstStyle/>
          <a:p>
            <a:pPr marL="0" indent="0">
              <a:buNone/>
            </a:pPr>
            <a:r>
              <a:rPr lang="es-MX" sz="2800" dirty="0">
                <a:latin typeface="Calibri" panose="020F0502020204030204" pitchFamily="34" charset="0"/>
                <a:ea typeface="Times New Roman" panose="02020603050405020304" pitchFamily="18" charset="0"/>
                <a:cs typeface="Times New Roman" panose="02020603050405020304" pitchFamily="18" charset="0"/>
              </a:rPr>
              <a:t>Ser miembro de un grupo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permite que una computadora reciba paquetes IP enviados al grupo.  </a:t>
            </a:r>
          </a:p>
          <a:p>
            <a:pPr marL="0" indent="0">
              <a:buNone/>
            </a:pPr>
            <a:r>
              <a:rPr lang="es-MX" sz="2800" dirty="0">
                <a:latin typeface="Calibri" panose="020F0502020204030204" pitchFamily="34" charset="0"/>
                <a:ea typeface="Times New Roman" panose="02020603050405020304" pitchFamily="18" charset="0"/>
                <a:cs typeface="Times New Roman" panose="02020603050405020304" pitchFamily="18" charset="0"/>
              </a:rPr>
              <a:t>La membresía de grupos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es dinámica, lo que permite que las computadoras se unan o salgan en cualquier momento y se unan a un número arbitrario de grupos.  </a:t>
            </a:r>
          </a:p>
          <a:p>
            <a:pPr marL="0" indent="0">
              <a:buNone/>
            </a:pPr>
            <a:r>
              <a:rPr lang="es-MX" sz="2800" dirty="0">
                <a:latin typeface="Calibri" panose="020F0502020204030204" pitchFamily="34" charset="0"/>
                <a:ea typeface="Times New Roman" panose="02020603050405020304" pitchFamily="18" charset="0"/>
                <a:cs typeface="Times New Roman" panose="02020603050405020304" pitchFamily="18" charset="0"/>
              </a:rPr>
              <a:t>Es posible enviar datagramas a un grupo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sin ser miembro. </a:t>
            </a:r>
            <a:endParaRPr lang="es-MX" sz="2800" dirty="0"/>
          </a:p>
          <a:p>
            <a:pPr marL="0" indent="0">
              <a:buNone/>
            </a:pPr>
            <a:endParaRPr lang="es-MX" dirty="0"/>
          </a:p>
        </p:txBody>
      </p:sp>
    </p:spTree>
    <p:extLst>
      <p:ext uri="{BB962C8B-B14F-4D97-AF65-F5344CB8AC3E}">
        <p14:creationId xmlns:p14="http://schemas.microsoft.com/office/powerpoint/2010/main" val="1887146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F0C63-AE6D-414E-8B1D-5C87F5AD0967}"/>
              </a:ext>
            </a:extLst>
          </p:cNvPr>
          <p:cNvSpPr>
            <a:spLocks noGrp="1"/>
          </p:cNvSpPr>
          <p:nvPr>
            <p:ph type="title"/>
          </p:nvPr>
        </p:nvSpPr>
        <p:spPr/>
        <p:txBody>
          <a:bodyPr/>
          <a:lstStyle/>
          <a:p>
            <a:r>
              <a:rPr lang="es-MX"/>
              <a:t>Multicast IP</a:t>
            </a:r>
          </a:p>
        </p:txBody>
      </p:sp>
      <p:sp>
        <p:nvSpPr>
          <p:cNvPr id="3" name="Marcador de contenido 2">
            <a:extLst>
              <a:ext uri="{FF2B5EF4-FFF2-40B4-BE49-F238E27FC236}">
                <a16:creationId xmlns:a16="http://schemas.microsoft.com/office/drawing/2014/main" id="{3D3C275A-F25E-C44E-BAC9-3DEDC150A590}"/>
              </a:ext>
            </a:extLst>
          </p:cNvPr>
          <p:cNvSpPr>
            <a:spLocks noGrp="1"/>
          </p:cNvSpPr>
          <p:nvPr>
            <p:ph idx="1"/>
          </p:nvPr>
        </p:nvSpPr>
        <p:spPr/>
        <p:txBody>
          <a:bodyPr>
            <a:noAutofit/>
          </a:bodyPr>
          <a:lstStyle/>
          <a:p>
            <a:pPr marL="0" indent="0">
              <a:buNone/>
            </a:pP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En el nivel de programación de aplicaciones,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IP solo está disponible a través de UDP.  Un programa de aplicación realiza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enviando datagramas UDP con direcciones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y números de puerto ordinarios.  </a:t>
            </a:r>
          </a:p>
        </p:txBody>
      </p:sp>
    </p:spTree>
    <p:extLst>
      <p:ext uri="{BB962C8B-B14F-4D97-AF65-F5344CB8AC3E}">
        <p14:creationId xmlns:p14="http://schemas.microsoft.com/office/powerpoint/2010/main" val="27617165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F0C63-AE6D-414E-8B1D-5C87F5AD0967}"/>
              </a:ext>
            </a:extLst>
          </p:cNvPr>
          <p:cNvSpPr>
            <a:spLocks noGrp="1"/>
          </p:cNvSpPr>
          <p:nvPr>
            <p:ph type="title"/>
          </p:nvPr>
        </p:nvSpPr>
        <p:spPr/>
        <p:txBody>
          <a:bodyPr/>
          <a:lstStyle/>
          <a:p>
            <a:r>
              <a:rPr lang="es-MX"/>
              <a:t>Multicast IP</a:t>
            </a:r>
          </a:p>
        </p:txBody>
      </p:sp>
      <p:sp>
        <p:nvSpPr>
          <p:cNvPr id="3" name="Marcador de contenido 2">
            <a:extLst>
              <a:ext uri="{FF2B5EF4-FFF2-40B4-BE49-F238E27FC236}">
                <a16:creationId xmlns:a16="http://schemas.microsoft.com/office/drawing/2014/main" id="{3D3C275A-F25E-C44E-BAC9-3DEDC150A590}"/>
              </a:ext>
            </a:extLst>
          </p:cNvPr>
          <p:cNvSpPr>
            <a:spLocks noGrp="1"/>
          </p:cNvSpPr>
          <p:nvPr>
            <p:ph idx="1"/>
          </p:nvPr>
        </p:nvSpPr>
        <p:spPr/>
        <p:txBody>
          <a:bodyPr>
            <a:noAutofit/>
          </a:bodyPr>
          <a:lstStyle/>
          <a:p>
            <a:pPr marL="0" indent="0">
              <a:buNone/>
            </a:pPr>
            <a:r>
              <a:rPr lang="es-MX" sz="2800" dirty="0">
                <a:latin typeface="Calibri" panose="020F0502020204030204" pitchFamily="34" charset="0"/>
                <a:ea typeface="Times New Roman" panose="02020603050405020304" pitchFamily="18" charset="0"/>
                <a:cs typeface="Times New Roman" panose="02020603050405020304" pitchFamily="18" charset="0"/>
              </a:rPr>
              <a:t>Puede unirse a un grupo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haciendo que su socket se una al grupo, permitiéndole recibir mensajes al grupo.  A nivel de IP, una computadora pertenece a un grupo de </a:t>
            </a:r>
            <a:r>
              <a:rPr lang="es-MX" sz="2800" dirty="0" err="1">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latin typeface="Calibri" panose="020F0502020204030204" pitchFamily="34" charset="0"/>
                <a:ea typeface="Times New Roman" panose="02020603050405020304" pitchFamily="18" charset="0"/>
                <a:cs typeface="Times New Roman" panose="02020603050405020304" pitchFamily="18" charset="0"/>
              </a:rPr>
              <a:t> cuando uno o más de sus procesos tienen sockets que pertenecen a ese grupo. </a:t>
            </a:r>
          </a:p>
        </p:txBody>
      </p:sp>
    </p:spTree>
    <p:extLst>
      <p:ext uri="{BB962C8B-B14F-4D97-AF65-F5344CB8AC3E}">
        <p14:creationId xmlns:p14="http://schemas.microsoft.com/office/powerpoint/2010/main" val="34910107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F0C63-AE6D-414E-8B1D-5C87F5AD0967}"/>
              </a:ext>
            </a:extLst>
          </p:cNvPr>
          <p:cNvSpPr>
            <a:spLocks noGrp="1"/>
          </p:cNvSpPr>
          <p:nvPr>
            <p:ph type="title"/>
          </p:nvPr>
        </p:nvSpPr>
        <p:spPr/>
        <p:txBody>
          <a:bodyPr/>
          <a:lstStyle/>
          <a:p>
            <a:r>
              <a:rPr lang="es-MX"/>
              <a:t>Multicast IP</a:t>
            </a:r>
          </a:p>
        </p:txBody>
      </p:sp>
      <p:sp>
        <p:nvSpPr>
          <p:cNvPr id="3" name="Marcador de contenido 2">
            <a:extLst>
              <a:ext uri="{FF2B5EF4-FFF2-40B4-BE49-F238E27FC236}">
                <a16:creationId xmlns:a16="http://schemas.microsoft.com/office/drawing/2014/main" id="{3D3C275A-F25E-C44E-BAC9-3DEDC150A590}"/>
              </a:ext>
            </a:extLst>
          </p:cNvPr>
          <p:cNvSpPr>
            <a:spLocks noGrp="1"/>
          </p:cNvSpPr>
          <p:nvPr>
            <p:ph idx="1"/>
          </p:nvPr>
        </p:nvSpPr>
        <p:spPr/>
        <p:txBody>
          <a:bodyPr/>
          <a:lstStyle/>
          <a:p>
            <a:pPr marL="0" indent="0">
              <a:buNone/>
            </a:pP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Cuando llega un mensaje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a una computadora, las copias se envían a todos los sockets locales que se han unido a la dirección de </a:t>
            </a:r>
            <a:r>
              <a:rPr lang="es-MX" sz="2800" dirty="0" err="1">
                <a:effectLst/>
                <a:latin typeface="Calibri" panose="020F0502020204030204" pitchFamily="34" charset="0"/>
                <a:ea typeface="Times New Roman" panose="02020603050405020304" pitchFamily="18" charset="0"/>
                <a:cs typeface="Times New Roman" panose="02020603050405020304" pitchFamily="18" charset="0"/>
              </a:rPr>
              <a:t>multicast</a:t>
            </a:r>
            <a:r>
              <a:rPr lang="es-MX" sz="2800" dirty="0">
                <a:effectLst/>
                <a:latin typeface="Calibri" panose="020F0502020204030204" pitchFamily="34" charset="0"/>
                <a:ea typeface="Times New Roman" panose="02020603050405020304" pitchFamily="18" charset="0"/>
                <a:cs typeface="Times New Roman" panose="02020603050405020304" pitchFamily="18" charset="0"/>
              </a:rPr>
              <a:t> especificada y están vinculados al número de puerto especificado.  Los siguientes detalles son específicos de IPv4:</a:t>
            </a:r>
          </a:p>
        </p:txBody>
      </p:sp>
    </p:spTree>
    <p:extLst>
      <p:ext uri="{BB962C8B-B14F-4D97-AF65-F5344CB8AC3E}">
        <p14:creationId xmlns:p14="http://schemas.microsoft.com/office/powerpoint/2010/main" val="29177464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18788-0A62-AF4A-92F9-6F256E1E63D5}"/>
              </a:ext>
            </a:extLst>
          </p:cNvPr>
          <p:cNvSpPr>
            <a:spLocks noGrp="1"/>
          </p:cNvSpPr>
          <p:nvPr>
            <p:ph type="title"/>
          </p:nvPr>
        </p:nvSpPr>
        <p:spPr/>
        <p:txBody>
          <a:bodyPr/>
          <a:lstStyle/>
          <a:p>
            <a:r>
              <a:rPr lang="es-MX" dirty="0"/>
              <a:t>Enrutadores de </a:t>
            </a:r>
            <a:r>
              <a:rPr lang="es-MX" dirty="0" err="1"/>
              <a:t>multicast</a:t>
            </a:r>
            <a:endParaRPr lang="es-MX" dirty="0"/>
          </a:p>
        </p:txBody>
      </p:sp>
      <p:sp>
        <p:nvSpPr>
          <p:cNvPr id="3" name="Marcador de contenido 2">
            <a:extLst>
              <a:ext uri="{FF2B5EF4-FFF2-40B4-BE49-F238E27FC236}">
                <a16:creationId xmlns:a16="http://schemas.microsoft.com/office/drawing/2014/main" id="{AF85E168-44DB-304F-BF98-64840532F041}"/>
              </a:ext>
            </a:extLst>
          </p:cNvPr>
          <p:cNvSpPr>
            <a:spLocks noGrp="1"/>
          </p:cNvSpPr>
          <p:nvPr>
            <p:ph idx="1"/>
          </p:nvPr>
        </p:nvSpPr>
        <p:spPr/>
        <p:txBody>
          <a:bodyPr>
            <a:noAutofit/>
          </a:bodyPr>
          <a:lstStyle/>
          <a:p>
            <a:pPr marL="0" indent="0">
              <a:buNone/>
            </a:pPr>
            <a:r>
              <a:rPr lang="es-MX" sz="2800" dirty="0"/>
              <a:t>Los paquetes IP pueden ser </a:t>
            </a:r>
            <a:r>
              <a:rPr lang="es-MX" sz="2800" dirty="0" err="1"/>
              <a:t>multicast</a:t>
            </a:r>
            <a:r>
              <a:rPr lang="es-MX" sz="2800" dirty="0"/>
              <a:t> tanto en una red local como en Internet en general.  </a:t>
            </a:r>
          </a:p>
          <a:p>
            <a:pPr marL="0" indent="0">
              <a:buNone/>
            </a:pPr>
            <a:r>
              <a:rPr lang="es-MX" sz="2800" dirty="0"/>
              <a:t>Las multidifusiones locales utilizan la capacidad de </a:t>
            </a:r>
            <a:r>
              <a:rPr lang="es-MX" sz="2800" dirty="0" err="1"/>
              <a:t>multicast</a:t>
            </a:r>
            <a:r>
              <a:rPr lang="es-MX" sz="2800" dirty="0"/>
              <a:t> de la red local, por ejemplo, de una Ethernet.  </a:t>
            </a:r>
          </a:p>
        </p:txBody>
      </p:sp>
    </p:spTree>
    <p:extLst>
      <p:ext uri="{BB962C8B-B14F-4D97-AF65-F5344CB8AC3E}">
        <p14:creationId xmlns:p14="http://schemas.microsoft.com/office/powerpoint/2010/main" val="27002087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18788-0A62-AF4A-92F9-6F256E1E63D5}"/>
              </a:ext>
            </a:extLst>
          </p:cNvPr>
          <p:cNvSpPr>
            <a:spLocks noGrp="1"/>
          </p:cNvSpPr>
          <p:nvPr>
            <p:ph type="title"/>
          </p:nvPr>
        </p:nvSpPr>
        <p:spPr/>
        <p:txBody>
          <a:bodyPr/>
          <a:lstStyle/>
          <a:p>
            <a:r>
              <a:rPr lang="es-MX" dirty="0"/>
              <a:t>Enrutadores de </a:t>
            </a:r>
            <a:r>
              <a:rPr lang="es-MX" dirty="0" err="1"/>
              <a:t>multicast</a:t>
            </a:r>
            <a:endParaRPr lang="es-MX" dirty="0"/>
          </a:p>
        </p:txBody>
      </p:sp>
      <p:sp>
        <p:nvSpPr>
          <p:cNvPr id="3" name="Marcador de contenido 2">
            <a:extLst>
              <a:ext uri="{FF2B5EF4-FFF2-40B4-BE49-F238E27FC236}">
                <a16:creationId xmlns:a16="http://schemas.microsoft.com/office/drawing/2014/main" id="{AF85E168-44DB-304F-BF98-64840532F041}"/>
              </a:ext>
            </a:extLst>
          </p:cNvPr>
          <p:cNvSpPr>
            <a:spLocks noGrp="1"/>
          </p:cNvSpPr>
          <p:nvPr>
            <p:ph idx="1"/>
          </p:nvPr>
        </p:nvSpPr>
        <p:spPr/>
        <p:txBody>
          <a:bodyPr>
            <a:normAutofit lnSpcReduction="10000"/>
          </a:bodyPr>
          <a:lstStyle/>
          <a:p>
            <a:pPr marL="0" indent="0">
              <a:buNone/>
            </a:pPr>
            <a:r>
              <a:rPr lang="es-MX" sz="2800" dirty="0"/>
              <a:t>Las multidifusiones de Internet hacen uso de enrutadores de </a:t>
            </a:r>
            <a:r>
              <a:rPr lang="es-MX" sz="2800" dirty="0" err="1"/>
              <a:t>multicast</a:t>
            </a:r>
            <a:r>
              <a:rPr lang="es-MX" sz="2800" dirty="0"/>
              <a:t>, que envían datagramas individuales a enrutadores en otras redes, donde nuevamente son enviadas en modo </a:t>
            </a:r>
            <a:r>
              <a:rPr lang="es-MX" sz="2800" dirty="0" err="1"/>
              <a:t>multicast</a:t>
            </a:r>
            <a:r>
              <a:rPr lang="es-MX" sz="2800" dirty="0"/>
              <a:t> a los miembros locales.  </a:t>
            </a:r>
          </a:p>
          <a:p>
            <a:pPr marL="0" indent="0">
              <a:buNone/>
            </a:pPr>
            <a:r>
              <a:rPr lang="es-MX" sz="2800" dirty="0"/>
              <a:t>Para limitar la distancia de propagación de un datagrama de </a:t>
            </a:r>
            <a:r>
              <a:rPr lang="es-MX" sz="2800" dirty="0" err="1"/>
              <a:t>multicast</a:t>
            </a:r>
            <a:r>
              <a:rPr lang="es-MX" sz="2800" dirty="0"/>
              <a:t>, el remitente puede especificar el número de enrutadores que puede pasar, llamado </a:t>
            </a:r>
            <a:r>
              <a:rPr lang="es-MX" sz="2800" b="1" i="1" dirty="0"/>
              <a:t>tiempo de vida </a:t>
            </a:r>
            <a:r>
              <a:rPr lang="es-MX" sz="2800" dirty="0"/>
              <a:t>o TTL para abreviar.</a:t>
            </a:r>
          </a:p>
        </p:txBody>
      </p:sp>
    </p:spTree>
    <p:extLst>
      <p:ext uri="{BB962C8B-B14F-4D97-AF65-F5344CB8AC3E}">
        <p14:creationId xmlns:p14="http://schemas.microsoft.com/office/powerpoint/2010/main" val="2422049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B054B-69A1-AB4F-8B1E-8BABD6B2BE0A}"/>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C3CE9384-5CBE-2E42-9B14-4802C0276FF3}"/>
              </a:ext>
            </a:extLst>
          </p:cNvPr>
          <p:cNvSpPr>
            <a:spLocks noGrp="1"/>
          </p:cNvSpPr>
          <p:nvPr>
            <p:ph idx="1"/>
          </p:nvPr>
        </p:nvSpPr>
        <p:spPr/>
        <p:txBody>
          <a:bodyPr>
            <a:normAutofit/>
          </a:bodyPr>
          <a:lstStyle/>
          <a:p>
            <a:pPr marL="0" indent="0">
              <a:buNone/>
            </a:pPr>
            <a:r>
              <a:rPr lang="es-MX" sz="2800" dirty="0"/>
              <a:t>Las direcciones de Clase D (es decir, las direcciones en el rango 224.0.0.0 a 239.255.255.255) están reservadas para el tráfico de </a:t>
            </a:r>
            <a:r>
              <a:rPr lang="es-MX" sz="2800" dirty="0" err="1"/>
              <a:t>multicast</a:t>
            </a:r>
            <a:r>
              <a:rPr lang="es-MX" sz="2800" dirty="0"/>
              <a:t> y administradas globalmente por la Autoridad de Números Asignados de Internet (IANA).  La gestión de este espacio de direcciones se revisa anualmente, con la práctica actual documentada en RPC 3171.</a:t>
            </a:r>
          </a:p>
        </p:txBody>
      </p:sp>
    </p:spTree>
    <p:extLst>
      <p:ext uri="{BB962C8B-B14F-4D97-AF65-F5344CB8AC3E}">
        <p14:creationId xmlns:p14="http://schemas.microsoft.com/office/powerpoint/2010/main" val="19917553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407BF-CCFA-F244-A4F2-84F2E571E0E2}"/>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B3222C09-10A1-EB4F-B350-90BC4DAD96B6}"/>
              </a:ext>
            </a:extLst>
          </p:cNvPr>
          <p:cNvSpPr>
            <a:spLocks noGrp="1"/>
          </p:cNvSpPr>
          <p:nvPr>
            <p:ph idx="1"/>
          </p:nvPr>
        </p:nvSpPr>
        <p:spPr/>
        <p:txBody>
          <a:bodyPr>
            <a:normAutofit/>
          </a:bodyPr>
          <a:lstStyle/>
          <a:p>
            <a:pPr marL="0" indent="0">
              <a:buNone/>
            </a:pPr>
            <a:r>
              <a:rPr lang="es-MX" sz="2800" dirty="0"/>
              <a:t>Este documento define una partición de este espacio de direcciones en varios bloques, que incluyen:</a:t>
            </a:r>
          </a:p>
          <a:p>
            <a:pPr marL="0" indent="0">
              <a:buNone/>
            </a:pPr>
            <a:r>
              <a:rPr lang="es-MX" sz="2800" dirty="0"/>
              <a:t> • Bloque de control de red local (224.0.0.0 a 224.0.0.225), para el tráfico de </a:t>
            </a:r>
            <a:r>
              <a:rPr lang="es-MX" sz="2800" dirty="0" err="1"/>
              <a:t>multicast</a:t>
            </a:r>
            <a:r>
              <a:rPr lang="es-MX" sz="2800" dirty="0"/>
              <a:t> dentro de una red local determinada. </a:t>
            </a:r>
          </a:p>
          <a:p>
            <a:pPr marL="0" indent="0">
              <a:buNone/>
            </a:pPr>
            <a:r>
              <a:rPr lang="es-MX" sz="2800" dirty="0"/>
              <a:t> • Bloqueo de control de Internet (224.0.1.0 a 224.0.1.225).</a:t>
            </a:r>
          </a:p>
        </p:txBody>
      </p:sp>
    </p:spTree>
    <p:extLst>
      <p:ext uri="{BB962C8B-B14F-4D97-AF65-F5344CB8AC3E}">
        <p14:creationId xmlns:p14="http://schemas.microsoft.com/office/powerpoint/2010/main" val="334890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7E6D1-1EC5-48E1-97DF-1D653B16F415}"/>
              </a:ext>
            </a:extLst>
          </p:cNvPr>
          <p:cNvSpPr>
            <a:spLocks noGrp="1"/>
          </p:cNvSpPr>
          <p:nvPr>
            <p:ph type="title"/>
          </p:nvPr>
        </p:nvSpPr>
        <p:spPr/>
        <p:txBody>
          <a:bodyPr/>
          <a:lstStyle/>
          <a:p>
            <a:r>
              <a:rPr lang="es-MX" dirty="0"/>
              <a:t>Tiempo Coordinado Universal UTC</a:t>
            </a:r>
          </a:p>
        </p:txBody>
      </p:sp>
      <p:sp>
        <p:nvSpPr>
          <p:cNvPr id="3" name="Marcador de contenido 2">
            <a:extLst>
              <a:ext uri="{FF2B5EF4-FFF2-40B4-BE49-F238E27FC236}">
                <a16:creationId xmlns:a16="http://schemas.microsoft.com/office/drawing/2014/main" id="{501A207F-9F0B-437A-BBF6-AAC400F8F808}"/>
              </a:ext>
            </a:extLst>
          </p:cNvPr>
          <p:cNvSpPr>
            <a:spLocks noGrp="1"/>
          </p:cNvSpPr>
          <p:nvPr>
            <p:ph idx="1"/>
          </p:nvPr>
        </p:nvSpPr>
        <p:spPr>
          <a:xfrm>
            <a:off x="677334" y="1630017"/>
            <a:ext cx="8596668" cy="4411345"/>
          </a:xfrm>
        </p:spPr>
        <p:txBody>
          <a:bodyPr>
            <a:normAutofit/>
          </a:bodyPr>
          <a:lstStyle/>
          <a:p>
            <a:pPr marL="0" indent="0" algn="just">
              <a:buNone/>
            </a:pPr>
            <a:r>
              <a:rPr lang="es-MX" sz="2400" dirty="0"/>
              <a:t>En E.U. la estación de radio WWV transmite señales de tiempo en varias frecuencias de onda corta. Entre las fuentes satelitales se incluye el sistema de posicionamiento global.</a:t>
            </a:r>
          </a:p>
        </p:txBody>
      </p:sp>
    </p:spTree>
    <p:extLst>
      <p:ext uri="{BB962C8B-B14F-4D97-AF65-F5344CB8AC3E}">
        <p14:creationId xmlns:p14="http://schemas.microsoft.com/office/powerpoint/2010/main" val="161792397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407BF-CCFA-F244-A4F2-84F2E571E0E2}"/>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B3222C09-10A1-EB4F-B350-90BC4DAD96B6}"/>
              </a:ext>
            </a:extLst>
          </p:cNvPr>
          <p:cNvSpPr>
            <a:spLocks noGrp="1"/>
          </p:cNvSpPr>
          <p:nvPr>
            <p:ph idx="1"/>
          </p:nvPr>
        </p:nvSpPr>
        <p:spPr/>
        <p:txBody>
          <a:bodyPr>
            <a:normAutofit/>
          </a:bodyPr>
          <a:lstStyle/>
          <a:p>
            <a:pPr marL="0" indent="0">
              <a:buNone/>
            </a:pPr>
            <a:r>
              <a:rPr lang="es-MX" sz="2800" dirty="0"/>
              <a:t>• Bloque de control ad hoc (224.0.2.0 a 224.0.255.0), para el tráfico que no se ajusta a ningún otro bloque. </a:t>
            </a:r>
          </a:p>
          <a:p>
            <a:pPr marL="0" indent="0">
              <a:buNone/>
            </a:pPr>
            <a:r>
              <a:rPr lang="es-MX" sz="2800" dirty="0"/>
              <a:t> • Bloque de ámbito administrativo (239.0.0.0 a 239.255.255.255), que se utiliza para implementar un mecanismo de ámbito para el tráfico de </a:t>
            </a:r>
            <a:r>
              <a:rPr lang="es-MX" sz="2800" dirty="0" err="1"/>
              <a:t>multicast</a:t>
            </a:r>
            <a:r>
              <a:rPr lang="es-MX" sz="2800" dirty="0"/>
              <a:t> (para restringir la propagación).</a:t>
            </a:r>
          </a:p>
        </p:txBody>
      </p:sp>
    </p:spTree>
    <p:extLst>
      <p:ext uri="{BB962C8B-B14F-4D97-AF65-F5344CB8AC3E}">
        <p14:creationId xmlns:p14="http://schemas.microsoft.com/office/powerpoint/2010/main" val="563596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92810-813F-244E-A6DC-C5273EBD1559}"/>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742016D2-34DE-EF40-AB5D-286CEB42F3FE}"/>
              </a:ext>
            </a:extLst>
          </p:cNvPr>
          <p:cNvSpPr>
            <a:spLocks noGrp="1"/>
          </p:cNvSpPr>
          <p:nvPr>
            <p:ph idx="1"/>
          </p:nvPr>
        </p:nvSpPr>
        <p:spPr/>
        <p:txBody>
          <a:bodyPr>
            <a:noAutofit/>
          </a:bodyPr>
          <a:lstStyle/>
          <a:p>
            <a:pPr marL="0" indent="0">
              <a:buNone/>
            </a:pPr>
            <a:r>
              <a:rPr lang="es-MX" sz="2800" dirty="0"/>
              <a:t>Las direcciones de </a:t>
            </a:r>
            <a:r>
              <a:rPr lang="es-MX" sz="2800" dirty="0" err="1"/>
              <a:t>multicast</a:t>
            </a:r>
            <a:r>
              <a:rPr lang="es-MX" sz="2800" dirty="0"/>
              <a:t> pueden ser permanentes o temporales.  Los grupos permanentes existen incluso cuando no hay miembros: sus direcciones son asignadas por la IANA y abarcan los diversos bloques mencionados.</a:t>
            </a:r>
          </a:p>
        </p:txBody>
      </p:sp>
    </p:spTree>
    <p:extLst>
      <p:ext uri="{BB962C8B-B14F-4D97-AF65-F5344CB8AC3E}">
        <p14:creationId xmlns:p14="http://schemas.microsoft.com/office/powerpoint/2010/main" val="38474991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92810-813F-244E-A6DC-C5273EBD1559}"/>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742016D2-34DE-EF40-AB5D-286CEB42F3FE}"/>
              </a:ext>
            </a:extLst>
          </p:cNvPr>
          <p:cNvSpPr>
            <a:spLocks noGrp="1"/>
          </p:cNvSpPr>
          <p:nvPr>
            <p:ph idx="1"/>
          </p:nvPr>
        </p:nvSpPr>
        <p:spPr/>
        <p:txBody>
          <a:bodyPr>
            <a:noAutofit/>
          </a:bodyPr>
          <a:lstStyle/>
          <a:p>
            <a:pPr marL="0" indent="0">
              <a:buNone/>
            </a:pPr>
            <a:r>
              <a:rPr lang="es-MX" sz="2800" dirty="0"/>
              <a:t>El resto de las direcciones de </a:t>
            </a:r>
            <a:r>
              <a:rPr lang="es-MX" sz="2800" dirty="0" err="1"/>
              <a:t>multicast</a:t>
            </a:r>
            <a:r>
              <a:rPr lang="es-MX" sz="2800" dirty="0"/>
              <a:t> está disponible para su uso por grupos temporales, que se deben crear antes de usar y dejar de existir cuando todos los miembros hayan salido </a:t>
            </a:r>
            <a:r>
              <a:rPr lang="es-MX" sz="2800"/>
              <a:t>del grupo.</a:t>
            </a:r>
            <a:endParaRPr lang="es-MX" sz="2800" dirty="0"/>
          </a:p>
          <a:p>
            <a:pPr marL="0" indent="0">
              <a:buNone/>
            </a:pPr>
            <a:r>
              <a:rPr lang="es-MX" sz="2800" dirty="0"/>
              <a:t>Cuando se crea un grupo temporal, requiere una dirección de </a:t>
            </a:r>
            <a:r>
              <a:rPr lang="es-MX" sz="2800" dirty="0" err="1"/>
              <a:t>multicast</a:t>
            </a:r>
            <a:r>
              <a:rPr lang="es-MX" sz="2800" dirty="0"/>
              <a:t> libre para evitar la participación accidental en un grupo existente. </a:t>
            </a:r>
          </a:p>
        </p:txBody>
      </p:sp>
    </p:spTree>
    <p:extLst>
      <p:ext uri="{BB962C8B-B14F-4D97-AF65-F5344CB8AC3E}">
        <p14:creationId xmlns:p14="http://schemas.microsoft.com/office/powerpoint/2010/main" val="21389410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FAB3-C1C3-9E44-A8A6-A4F620539DC5}"/>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DF9192A3-C372-444B-806A-55725BEB3954}"/>
              </a:ext>
            </a:extLst>
          </p:cNvPr>
          <p:cNvSpPr>
            <a:spLocks noGrp="1"/>
          </p:cNvSpPr>
          <p:nvPr>
            <p:ph idx="1"/>
          </p:nvPr>
        </p:nvSpPr>
        <p:spPr/>
        <p:txBody>
          <a:bodyPr>
            <a:noAutofit/>
          </a:bodyPr>
          <a:lstStyle/>
          <a:p>
            <a:pPr marL="0" indent="0">
              <a:buNone/>
            </a:pPr>
            <a:r>
              <a:rPr lang="es-MX" sz="2800" dirty="0"/>
              <a:t>El protocolo de </a:t>
            </a:r>
            <a:r>
              <a:rPr lang="es-MX" sz="2800" dirty="0" err="1"/>
              <a:t>multicast</a:t>
            </a:r>
            <a:r>
              <a:rPr lang="es-MX" sz="2800" dirty="0"/>
              <a:t> IP no aborda directamente este tema. Si se usa localmente, las soluciones relativamente simples son posibles, por ejemplo, configurando el TTL a un pequeño valor, haciendo que las colisiones con otros grupos improbables. </a:t>
            </a:r>
          </a:p>
        </p:txBody>
      </p:sp>
    </p:spTree>
    <p:extLst>
      <p:ext uri="{BB962C8B-B14F-4D97-AF65-F5344CB8AC3E}">
        <p14:creationId xmlns:p14="http://schemas.microsoft.com/office/powerpoint/2010/main" val="389424987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FAB3-C1C3-9E44-A8A6-A4F620539DC5}"/>
              </a:ext>
            </a:extLst>
          </p:cNvPr>
          <p:cNvSpPr>
            <a:spLocks noGrp="1"/>
          </p:cNvSpPr>
          <p:nvPr>
            <p:ph type="title"/>
          </p:nvPr>
        </p:nvSpPr>
        <p:spPr/>
        <p:txBody>
          <a:bodyPr/>
          <a:lstStyle/>
          <a:p>
            <a:r>
              <a:rPr lang="es-MX" dirty="0"/>
              <a:t>Asignación de direcciones de </a:t>
            </a:r>
            <a:r>
              <a:rPr lang="es-MX" dirty="0" err="1"/>
              <a:t>multicast</a:t>
            </a:r>
            <a:endParaRPr lang="es-MX" dirty="0"/>
          </a:p>
        </p:txBody>
      </p:sp>
      <p:sp>
        <p:nvSpPr>
          <p:cNvPr id="3" name="Marcador de contenido 2">
            <a:extLst>
              <a:ext uri="{FF2B5EF4-FFF2-40B4-BE49-F238E27FC236}">
                <a16:creationId xmlns:a16="http://schemas.microsoft.com/office/drawing/2014/main" id="{DF9192A3-C372-444B-806A-55725BEB3954}"/>
              </a:ext>
            </a:extLst>
          </p:cNvPr>
          <p:cNvSpPr>
            <a:spLocks noGrp="1"/>
          </p:cNvSpPr>
          <p:nvPr>
            <p:ph idx="1"/>
          </p:nvPr>
        </p:nvSpPr>
        <p:spPr/>
        <p:txBody>
          <a:bodyPr>
            <a:noAutofit/>
          </a:bodyPr>
          <a:lstStyle/>
          <a:p>
            <a:pPr marL="0" indent="0">
              <a:buNone/>
            </a:pPr>
            <a:r>
              <a:rPr lang="es-MX" sz="2800" dirty="0"/>
              <a:t>Sin embargo, programas que utilizan IP </a:t>
            </a:r>
            <a:r>
              <a:rPr lang="es-MX" sz="2800" dirty="0" err="1"/>
              <a:t>multicast</a:t>
            </a:r>
            <a:r>
              <a:rPr lang="es-MX" sz="2800" dirty="0"/>
              <a:t> en todo el mundo requieren una solución más sofisticada a este problema</a:t>
            </a:r>
            <a:r>
              <a:rPr lang="es-MX" sz="2800"/>
              <a:t>. </a:t>
            </a:r>
            <a:endParaRPr lang="es-MX" sz="2800" dirty="0"/>
          </a:p>
        </p:txBody>
      </p:sp>
    </p:spTree>
    <p:extLst>
      <p:ext uri="{BB962C8B-B14F-4D97-AF65-F5344CB8AC3E}">
        <p14:creationId xmlns:p14="http://schemas.microsoft.com/office/powerpoint/2010/main" val="113918541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0ACEE-E664-E846-913F-85A7DB4DD955}"/>
              </a:ext>
            </a:extLst>
          </p:cNvPr>
          <p:cNvSpPr>
            <a:spLocks noGrp="1"/>
          </p:cNvSpPr>
          <p:nvPr>
            <p:ph type="title"/>
          </p:nvPr>
        </p:nvSpPr>
        <p:spPr/>
        <p:txBody>
          <a:bodyPr/>
          <a:lstStyle/>
          <a:p>
            <a:r>
              <a:rPr lang="es-MX" dirty="0"/>
              <a:t>Modelo de falla para datagramas de </a:t>
            </a:r>
            <a:r>
              <a:rPr lang="es-MX" dirty="0" err="1"/>
              <a:t>multicast</a:t>
            </a:r>
            <a:endParaRPr lang="es-MX" dirty="0"/>
          </a:p>
        </p:txBody>
      </p:sp>
      <p:sp>
        <p:nvSpPr>
          <p:cNvPr id="3" name="Marcador de contenido 2">
            <a:extLst>
              <a:ext uri="{FF2B5EF4-FFF2-40B4-BE49-F238E27FC236}">
                <a16:creationId xmlns:a16="http://schemas.microsoft.com/office/drawing/2014/main" id="{DD5F7645-CC41-9347-AE4B-6405F1499577}"/>
              </a:ext>
            </a:extLst>
          </p:cNvPr>
          <p:cNvSpPr>
            <a:spLocks noGrp="1"/>
          </p:cNvSpPr>
          <p:nvPr>
            <p:ph idx="1"/>
          </p:nvPr>
        </p:nvSpPr>
        <p:spPr/>
        <p:txBody>
          <a:bodyPr>
            <a:noAutofit/>
          </a:bodyPr>
          <a:lstStyle/>
          <a:p>
            <a:pPr marL="0" indent="0">
              <a:buNone/>
            </a:pPr>
            <a:r>
              <a:rPr lang="es-MX" sz="2800" dirty="0"/>
              <a:t>Los datagramas de </a:t>
            </a:r>
            <a:r>
              <a:rPr lang="es-MX" sz="2800" dirty="0" err="1"/>
              <a:t>multicast</a:t>
            </a:r>
            <a:r>
              <a:rPr lang="es-MX" sz="2800" dirty="0"/>
              <a:t> sobre </a:t>
            </a:r>
            <a:r>
              <a:rPr lang="es-MX" sz="2800" dirty="0" err="1"/>
              <a:t>multicast</a:t>
            </a:r>
            <a:r>
              <a:rPr lang="es-MX" sz="2800" dirty="0"/>
              <a:t> IP tienen las mismas características de falla que los datagramas UDP, es decir, sufren fallas por omisión.  El efecto en una </a:t>
            </a:r>
            <a:r>
              <a:rPr lang="es-MX" sz="2800" dirty="0" err="1"/>
              <a:t>multicast</a:t>
            </a:r>
            <a:r>
              <a:rPr lang="es-MX" sz="2800" dirty="0"/>
              <a:t> es que no se garantiza que los mensajes se entreguen a ningún miembro del grupo en particular ante una sola falla de omisión. </a:t>
            </a:r>
          </a:p>
        </p:txBody>
      </p:sp>
    </p:spTree>
    <p:extLst>
      <p:ext uri="{BB962C8B-B14F-4D97-AF65-F5344CB8AC3E}">
        <p14:creationId xmlns:p14="http://schemas.microsoft.com/office/powerpoint/2010/main" val="81001443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0ACEE-E664-E846-913F-85A7DB4DD955}"/>
              </a:ext>
            </a:extLst>
          </p:cNvPr>
          <p:cNvSpPr>
            <a:spLocks noGrp="1"/>
          </p:cNvSpPr>
          <p:nvPr>
            <p:ph type="title"/>
          </p:nvPr>
        </p:nvSpPr>
        <p:spPr/>
        <p:txBody>
          <a:bodyPr/>
          <a:lstStyle/>
          <a:p>
            <a:r>
              <a:rPr lang="es-MX" dirty="0"/>
              <a:t>Modelo de falla para datagramas de </a:t>
            </a:r>
            <a:r>
              <a:rPr lang="es-MX" dirty="0" err="1"/>
              <a:t>multicast</a:t>
            </a:r>
            <a:endParaRPr lang="es-MX" dirty="0"/>
          </a:p>
        </p:txBody>
      </p:sp>
      <p:sp>
        <p:nvSpPr>
          <p:cNvPr id="3" name="Marcador de contenido 2">
            <a:extLst>
              <a:ext uri="{FF2B5EF4-FFF2-40B4-BE49-F238E27FC236}">
                <a16:creationId xmlns:a16="http://schemas.microsoft.com/office/drawing/2014/main" id="{DD5F7645-CC41-9347-AE4B-6405F1499577}"/>
              </a:ext>
            </a:extLst>
          </p:cNvPr>
          <p:cNvSpPr>
            <a:spLocks noGrp="1"/>
          </p:cNvSpPr>
          <p:nvPr>
            <p:ph idx="1"/>
          </p:nvPr>
        </p:nvSpPr>
        <p:spPr/>
        <p:txBody>
          <a:bodyPr>
            <a:noAutofit/>
          </a:bodyPr>
          <a:lstStyle/>
          <a:p>
            <a:pPr marL="0" indent="0">
              <a:buNone/>
            </a:pPr>
            <a:r>
              <a:rPr lang="es-MX" sz="2800" dirty="0"/>
              <a:t>Es decir, algunos pero no todos los miembros del grupo pueden recibirlo.  Esto se puede llamar </a:t>
            </a:r>
            <a:r>
              <a:rPr lang="es-MX" sz="2800" dirty="0" err="1"/>
              <a:t>multicast</a:t>
            </a:r>
            <a:r>
              <a:rPr lang="es-MX" sz="2800" dirty="0"/>
              <a:t> no confiable, porque no garantiza que se envíe un mensaje a ningún miembro de un grupo.</a:t>
            </a:r>
          </a:p>
        </p:txBody>
      </p:sp>
    </p:spTree>
    <p:extLst>
      <p:ext uri="{BB962C8B-B14F-4D97-AF65-F5344CB8AC3E}">
        <p14:creationId xmlns:p14="http://schemas.microsoft.com/office/powerpoint/2010/main" val="42088294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6E089-0D29-0A49-99DB-12FFDD5ABB5D}"/>
              </a:ext>
            </a:extLst>
          </p:cNvPr>
          <p:cNvSpPr>
            <a:spLocks noGrp="1"/>
          </p:cNvSpPr>
          <p:nvPr>
            <p:ph type="title"/>
          </p:nvPr>
        </p:nvSpPr>
        <p:spPr/>
        <p:txBody>
          <a:bodyPr>
            <a:normAutofit/>
          </a:bodyPr>
          <a:lstStyle/>
          <a:p>
            <a:r>
              <a:rPr lang="es-MX" sz="4000" dirty="0">
                <a:effectLst/>
                <a:latin typeface="Calibri" panose="020F0502020204030204" pitchFamily="34" charset="0"/>
                <a:ea typeface="Times New Roman" panose="02020603050405020304" pitchFamily="18" charset="0"/>
                <a:cs typeface="Times New Roman" panose="02020603050405020304" pitchFamily="18" charset="0"/>
              </a:rPr>
              <a:t>Grupos de procesos y grupos de objetos</a:t>
            </a:r>
            <a:endParaRPr lang="es-MX" sz="4000" dirty="0"/>
          </a:p>
        </p:txBody>
      </p:sp>
      <p:sp>
        <p:nvSpPr>
          <p:cNvPr id="3" name="Marcador de contenido 2">
            <a:extLst>
              <a:ext uri="{FF2B5EF4-FFF2-40B4-BE49-F238E27FC236}">
                <a16:creationId xmlns:a16="http://schemas.microsoft.com/office/drawing/2014/main" id="{F18DC4E7-981D-E945-B5BA-2E8B37451E65}"/>
              </a:ext>
            </a:extLst>
          </p:cNvPr>
          <p:cNvSpPr>
            <a:spLocks noGrp="1"/>
          </p:cNvSpPr>
          <p:nvPr>
            <p:ph idx="1"/>
          </p:nvPr>
        </p:nvSpPr>
        <p:spPr/>
        <p:txBody>
          <a:bodyPr>
            <a:noAutofit/>
          </a:bodyPr>
          <a:lstStyle/>
          <a:p>
            <a:pPr marL="0" indent="0" algn="just">
              <a:buNone/>
            </a:pPr>
            <a:r>
              <a:rPr lang="es-MX" sz="2400" dirty="0"/>
              <a:t>La mayoría del trabajo en servicios grupales se centra en el concepto de grupos de procesos. Dichos servicios son relativamente de bajo nivel debido a que:</a:t>
            </a:r>
          </a:p>
          <a:p>
            <a:pPr algn="just"/>
            <a:r>
              <a:rPr lang="es-MX" sz="2400" dirty="0"/>
              <a:t>Los mensajes se entregan a los procesos y no se proporciona más soporte para el envío.  </a:t>
            </a:r>
          </a:p>
          <a:p>
            <a:pPr algn="just"/>
            <a:r>
              <a:rPr lang="es-MX" sz="2400" dirty="0"/>
              <a:t>Los mensajes son típicamente conjuntos de bytes no estructurados sin soporte para la organización de tipos de datos complejos</a:t>
            </a:r>
          </a:p>
          <a:p>
            <a:pPr marL="0" indent="0" algn="just">
              <a:buNone/>
            </a:pPr>
            <a:r>
              <a:rPr lang="es-MX" sz="2400" dirty="0"/>
              <a:t>Por lo tanto, el nivel de servicio proporcionado por los grupos de procesos es similar al de los sockets.</a:t>
            </a:r>
          </a:p>
        </p:txBody>
      </p:sp>
    </p:spTree>
    <p:extLst>
      <p:ext uri="{BB962C8B-B14F-4D97-AF65-F5344CB8AC3E}">
        <p14:creationId xmlns:p14="http://schemas.microsoft.com/office/powerpoint/2010/main" val="262726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E2003-3E10-AD4A-97A3-E88FF083D2DE}"/>
              </a:ext>
            </a:extLst>
          </p:cNvPr>
          <p:cNvSpPr>
            <a:spLocks noGrp="1"/>
          </p:cNvSpPr>
          <p:nvPr>
            <p:ph type="title"/>
          </p:nvPr>
        </p:nvSpPr>
        <p:spPr/>
        <p:txBody>
          <a:bodyPr/>
          <a:lstStyle/>
          <a:p>
            <a:r>
              <a:rPr lang="es-MX" dirty="0">
                <a:latin typeface="Calibri" panose="020F0502020204030204" pitchFamily="34" charset="0"/>
                <a:ea typeface="Times New Roman" panose="02020603050405020304" pitchFamily="18" charset="0"/>
                <a:cs typeface="Times New Roman" panose="02020603050405020304" pitchFamily="18" charset="0"/>
              </a:rPr>
              <a:t>Grupos de procesos y grupos de objetos</a:t>
            </a:r>
            <a:endParaRPr lang="es-MX" dirty="0"/>
          </a:p>
        </p:txBody>
      </p:sp>
      <p:sp>
        <p:nvSpPr>
          <p:cNvPr id="3" name="Marcador de contenido 2">
            <a:extLst>
              <a:ext uri="{FF2B5EF4-FFF2-40B4-BE49-F238E27FC236}">
                <a16:creationId xmlns:a16="http://schemas.microsoft.com/office/drawing/2014/main" id="{26479B17-129F-6342-8D93-74C03AE684E9}"/>
              </a:ext>
            </a:extLst>
          </p:cNvPr>
          <p:cNvSpPr>
            <a:spLocks noGrp="1"/>
          </p:cNvSpPr>
          <p:nvPr>
            <p:ph idx="1"/>
          </p:nvPr>
        </p:nvSpPr>
        <p:spPr/>
        <p:txBody>
          <a:bodyPr>
            <a:normAutofit/>
          </a:bodyPr>
          <a:lstStyle/>
          <a:p>
            <a:pPr marL="0" indent="0" algn="just">
              <a:buNone/>
            </a:pPr>
            <a:r>
              <a:rPr lang="es-MX" sz="2400" dirty="0"/>
              <a:t>En contraste, los grupos de objetos proporcionan un enfoque de nivel superior para la comunicación grupal.  Un grupo de objetos es una colección de objetos (normalmente instancias de la misma clase) que procesan el mismo conjunto de invocaciones simultáneamente, y </a:t>
            </a:r>
            <a:r>
              <a:rPr lang="es-MX" sz="2400" dirty="0" err="1"/>
              <a:t>envian</a:t>
            </a:r>
            <a:r>
              <a:rPr lang="es-MX" sz="2400" dirty="0"/>
              <a:t> la respuesta respectiva.  </a:t>
            </a:r>
          </a:p>
          <a:p>
            <a:pPr marL="0" indent="0">
              <a:buNone/>
            </a:pPr>
            <a:r>
              <a:rPr lang="es-MX" sz="2400" dirty="0"/>
              <a:t>Los objetos del cliente no necesitan estar al tanto de la replicación.  Invocan operaciones en un único objeto local, que actúa como un proxy para el grupo. </a:t>
            </a:r>
          </a:p>
        </p:txBody>
      </p:sp>
    </p:spTree>
    <p:extLst>
      <p:ext uri="{BB962C8B-B14F-4D97-AF65-F5344CB8AC3E}">
        <p14:creationId xmlns:p14="http://schemas.microsoft.com/office/powerpoint/2010/main" val="32942417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C1BAC-6D9A-F441-929E-B60FAEB24ECB}"/>
              </a:ext>
            </a:extLst>
          </p:cNvPr>
          <p:cNvSpPr>
            <a:spLocks noGrp="1"/>
          </p:cNvSpPr>
          <p:nvPr>
            <p:ph type="title"/>
          </p:nvPr>
        </p:nvSpPr>
        <p:spPr/>
        <p:txBody>
          <a:bodyPr/>
          <a:lstStyle/>
          <a:p>
            <a:r>
              <a:rPr lang="es-MX" dirty="0">
                <a:latin typeface="Calibri" panose="020F0502020204030204" pitchFamily="34" charset="0"/>
                <a:ea typeface="Times New Roman" panose="02020603050405020304" pitchFamily="18" charset="0"/>
                <a:cs typeface="Times New Roman" panose="02020603050405020304" pitchFamily="18" charset="0"/>
              </a:rPr>
              <a:t>Grupos de procesos y grupos de objetos</a:t>
            </a:r>
            <a:endParaRPr lang="es-MX" dirty="0"/>
          </a:p>
        </p:txBody>
      </p:sp>
      <p:sp>
        <p:nvSpPr>
          <p:cNvPr id="3" name="Marcador de contenido 2">
            <a:extLst>
              <a:ext uri="{FF2B5EF4-FFF2-40B4-BE49-F238E27FC236}">
                <a16:creationId xmlns:a16="http://schemas.microsoft.com/office/drawing/2014/main" id="{4FE4EF5C-4F0B-184B-B74D-80093184E681}"/>
              </a:ext>
            </a:extLst>
          </p:cNvPr>
          <p:cNvSpPr>
            <a:spLocks noGrp="1"/>
          </p:cNvSpPr>
          <p:nvPr>
            <p:ph idx="1"/>
          </p:nvPr>
        </p:nvSpPr>
        <p:spPr/>
        <p:txBody>
          <a:bodyPr>
            <a:normAutofit/>
          </a:bodyPr>
          <a:lstStyle/>
          <a:p>
            <a:pPr marL="0" indent="0" algn="just">
              <a:buNone/>
            </a:pPr>
            <a:r>
              <a:rPr lang="es-MX" sz="2400" dirty="0"/>
              <a:t>El proxy utiliza un sistema de comunicación grupal para enviar las invocaciones a los miembros del grupo de objetos.</a:t>
            </a:r>
          </a:p>
          <a:p>
            <a:pPr marL="0" indent="0" algn="just">
              <a:buNone/>
            </a:pPr>
            <a:r>
              <a:rPr lang="es-MX" sz="2400" dirty="0"/>
              <a:t>Los parámetros y resultados de los objetos se clasifican como en RMI y las llamadas asociadas se envían automáticamente a los objetos / métodos de destino correctos.</a:t>
            </a:r>
          </a:p>
        </p:txBody>
      </p:sp>
    </p:spTree>
    <p:extLst>
      <p:ext uri="{BB962C8B-B14F-4D97-AF65-F5344CB8AC3E}">
        <p14:creationId xmlns:p14="http://schemas.microsoft.com/office/powerpoint/2010/main" val="31493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7E6D1-1EC5-48E1-97DF-1D653B16F415}"/>
              </a:ext>
            </a:extLst>
          </p:cNvPr>
          <p:cNvSpPr>
            <a:spLocks noGrp="1"/>
          </p:cNvSpPr>
          <p:nvPr>
            <p:ph type="title"/>
          </p:nvPr>
        </p:nvSpPr>
        <p:spPr/>
        <p:txBody>
          <a:bodyPr/>
          <a:lstStyle/>
          <a:p>
            <a:r>
              <a:rPr lang="es-MX" dirty="0"/>
              <a:t>Tiempo Coordinado Universal UTC</a:t>
            </a:r>
          </a:p>
        </p:txBody>
      </p:sp>
      <p:sp>
        <p:nvSpPr>
          <p:cNvPr id="3" name="Marcador de contenido 2">
            <a:extLst>
              <a:ext uri="{FF2B5EF4-FFF2-40B4-BE49-F238E27FC236}">
                <a16:creationId xmlns:a16="http://schemas.microsoft.com/office/drawing/2014/main" id="{501A207F-9F0B-437A-BBF6-AAC400F8F808}"/>
              </a:ext>
            </a:extLst>
          </p:cNvPr>
          <p:cNvSpPr>
            <a:spLocks noGrp="1"/>
          </p:cNvSpPr>
          <p:nvPr>
            <p:ph idx="1"/>
          </p:nvPr>
        </p:nvSpPr>
        <p:spPr>
          <a:xfrm>
            <a:off x="677334" y="1630017"/>
            <a:ext cx="8596668" cy="4411345"/>
          </a:xfrm>
        </p:spPr>
        <p:txBody>
          <a:bodyPr>
            <a:normAutofit/>
          </a:bodyPr>
          <a:lstStyle/>
          <a:p>
            <a:pPr marL="0" indent="0" algn="just">
              <a:buNone/>
            </a:pPr>
            <a:r>
              <a:rPr lang="es-MX" sz="2400" dirty="0"/>
              <a:t>Los receptores están disponibles comercialmente, por lo que si una computadora tiene un receptor puede sincronizar su reloj con el tiempo de estas fuentes. </a:t>
            </a:r>
          </a:p>
          <a:p>
            <a:pPr marL="0" indent="0" algn="just">
              <a:buNone/>
            </a:pPr>
            <a:r>
              <a:rPr lang="es-MX" sz="2400" dirty="0"/>
              <a:t>El tiempo obtenido de las estaciones terrestres tiene una precisión de 0.1 a 10 milisegundos comparado con el UTC perfecto, dependiendo de la estación. </a:t>
            </a:r>
          </a:p>
          <a:p>
            <a:pPr marL="0" indent="0" algn="just">
              <a:buNone/>
            </a:pPr>
            <a:r>
              <a:rPr lang="es-MX" sz="2400" dirty="0"/>
              <a:t>En cambio, las estaciones satelitales tienen una precisión de 1 microsegundo.</a:t>
            </a:r>
          </a:p>
        </p:txBody>
      </p:sp>
    </p:spTree>
    <p:extLst>
      <p:ext uri="{BB962C8B-B14F-4D97-AF65-F5344CB8AC3E}">
        <p14:creationId xmlns:p14="http://schemas.microsoft.com/office/powerpoint/2010/main" val="3831916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pPr marL="0" indent="0">
              <a:buNone/>
            </a:pPr>
            <a:r>
              <a:rPr lang="es-MX" sz="2400" dirty="0"/>
              <a:t>La unión de un algoritmo eficiente de comunicación junto al soporte provisto por la capa de red proveerá las siguientes características de comunicación:</a:t>
            </a:r>
          </a:p>
        </p:txBody>
      </p:sp>
    </p:spTree>
    <p:extLst>
      <p:ext uri="{BB962C8B-B14F-4D97-AF65-F5344CB8AC3E}">
        <p14:creationId xmlns:p14="http://schemas.microsoft.com/office/powerpoint/2010/main" val="201351239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1C9B6-CD35-4EDA-8587-006D960D257F}"/>
              </a:ext>
            </a:extLst>
          </p:cNvPr>
          <p:cNvSpPr>
            <a:spLocks noGrp="1"/>
          </p:cNvSpPr>
          <p:nvPr>
            <p:ph type="title"/>
          </p:nvPr>
        </p:nvSpPr>
        <p:spPr/>
        <p:txBody>
          <a:bodyPr/>
          <a:lstStyle/>
          <a:p>
            <a:r>
              <a:rPr lang="es-MX" dirty="0"/>
              <a:t>Grupos de comunicación</a:t>
            </a:r>
          </a:p>
        </p:txBody>
      </p:sp>
      <p:sp>
        <p:nvSpPr>
          <p:cNvPr id="3" name="Marcador de contenido 2">
            <a:extLst>
              <a:ext uri="{FF2B5EF4-FFF2-40B4-BE49-F238E27FC236}">
                <a16:creationId xmlns:a16="http://schemas.microsoft.com/office/drawing/2014/main" id="{4204A5F0-2E65-476B-B495-76E07DC45408}"/>
              </a:ext>
            </a:extLst>
          </p:cNvPr>
          <p:cNvSpPr>
            <a:spLocks noGrp="1"/>
          </p:cNvSpPr>
          <p:nvPr>
            <p:ph idx="1"/>
          </p:nvPr>
        </p:nvSpPr>
        <p:spPr/>
        <p:txBody>
          <a:bodyPr>
            <a:normAutofit/>
          </a:bodyPr>
          <a:lstStyle/>
          <a:p>
            <a:r>
              <a:rPr lang="es-MX" sz="2400" dirty="0"/>
              <a:t>Semántica de ordenamiento especifica de cada aplicación en el orden de entrega de los mensajes.</a:t>
            </a:r>
          </a:p>
          <a:p>
            <a:r>
              <a:rPr lang="es-MX" sz="2400" dirty="0"/>
              <a:t>Adaptación de los grupos para cambiar su membresía dinámicamente. </a:t>
            </a:r>
          </a:p>
          <a:p>
            <a:r>
              <a:rPr lang="es-MX" sz="2400" dirty="0"/>
              <a:t>Enviar mensajes en </a:t>
            </a:r>
            <a:r>
              <a:rPr lang="es-MX" sz="2400" dirty="0" err="1"/>
              <a:t>multicast</a:t>
            </a:r>
            <a:r>
              <a:rPr lang="es-MX" sz="2400" dirty="0"/>
              <a:t> a un conjunto de procesos arbitrario en cada evento de envío.</a:t>
            </a:r>
          </a:p>
          <a:p>
            <a:r>
              <a:rPr lang="es-MX" sz="2400" dirty="0"/>
              <a:t>Provisionamiento de una semántica de tolerancia a fallos.</a:t>
            </a:r>
          </a:p>
        </p:txBody>
      </p:sp>
    </p:spTree>
    <p:extLst>
      <p:ext uri="{BB962C8B-B14F-4D97-AF65-F5344CB8AC3E}">
        <p14:creationId xmlns:p14="http://schemas.microsoft.com/office/powerpoint/2010/main" val="180195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166F0-BD4B-48CE-AEA0-0EE136DB4386}"/>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D07B4300-3658-49E5-8822-7E8F0982600D}"/>
              </a:ext>
            </a:extLst>
          </p:cNvPr>
          <p:cNvSpPr>
            <a:spLocks noGrp="1"/>
          </p:cNvSpPr>
          <p:nvPr>
            <p:ph idx="1"/>
          </p:nvPr>
        </p:nvSpPr>
        <p:spPr/>
        <p:txBody>
          <a:bodyPr anchor="ctr">
            <a:normAutofit/>
          </a:bodyPr>
          <a:lstStyle/>
          <a:p>
            <a:pPr marL="0" indent="0" algn="just">
              <a:buNone/>
            </a:pPr>
            <a:r>
              <a:rPr lang="es-MX" sz="2400" dirty="0"/>
              <a:t>Si una maquina puede sincronizar su reloj con una fuente de tiempo físico precisa, la meta en ese sistema es sincronizar los relojes de las demás computadoras con esa fuente de tiempo. Si ninguna de las computadoras puede sincronizar su reloj con una fuente de tiempo externa, la meta del sistema es mantener sus relojes tan sincronizados como sea posible.</a:t>
            </a:r>
          </a:p>
        </p:txBody>
      </p:sp>
    </p:spTree>
    <p:extLst>
      <p:ext uri="{BB962C8B-B14F-4D97-AF65-F5344CB8AC3E}">
        <p14:creationId xmlns:p14="http://schemas.microsoft.com/office/powerpoint/2010/main" val="290407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2C48D-D28A-448D-A61E-4FDAC4E14EB2}"/>
              </a:ext>
            </a:extLst>
          </p:cNvPr>
          <p:cNvSpPr>
            <a:spLocks noGrp="1"/>
          </p:cNvSpPr>
          <p:nvPr>
            <p:ph type="title"/>
          </p:nvPr>
        </p:nvSpPr>
        <p:spPr/>
        <p:txBody>
          <a:bodyPr/>
          <a:lstStyle/>
          <a:p>
            <a:r>
              <a:rPr lang="es-MX" dirty="0"/>
              <a:t>Sincronización de relojes físicos</a:t>
            </a:r>
          </a:p>
        </p:txBody>
      </p:sp>
      <p:sp>
        <p:nvSpPr>
          <p:cNvPr id="3" name="Marcador de contenido 2">
            <a:extLst>
              <a:ext uri="{FF2B5EF4-FFF2-40B4-BE49-F238E27FC236}">
                <a16:creationId xmlns:a16="http://schemas.microsoft.com/office/drawing/2014/main" id="{EDC9604C-B950-4D09-B278-ADB30060E454}"/>
              </a:ext>
            </a:extLst>
          </p:cNvPr>
          <p:cNvSpPr>
            <a:spLocks noGrp="1"/>
          </p:cNvSpPr>
          <p:nvPr>
            <p:ph idx="1"/>
          </p:nvPr>
        </p:nvSpPr>
        <p:spPr/>
        <p:txBody>
          <a:bodyPr anchor="ctr">
            <a:normAutofit/>
          </a:bodyPr>
          <a:lstStyle/>
          <a:p>
            <a:pPr marL="0" indent="0" algn="just">
              <a:buNone/>
            </a:pPr>
            <a:r>
              <a:rPr lang="es-MX" sz="2400" dirty="0"/>
              <a:t>Se han propuesto muchos algoritmos para cumplir con estas metas, y se basan en el mismo modelo de sistema. Se parte de la suposición de que cada máquina en el sistema tiene un cronometro que provoca una interrupción f veces cada segundo. Cuando el cronometro se apaga, agrega un uno a un reloj de software C que mantiene el rastro del número de tics (interrupciones) desde un punto en el tiempo determinado pasado con una frecuencia F. </a:t>
            </a:r>
          </a:p>
        </p:txBody>
      </p:sp>
    </p:spTree>
    <p:extLst>
      <p:ext uri="{BB962C8B-B14F-4D97-AF65-F5344CB8AC3E}">
        <p14:creationId xmlns:p14="http://schemas.microsoft.com/office/powerpoint/2010/main" val="6879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9A649-A112-40FC-9421-1CC9391C4296}"/>
              </a:ext>
            </a:extLst>
          </p:cNvPr>
          <p:cNvSpPr>
            <a:spLocks noGrp="1"/>
          </p:cNvSpPr>
          <p:nvPr>
            <p:ph type="title"/>
          </p:nvPr>
        </p:nvSpPr>
        <p:spPr>
          <a:xfrm>
            <a:off x="677334" y="609600"/>
            <a:ext cx="8596668" cy="702365"/>
          </a:xfrm>
        </p:spPr>
        <p:txBody>
          <a:bodyPr>
            <a:normAutofit/>
          </a:bodyPr>
          <a:lstStyle/>
          <a:p>
            <a:r>
              <a:rPr lang="es-MX" dirty="0"/>
              <a:t>Introducción</a:t>
            </a:r>
          </a:p>
        </p:txBody>
      </p:sp>
      <p:sp>
        <p:nvSpPr>
          <p:cNvPr id="3" name="Marcador de contenido 2">
            <a:extLst>
              <a:ext uri="{FF2B5EF4-FFF2-40B4-BE49-F238E27FC236}">
                <a16:creationId xmlns:a16="http://schemas.microsoft.com/office/drawing/2014/main" id="{98EEF994-58DF-45E5-A902-FC656DB5294F}"/>
              </a:ext>
            </a:extLst>
          </p:cNvPr>
          <p:cNvSpPr>
            <a:spLocks noGrp="1"/>
          </p:cNvSpPr>
          <p:nvPr>
            <p:ph idx="1"/>
          </p:nvPr>
        </p:nvSpPr>
        <p:spPr>
          <a:xfrm>
            <a:off x="677334" y="1736035"/>
            <a:ext cx="8596668" cy="4305327"/>
          </a:xfrm>
        </p:spPr>
        <p:txBody>
          <a:bodyPr anchor="ctr">
            <a:normAutofit/>
          </a:bodyPr>
          <a:lstStyle/>
          <a:p>
            <a:pPr marL="0" indent="0" algn="just">
              <a:buNone/>
            </a:pPr>
            <a:r>
              <a:rPr lang="es-MX" sz="2400" dirty="0"/>
              <a:t>El tiempo es una cantidad que frecuentemente se desea conocer de manera precisa, de tal forma que se pueda conocer en qué momento del día ocurrió un evento específico en una computadora en particular, por lo que es necesario sincronizar su reloj con una referencia externa. </a:t>
            </a:r>
          </a:p>
        </p:txBody>
      </p:sp>
    </p:spTree>
    <p:extLst>
      <p:ext uri="{BB962C8B-B14F-4D97-AF65-F5344CB8AC3E}">
        <p14:creationId xmlns:p14="http://schemas.microsoft.com/office/powerpoint/2010/main" val="417463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C1975-6E6D-4828-B8A0-30FD96C65D30}"/>
              </a:ext>
            </a:extLst>
          </p:cNvPr>
          <p:cNvSpPr>
            <a:spLocks noGrp="1"/>
          </p:cNvSpPr>
          <p:nvPr>
            <p:ph type="title"/>
          </p:nvPr>
        </p:nvSpPr>
        <p:spPr/>
        <p:txBody>
          <a:bodyPr/>
          <a:lstStyle/>
          <a:p>
            <a:r>
              <a:rPr lang="es-MX" dirty="0"/>
              <a:t>Sincronización de relojes físicos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1CDB5A6-BFED-4439-AC74-A91F16C502AF}"/>
                  </a:ext>
                </a:extLst>
              </p:cNvPr>
              <p:cNvSpPr>
                <a:spLocks noGrp="1"/>
              </p:cNvSpPr>
              <p:nvPr>
                <p:ph idx="1"/>
              </p:nvPr>
            </p:nvSpPr>
            <p:spPr>
              <a:xfrm>
                <a:off x="677334" y="1510749"/>
                <a:ext cx="8596668" cy="4530614"/>
              </a:xfrm>
            </p:spPr>
            <p:txBody>
              <a:bodyPr>
                <a:normAutofit/>
              </a:bodyPr>
              <a:lstStyle/>
              <a:p>
                <a:pPr marL="0" indent="0" algn="just">
                  <a:buNone/>
                </a:pPr>
                <a:r>
                  <a:rPr lang="es-MX" sz="2400" dirty="0"/>
                  <a:t>Para un tiempo UTC t, se denomina </a:t>
                </a:r>
                <a:r>
                  <a:rPr lang="es-MX" sz="2400" dirty="0" err="1"/>
                  <a:t>Cp</a:t>
                </a:r>
                <a:r>
                  <a:rPr lang="es-MX" sz="2400" dirty="0"/>
                  <a:t>(t) al valor del reloj de software en la maquina p. </a:t>
                </a:r>
              </a:p>
              <a:p>
                <a:pPr marL="0" indent="0" algn="just">
                  <a:buNone/>
                </a:pPr>
                <a:endParaRPr lang="es-MX" sz="2400" dirty="0"/>
              </a:p>
              <a:p>
                <a:pPr marL="0" indent="0" algn="just">
                  <a:buNone/>
                </a:pPr>
                <a:r>
                  <a:rPr lang="es-MX" sz="2400" dirty="0"/>
                  <a:t>La meta de los algoritmos de sincronización de reloj es mantener la desviación de los relojes de dos máquinas cualesquiera en un sistema distribuido dentro de un rango especifico conocido como precisión π.</a:t>
                </a:r>
              </a:p>
              <a:p>
                <a:pPr marL="0" indent="0" algn="just">
                  <a:buNone/>
                </a:pPr>
                <a:endParaRPr lang="es-MX" sz="2400" dirty="0"/>
              </a:p>
              <a:p>
                <a:pPr marL="0" indent="0" algn="just">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m:t>
                      </m:r>
                      <m:r>
                        <a:rPr lang="es-MX" sz="2400" i="1">
                          <a:latin typeface="Cambria Math" panose="02040503050406030204" pitchFamily="18" charset="0"/>
                        </a:rPr>
                        <m:t>𝑡</m:t>
                      </m:r>
                      <m:r>
                        <a:rPr lang="es-MX" sz="2400" i="1">
                          <a:latin typeface="Cambria Math" panose="02040503050406030204" pitchFamily="18" charset="0"/>
                        </a:rPr>
                        <m:t>, ∀</m:t>
                      </m:r>
                      <m:r>
                        <a:rPr lang="es-MX" sz="2400" i="1">
                          <a:latin typeface="Cambria Math" panose="02040503050406030204" pitchFamily="18" charset="0"/>
                        </a:rPr>
                        <m:t>𝑝</m:t>
                      </m:r>
                      <m:r>
                        <a:rPr lang="es-MX" sz="2400" i="1">
                          <a:latin typeface="Cambria Math" panose="02040503050406030204" pitchFamily="18" charset="0"/>
                        </a:rPr>
                        <m:t>,</m:t>
                      </m:r>
                      <m:r>
                        <a:rPr lang="es-MX" sz="2400" i="1">
                          <a:latin typeface="Cambria Math" panose="02040503050406030204" pitchFamily="18" charset="0"/>
                        </a:rPr>
                        <m:t>𝑞</m:t>
                      </m:r>
                      <m:r>
                        <a:rPr lang="es-MX" sz="2400" i="1">
                          <a:latin typeface="Cambria Math" panose="02040503050406030204" pitchFamily="18" charset="0"/>
                        </a:rPr>
                        <m:t>: </m:t>
                      </m:r>
                      <m:d>
                        <m:dPr>
                          <m:begChr m:val="|"/>
                          <m:endChr m:val="|"/>
                          <m:ctrlPr>
                            <a:rPr lang="es-MX" sz="2400" i="1">
                              <a:latin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𝑝</m:t>
                              </m:r>
                            </m:sub>
                          </m:sSub>
                          <m:d>
                            <m:dPr>
                              <m:ctrlPr>
                                <a:rPr lang="es-MX" sz="2400" i="1">
                                  <a:latin typeface="Cambria Math" panose="02040503050406030204" pitchFamily="18" charset="0"/>
                                </a:rPr>
                              </m:ctrlPr>
                            </m:dPr>
                            <m:e>
                              <m:r>
                                <a:rPr lang="es-MX" sz="2400" i="1">
                                  <a:latin typeface="Cambria Math" panose="02040503050406030204" pitchFamily="18" charset="0"/>
                                </a:rPr>
                                <m:t>𝑡</m:t>
                              </m:r>
                            </m:e>
                          </m:d>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𝑞</m:t>
                              </m:r>
                            </m:sub>
                          </m:sSub>
                          <m:r>
                            <a:rPr lang="es-MX" sz="2400" i="1">
                              <a:latin typeface="Cambria Math" panose="02040503050406030204" pitchFamily="18" charset="0"/>
                            </a:rPr>
                            <m:t>(</m:t>
                          </m:r>
                          <m:r>
                            <a:rPr lang="es-MX" sz="2400" i="1">
                              <a:latin typeface="Cambria Math" panose="02040503050406030204" pitchFamily="18" charset="0"/>
                            </a:rPr>
                            <m:t>𝑡</m:t>
                          </m:r>
                          <m:r>
                            <a:rPr lang="es-MX" sz="2400" i="1">
                              <a:latin typeface="Cambria Math" panose="02040503050406030204" pitchFamily="18" charset="0"/>
                            </a:rPr>
                            <m:t>)</m:t>
                          </m:r>
                        </m:e>
                      </m:d>
                      <m:r>
                        <a:rPr lang="es-MX" sz="2400" i="1">
                          <a:latin typeface="Cambria Math" panose="02040503050406030204" pitchFamily="18" charset="0"/>
                        </a:rPr>
                        <m:t>≤</m:t>
                      </m:r>
                      <m:r>
                        <a:rPr lang="es-MX" sz="2400" i="1">
                          <a:latin typeface="Cambria Math" panose="02040503050406030204" pitchFamily="18" charset="0"/>
                        </a:rPr>
                        <m:t>𝜋</m:t>
                      </m:r>
                    </m:oMath>
                  </m:oMathPara>
                </a14:m>
                <a:endParaRPr lang="es-MX" sz="2400" dirty="0"/>
              </a:p>
            </p:txBody>
          </p:sp>
        </mc:Choice>
        <mc:Fallback xmlns="">
          <p:sp>
            <p:nvSpPr>
              <p:cNvPr id="3" name="Marcador de contenido 2">
                <a:extLst>
                  <a:ext uri="{FF2B5EF4-FFF2-40B4-BE49-F238E27FC236}">
                    <a16:creationId xmlns:a16="http://schemas.microsoft.com/office/drawing/2014/main" id="{61CDB5A6-BFED-4439-AC74-A91F16C502AF}"/>
                  </a:ext>
                </a:extLst>
              </p:cNvPr>
              <p:cNvSpPr>
                <a:spLocks noGrp="1" noRot="1" noChangeAspect="1" noMove="1" noResize="1" noEditPoints="1" noAdjustHandles="1" noChangeArrowheads="1" noChangeShapeType="1" noTextEdit="1"/>
              </p:cNvSpPr>
              <p:nvPr>
                <p:ph idx="1"/>
              </p:nvPr>
            </p:nvSpPr>
            <p:spPr>
              <a:xfrm>
                <a:off x="677334" y="1510749"/>
                <a:ext cx="8596668" cy="4530614"/>
              </a:xfrm>
              <a:blipFill>
                <a:blip r:embed="rId2"/>
                <a:stretch>
                  <a:fillRect l="-1064" t="-1077" r="-1135"/>
                </a:stretch>
              </a:blipFill>
            </p:spPr>
            <p:txBody>
              <a:bodyPr/>
              <a:lstStyle/>
              <a:p>
                <a:r>
                  <a:rPr lang="es-MX">
                    <a:noFill/>
                  </a:rPr>
                  <a:t> </a:t>
                </a:r>
              </a:p>
            </p:txBody>
          </p:sp>
        </mc:Fallback>
      </mc:AlternateContent>
    </p:spTree>
    <p:extLst>
      <p:ext uri="{BB962C8B-B14F-4D97-AF65-F5344CB8AC3E}">
        <p14:creationId xmlns:p14="http://schemas.microsoft.com/office/powerpoint/2010/main" val="23155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158FD-2982-4E9A-9B73-04EA74026F3E}"/>
              </a:ext>
            </a:extLst>
          </p:cNvPr>
          <p:cNvSpPr>
            <a:spLocks noGrp="1"/>
          </p:cNvSpPr>
          <p:nvPr>
            <p:ph type="title"/>
          </p:nvPr>
        </p:nvSpPr>
        <p:spPr/>
        <p:txBody>
          <a:bodyPr/>
          <a:lstStyle/>
          <a:p>
            <a:r>
              <a:rPr lang="es-MX" dirty="0"/>
              <a:t>Sincronización de relojes físicos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B564497-788D-49CD-A85C-6CE4046E102F}"/>
                  </a:ext>
                </a:extLst>
              </p:cNvPr>
              <p:cNvSpPr>
                <a:spLocks noGrp="1"/>
              </p:cNvSpPr>
              <p:nvPr>
                <p:ph idx="1"/>
              </p:nvPr>
            </p:nvSpPr>
            <p:spPr/>
            <p:txBody>
              <a:bodyPr>
                <a:normAutofit/>
              </a:bodyPr>
              <a:lstStyle/>
              <a:p>
                <a:pPr marL="0" indent="0" algn="just">
                  <a:buNone/>
                </a:pPr>
                <a:r>
                  <a:rPr lang="es-MX" sz="2400" dirty="0"/>
                  <a:t>Cuando se considera una referencia externa, como UTC, se denomina exactitud, manteniendo ésta desviación acotada por el valor de α.</a:t>
                </a:r>
              </a:p>
              <a:p>
                <a:pPr marL="0" indent="0" algn="just">
                  <a:buNone/>
                </a:pPr>
                <a:endParaRPr lang="es-MX" sz="2400" dirty="0"/>
              </a:p>
              <a:p>
                <a:pPr marL="0" indent="0" algn="just">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m:t>
                      </m:r>
                      <m:r>
                        <a:rPr lang="es-MX" sz="2400" i="1">
                          <a:latin typeface="Cambria Math" panose="02040503050406030204" pitchFamily="18" charset="0"/>
                        </a:rPr>
                        <m:t>𝑡</m:t>
                      </m:r>
                      <m:r>
                        <a:rPr lang="es-MX" sz="2400" i="1">
                          <a:latin typeface="Cambria Math" panose="02040503050406030204" pitchFamily="18" charset="0"/>
                        </a:rPr>
                        <m:t>, ∀</m:t>
                      </m:r>
                      <m:r>
                        <a:rPr lang="es-MX" sz="2400" i="1">
                          <a:latin typeface="Cambria Math" panose="02040503050406030204" pitchFamily="18" charset="0"/>
                        </a:rPr>
                        <m:t>𝑝</m:t>
                      </m:r>
                      <m:r>
                        <a:rPr lang="es-MX" sz="2400" i="1">
                          <a:latin typeface="Cambria Math" panose="02040503050406030204" pitchFamily="18" charset="0"/>
                        </a:rPr>
                        <m:t>: </m:t>
                      </m:r>
                      <m:d>
                        <m:dPr>
                          <m:begChr m:val="|"/>
                          <m:endChr m:val="|"/>
                          <m:ctrlPr>
                            <a:rPr lang="es-MX" sz="2400" i="1">
                              <a:latin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𝑝</m:t>
                              </m:r>
                            </m:sub>
                          </m:sSub>
                          <m:d>
                            <m:dPr>
                              <m:ctrlPr>
                                <a:rPr lang="es-MX" sz="2400" i="1">
                                  <a:latin typeface="Cambria Math" panose="02040503050406030204" pitchFamily="18" charset="0"/>
                                </a:rPr>
                              </m:ctrlPr>
                            </m:dPr>
                            <m:e>
                              <m:r>
                                <a:rPr lang="es-MX" sz="2400" i="1">
                                  <a:latin typeface="Cambria Math" panose="02040503050406030204" pitchFamily="18" charset="0"/>
                                </a:rPr>
                                <m:t>𝑡</m:t>
                              </m:r>
                            </m:e>
                          </m:d>
                          <m:r>
                            <a:rPr lang="es-MX" sz="2400" i="1">
                              <a:latin typeface="Cambria Math" panose="02040503050406030204" pitchFamily="18" charset="0"/>
                            </a:rPr>
                            <m:t>−</m:t>
                          </m:r>
                          <m:r>
                            <a:rPr lang="es-MX" sz="2400" i="1">
                              <a:latin typeface="Cambria Math" panose="02040503050406030204" pitchFamily="18" charset="0"/>
                            </a:rPr>
                            <m:t>𝑡</m:t>
                          </m:r>
                        </m:e>
                      </m:d>
                      <m:r>
                        <a:rPr lang="es-MX" sz="2400" i="1">
                          <a:latin typeface="Cambria Math" panose="02040503050406030204" pitchFamily="18" charset="0"/>
                        </a:rPr>
                        <m:t>≤</m:t>
                      </m:r>
                      <m:r>
                        <a:rPr lang="es-MX" sz="2400" i="1">
                          <a:latin typeface="Cambria Math" panose="02040503050406030204" pitchFamily="18" charset="0"/>
                        </a:rPr>
                        <m:t>𝛼</m:t>
                      </m:r>
                    </m:oMath>
                  </m:oMathPara>
                </a14:m>
                <a:endParaRPr lang="es-MX" sz="2400" dirty="0"/>
              </a:p>
            </p:txBody>
          </p:sp>
        </mc:Choice>
        <mc:Fallback xmlns="">
          <p:sp>
            <p:nvSpPr>
              <p:cNvPr id="3" name="Marcador de contenido 2">
                <a:extLst>
                  <a:ext uri="{FF2B5EF4-FFF2-40B4-BE49-F238E27FC236}">
                    <a16:creationId xmlns:a16="http://schemas.microsoft.com/office/drawing/2014/main" id="{BB564497-788D-49CD-A85C-6CE4046E102F}"/>
                  </a:ext>
                </a:extLst>
              </p:cNvPr>
              <p:cNvSpPr>
                <a:spLocks noGrp="1" noRot="1" noChangeAspect="1" noMove="1" noResize="1" noEditPoints="1" noAdjustHandles="1" noChangeArrowheads="1" noChangeShapeType="1" noTextEdit="1"/>
              </p:cNvSpPr>
              <p:nvPr>
                <p:ph idx="1"/>
              </p:nvPr>
            </p:nvSpPr>
            <p:spPr>
              <a:blipFill>
                <a:blip r:embed="rId2"/>
                <a:stretch>
                  <a:fillRect l="-1064"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72024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6F8BD-5EE9-40C4-AFE1-E7E2D7694C67}"/>
              </a:ext>
            </a:extLst>
          </p:cNvPr>
          <p:cNvSpPr>
            <a:spLocks noGrp="1"/>
          </p:cNvSpPr>
          <p:nvPr>
            <p:ph type="title"/>
          </p:nvPr>
        </p:nvSpPr>
        <p:spPr/>
        <p:txBody>
          <a:bodyPr/>
          <a:lstStyle/>
          <a:p>
            <a:r>
              <a:rPr lang="es-MX" dirty="0"/>
              <a:t>Sincronización de relojes físicos</a:t>
            </a:r>
          </a:p>
        </p:txBody>
      </p:sp>
      <p:sp>
        <p:nvSpPr>
          <p:cNvPr id="3" name="Marcador de contenido 2">
            <a:extLst>
              <a:ext uri="{FF2B5EF4-FFF2-40B4-BE49-F238E27FC236}">
                <a16:creationId xmlns:a16="http://schemas.microsoft.com/office/drawing/2014/main" id="{01D45C88-629A-4193-9BC3-0F261A90EFFC}"/>
              </a:ext>
            </a:extLst>
          </p:cNvPr>
          <p:cNvSpPr>
            <a:spLocks noGrp="1"/>
          </p:cNvSpPr>
          <p:nvPr>
            <p:ph idx="1"/>
          </p:nvPr>
        </p:nvSpPr>
        <p:spPr/>
        <p:txBody>
          <a:bodyPr anchor="ctr">
            <a:normAutofit/>
          </a:bodyPr>
          <a:lstStyle/>
          <a:p>
            <a:pPr marL="0" indent="0" algn="just">
              <a:buNone/>
            </a:pPr>
            <a:r>
              <a:rPr lang="es-MX" sz="2400" dirty="0"/>
              <a:t>Dentro de un intervalo de tiempo real </a:t>
            </a:r>
            <a:r>
              <a:rPr lang="es-MX" sz="2400" dirty="0">
                <a:latin typeface="Times New Roman" panose="02020603050405020304" pitchFamily="18" charset="0"/>
                <a:cs typeface="Times New Roman" panose="02020603050405020304" pitchFamily="18" charset="0"/>
              </a:rPr>
              <a:t>I</a:t>
            </a:r>
            <a:r>
              <a:rPr lang="es-MX" sz="2400" dirty="0"/>
              <a:t> se definen los siguientes modelos de sincronización.</a:t>
            </a:r>
          </a:p>
        </p:txBody>
      </p:sp>
    </p:spTree>
    <p:extLst>
      <p:ext uri="{BB962C8B-B14F-4D97-AF65-F5344CB8AC3E}">
        <p14:creationId xmlns:p14="http://schemas.microsoft.com/office/powerpoint/2010/main" val="1503234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A375B-E796-429D-86D9-FE239DD04AF7}"/>
              </a:ext>
            </a:extLst>
          </p:cNvPr>
          <p:cNvSpPr>
            <a:spLocks noGrp="1"/>
          </p:cNvSpPr>
          <p:nvPr>
            <p:ph type="title"/>
          </p:nvPr>
        </p:nvSpPr>
        <p:spPr/>
        <p:txBody>
          <a:bodyPr/>
          <a:lstStyle/>
          <a:p>
            <a:r>
              <a:rPr lang="es-MX" dirty="0"/>
              <a:t>Sincronización de relojes físicos</a:t>
            </a:r>
            <a:br>
              <a:rPr lang="es-MX" dirty="0"/>
            </a:br>
            <a:r>
              <a:rPr lang="es-MX" sz="3200" dirty="0"/>
              <a:t>Sincronización externa</a:t>
            </a:r>
          </a:p>
        </p:txBody>
      </p:sp>
      <p:sp>
        <p:nvSpPr>
          <p:cNvPr id="3" name="Marcador de contenido 2">
            <a:extLst>
              <a:ext uri="{FF2B5EF4-FFF2-40B4-BE49-F238E27FC236}">
                <a16:creationId xmlns:a16="http://schemas.microsoft.com/office/drawing/2014/main" id="{DFD13EC4-C647-45F4-A826-972B77BE27A1}"/>
              </a:ext>
            </a:extLst>
          </p:cNvPr>
          <p:cNvSpPr>
            <a:spLocks noGrp="1"/>
          </p:cNvSpPr>
          <p:nvPr>
            <p:ph idx="1"/>
          </p:nvPr>
        </p:nvSpPr>
        <p:spPr/>
        <p:txBody>
          <a:bodyPr anchor="ctr">
            <a:normAutofit/>
          </a:bodyPr>
          <a:lstStyle/>
          <a:p>
            <a:pPr marL="0" indent="0" algn="just">
              <a:buNone/>
            </a:pPr>
            <a:r>
              <a:rPr lang="es-MX" sz="2400" dirty="0"/>
              <a:t>Se denomina sincronización externa de tiempo a la sincronización de los relojes de los procesos (C</a:t>
            </a:r>
            <a:r>
              <a:rPr lang="es-MX" sz="2400" baseline="-25000" dirty="0"/>
              <a:t>i</a:t>
            </a:r>
            <a:r>
              <a:rPr lang="es-MX" sz="2400" dirty="0"/>
              <a:t>) con una fuente autoritativa externa de tiempo. </a:t>
            </a:r>
          </a:p>
          <a:p>
            <a:pPr marL="0" indent="0" algn="just">
              <a:buNone/>
            </a:pPr>
            <a:endParaRPr lang="es-MX" sz="2400" dirty="0"/>
          </a:p>
          <a:p>
            <a:pPr marL="0" indent="0" algn="just">
              <a:buNone/>
            </a:pPr>
            <a:r>
              <a:rPr lang="es-MX" sz="2400" dirty="0"/>
              <a:t>Se realiza este tipo de sincronización cuando se desea conocer en que momento del día a ocurrido un evento dentro de un proceso en un sistema distribuido.</a:t>
            </a:r>
          </a:p>
        </p:txBody>
      </p:sp>
    </p:spTree>
    <p:extLst>
      <p:ext uri="{BB962C8B-B14F-4D97-AF65-F5344CB8AC3E}">
        <p14:creationId xmlns:p14="http://schemas.microsoft.com/office/powerpoint/2010/main" val="382943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E63FD-5564-47DD-BBF4-032F1E2B8201}"/>
              </a:ext>
            </a:extLst>
          </p:cNvPr>
          <p:cNvSpPr>
            <a:spLocks noGrp="1"/>
          </p:cNvSpPr>
          <p:nvPr>
            <p:ph type="title"/>
          </p:nvPr>
        </p:nvSpPr>
        <p:spPr/>
        <p:txBody>
          <a:bodyPr/>
          <a:lstStyle/>
          <a:p>
            <a:r>
              <a:rPr lang="es-MX" dirty="0"/>
              <a:t>Sincronización de relojes físicos</a:t>
            </a:r>
            <a:br>
              <a:rPr lang="es-MX" dirty="0"/>
            </a:br>
            <a:r>
              <a:rPr lang="es-MX" sz="3200" dirty="0"/>
              <a:t>Sincronización externa</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F1E304C-3D0D-40C8-B21B-10E6273269A5}"/>
                  </a:ext>
                </a:extLst>
              </p:cNvPr>
              <p:cNvSpPr>
                <a:spLocks noGrp="1"/>
              </p:cNvSpPr>
              <p:nvPr>
                <p:ph idx="1"/>
              </p:nvPr>
            </p:nvSpPr>
            <p:spPr/>
            <p:txBody>
              <a:bodyPr>
                <a:normAutofit/>
              </a:bodyPr>
              <a:lstStyle/>
              <a:p>
                <a:pPr marL="0" indent="0" algn="just">
                  <a:buNone/>
                </a:pPr>
                <a:r>
                  <a:rPr lang="es-MX" sz="2400" dirty="0"/>
                  <a:t>Para un limite de sincronización D &gt; 0 y una fuente S de tiempo UTC</a:t>
                </a:r>
              </a:p>
              <a:p>
                <a:pPr marL="0" indent="0" algn="just">
                  <a:buNone/>
                </a:pPr>
                <a:endParaRPr lang="es-MX" sz="2400" dirty="0"/>
              </a:p>
              <a:p>
                <a:pPr marL="0" indent="0" algn="ctr">
                  <a:buNone/>
                </a:pPr>
                <a14:m>
                  <m:oMath xmlns:m="http://schemas.openxmlformats.org/officeDocument/2006/math">
                    <m:d>
                      <m:dPr>
                        <m:begChr m:val="|"/>
                        <m:endChr m:val="|"/>
                        <m:ctrlPr>
                          <a:rPr lang="es-MX" sz="2400" i="1" smtClean="0">
                            <a:latin typeface="Cambria Math" panose="02040503050406030204" pitchFamily="18" charset="0"/>
                          </a:rPr>
                        </m:ctrlPr>
                      </m:dPr>
                      <m:e>
                        <m:r>
                          <a:rPr lang="es-MX" sz="2400" b="0" i="1" smtClean="0">
                            <a:latin typeface="Cambria Math" panose="02040503050406030204" pitchFamily="18" charset="0"/>
                          </a:rPr>
                          <m:t>𝑆</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𝑡</m:t>
                            </m:r>
                          </m:e>
                        </m:d>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𝑖</m:t>
                            </m:r>
                          </m:sub>
                        </m:sSub>
                        <m:r>
                          <a:rPr lang="es-MX" sz="2400" b="0" i="1" smtClean="0">
                            <a:latin typeface="Cambria Math" panose="02040503050406030204" pitchFamily="18" charset="0"/>
                          </a:rPr>
                          <m:t>(</m:t>
                        </m:r>
                        <m:r>
                          <a:rPr lang="es-MX" sz="2400" b="0" i="1" smtClean="0">
                            <a:latin typeface="Cambria Math" panose="02040503050406030204" pitchFamily="18" charset="0"/>
                          </a:rPr>
                          <m:t>𝑡</m:t>
                        </m:r>
                        <m:r>
                          <a:rPr lang="es-MX" sz="2400" b="0" i="1" smtClean="0">
                            <a:latin typeface="Cambria Math" panose="02040503050406030204" pitchFamily="18" charset="0"/>
                          </a:rPr>
                          <m:t>)</m:t>
                        </m:r>
                      </m:e>
                    </m:d>
                    <m:r>
                      <a:rPr lang="es-MX" sz="2400" b="0" i="1" smtClean="0">
                        <a:latin typeface="Cambria Math" panose="02040503050406030204" pitchFamily="18" charset="0"/>
                      </a:rPr>
                      <m:t>&lt;</m:t>
                    </m:r>
                    <m:r>
                      <a:rPr lang="es-MX" sz="2400" b="0" i="1" smtClean="0">
                        <a:latin typeface="Cambria Math" panose="02040503050406030204" pitchFamily="18" charset="0"/>
                      </a:rPr>
                      <m:t>𝐷</m:t>
                    </m:r>
                  </m:oMath>
                </a14:m>
                <a:r>
                  <a:rPr lang="es-MX" sz="2400" dirty="0"/>
                  <a:t> </a:t>
                </a:r>
              </a:p>
              <a:p>
                <a:pPr marL="0" indent="0" algn="ctr">
                  <a:buNone/>
                </a:pPr>
                <a:r>
                  <a:rPr lang="es-MX" sz="2400" dirty="0"/>
                  <a:t>Para i = 1, 2, 3, . . . N y para todo tiempo real t en </a:t>
                </a:r>
                <a:r>
                  <a:rPr lang="es-MX" sz="2400" dirty="0">
                    <a:latin typeface="Times New Roman" panose="02020603050405020304" pitchFamily="18" charset="0"/>
                    <a:cs typeface="Times New Roman" panose="02020603050405020304" pitchFamily="18" charset="0"/>
                  </a:rPr>
                  <a:t>I</a:t>
                </a:r>
              </a:p>
              <a:p>
                <a:pPr marL="0" indent="0" algn="just">
                  <a:buNone/>
                </a:pPr>
                <a:endParaRPr lang="es-MX" sz="2400" dirty="0">
                  <a:cs typeface="Times New Roman" panose="02020603050405020304" pitchFamily="18" charset="0"/>
                </a:endParaRPr>
              </a:p>
              <a:p>
                <a:pPr marL="0" indent="0" algn="just">
                  <a:buNone/>
                </a:pPr>
                <a:r>
                  <a:rPr lang="es-MX" sz="2400" dirty="0">
                    <a:cs typeface="Times New Roman" panose="02020603050405020304" pitchFamily="18" charset="0"/>
                  </a:rPr>
                  <a:t>Es decir, el tiempo C</a:t>
                </a:r>
                <a:r>
                  <a:rPr lang="es-MX" sz="2400" baseline="-25000" dirty="0">
                    <a:cs typeface="Times New Roman" panose="02020603050405020304" pitchFamily="18" charset="0"/>
                  </a:rPr>
                  <a:t>i</a:t>
                </a:r>
                <a:r>
                  <a:rPr lang="es-MX" sz="2400" dirty="0">
                    <a:cs typeface="Times New Roman" panose="02020603050405020304" pitchFamily="18" charset="0"/>
                  </a:rPr>
                  <a:t>(t) es preciso dentro del limite D</a:t>
                </a:r>
              </a:p>
            </p:txBody>
          </p:sp>
        </mc:Choice>
        <mc:Fallback xmlns="">
          <p:sp>
            <p:nvSpPr>
              <p:cNvPr id="3" name="Marcador de contenido 2">
                <a:extLst>
                  <a:ext uri="{FF2B5EF4-FFF2-40B4-BE49-F238E27FC236}">
                    <a16:creationId xmlns:a16="http://schemas.microsoft.com/office/drawing/2014/main" id="{7F1E304C-3D0D-40C8-B21B-10E6273269A5}"/>
                  </a:ext>
                </a:extLst>
              </p:cNvPr>
              <p:cNvSpPr>
                <a:spLocks noGrp="1" noRot="1" noChangeAspect="1" noMove="1" noResize="1" noEditPoints="1" noAdjustHandles="1" noChangeArrowheads="1" noChangeShapeType="1" noTextEdit="1"/>
              </p:cNvSpPr>
              <p:nvPr>
                <p:ph idx="1"/>
              </p:nvPr>
            </p:nvSpPr>
            <p:spPr>
              <a:blipFill>
                <a:blip r:embed="rId2"/>
                <a:stretch>
                  <a:fillRect l="-1064"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23785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985AF-1846-41AB-9653-043F8FCA1BC4}"/>
              </a:ext>
            </a:extLst>
          </p:cNvPr>
          <p:cNvSpPr>
            <a:spLocks noGrp="1"/>
          </p:cNvSpPr>
          <p:nvPr>
            <p:ph type="title"/>
          </p:nvPr>
        </p:nvSpPr>
        <p:spPr/>
        <p:txBody>
          <a:bodyPr/>
          <a:lstStyle/>
          <a:p>
            <a:r>
              <a:rPr lang="es-MX" dirty="0"/>
              <a:t>Sincronización de relojes físicos</a:t>
            </a:r>
            <a:br>
              <a:rPr lang="es-MX" dirty="0"/>
            </a:br>
            <a:r>
              <a:rPr lang="es-MX" sz="3200" dirty="0"/>
              <a:t>Sincronización interna</a:t>
            </a:r>
            <a:endParaRPr lang="es-MX" dirty="0"/>
          </a:p>
        </p:txBody>
      </p:sp>
      <p:sp>
        <p:nvSpPr>
          <p:cNvPr id="3" name="Marcador de contenido 2">
            <a:extLst>
              <a:ext uri="{FF2B5EF4-FFF2-40B4-BE49-F238E27FC236}">
                <a16:creationId xmlns:a16="http://schemas.microsoft.com/office/drawing/2014/main" id="{22034A61-303A-44A4-80BC-7476FAC97230}"/>
              </a:ext>
            </a:extLst>
          </p:cNvPr>
          <p:cNvSpPr>
            <a:spLocks noGrp="1"/>
          </p:cNvSpPr>
          <p:nvPr>
            <p:ph idx="1"/>
          </p:nvPr>
        </p:nvSpPr>
        <p:spPr/>
        <p:txBody>
          <a:bodyPr anchor="ctr">
            <a:normAutofit/>
          </a:bodyPr>
          <a:lstStyle/>
          <a:p>
            <a:pPr marL="0" indent="0" algn="just">
              <a:buNone/>
            </a:pPr>
            <a:r>
              <a:rPr lang="es-MX" sz="2400" dirty="0"/>
              <a:t>Se denomina sincronización interna cuando los relojes C</a:t>
            </a:r>
            <a:r>
              <a:rPr lang="es-MX" sz="2400" baseline="-25000" dirty="0"/>
              <a:t>i</a:t>
            </a:r>
            <a:r>
              <a:rPr lang="es-MX" sz="2400" dirty="0"/>
              <a:t> están sincronizados entre sí con un grado de precisión conocido, permitiendo así determinar en que momento ocurre un evento a través los relojes locales, aún si no están sincronizados con una fuente externa.</a:t>
            </a:r>
          </a:p>
        </p:txBody>
      </p:sp>
    </p:spTree>
    <p:extLst>
      <p:ext uri="{BB962C8B-B14F-4D97-AF65-F5344CB8AC3E}">
        <p14:creationId xmlns:p14="http://schemas.microsoft.com/office/powerpoint/2010/main" val="1122454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18A75-3349-47A3-82CE-BB115796D794}"/>
              </a:ext>
            </a:extLst>
          </p:cNvPr>
          <p:cNvSpPr>
            <a:spLocks noGrp="1"/>
          </p:cNvSpPr>
          <p:nvPr>
            <p:ph type="title"/>
          </p:nvPr>
        </p:nvSpPr>
        <p:spPr/>
        <p:txBody>
          <a:bodyPr/>
          <a:lstStyle/>
          <a:p>
            <a:r>
              <a:rPr lang="es-MX" dirty="0"/>
              <a:t>Sincronización de relojes físicos</a:t>
            </a:r>
            <a:br>
              <a:rPr lang="es-MX" dirty="0"/>
            </a:br>
            <a:r>
              <a:rPr lang="es-MX" sz="3200" dirty="0"/>
              <a:t>Sincronización interna</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19A68EA-34E4-4639-940A-81BD5CC36148}"/>
                  </a:ext>
                </a:extLst>
              </p:cNvPr>
              <p:cNvSpPr>
                <a:spLocks noGrp="1"/>
              </p:cNvSpPr>
              <p:nvPr>
                <p:ph idx="1"/>
              </p:nvPr>
            </p:nvSpPr>
            <p:spPr/>
            <p:txBody>
              <a:bodyPr>
                <a:normAutofit/>
              </a:bodyPr>
              <a:lstStyle/>
              <a:p>
                <a:pPr marL="0" indent="0" algn="just">
                  <a:buNone/>
                </a:pPr>
                <a:r>
                  <a:rPr lang="es-MX" sz="2400" dirty="0"/>
                  <a:t>Para un limite de sincronización D &gt; 0</a:t>
                </a:r>
              </a:p>
              <a:p>
                <a:pPr marL="0" indent="0" algn="just">
                  <a:buNone/>
                </a:pPr>
                <a:endParaRPr lang="es-MX" sz="2400"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MX" sz="2400" i="1" smtClean="0">
                              <a:latin typeface="Cambria Math" panose="02040503050406030204" pitchFamily="18" charset="0"/>
                            </a:rPr>
                          </m:ctrlPr>
                        </m:dPr>
                        <m:e>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𝑖</m:t>
                              </m:r>
                            </m:sub>
                          </m:sSub>
                          <m:d>
                            <m:dPr>
                              <m:ctrlPr>
                                <a:rPr lang="es-MX" sz="2400" b="0" i="1" smtClean="0">
                                  <a:latin typeface="Cambria Math" panose="02040503050406030204" pitchFamily="18" charset="0"/>
                                </a:rPr>
                              </m:ctrlPr>
                            </m:dPr>
                            <m:e>
                              <m:r>
                                <a:rPr lang="es-MX" sz="2400" b="0" i="1" smtClean="0">
                                  <a:latin typeface="Cambria Math" panose="02040503050406030204" pitchFamily="18" charset="0"/>
                                </a:rPr>
                                <m:t>𝑡</m:t>
                              </m:r>
                            </m:e>
                          </m:d>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𝑗</m:t>
                              </m:r>
                            </m:sub>
                          </m:sSub>
                          <m:r>
                            <a:rPr lang="es-MX" sz="2400" b="0" i="1" smtClean="0">
                              <a:latin typeface="Cambria Math" panose="02040503050406030204" pitchFamily="18" charset="0"/>
                            </a:rPr>
                            <m:t>(</m:t>
                          </m:r>
                          <m:r>
                            <a:rPr lang="es-MX" sz="2400" b="0" i="1" smtClean="0">
                              <a:latin typeface="Cambria Math" panose="02040503050406030204" pitchFamily="18" charset="0"/>
                            </a:rPr>
                            <m:t>𝑡</m:t>
                          </m:r>
                          <m:r>
                            <a:rPr lang="es-MX" sz="2400" b="0" i="1" smtClean="0">
                              <a:latin typeface="Cambria Math" panose="02040503050406030204" pitchFamily="18" charset="0"/>
                            </a:rPr>
                            <m:t>)</m:t>
                          </m:r>
                        </m:e>
                      </m:d>
                      <m:r>
                        <a:rPr lang="es-MX" sz="2400" b="0" i="1" smtClean="0">
                          <a:latin typeface="Cambria Math" panose="02040503050406030204" pitchFamily="18" charset="0"/>
                        </a:rPr>
                        <m:t>&lt;</m:t>
                      </m:r>
                      <m:r>
                        <a:rPr lang="es-MX" sz="2400" b="0" i="1" smtClean="0">
                          <a:latin typeface="Cambria Math" panose="02040503050406030204" pitchFamily="18" charset="0"/>
                        </a:rPr>
                        <m:t>𝐷</m:t>
                      </m:r>
                    </m:oMath>
                  </m:oMathPara>
                </a14:m>
                <a:endParaRPr lang="es-MX" sz="2400" b="0" dirty="0"/>
              </a:p>
              <a:p>
                <a:pPr marL="0" indent="0" algn="ctr">
                  <a:buNone/>
                </a:pPr>
                <a:r>
                  <a:rPr lang="es-MX" sz="2400" dirty="0"/>
                  <a:t>Para </a:t>
                </a:r>
                <a:r>
                  <a:rPr lang="es-MX" sz="2400" dirty="0" err="1"/>
                  <a:t>i,j</a:t>
                </a:r>
                <a:r>
                  <a:rPr lang="es-MX" sz="2400" dirty="0"/>
                  <a:t> = 1, 2, 3, . . . N, y para todo tiempo real t en </a:t>
                </a:r>
                <a:r>
                  <a:rPr lang="es-MX" sz="2400" dirty="0">
                    <a:latin typeface="Times New Roman" panose="02020603050405020304" pitchFamily="18" charset="0"/>
                    <a:cs typeface="Times New Roman" panose="02020603050405020304" pitchFamily="18" charset="0"/>
                  </a:rPr>
                  <a:t>I</a:t>
                </a:r>
              </a:p>
              <a:p>
                <a:pPr marL="0" indent="0" algn="just">
                  <a:buNone/>
                </a:pPr>
                <a:endParaRPr lang="es-MX" sz="2400" dirty="0"/>
              </a:p>
              <a:p>
                <a:pPr marL="0" indent="0" algn="just">
                  <a:buNone/>
                </a:pPr>
                <a:r>
                  <a:rPr lang="es-MX" sz="2400" dirty="0"/>
                  <a:t>Es decir, los relojes C</a:t>
                </a:r>
                <a:r>
                  <a:rPr lang="es-MX" sz="2400" baseline="-25000" dirty="0"/>
                  <a:t>i</a:t>
                </a:r>
                <a:r>
                  <a:rPr lang="es-MX" sz="2400" dirty="0"/>
                  <a:t> concuerdan dentro del </a:t>
                </a:r>
                <a:r>
                  <a:rPr lang="es-MX" sz="2400"/>
                  <a:t>limite D.</a:t>
                </a:r>
                <a:endParaRPr lang="es-MX" sz="2400" dirty="0"/>
              </a:p>
            </p:txBody>
          </p:sp>
        </mc:Choice>
        <mc:Fallback xmlns="">
          <p:sp>
            <p:nvSpPr>
              <p:cNvPr id="3" name="Marcador de contenido 2">
                <a:extLst>
                  <a:ext uri="{FF2B5EF4-FFF2-40B4-BE49-F238E27FC236}">
                    <a16:creationId xmlns:a16="http://schemas.microsoft.com/office/drawing/2014/main" id="{019A68EA-34E4-4639-940A-81BD5CC36148}"/>
                  </a:ext>
                </a:extLst>
              </p:cNvPr>
              <p:cNvSpPr>
                <a:spLocks noGrp="1" noRot="1" noChangeAspect="1" noMove="1" noResize="1" noEditPoints="1" noAdjustHandles="1" noChangeArrowheads="1" noChangeShapeType="1" noTextEdit="1"/>
              </p:cNvSpPr>
              <p:nvPr>
                <p:ph idx="1"/>
              </p:nvPr>
            </p:nvSpPr>
            <p:spPr>
              <a:blipFill>
                <a:blip r:embed="rId2"/>
                <a:stretch>
                  <a:fillRect l="-1064" t="-1256"/>
                </a:stretch>
              </a:blipFill>
            </p:spPr>
            <p:txBody>
              <a:bodyPr/>
              <a:lstStyle/>
              <a:p>
                <a:r>
                  <a:rPr lang="es-MX">
                    <a:noFill/>
                  </a:rPr>
                  <a:t> </a:t>
                </a:r>
              </a:p>
            </p:txBody>
          </p:sp>
        </mc:Fallback>
      </mc:AlternateContent>
    </p:spTree>
    <p:extLst>
      <p:ext uri="{BB962C8B-B14F-4D97-AF65-F5344CB8AC3E}">
        <p14:creationId xmlns:p14="http://schemas.microsoft.com/office/powerpoint/2010/main" val="3684902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0F1FC-97CE-4C30-99ED-7260A8B8F5F4}"/>
              </a:ext>
            </a:extLst>
          </p:cNvPr>
          <p:cNvSpPr>
            <a:spLocks noGrp="1"/>
          </p:cNvSpPr>
          <p:nvPr>
            <p:ph type="title"/>
          </p:nvPr>
        </p:nvSpPr>
        <p:spPr/>
        <p:txBody>
          <a:bodyPr/>
          <a:lstStyle/>
          <a:p>
            <a:r>
              <a:rPr lang="es-MX" dirty="0"/>
              <a:t>Sincronización de relojes físicos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9536E35-F206-46D1-9D2A-87E51484AA5E}"/>
                  </a:ext>
                </a:extLst>
              </p:cNvPr>
              <p:cNvSpPr>
                <a:spLocks noGrp="1"/>
              </p:cNvSpPr>
              <p:nvPr>
                <p:ph idx="1"/>
              </p:nvPr>
            </p:nvSpPr>
            <p:spPr>
              <a:xfrm>
                <a:off x="677334" y="1930401"/>
                <a:ext cx="8596668" cy="4110962"/>
              </a:xfrm>
            </p:spPr>
            <p:txBody>
              <a:bodyPr>
                <a:noAutofit/>
              </a:bodyPr>
              <a:lstStyle/>
              <a:p>
                <a:pPr algn="just"/>
                <a:r>
                  <a:rPr lang="es-MX" sz="2400" dirty="0"/>
                  <a:t>Se dice que un reloj de hardware es correcto si su tasa de sesgo cae dentro de un limite conocido </a:t>
                </a:r>
                <a:r>
                  <a:rPr lang="el-GR" sz="2400" dirty="0"/>
                  <a:t>ρ</a:t>
                </a:r>
                <a:r>
                  <a:rPr lang="es-MX" sz="2400" dirty="0"/>
                  <a:t> &gt; 0 (derivado de un limite provisto por el fabricante). Esto significa que el error al medir el intervalo entre los tiempos reales t y t’ esta definido por:</a:t>
                </a:r>
              </a:p>
              <a:p>
                <a:endParaRPr lang="es-MX" sz="2400" dirty="0"/>
              </a:p>
              <a:p>
                <a:pPr marL="0" indent="0">
                  <a:buNone/>
                </a:pPr>
                <a14:m>
                  <m:oMathPara xmlns:m="http://schemas.openxmlformats.org/officeDocument/2006/math">
                    <m:oMathParaPr>
                      <m:jc m:val="center"/>
                    </m:oMathParaPr>
                    <m:oMath xmlns:m="http://schemas.openxmlformats.org/officeDocument/2006/math">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r>
                            <a:rPr lang="es-MX" sz="2400" b="0" i="1" smtClean="0">
                              <a:latin typeface="Cambria Math" panose="02040503050406030204" pitchFamily="18" charset="0"/>
                              <a:ea typeface="Cambria Math" panose="02040503050406030204" pitchFamily="18" charset="0"/>
                            </a:rPr>
                            <m:t>𝜌</m:t>
                          </m:r>
                        </m:e>
                      </m:d>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𝑡</m:t>
                          </m:r>
                          <m:r>
                            <a:rPr lang="es-MX" sz="2400" b="0" i="1" smtClean="0">
                              <a:latin typeface="Cambria Math" panose="02040503050406030204" pitchFamily="18" charset="0"/>
                              <a:ea typeface="Cambria Math" panose="02040503050406030204" pitchFamily="18" charset="0"/>
                            </a:rPr>
                            <m:t>−</m:t>
                          </m:r>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𝑡</m:t>
                              </m:r>
                            </m:e>
                            <m:sup>
                              <m:r>
                                <a:rPr lang="es-MX" sz="2400" b="0" i="1" smtClean="0">
                                  <a:latin typeface="Cambria Math" panose="02040503050406030204" pitchFamily="18" charset="0"/>
                                  <a:ea typeface="Cambria Math" panose="02040503050406030204" pitchFamily="18" charset="0"/>
                                </a:rPr>
                                <m:t>′</m:t>
                              </m:r>
                            </m:sup>
                          </m:sSup>
                        </m:e>
                      </m:d>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𝐻</m:t>
                      </m:r>
                      <m:d>
                        <m:dPr>
                          <m:ctrlPr>
                            <a:rPr lang="es-MX" sz="2400" b="0" i="1" smtClean="0">
                              <a:latin typeface="Cambria Math" panose="02040503050406030204" pitchFamily="18" charset="0"/>
                              <a:ea typeface="Cambria Math" panose="02040503050406030204" pitchFamily="18" charset="0"/>
                            </a:rPr>
                          </m:ctrlPr>
                        </m:dPr>
                        <m:e>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𝑡</m:t>
                              </m:r>
                            </m:e>
                            <m:sup>
                              <m:r>
                                <a:rPr lang="es-MX" sz="2400" b="0" i="1" smtClean="0">
                                  <a:latin typeface="Cambria Math" panose="02040503050406030204" pitchFamily="18" charset="0"/>
                                  <a:ea typeface="Cambria Math" panose="02040503050406030204" pitchFamily="18" charset="0"/>
                                </a:rPr>
                                <m:t>′</m:t>
                              </m:r>
                            </m:sup>
                          </m:sSup>
                        </m:e>
                      </m:d>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𝐻</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𝑡</m:t>
                          </m:r>
                        </m:e>
                      </m:d>
                      <m:r>
                        <a:rPr lang="es-MX" sz="2400" b="0" i="1" smtClean="0">
                          <a:latin typeface="Cambria Math" panose="02040503050406030204" pitchFamily="18" charset="0"/>
                          <a:ea typeface="Cambria Math" panose="02040503050406030204" pitchFamily="18" charset="0"/>
                        </a:rPr>
                        <m:t>≤</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1+</m:t>
                          </m:r>
                          <m:r>
                            <a:rPr lang="es-MX" sz="2400" b="0" i="1" smtClean="0">
                              <a:latin typeface="Cambria Math" panose="02040503050406030204" pitchFamily="18" charset="0"/>
                              <a:ea typeface="Cambria Math" panose="02040503050406030204" pitchFamily="18" charset="0"/>
                            </a:rPr>
                            <m:t>𝜌</m:t>
                          </m:r>
                        </m:e>
                      </m:d>
                      <m:d>
                        <m:dPr>
                          <m:ctrlPr>
                            <a:rPr lang="es-MX" sz="2400" b="0" i="1" smtClean="0">
                              <a:latin typeface="Cambria Math" panose="02040503050406030204" pitchFamily="18" charset="0"/>
                              <a:ea typeface="Cambria Math" panose="02040503050406030204" pitchFamily="18" charset="0"/>
                            </a:rPr>
                          </m:ctrlPr>
                        </m:dPr>
                        <m:e>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𝑡</m:t>
                              </m:r>
                            </m:e>
                            <m:sup>
                              <m:r>
                                <a:rPr lang="es-MX" sz="2400" b="0" i="1" smtClean="0">
                                  <a:latin typeface="Cambria Math" panose="02040503050406030204" pitchFamily="18" charset="0"/>
                                  <a:ea typeface="Cambria Math" panose="02040503050406030204" pitchFamily="18" charset="0"/>
                                </a:rPr>
                                <m:t>′</m:t>
                              </m:r>
                            </m:sup>
                          </m:sSup>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𝑡</m:t>
                          </m:r>
                        </m:e>
                      </m:d>
                    </m:oMath>
                  </m:oMathPara>
                </a14:m>
                <a:endParaRPr lang="es-MX" sz="2400" b="0" dirty="0">
                  <a:ea typeface="Cambria Math" panose="02040503050406030204" pitchFamily="18" charset="0"/>
                </a:endParaRPr>
              </a:p>
              <a:p>
                <a:r>
                  <a:rPr lang="es-MX" sz="2400" dirty="0"/>
                  <a:t>En donde t’&gt;t</a:t>
                </a:r>
              </a:p>
              <a:p>
                <a:pPr algn="just"/>
                <a:r>
                  <a:rPr lang="es-MX" sz="2400" dirty="0"/>
                  <a:t>Esta condición prohíbe saltos en el valor de los relojes de hardware. </a:t>
                </a:r>
              </a:p>
            </p:txBody>
          </p:sp>
        </mc:Choice>
        <mc:Fallback xmlns="">
          <p:sp>
            <p:nvSpPr>
              <p:cNvPr id="3" name="Marcador de contenido 2">
                <a:extLst>
                  <a:ext uri="{FF2B5EF4-FFF2-40B4-BE49-F238E27FC236}">
                    <a16:creationId xmlns:a16="http://schemas.microsoft.com/office/drawing/2014/main" id="{B9536E35-F206-46D1-9D2A-87E51484AA5E}"/>
                  </a:ext>
                </a:extLst>
              </p:cNvPr>
              <p:cNvSpPr>
                <a:spLocks noGrp="1" noRot="1" noChangeAspect="1" noMove="1" noResize="1" noEditPoints="1" noAdjustHandles="1" noChangeArrowheads="1" noChangeShapeType="1" noTextEdit="1"/>
              </p:cNvSpPr>
              <p:nvPr>
                <p:ph idx="1"/>
              </p:nvPr>
            </p:nvSpPr>
            <p:spPr>
              <a:xfrm>
                <a:off x="677334" y="1930401"/>
                <a:ext cx="8596668" cy="4110962"/>
              </a:xfrm>
              <a:blipFill>
                <a:blip r:embed="rId2"/>
                <a:stretch>
                  <a:fillRect l="-567" t="-1187" r="-1135" b="-3858"/>
                </a:stretch>
              </a:blipFill>
            </p:spPr>
            <p:txBody>
              <a:bodyPr/>
              <a:lstStyle/>
              <a:p>
                <a:r>
                  <a:rPr lang="es-MX">
                    <a:noFill/>
                  </a:rPr>
                  <a:t> </a:t>
                </a:r>
              </a:p>
            </p:txBody>
          </p:sp>
        </mc:Fallback>
      </mc:AlternateContent>
    </p:spTree>
    <p:extLst>
      <p:ext uri="{BB962C8B-B14F-4D97-AF65-F5344CB8AC3E}">
        <p14:creationId xmlns:p14="http://schemas.microsoft.com/office/powerpoint/2010/main" val="76328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650B7-DE24-401A-BB33-CDD80985605F}"/>
              </a:ext>
            </a:extLst>
          </p:cNvPr>
          <p:cNvSpPr>
            <a:spLocks noGrp="1"/>
          </p:cNvSpPr>
          <p:nvPr>
            <p:ph type="title"/>
          </p:nvPr>
        </p:nvSpPr>
        <p:spPr/>
        <p:txBody>
          <a:bodyPr/>
          <a:lstStyle/>
          <a:p>
            <a:r>
              <a:rPr lang="es-MX" dirty="0"/>
              <a:t>Sincronización de relojes físicos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C7ECA86-F1AE-4DDD-80FA-DAD7B74D22F2}"/>
                  </a:ext>
                </a:extLst>
              </p:cNvPr>
              <p:cNvSpPr>
                <a:spLocks noGrp="1"/>
              </p:cNvSpPr>
              <p:nvPr>
                <p:ph idx="1"/>
              </p:nvPr>
            </p:nvSpPr>
            <p:spPr/>
            <p:txBody>
              <a:bodyPr>
                <a:normAutofit/>
              </a:bodyPr>
              <a:lstStyle/>
              <a:p>
                <a:pPr algn="just"/>
                <a:r>
                  <a:rPr lang="es-MX" sz="2400" dirty="0"/>
                  <a:t>A veces también se requiere que un reloj de software obedezca a esta condición, pero una condición de </a:t>
                </a:r>
                <a:r>
                  <a:rPr lang="es-MX" sz="2400" dirty="0" err="1"/>
                  <a:t>monotonicidad</a:t>
                </a:r>
                <a:r>
                  <a:rPr lang="es-MX" sz="2400" dirty="0"/>
                  <a:t> puede ser suficiente.</a:t>
                </a:r>
              </a:p>
              <a:p>
                <a:pPr algn="just"/>
                <a:endParaRPr lang="es-MX" sz="2400" dirty="0"/>
              </a:p>
              <a:p>
                <a:pPr marL="0" indent="0" algn="just">
                  <a:buNone/>
                </a:pPr>
                <a14:m>
                  <m:oMathPara xmlns:m="http://schemas.openxmlformats.org/officeDocument/2006/math">
                    <m:oMathParaPr>
                      <m:jc m:val="centerGroup"/>
                    </m:oMathParaPr>
                    <m:oMath xmlns:m="http://schemas.openxmlformats.org/officeDocument/2006/math">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𝑡</m:t>
                          </m:r>
                        </m:e>
                        <m:sup>
                          <m:r>
                            <a:rPr lang="es-MX" sz="2400" b="0" i="1" smtClean="0">
                              <a:latin typeface="Cambria Math" panose="02040503050406030204" pitchFamily="18" charset="0"/>
                            </a:rPr>
                            <m:t>′</m:t>
                          </m:r>
                        </m:sup>
                      </m:sSup>
                      <m:r>
                        <a:rPr lang="es-MX" sz="2400" b="0" i="1" smtClean="0">
                          <a:latin typeface="Cambria Math" panose="02040503050406030204" pitchFamily="18" charset="0"/>
                        </a:rPr>
                        <m:t>&gt;</m:t>
                      </m:r>
                      <m:r>
                        <a:rPr lang="es-MX" sz="2400" b="0" i="1" smtClean="0">
                          <a:latin typeface="Cambria Math" panose="02040503050406030204" pitchFamily="18" charset="0"/>
                        </a:rPr>
                        <m:t>𝑡</m:t>
                      </m:r>
                      <m:groupChr>
                        <m:groupChrPr>
                          <m:chr m:val="⇒"/>
                          <m:pos m:val="top"/>
                          <m:ctrlPr>
                            <a:rPr lang="es-MX" sz="2400" b="0" i="1" smtClean="0">
                              <a:latin typeface="Cambria Math" panose="02040503050406030204" pitchFamily="18" charset="0"/>
                            </a:rPr>
                          </m:ctrlPr>
                        </m:groupChrPr>
                        <m:e/>
                      </m:groupChr>
                      <m:r>
                        <a:rPr lang="es-MX" sz="2400" b="0" i="1" smtClean="0">
                          <a:latin typeface="Cambria Math" panose="02040503050406030204" pitchFamily="18" charset="0"/>
                        </a:rPr>
                        <m:t>𝐶</m:t>
                      </m:r>
                      <m:d>
                        <m:dPr>
                          <m:ctrlPr>
                            <a:rPr lang="es-MX" sz="2400" b="0" i="1" smtClean="0">
                              <a:latin typeface="Cambria Math" panose="02040503050406030204" pitchFamily="18" charset="0"/>
                            </a:rPr>
                          </m:ctrlPr>
                        </m:dPr>
                        <m:e>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𝑡</m:t>
                              </m:r>
                            </m:e>
                            <m:sup>
                              <m:r>
                                <a:rPr lang="es-MX" sz="2400" b="0" i="1" smtClean="0">
                                  <a:latin typeface="Cambria Math" panose="02040503050406030204" pitchFamily="18" charset="0"/>
                                </a:rPr>
                                <m:t>′</m:t>
                              </m:r>
                            </m:sup>
                          </m:sSup>
                        </m:e>
                      </m:d>
                      <m:r>
                        <a:rPr lang="es-MX" sz="2400" b="0" i="1" smtClean="0">
                          <a:latin typeface="Cambria Math" panose="02040503050406030204" pitchFamily="18" charset="0"/>
                        </a:rPr>
                        <m:t>&gt;</m:t>
                      </m:r>
                      <m:r>
                        <a:rPr lang="es-MX" sz="2400" b="0" i="1" smtClean="0">
                          <a:latin typeface="Cambria Math" panose="02040503050406030204" pitchFamily="18" charset="0"/>
                        </a:rPr>
                        <m:t>𝐶</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𝑡</m:t>
                          </m:r>
                        </m:e>
                      </m:d>
                    </m:oMath>
                  </m:oMathPara>
                </a14:m>
                <a:endParaRPr lang="es-MX" sz="2400" b="0" dirty="0"/>
              </a:p>
            </p:txBody>
          </p:sp>
        </mc:Choice>
        <mc:Fallback xmlns="">
          <p:sp>
            <p:nvSpPr>
              <p:cNvPr id="3" name="Marcador de contenido 2">
                <a:extLst>
                  <a:ext uri="{FF2B5EF4-FFF2-40B4-BE49-F238E27FC236}">
                    <a16:creationId xmlns:a16="http://schemas.microsoft.com/office/drawing/2014/main" id="{5C7ECA86-F1AE-4DDD-80FA-DAD7B74D22F2}"/>
                  </a:ext>
                </a:extLst>
              </p:cNvPr>
              <p:cNvSpPr>
                <a:spLocks noGrp="1" noRot="1" noChangeAspect="1" noMove="1" noResize="1" noEditPoints="1" noAdjustHandles="1" noChangeArrowheads="1" noChangeShapeType="1" noTextEdit="1"/>
              </p:cNvSpPr>
              <p:nvPr>
                <p:ph idx="1"/>
              </p:nvPr>
            </p:nvSpPr>
            <p:spPr>
              <a:blipFill>
                <a:blip r:embed="rId2"/>
                <a:stretch>
                  <a:fillRect l="-567"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159326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B0DCA-0A7D-416E-BEAD-073A04E15CDD}"/>
              </a:ext>
            </a:extLst>
          </p:cNvPr>
          <p:cNvSpPr>
            <a:spLocks noGrp="1"/>
          </p:cNvSpPr>
          <p:nvPr>
            <p:ph type="title"/>
          </p:nvPr>
        </p:nvSpPr>
        <p:spPr/>
        <p:txBody>
          <a:bodyPr/>
          <a:lstStyle/>
          <a:p>
            <a:r>
              <a:rPr lang="es-MX" dirty="0"/>
              <a:t>Sincronización de relojes físicos</a:t>
            </a:r>
          </a:p>
        </p:txBody>
      </p:sp>
      <p:sp>
        <p:nvSpPr>
          <p:cNvPr id="3" name="Marcador de contenido 2">
            <a:extLst>
              <a:ext uri="{FF2B5EF4-FFF2-40B4-BE49-F238E27FC236}">
                <a16:creationId xmlns:a16="http://schemas.microsoft.com/office/drawing/2014/main" id="{6E966E79-0130-4451-B7BF-7042A29DB7D6}"/>
              </a:ext>
            </a:extLst>
          </p:cNvPr>
          <p:cNvSpPr>
            <a:spLocks noGrp="1"/>
          </p:cNvSpPr>
          <p:nvPr>
            <p:ph idx="1"/>
          </p:nvPr>
        </p:nvSpPr>
        <p:spPr/>
        <p:txBody>
          <a:bodyPr/>
          <a:lstStyle/>
          <a:p>
            <a:pPr algn="just"/>
            <a:r>
              <a:rPr lang="es-MX" sz="2400" dirty="0"/>
              <a:t>Es posible conseguir la </a:t>
            </a:r>
            <a:r>
              <a:rPr lang="es-MX" sz="2400" dirty="0" err="1"/>
              <a:t>monotonicidad</a:t>
            </a:r>
            <a:r>
              <a:rPr lang="es-MX" sz="2400" dirty="0"/>
              <a:t> aún si se descubre que un reloj esta corriendo rápido con solo cambiar la frecuencia con la que se realizan las actualizaciones del tiempo que se envía a las aplicaciones a través de la ecuación:</a:t>
            </a:r>
            <a:endParaRPr lang="es-MX" dirty="0"/>
          </a:p>
          <a:p>
            <a:pPr marL="0" indent="0">
              <a:buNone/>
            </a:pPr>
            <a:endParaRPr lang="es-MX" dirty="0"/>
          </a:p>
          <a:p>
            <a:pPr marL="0" indent="0" algn="ctr">
              <a:buNone/>
            </a:pPr>
            <a:r>
              <a:rPr lang="es-MX" sz="2400" dirty="0"/>
              <a:t>C</a:t>
            </a:r>
            <a:r>
              <a:rPr lang="es-MX" sz="2400" baseline="-25000" dirty="0"/>
              <a:t>i</a:t>
            </a:r>
            <a:r>
              <a:rPr lang="es-MX" sz="2400" dirty="0"/>
              <a:t>(t)= αH</a:t>
            </a:r>
            <a:r>
              <a:rPr lang="es-MX" sz="2400" baseline="-25000" dirty="0"/>
              <a:t>i</a:t>
            </a:r>
            <a:r>
              <a:rPr lang="es-MX" sz="2400" dirty="0"/>
              <a:t>(t) + β</a:t>
            </a:r>
          </a:p>
          <a:p>
            <a:pPr algn="just"/>
            <a:endParaRPr lang="es-MX" sz="2400" dirty="0"/>
          </a:p>
        </p:txBody>
      </p:sp>
    </p:spTree>
    <p:extLst>
      <p:ext uri="{BB962C8B-B14F-4D97-AF65-F5344CB8AC3E}">
        <p14:creationId xmlns:p14="http://schemas.microsoft.com/office/powerpoint/2010/main" val="35354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57A3E-20A5-4E10-808D-A1469648427E}"/>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64F1B30D-DDA5-4B34-9B5A-975F8637E8B5}"/>
              </a:ext>
            </a:extLst>
          </p:cNvPr>
          <p:cNvSpPr>
            <a:spLocks noGrp="1"/>
          </p:cNvSpPr>
          <p:nvPr>
            <p:ph idx="1"/>
          </p:nvPr>
        </p:nvSpPr>
        <p:spPr/>
        <p:txBody>
          <a:bodyPr anchor="ctr">
            <a:normAutofit/>
          </a:bodyPr>
          <a:lstStyle/>
          <a:p>
            <a:pPr marL="0" indent="0">
              <a:buNone/>
            </a:pPr>
            <a:r>
              <a:rPr lang="es-MX" sz="2400" dirty="0"/>
              <a:t>Existen algoritmos que dependen de la sincronización del tiempo, ejemplos de estos algoritmos son aquellos que se encargan de mantener la consistencia de los datos, los que se encargan de verificar la autenticidad de una petición hecha a un servidor y los que eliminan el procesamiento de actualizaciones duplicadas.</a:t>
            </a:r>
          </a:p>
        </p:txBody>
      </p:sp>
    </p:spTree>
    <p:extLst>
      <p:ext uri="{BB962C8B-B14F-4D97-AF65-F5344CB8AC3E}">
        <p14:creationId xmlns:p14="http://schemas.microsoft.com/office/powerpoint/2010/main" val="4267011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A47C2-CEE4-4458-974A-382F3474FD88}"/>
              </a:ext>
            </a:extLst>
          </p:cNvPr>
          <p:cNvSpPr>
            <a:spLocks noGrp="1"/>
          </p:cNvSpPr>
          <p:nvPr>
            <p:ph type="title"/>
          </p:nvPr>
        </p:nvSpPr>
        <p:spPr/>
        <p:txBody>
          <a:bodyPr/>
          <a:lstStyle/>
          <a:p>
            <a:r>
              <a:rPr lang="es-MX" dirty="0"/>
              <a:t>Sincronización de relojes físicos</a:t>
            </a:r>
          </a:p>
        </p:txBody>
      </p:sp>
      <p:sp>
        <p:nvSpPr>
          <p:cNvPr id="3" name="Marcador de contenido 2">
            <a:extLst>
              <a:ext uri="{FF2B5EF4-FFF2-40B4-BE49-F238E27FC236}">
                <a16:creationId xmlns:a16="http://schemas.microsoft.com/office/drawing/2014/main" id="{201EB5E0-FCF4-45D5-8E02-A2F5448F0B41}"/>
              </a:ext>
            </a:extLst>
          </p:cNvPr>
          <p:cNvSpPr>
            <a:spLocks noGrp="1"/>
          </p:cNvSpPr>
          <p:nvPr>
            <p:ph idx="1"/>
          </p:nvPr>
        </p:nvSpPr>
        <p:spPr/>
        <p:txBody>
          <a:bodyPr>
            <a:normAutofit/>
          </a:bodyPr>
          <a:lstStyle/>
          <a:p>
            <a:pPr algn="just"/>
            <a:r>
              <a:rPr lang="es-MX" sz="2400" dirty="0"/>
              <a:t>Se considera falla cuando un reloj no se corrige a pesar de la aplicación de cualesquiera métodos de corrección. </a:t>
            </a:r>
          </a:p>
          <a:p>
            <a:pPr algn="just"/>
            <a:r>
              <a:rPr lang="es-MX" sz="2400" dirty="0"/>
              <a:t>Se considera un </a:t>
            </a:r>
            <a:r>
              <a:rPr lang="es-MX" sz="2400" i="1" dirty="0"/>
              <a:t>fallo definitivo</a:t>
            </a:r>
            <a:r>
              <a:rPr lang="es-MX" sz="2400" dirty="0"/>
              <a:t> si el reloj deja de funcionar y a cualquier otro tipo de falla se le denomina </a:t>
            </a:r>
            <a:r>
              <a:rPr lang="es-MX" sz="2400" i="1" dirty="0"/>
              <a:t>fallo arbitrario.</a:t>
            </a:r>
            <a:endParaRPr lang="es-MX" sz="2400" dirty="0"/>
          </a:p>
        </p:txBody>
      </p:sp>
    </p:spTree>
    <p:extLst>
      <p:ext uri="{BB962C8B-B14F-4D97-AF65-F5344CB8AC3E}">
        <p14:creationId xmlns:p14="http://schemas.microsoft.com/office/powerpoint/2010/main" val="111469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64B4B-203C-4F78-8DE0-6264AED2C77E}"/>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síncrono</a:t>
            </a:r>
            <a:endParaRPr lang="es-MX" dirty="0"/>
          </a:p>
        </p:txBody>
      </p:sp>
      <p:sp>
        <p:nvSpPr>
          <p:cNvPr id="3" name="Marcador de contenido 2">
            <a:extLst>
              <a:ext uri="{FF2B5EF4-FFF2-40B4-BE49-F238E27FC236}">
                <a16:creationId xmlns:a16="http://schemas.microsoft.com/office/drawing/2014/main" id="{BECBD59D-D5B5-4984-9C8B-D12BC278939C}"/>
              </a:ext>
            </a:extLst>
          </p:cNvPr>
          <p:cNvSpPr>
            <a:spLocks noGrp="1"/>
          </p:cNvSpPr>
          <p:nvPr>
            <p:ph idx="1"/>
          </p:nvPr>
        </p:nvSpPr>
        <p:spPr/>
        <p:txBody>
          <a:bodyPr>
            <a:normAutofit/>
          </a:bodyPr>
          <a:lstStyle/>
          <a:p>
            <a:pPr algn="just"/>
            <a:r>
              <a:rPr lang="es-MX" sz="2400" dirty="0"/>
              <a:t>Se considera el caso de sincronización entre procesos mas simple posible.</a:t>
            </a:r>
          </a:p>
          <a:p>
            <a:pPr algn="just"/>
            <a:r>
              <a:rPr lang="es-MX" sz="2400" dirty="0"/>
              <a:t>En un sistema síncrono los limites están definidos por la tasa de sesgo de los relojes, el retraso máximo en la transmisión de un mensaje y el tiempo requerido para realizar cada paso de un proceso.</a:t>
            </a:r>
          </a:p>
          <a:p>
            <a:r>
              <a:rPr lang="es-MX" sz="2400" dirty="0"/>
              <a:t>Un proceso p</a:t>
            </a:r>
            <a:r>
              <a:rPr lang="es-MX" sz="2400" baseline="-25000" dirty="0"/>
              <a:t>i</a:t>
            </a:r>
            <a:r>
              <a:rPr lang="es-MX" sz="2400" dirty="0"/>
              <a:t> envía un mensaje m con el tiempo t obtenido de su reloj local a otro proceso p</a:t>
            </a:r>
            <a:r>
              <a:rPr lang="es-MX" sz="2400" baseline="-25000" dirty="0"/>
              <a:t>j</a:t>
            </a:r>
            <a:r>
              <a:rPr lang="es-MX" sz="2400" dirty="0"/>
              <a:t>.</a:t>
            </a:r>
          </a:p>
        </p:txBody>
      </p:sp>
    </p:spTree>
    <p:extLst>
      <p:ext uri="{BB962C8B-B14F-4D97-AF65-F5344CB8AC3E}">
        <p14:creationId xmlns:p14="http://schemas.microsoft.com/office/powerpoint/2010/main" val="79526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7D05E-0007-4AFD-8381-97F6D8599044}"/>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síncrono</a:t>
            </a:r>
          </a:p>
        </p:txBody>
      </p:sp>
      <p:sp>
        <p:nvSpPr>
          <p:cNvPr id="3" name="Marcador de contenido 2">
            <a:extLst>
              <a:ext uri="{FF2B5EF4-FFF2-40B4-BE49-F238E27FC236}">
                <a16:creationId xmlns:a16="http://schemas.microsoft.com/office/drawing/2014/main" id="{CCE6D9A4-5B4A-4A53-B533-13E70866F782}"/>
              </a:ext>
            </a:extLst>
          </p:cNvPr>
          <p:cNvSpPr>
            <a:spLocks noGrp="1"/>
          </p:cNvSpPr>
          <p:nvPr>
            <p:ph idx="1"/>
          </p:nvPr>
        </p:nvSpPr>
        <p:spPr/>
        <p:txBody>
          <a:bodyPr>
            <a:normAutofit/>
          </a:bodyPr>
          <a:lstStyle/>
          <a:p>
            <a:r>
              <a:rPr lang="es-MX" sz="2400" dirty="0"/>
              <a:t>En principio, el p</a:t>
            </a:r>
            <a:r>
              <a:rPr lang="es-MX" sz="2400" baseline="-25000" dirty="0"/>
              <a:t>j</a:t>
            </a:r>
            <a:r>
              <a:rPr lang="es-MX" sz="2400" dirty="0"/>
              <a:t> puede configurar su reloj con el tiempo</a:t>
            </a:r>
          </a:p>
          <a:p>
            <a:pPr marL="0" indent="0">
              <a:buNone/>
            </a:pPr>
            <a:endParaRPr lang="es-MX" sz="2400" u="sng" dirty="0"/>
          </a:p>
          <a:p>
            <a:pPr marL="0" indent="0" algn="ctr">
              <a:buNone/>
            </a:pPr>
            <a:r>
              <a:rPr lang="es-MX" sz="2400" dirty="0"/>
              <a:t>t + T</a:t>
            </a:r>
            <a:r>
              <a:rPr lang="es-MX" sz="2400" baseline="-25000" dirty="0"/>
              <a:t>trans </a:t>
            </a:r>
            <a:endParaRPr lang="es-MX" sz="2400" dirty="0"/>
          </a:p>
          <a:p>
            <a:pPr marL="457200" lvl="1" indent="0">
              <a:buNone/>
            </a:pPr>
            <a:r>
              <a:rPr lang="es-MX" sz="2200" dirty="0"/>
              <a:t>En donde </a:t>
            </a:r>
            <a:r>
              <a:rPr lang="es-MX" sz="2000" dirty="0"/>
              <a:t>T</a:t>
            </a:r>
            <a:r>
              <a:rPr lang="es-MX" sz="2000" baseline="-25000" dirty="0"/>
              <a:t>trans</a:t>
            </a:r>
            <a:r>
              <a:rPr lang="es-MX" sz="2200" dirty="0"/>
              <a:t> es el tiempo necesario para transmitir m.</a:t>
            </a:r>
          </a:p>
          <a:p>
            <a:pPr marL="457200" lvl="1" indent="0">
              <a:buNone/>
            </a:pPr>
            <a:endParaRPr lang="es-MX" sz="2200" dirty="0"/>
          </a:p>
          <a:p>
            <a:r>
              <a:rPr lang="es-MX" sz="2400" dirty="0"/>
              <a:t>De esta forma habría concordancia entre ambos relojes.</a:t>
            </a:r>
          </a:p>
        </p:txBody>
      </p:sp>
    </p:spTree>
    <p:extLst>
      <p:ext uri="{BB962C8B-B14F-4D97-AF65-F5344CB8AC3E}">
        <p14:creationId xmlns:p14="http://schemas.microsoft.com/office/powerpoint/2010/main" val="882765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7D05E-0007-4AFD-8381-97F6D8599044}"/>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síncrono</a:t>
            </a:r>
          </a:p>
        </p:txBody>
      </p:sp>
      <p:sp>
        <p:nvSpPr>
          <p:cNvPr id="3" name="Marcador de contenido 2">
            <a:extLst>
              <a:ext uri="{FF2B5EF4-FFF2-40B4-BE49-F238E27FC236}">
                <a16:creationId xmlns:a16="http://schemas.microsoft.com/office/drawing/2014/main" id="{CCE6D9A4-5B4A-4A53-B533-13E70866F782}"/>
              </a:ext>
            </a:extLst>
          </p:cNvPr>
          <p:cNvSpPr>
            <a:spLocks noGrp="1"/>
          </p:cNvSpPr>
          <p:nvPr>
            <p:ph idx="1"/>
          </p:nvPr>
        </p:nvSpPr>
        <p:spPr/>
        <p:txBody>
          <a:bodyPr>
            <a:normAutofit/>
          </a:bodyPr>
          <a:lstStyle/>
          <a:p>
            <a:pPr algn="just"/>
            <a:r>
              <a:rPr lang="es-MX" sz="2400" dirty="0"/>
              <a:t>Sin embargo T</a:t>
            </a:r>
            <a:r>
              <a:rPr lang="es-MX" sz="2400" baseline="-25000" dirty="0"/>
              <a:t>trans</a:t>
            </a:r>
            <a:r>
              <a:rPr lang="es-MX" sz="2400" dirty="0"/>
              <a:t>, esta sujeto a variaciones. Normalmente, otros procesos compiten por los recursos para sincronizarse dentro de sus respectivos nodos. Y el mensaje m compite con otros mensajes por los recursos de la red. </a:t>
            </a:r>
          </a:p>
          <a:p>
            <a:pPr algn="just"/>
            <a:r>
              <a:rPr lang="es-MX" sz="2400" dirty="0"/>
              <a:t>A pesar de lo anterior, existe un valor mínimo </a:t>
            </a:r>
            <a:r>
              <a:rPr lang="es-MX" sz="2400" i="1" dirty="0"/>
              <a:t>min</a:t>
            </a:r>
            <a:r>
              <a:rPr lang="es-MX" sz="2400" dirty="0"/>
              <a:t> de T</a:t>
            </a:r>
            <a:r>
              <a:rPr lang="es-MX" sz="2400" baseline="-25000" dirty="0"/>
              <a:t>trans</a:t>
            </a:r>
            <a:r>
              <a:rPr lang="es-MX" sz="2400" dirty="0"/>
              <a:t> que puede considerarse cuando no existen mas procesos ejecutándose y no existe trafico en la red y un valor máximo </a:t>
            </a:r>
            <a:r>
              <a:rPr lang="es-MX" sz="2400" i="1" dirty="0" err="1"/>
              <a:t>max</a:t>
            </a:r>
            <a:r>
              <a:rPr lang="es-MX" sz="2400" dirty="0"/>
              <a:t> de T</a:t>
            </a:r>
            <a:r>
              <a:rPr lang="es-MX" sz="2400" baseline="-25000" dirty="0"/>
              <a:t>trans</a:t>
            </a:r>
            <a:r>
              <a:rPr lang="es-MX" sz="2400" dirty="0"/>
              <a:t> para la transmisión de cualquier mensaje. </a:t>
            </a:r>
          </a:p>
        </p:txBody>
      </p:sp>
    </p:spTree>
    <p:extLst>
      <p:ext uri="{BB962C8B-B14F-4D97-AF65-F5344CB8AC3E}">
        <p14:creationId xmlns:p14="http://schemas.microsoft.com/office/powerpoint/2010/main" val="224310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D73AB-9495-435A-B6A7-529D0A8873B0}"/>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síncrono</a:t>
            </a:r>
          </a:p>
        </p:txBody>
      </p:sp>
      <p:sp>
        <p:nvSpPr>
          <p:cNvPr id="3" name="Marcador de contenido 2">
            <a:extLst>
              <a:ext uri="{FF2B5EF4-FFF2-40B4-BE49-F238E27FC236}">
                <a16:creationId xmlns:a16="http://schemas.microsoft.com/office/drawing/2014/main" id="{B08A27EB-F91A-4859-B47B-F0D69CF2EA34}"/>
              </a:ext>
            </a:extLst>
          </p:cNvPr>
          <p:cNvSpPr>
            <a:spLocks noGrp="1"/>
          </p:cNvSpPr>
          <p:nvPr>
            <p:ph idx="1"/>
          </p:nvPr>
        </p:nvSpPr>
        <p:spPr/>
        <p:txBody>
          <a:bodyPr>
            <a:normAutofit/>
          </a:bodyPr>
          <a:lstStyle/>
          <a:p>
            <a:r>
              <a:rPr lang="es-MX" sz="2400" dirty="0"/>
              <a:t>Considerando la incertidumbre en el tiempo de transmisión de un mensaje u definida como:</a:t>
            </a:r>
          </a:p>
          <a:p>
            <a:endParaRPr lang="es-MX" sz="2400" dirty="0"/>
          </a:p>
          <a:p>
            <a:pPr marL="0" indent="0" algn="ctr">
              <a:buNone/>
            </a:pPr>
            <a:r>
              <a:rPr lang="es-MX" sz="2400" dirty="0"/>
              <a:t>u = (</a:t>
            </a:r>
            <a:r>
              <a:rPr lang="es-MX" sz="2400" dirty="0" err="1"/>
              <a:t>max</a:t>
            </a:r>
            <a:r>
              <a:rPr lang="es-MX" sz="2400" dirty="0"/>
              <a:t> – min)</a:t>
            </a:r>
          </a:p>
          <a:p>
            <a:endParaRPr lang="es-MX" sz="2400" dirty="0"/>
          </a:p>
          <a:p>
            <a:r>
              <a:rPr lang="es-MX" sz="2400" dirty="0"/>
              <a:t>Si el reloj se ajusta a un valor t + min o t + </a:t>
            </a:r>
            <a:r>
              <a:rPr lang="es-MX" sz="2400" dirty="0" err="1"/>
              <a:t>max</a:t>
            </a:r>
            <a:r>
              <a:rPr lang="es-MX" sz="2400" dirty="0"/>
              <a:t>, el desvío de reloj puede ser tan grande como u.</a:t>
            </a:r>
          </a:p>
        </p:txBody>
      </p:sp>
    </p:spTree>
    <p:extLst>
      <p:ext uri="{BB962C8B-B14F-4D97-AF65-F5344CB8AC3E}">
        <p14:creationId xmlns:p14="http://schemas.microsoft.com/office/powerpoint/2010/main" val="286380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EA7E6-EDF8-4522-A534-97156024E6DE}"/>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síncrono</a:t>
            </a:r>
          </a:p>
        </p:txBody>
      </p:sp>
      <p:sp>
        <p:nvSpPr>
          <p:cNvPr id="3" name="Marcador de contenido 2">
            <a:extLst>
              <a:ext uri="{FF2B5EF4-FFF2-40B4-BE49-F238E27FC236}">
                <a16:creationId xmlns:a16="http://schemas.microsoft.com/office/drawing/2014/main" id="{2FDAF538-DD47-46FC-8213-8E0BC7C9174A}"/>
              </a:ext>
            </a:extLst>
          </p:cNvPr>
          <p:cNvSpPr>
            <a:spLocks noGrp="1"/>
          </p:cNvSpPr>
          <p:nvPr>
            <p:ph idx="1"/>
          </p:nvPr>
        </p:nvSpPr>
        <p:spPr/>
        <p:txBody>
          <a:bodyPr>
            <a:normAutofit/>
          </a:bodyPr>
          <a:lstStyle/>
          <a:p>
            <a:r>
              <a:rPr lang="es-MX" sz="2400" dirty="0"/>
              <a:t>Cuando se ajusta el reloj a un punto intermedio </a:t>
            </a:r>
          </a:p>
          <a:p>
            <a:pPr marL="0" indent="0" algn="ctr">
              <a:buNone/>
            </a:pPr>
            <a:r>
              <a:rPr lang="es-MX" sz="2400" dirty="0"/>
              <a:t>t + (</a:t>
            </a:r>
            <a:r>
              <a:rPr lang="es-MX" sz="2400" dirty="0" err="1"/>
              <a:t>max</a:t>
            </a:r>
            <a:r>
              <a:rPr lang="es-MX" sz="2400" dirty="0"/>
              <a:t> + min)/2</a:t>
            </a:r>
          </a:p>
          <a:p>
            <a:r>
              <a:rPr lang="es-MX" sz="2400" dirty="0"/>
              <a:t>El desvío será de u/2 máximo.</a:t>
            </a:r>
            <a:endParaRPr lang="es-MX" sz="2400" u="sng" dirty="0"/>
          </a:p>
          <a:p>
            <a:r>
              <a:rPr lang="es-MX" sz="2400" dirty="0"/>
              <a:t>En general, en un sistema síncrono, el limite optimo de desvío de reloj que puede alcanzarse al sincronizar N relojes es de:</a:t>
            </a:r>
          </a:p>
          <a:p>
            <a:pPr marL="0" indent="0" algn="ctr">
              <a:buNone/>
            </a:pPr>
            <a:r>
              <a:rPr lang="es-MX" sz="2400" dirty="0"/>
              <a:t>u(1 – 1/N)</a:t>
            </a:r>
          </a:p>
        </p:txBody>
      </p:sp>
    </p:spTree>
    <p:extLst>
      <p:ext uri="{BB962C8B-B14F-4D97-AF65-F5344CB8AC3E}">
        <p14:creationId xmlns:p14="http://schemas.microsoft.com/office/powerpoint/2010/main" val="105973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EA7E6-EDF8-4522-A534-97156024E6DE}"/>
              </a:ext>
            </a:extLst>
          </p:cNvPr>
          <p:cNvSpPr>
            <a:spLocks noGrp="1"/>
          </p:cNvSpPr>
          <p:nvPr>
            <p:ph type="title"/>
          </p:nvPr>
        </p:nvSpPr>
        <p:spPr/>
        <p:txBody>
          <a:bodyPr>
            <a:normAutofit fontScale="90000"/>
          </a:bodyPr>
          <a:lstStyle/>
          <a:p>
            <a:r>
              <a:rPr lang="es-MX" dirty="0"/>
              <a:t>Algoritmos de sincronización interna</a:t>
            </a:r>
            <a:br>
              <a:rPr lang="es-MX" dirty="0"/>
            </a:br>
            <a:r>
              <a:rPr lang="es-MX" sz="3200" dirty="0"/>
              <a:t>Sincronización en un sistema distribuido asíncrono</a:t>
            </a:r>
          </a:p>
        </p:txBody>
      </p:sp>
      <p:sp>
        <p:nvSpPr>
          <p:cNvPr id="3" name="Marcador de contenido 2">
            <a:extLst>
              <a:ext uri="{FF2B5EF4-FFF2-40B4-BE49-F238E27FC236}">
                <a16:creationId xmlns:a16="http://schemas.microsoft.com/office/drawing/2014/main" id="{2FDAF538-DD47-46FC-8213-8E0BC7C9174A}"/>
              </a:ext>
            </a:extLst>
          </p:cNvPr>
          <p:cNvSpPr>
            <a:spLocks noGrp="1"/>
          </p:cNvSpPr>
          <p:nvPr>
            <p:ph idx="1"/>
          </p:nvPr>
        </p:nvSpPr>
        <p:spPr>
          <a:xfrm>
            <a:off x="677334" y="1930401"/>
            <a:ext cx="8596668" cy="4110962"/>
          </a:xfrm>
        </p:spPr>
        <p:txBody>
          <a:bodyPr>
            <a:normAutofit lnSpcReduction="10000"/>
          </a:bodyPr>
          <a:lstStyle/>
          <a:p>
            <a:pPr algn="just"/>
            <a:r>
              <a:rPr lang="es-MX" sz="2400" dirty="0"/>
              <a:t>En la practica, la mayoría de los sistemas distribuidos son asíncronos. En este caso no existe un limite de T</a:t>
            </a:r>
            <a:r>
              <a:rPr lang="es-MX" sz="2400" baseline="-25000" dirty="0"/>
              <a:t>trans</a:t>
            </a:r>
            <a:r>
              <a:rPr lang="es-MX" sz="2400" dirty="0"/>
              <a:t> máximo y los factores que causan un retraso en la transmisión de un mensaje no están ligados a sus efectos.</a:t>
            </a:r>
          </a:p>
          <a:p>
            <a:pPr algn="just"/>
            <a:r>
              <a:rPr lang="es-MX" sz="2400" dirty="0"/>
              <a:t>Por lo tanto, para un sistema asíncrono solo podemos decir que: </a:t>
            </a:r>
          </a:p>
          <a:p>
            <a:pPr marL="0" indent="0" algn="ctr">
              <a:buNone/>
            </a:pPr>
            <a:r>
              <a:rPr lang="es-MX" sz="2400" dirty="0"/>
              <a:t>T</a:t>
            </a:r>
            <a:r>
              <a:rPr lang="es-MX" sz="2400" baseline="-25000" dirty="0"/>
              <a:t>trans</a:t>
            </a:r>
            <a:r>
              <a:rPr lang="es-MX" sz="2400" dirty="0"/>
              <a:t> = min + x ; en donde x ≥ 0</a:t>
            </a:r>
          </a:p>
          <a:p>
            <a:pPr algn="just"/>
            <a:r>
              <a:rPr lang="es-MX" sz="2400" dirty="0"/>
              <a:t>No se conoce el valor de x para un caso particular, aunque puede medirse una distribución de valores para cada caso especifico.</a:t>
            </a:r>
          </a:p>
        </p:txBody>
      </p:sp>
    </p:spTree>
    <p:extLst>
      <p:ext uri="{BB962C8B-B14F-4D97-AF65-F5344CB8AC3E}">
        <p14:creationId xmlns:p14="http://schemas.microsoft.com/office/powerpoint/2010/main" val="1870971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94894-E677-4B46-AB1D-7EC6987A79FB}"/>
              </a:ext>
            </a:extLst>
          </p:cNvPr>
          <p:cNvSpPr>
            <a:spLocks noGrp="1"/>
          </p:cNvSpPr>
          <p:nvPr>
            <p:ph type="title"/>
          </p:nvPr>
        </p:nvSpPr>
        <p:spPr/>
        <p:txBody>
          <a:bodyPr>
            <a:normAutofit/>
          </a:bodyPr>
          <a:lstStyle/>
          <a:p>
            <a:r>
              <a:rPr lang="es-MX" dirty="0"/>
              <a:t>Algoritmos de sincronización interna</a:t>
            </a:r>
            <a:br>
              <a:rPr lang="es-MX" dirty="0"/>
            </a:br>
            <a:r>
              <a:rPr lang="es-MX" sz="2900" dirty="0"/>
              <a:t>Algoritmo de Berkeley</a:t>
            </a:r>
            <a:endParaRPr lang="es-MX" sz="3200" dirty="0"/>
          </a:p>
        </p:txBody>
      </p:sp>
      <p:sp>
        <p:nvSpPr>
          <p:cNvPr id="3" name="Marcador de contenido 2">
            <a:extLst>
              <a:ext uri="{FF2B5EF4-FFF2-40B4-BE49-F238E27FC236}">
                <a16:creationId xmlns:a16="http://schemas.microsoft.com/office/drawing/2014/main" id="{04DD59F6-874B-4DF9-9C95-5E33D8D06156}"/>
              </a:ext>
            </a:extLst>
          </p:cNvPr>
          <p:cNvSpPr>
            <a:spLocks noGrp="1"/>
          </p:cNvSpPr>
          <p:nvPr>
            <p:ph idx="1"/>
          </p:nvPr>
        </p:nvSpPr>
        <p:spPr/>
        <p:txBody>
          <a:bodyPr>
            <a:normAutofit/>
          </a:bodyPr>
          <a:lstStyle/>
          <a:p>
            <a:pPr algn="just"/>
            <a:r>
              <a:rPr lang="es-MX" sz="2400" dirty="0" err="1"/>
              <a:t>Gusella</a:t>
            </a:r>
            <a:r>
              <a:rPr lang="es-MX" sz="2400" dirty="0"/>
              <a:t> y </a:t>
            </a:r>
            <a:r>
              <a:rPr lang="es-MX" sz="2400" dirty="0" err="1"/>
              <a:t>Zatti</a:t>
            </a:r>
            <a:r>
              <a:rPr lang="es-MX" sz="2400" dirty="0"/>
              <a:t> en 1989 describieron un algoritmo que desarrollaron para sincronizar conjuntos de computadoras que ejecutaban Berkeley UNIX, en el cual una computadora denominada </a:t>
            </a:r>
            <a:r>
              <a:rPr lang="es-MX" sz="2400" i="1" dirty="0"/>
              <a:t>maestro</a:t>
            </a:r>
            <a:r>
              <a:rPr lang="es-MX" sz="2400" dirty="0"/>
              <a:t>, se encarga de la coordinación, sondeando las computadoras cuyo reloj será sincronizado denominadas </a:t>
            </a:r>
            <a:r>
              <a:rPr lang="es-MX" sz="2400" i="1" dirty="0"/>
              <a:t>esclavos</a:t>
            </a:r>
            <a:r>
              <a:rPr lang="es-MX" sz="2400" dirty="0"/>
              <a:t>.</a:t>
            </a:r>
          </a:p>
        </p:txBody>
      </p:sp>
    </p:spTree>
    <p:extLst>
      <p:ext uri="{BB962C8B-B14F-4D97-AF65-F5344CB8AC3E}">
        <p14:creationId xmlns:p14="http://schemas.microsoft.com/office/powerpoint/2010/main" val="2537188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94894-E677-4B46-AB1D-7EC6987A79FB}"/>
              </a:ext>
            </a:extLst>
          </p:cNvPr>
          <p:cNvSpPr>
            <a:spLocks noGrp="1"/>
          </p:cNvSpPr>
          <p:nvPr>
            <p:ph type="title"/>
          </p:nvPr>
        </p:nvSpPr>
        <p:spPr/>
        <p:txBody>
          <a:bodyPr>
            <a:normAutofit/>
          </a:bodyPr>
          <a:lstStyle/>
          <a:p>
            <a:r>
              <a:rPr lang="es-MX" dirty="0"/>
              <a:t>Algoritmos de sincronización interna</a:t>
            </a:r>
            <a:br>
              <a:rPr lang="es-MX" dirty="0"/>
            </a:br>
            <a:r>
              <a:rPr lang="es-MX" sz="2900" dirty="0"/>
              <a:t>Algoritmo de Berkeley</a:t>
            </a:r>
            <a:endParaRPr lang="es-MX" sz="3200" dirty="0"/>
          </a:p>
        </p:txBody>
      </p:sp>
      <p:sp>
        <p:nvSpPr>
          <p:cNvPr id="3" name="Marcador de contenido 2">
            <a:extLst>
              <a:ext uri="{FF2B5EF4-FFF2-40B4-BE49-F238E27FC236}">
                <a16:creationId xmlns:a16="http://schemas.microsoft.com/office/drawing/2014/main" id="{04DD59F6-874B-4DF9-9C95-5E33D8D06156}"/>
              </a:ext>
            </a:extLst>
          </p:cNvPr>
          <p:cNvSpPr>
            <a:spLocks noGrp="1"/>
          </p:cNvSpPr>
          <p:nvPr>
            <p:ph idx="1"/>
          </p:nvPr>
        </p:nvSpPr>
        <p:spPr/>
        <p:txBody>
          <a:bodyPr>
            <a:normAutofit/>
          </a:bodyPr>
          <a:lstStyle/>
          <a:p>
            <a:pPr algn="just"/>
            <a:r>
              <a:rPr lang="es-MX" sz="2400" dirty="0"/>
              <a:t>El maestro estima su tiempo local considerando los tiempos de ida y vuelta de los mensajes y promedia los valores obtenidos incluyendo su propio reloj.</a:t>
            </a:r>
          </a:p>
        </p:txBody>
      </p:sp>
    </p:spTree>
    <p:extLst>
      <p:ext uri="{BB962C8B-B14F-4D97-AF65-F5344CB8AC3E}">
        <p14:creationId xmlns:p14="http://schemas.microsoft.com/office/powerpoint/2010/main" val="17580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4DCE8-118A-41D1-8DDC-D242421FF82E}"/>
              </a:ext>
            </a:extLst>
          </p:cNvPr>
          <p:cNvSpPr>
            <a:spLocks noGrp="1"/>
          </p:cNvSpPr>
          <p:nvPr>
            <p:ph type="title"/>
          </p:nvPr>
        </p:nvSpPr>
        <p:spPr/>
        <p:txBody>
          <a:bodyPr/>
          <a:lstStyle/>
          <a:p>
            <a:r>
              <a:rPr lang="es-MX" dirty="0"/>
              <a:t>Algoritmos de sincronización interna</a:t>
            </a:r>
            <a:br>
              <a:rPr lang="es-MX" dirty="0"/>
            </a:br>
            <a:r>
              <a:rPr lang="es-MX" sz="2900" dirty="0"/>
              <a:t>Algoritmo de Berkeley</a:t>
            </a:r>
            <a:endParaRPr lang="es-MX" dirty="0"/>
          </a:p>
        </p:txBody>
      </p:sp>
      <p:sp>
        <p:nvSpPr>
          <p:cNvPr id="3" name="Marcador de contenido 2">
            <a:extLst>
              <a:ext uri="{FF2B5EF4-FFF2-40B4-BE49-F238E27FC236}">
                <a16:creationId xmlns:a16="http://schemas.microsoft.com/office/drawing/2014/main" id="{B6637CDF-F97D-4D4F-9574-5F4B0BB1A7FD}"/>
              </a:ext>
            </a:extLst>
          </p:cNvPr>
          <p:cNvSpPr>
            <a:spLocks noGrp="1"/>
          </p:cNvSpPr>
          <p:nvPr>
            <p:ph idx="1"/>
          </p:nvPr>
        </p:nvSpPr>
        <p:spPr>
          <a:xfrm>
            <a:off x="677334" y="1930401"/>
            <a:ext cx="8596668" cy="4110962"/>
          </a:xfrm>
        </p:spPr>
        <p:txBody>
          <a:bodyPr>
            <a:normAutofit/>
          </a:bodyPr>
          <a:lstStyle/>
          <a:p>
            <a:pPr algn="just"/>
            <a:r>
              <a:rPr lang="es-MX" sz="2400" dirty="0"/>
              <a:t>El cálculo del promedio anula las tendencia individuales de los relojes a adelantarse o retrasarse. </a:t>
            </a:r>
          </a:p>
          <a:p>
            <a:pPr algn="just"/>
            <a:r>
              <a:rPr lang="es-MX" sz="2400" dirty="0"/>
              <a:t>La precisión de este método depende de un tiempo nominal de ida y vuelta entre maestro y esclavos.</a:t>
            </a:r>
          </a:p>
        </p:txBody>
      </p:sp>
    </p:spTree>
    <p:extLst>
      <p:ext uri="{BB962C8B-B14F-4D97-AF65-F5344CB8AC3E}">
        <p14:creationId xmlns:p14="http://schemas.microsoft.com/office/powerpoint/2010/main" val="318045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68033-4258-4B6C-818D-45213A5C060C}"/>
              </a:ext>
            </a:extLst>
          </p:cNvPr>
          <p:cNvSpPr>
            <a:spLocks noGrp="1"/>
          </p:cNvSpPr>
          <p:nvPr>
            <p:ph type="title"/>
          </p:nvPr>
        </p:nvSpPr>
        <p:spPr>
          <a:xfrm>
            <a:off x="677334" y="609600"/>
            <a:ext cx="8596668" cy="901148"/>
          </a:xfrm>
        </p:spPr>
        <p:txBody>
          <a:bodyPr/>
          <a:lstStyle/>
          <a:p>
            <a:r>
              <a:rPr lang="es-MX" dirty="0"/>
              <a:t>Reloj físico</a:t>
            </a:r>
          </a:p>
        </p:txBody>
      </p:sp>
      <p:sp>
        <p:nvSpPr>
          <p:cNvPr id="3" name="Marcador de contenido 2">
            <a:extLst>
              <a:ext uri="{FF2B5EF4-FFF2-40B4-BE49-F238E27FC236}">
                <a16:creationId xmlns:a16="http://schemas.microsoft.com/office/drawing/2014/main" id="{62BF2403-2458-4BEB-B6A8-9FE2230247CB}"/>
              </a:ext>
            </a:extLst>
          </p:cNvPr>
          <p:cNvSpPr>
            <a:spLocks noGrp="1"/>
          </p:cNvSpPr>
          <p:nvPr>
            <p:ph idx="1"/>
          </p:nvPr>
        </p:nvSpPr>
        <p:spPr>
          <a:xfrm>
            <a:off x="677334" y="1815549"/>
            <a:ext cx="8596668" cy="4225814"/>
          </a:xfrm>
        </p:spPr>
        <p:txBody>
          <a:bodyPr anchor="ctr">
            <a:normAutofit/>
          </a:bodyPr>
          <a:lstStyle/>
          <a:p>
            <a:pPr marL="0" indent="0" algn="just">
              <a:buNone/>
            </a:pPr>
            <a:r>
              <a:rPr lang="es-MX" sz="2400" dirty="0"/>
              <a:t>Cada computadora tiene su propio reloj físico, el cual es un dispositivo electrónico que cuenta las oscilaciones que ocurren en un cristal a una frecuencia determinada, y normalmente dividen este conteo y almacenan los resultados en un registro de contador.</a:t>
            </a:r>
          </a:p>
        </p:txBody>
      </p:sp>
    </p:spTree>
    <p:extLst>
      <p:ext uri="{BB962C8B-B14F-4D97-AF65-F5344CB8AC3E}">
        <p14:creationId xmlns:p14="http://schemas.microsoft.com/office/powerpoint/2010/main" val="203906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4DCE8-118A-41D1-8DDC-D242421FF82E}"/>
              </a:ext>
            </a:extLst>
          </p:cNvPr>
          <p:cNvSpPr>
            <a:spLocks noGrp="1"/>
          </p:cNvSpPr>
          <p:nvPr>
            <p:ph type="title"/>
          </p:nvPr>
        </p:nvSpPr>
        <p:spPr/>
        <p:txBody>
          <a:bodyPr/>
          <a:lstStyle/>
          <a:p>
            <a:r>
              <a:rPr lang="es-MX" dirty="0"/>
              <a:t>Algoritmos de sincronización interna</a:t>
            </a:r>
            <a:br>
              <a:rPr lang="es-MX" dirty="0"/>
            </a:br>
            <a:r>
              <a:rPr lang="es-MX" sz="2900" dirty="0"/>
              <a:t>Algoritmo de Berkeley</a:t>
            </a:r>
            <a:endParaRPr lang="es-MX" dirty="0"/>
          </a:p>
        </p:txBody>
      </p:sp>
      <p:sp>
        <p:nvSpPr>
          <p:cNvPr id="3" name="Marcador de contenido 2">
            <a:extLst>
              <a:ext uri="{FF2B5EF4-FFF2-40B4-BE49-F238E27FC236}">
                <a16:creationId xmlns:a16="http://schemas.microsoft.com/office/drawing/2014/main" id="{B6637CDF-F97D-4D4F-9574-5F4B0BB1A7FD}"/>
              </a:ext>
            </a:extLst>
          </p:cNvPr>
          <p:cNvSpPr>
            <a:spLocks noGrp="1"/>
          </p:cNvSpPr>
          <p:nvPr>
            <p:ph idx="1"/>
          </p:nvPr>
        </p:nvSpPr>
        <p:spPr>
          <a:xfrm>
            <a:off x="677334" y="1930401"/>
            <a:ext cx="8596668" cy="4110962"/>
          </a:xfrm>
        </p:spPr>
        <p:txBody>
          <a:bodyPr>
            <a:normAutofit/>
          </a:bodyPr>
          <a:lstStyle/>
          <a:p>
            <a:pPr algn="just"/>
            <a:r>
              <a:rPr lang="es-MX" sz="2400" dirty="0"/>
              <a:t>El maestro elimina cualquier lectura ocasional que sobrepase ese tiempo máximo.</a:t>
            </a:r>
          </a:p>
          <a:p>
            <a:pPr algn="just"/>
            <a:r>
              <a:rPr lang="es-MX" sz="2400" dirty="0"/>
              <a:t>El maestro no envía una actualización de tiempo, en su lugar, envía la cantidad de tiempo por la que debe ajustarse en cada reloj esclavo. Este valor puede ser positivo o negativo.</a:t>
            </a:r>
          </a:p>
          <a:p>
            <a:pPr algn="just"/>
            <a:endParaRPr lang="es-MX" sz="2400" dirty="0"/>
          </a:p>
        </p:txBody>
      </p:sp>
    </p:spTree>
    <p:extLst>
      <p:ext uri="{BB962C8B-B14F-4D97-AF65-F5344CB8AC3E}">
        <p14:creationId xmlns:p14="http://schemas.microsoft.com/office/powerpoint/2010/main" val="2847071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E10FF-3FC9-4499-9FA2-0EE571E8EF35}"/>
              </a:ext>
            </a:extLst>
          </p:cNvPr>
          <p:cNvSpPr>
            <a:spLocks noGrp="1"/>
          </p:cNvSpPr>
          <p:nvPr>
            <p:ph type="title"/>
          </p:nvPr>
        </p:nvSpPr>
        <p:spPr/>
        <p:txBody>
          <a:bodyPr/>
          <a:lstStyle/>
          <a:p>
            <a:r>
              <a:rPr lang="es-MX" dirty="0"/>
              <a:t>Algoritmos de sincronización interna</a:t>
            </a:r>
            <a:br>
              <a:rPr lang="es-MX" dirty="0"/>
            </a:br>
            <a:r>
              <a:rPr lang="es-MX" sz="2900" dirty="0"/>
              <a:t>Algoritmo de Berkeley</a:t>
            </a:r>
            <a:endParaRPr lang="es-MX" dirty="0"/>
          </a:p>
        </p:txBody>
      </p:sp>
      <p:sp>
        <p:nvSpPr>
          <p:cNvPr id="3" name="Marcador de contenido 2">
            <a:extLst>
              <a:ext uri="{FF2B5EF4-FFF2-40B4-BE49-F238E27FC236}">
                <a16:creationId xmlns:a16="http://schemas.microsoft.com/office/drawing/2014/main" id="{DF95EEE3-AAE5-4A59-B2CC-69C6F1C3658F}"/>
              </a:ext>
            </a:extLst>
          </p:cNvPr>
          <p:cNvSpPr>
            <a:spLocks noGrp="1"/>
          </p:cNvSpPr>
          <p:nvPr>
            <p:ph idx="1"/>
          </p:nvPr>
        </p:nvSpPr>
        <p:spPr/>
        <p:txBody>
          <a:bodyPr>
            <a:normAutofit/>
          </a:bodyPr>
          <a:lstStyle/>
          <a:p>
            <a:r>
              <a:rPr lang="es-MX" sz="2400" dirty="0"/>
              <a:t>El algoritmo de Berkeley anula las lecturas de relojes con falla, eligiendo un subconjunto de relojes que no difieren entre si por mas de una cantidad de tiempo especificada y el promedio se calcula solo a partir de las lecturas hechas en estos relojes. </a:t>
            </a:r>
          </a:p>
        </p:txBody>
      </p:sp>
    </p:spTree>
    <p:extLst>
      <p:ext uri="{BB962C8B-B14F-4D97-AF65-F5344CB8AC3E}">
        <p14:creationId xmlns:p14="http://schemas.microsoft.com/office/powerpoint/2010/main" val="1550521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E10FF-3FC9-4499-9FA2-0EE571E8EF35}"/>
              </a:ext>
            </a:extLst>
          </p:cNvPr>
          <p:cNvSpPr>
            <a:spLocks noGrp="1"/>
          </p:cNvSpPr>
          <p:nvPr>
            <p:ph type="title"/>
          </p:nvPr>
        </p:nvSpPr>
        <p:spPr/>
        <p:txBody>
          <a:bodyPr/>
          <a:lstStyle/>
          <a:p>
            <a:r>
              <a:rPr lang="es-MX" dirty="0"/>
              <a:t>Algoritmos de sincronización interna</a:t>
            </a:r>
            <a:br>
              <a:rPr lang="es-MX" dirty="0"/>
            </a:br>
            <a:r>
              <a:rPr lang="es-MX" sz="2900" dirty="0"/>
              <a:t>Algoritmo de Berkeley</a:t>
            </a:r>
            <a:endParaRPr lang="es-MX" dirty="0"/>
          </a:p>
        </p:txBody>
      </p:sp>
      <p:sp>
        <p:nvSpPr>
          <p:cNvPr id="3" name="Marcador de contenido 2">
            <a:extLst>
              <a:ext uri="{FF2B5EF4-FFF2-40B4-BE49-F238E27FC236}">
                <a16:creationId xmlns:a16="http://schemas.microsoft.com/office/drawing/2014/main" id="{DF95EEE3-AAE5-4A59-B2CC-69C6F1C3658F}"/>
              </a:ext>
            </a:extLst>
          </p:cNvPr>
          <p:cNvSpPr>
            <a:spLocks noGrp="1"/>
          </p:cNvSpPr>
          <p:nvPr>
            <p:ph idx="1"/>
          </p:nvPr>
        </p:nvSpPr>
        <p:spPr/>
        <p:txBody>
          <a:bodyPr>
            <a:normAutofit/>
          </a:bodyPr>
          <a:lstStyle/>
          <a:p>
            <a:r>
              <a:rPr lang="es-MX" sz="2400" dirty="0"/>
              <a:t>Si un equipo falla otro toma su lugar y continua con la sincronización.</a:t>
            </a:r>
          </a:p>
          <a:p>
            <a:r>
              <a:rPr lang="es-MX" sz="2400" dirty="0"/>
              <a:t>No hay garantía de que el nuevo maestro pertenezca al grupo de sincronización, por lo que el tiempo entre dos relojes podría no estar sincronizado.</a:t>
            </a:r>
          </a:p>
        </p:txBody>
      </p:sp>
    </p:spTree>
    <p:extLst>
      <p:ext uri="{BB962C8B-B14F-4D97-AF65-F5344CB8AC3E}">
        <p14:creationId xmlns:p14="http://schemas.microsoft.com/office/powerpoint/2010/main" val="2271833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CD777-F922-4D53-B133-7ED1099E6E68}"/>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p:sp>
        <p:nvSpPr>
          <p:cNvPr id="3" name="Marcador de contenido 2">
            <a:extLst>
              <a:ext uri="{FF2B5EF4-FFF2-40B4-BE49-F238E27FC236}">
                <a16:creationId xmlns:a16="http://schemas.microsoft.com/office/drawing/2014/main" id="{6BA4CE57-2437-4FD5-A5E8-B41C414C2C08}"/>
              </a:ext>
            </a:extLst>
          </p:cNvPr>
          <p:cNvSpPr>
            <a:spLocks noGrp="1"/>
          </p:cNvSpPr>
          <p:nvPr>
            <p:ph idx="1"/>
          </p:nvPr>
        </p:nvSpPr>
        <p:spPr/>
        <p:txBody>
          <a:bodyPr>
            <a:normAutofit/>
          </a:bodyPr>
          <a:lstStyle/>
          <a:p>
            <a:pPr algn="just"/>
            <a:r>
              <a:rPr lang="es-MX" sz="2400" dirty="0"/>
              <a:t>Este método sugiere el uso de un servidor de tiempo conectado a un dispositivo que recibe señales de tiempo UTC. </a:t>
            </a:r>
          </a:p>
          <a:p>
            <a:pPr algn="just"/>
            <a:r>
              <a:rPr lang="es-MX" sz="2400" dirty="0"/>
              <a:t>El proceso servidor S provee el tiempo de acuerdo a su reloj bajo peticiones.</a:t>
            </a:r>
          </a:p>
        </p:txBody>
      </p:sp>
      <p:pic>
        <p:nvPicPr>
          <p:cNvPr id="5" name="Imagen 4">
            <a:extLst>
              <a:ext uri="{FF2B5EF4-FFF2-40B4-BE49-F238E27FC236}">
                <a16:creationId xmlns:a16="http://schemas.microsoft.com/office/drawing/2014/main" id="{649BC237-A355-4F8F-BBE2-650FF2AFF3B2}"/>
              </a:ext>
            </a:extLst>
          </p:cNvPr>
          <p:cNvPicPr>
            <a:picLocks noChangeAspect="1"/>
          </p:cNvPicPr>
          <p:nvPr/>
        </p:nvPicPr>
        <p:blipFill rotWithShape="1">
          <a:blip r:embed="rId2"/>
          <a:srcRect l="38192" t="60880" r="30077" b="21150"/>
          <a:stretch/>
        </p:blipFill>
        <p:spPr>
          <a:xfrm>
            <a:off x="2448266" y="4745919"/>
            <a:ext cx="5054803" cy="1525632"/>
          </a:xfrm>
          <a:prstGeom prst="rect">
            <a:avLst/>
          </a:prstGeom>
        </p:spPr>
      </p:pic>
    </p:spTree>
    <p:extLst>
      <p:ext uri="{BB962C8B-B14F-4D97-AF65-F5344CB8AC3E}">
        <p14:creationId xmlns:p14="http://schemas.microsoft.com/office/powerpoint/2010/main" val="189161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7539B-5FDE-4152-BEED-5930D2C2ACEE}"/>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p:sp>
        <p:nvSpPr>
          <p:cNvPr id="3" name="Marcador de contenido 2">
            <a:extLst>
              <a:ext uri="{FF2B5EF4-FFF2-40B4-BE49-F238E27FC236}">
                <a16:creationId xmlns:a16="http://schemas.microsoft.com/office/drawing/2014/main" id="{21A475AC-B8BA-42E1-A500-07B90371CA01}"/>
              </a:ext>
            </a:extLst>
          </p:cNvPr>
          <p:cNvSpPr>
            <a:spLocks noGrp="1"/>
          </p:cNvSpPr>
          <p:nvPr>
            <p:ph idx="1"/>
          </p:nvPr>
        </p:nvSpPr>
        <p:spPr/>
        <p:txBody>
          <a:bodyPr>
            <a:normAutofit/>
          </a:bodyPr>
          <a:lstStyle/>
          <a:p>
            <a:pPr algn="just"/>
            <a:r>
              <a:rPr lang="es-MX" sz="2400" dirty="0"/>
              <a:t>Cristian observo que, para un sistema asíncrono, aunque no existe un limite superior de tiempo para el retraso en la transmisión de un mensaje, el tiempo de ida y vuelta en el intercambio de mensajes entre pares de procesos es relativamente pequeño.</a:t>
            </a:r>
          </a:p>
          <a:p>
            <a:pPr algn="just"/>
            <a:r>
              <a:rPr lang="es-MX" sz="2400" dirty="0"/>
              <a:t>Describió su algoritmo como probabilístico. Un sistema alcanza la sincronización solo si los tiempos de ida y vuelta entre servidor y cliente son suficientemente pequeños comparados con la precisión requerida.</a:t>
            </a:r>
          </a:p>
        </p:txBody>
      </p:sp>
    </p:spTree>
    <p:extLst>
      <p:ext uri="{BB962C8B-B14F-4D97-AF65-F5344CB8AC3E}">
        <p14:creationId xmlns:p14="http://schemas.microsoft.com/office/powerpoint/2010/main" val="2287642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0F270-4C59-417F-9B58-93B3BDF17289}"/>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p:sp>
        <p:nvSpPr>
          <p:cNvPr id="3" name="Marcador de contenido 2">
            <a:extLst>
              <a:ext uri="{FF2B5EF4-FFF2-40B4-BE49-F238E27FC236}">
                <a16:creationId xmlns:a16="http://schemas.microsoft.com/office/drawing/2014/main" id="{15A38D0A-391C-4B81-BBC6-366D603A4A94}"/>
              </a:ext>
            </a:extLst>
          </p:cNvPr>
          <p:cNvSpPr>
            <a:spLocks noGrp="1"/>
          </p:cNvSpPr>
          <p:nvPr>
            <p:ph idx="1"/>
          </p:nvPr>
        </p:nvSpPr>
        <p:spPr>
          <a:xfrm>
            <a:off x="677334" y="1802296"/>
            <a:ext cx="8596668" cy="4239067"/>
          </a:xfrm>
        </p:spPr>
        <p:txBody>
          <a:bodyPr>
            <a:noAutofit/>
          </a:bodyPr>
          <a:lstStyle/>
          <a:p>
            <a:pPr algn="just"/>
            <a:r>
              <a:rPr lang="es-MX" sz="2400" dirty="0"/>
              <a:t>El proceso </a:t>
            </a:r>
            <a:r>
              <a:rPr lang="es-MX" sz="2400" i="1" dirty="0">
                <a:latin typeface="Times New Roman" panose="02020603050405020304" pitchFamily="18" charset="0"/>
                <a:cs typeface="Times New Roman" panose="02020603050405020304" pitchFamily="18" charset="0"/>
              </a:rPr>
              <a:t>p</a:t>
            </a:r>
            <a:r>
              <a:rPr lang="es-MX" sz="2400" dirty="0"/>
              <a:t> hace una petición de tiempo en un mensaje </a:t>
            </a:r>
            <a:r>
              <a:rPr lang="es-MX" sz="2400" i="1" dirty="0">
                <a:latin typeface="Times New Roman" panose="02020603050405020304" pitchFamily="18" charset="0"/>
                <a:cs typeface="Times New Roman" panose="02020603050405020304" pitchFamily="18" charset="0"/>
              </a:rPr>
              <a:t>m</a:t>
            </a:r>
            <a:r>
              <a:rPr lang="es-MX" sz="2400" i="1" baseline="-25000" dirty="0">
                <a:latin typeface="Times New Roman" panose="02020603050405020304" pitchFamily="18" charset="0"/>
                <a:cs typeface="Times New Roman" panose="02020603050405020304" pitchFamily="18" charset="0"/>
              </a:rPr>
              <a:t>r</a:t>
            </a:r>
            <a:r>
              <a:rPr lang="es-MX" sz="2400" dirty="0"/>
              <a:t> al servidor </a:t>
            </a:r>
            <a:r>
              <a:rPr lang="es-MX" sz="2400" i="1" dirty="0">
                <a:latin typeface="Times New Roman" panose="02020603050405020304" pitchFamily="18" charset="0"/>
                <a:cs typeface="Times New Roman" panose="02020603050405020304" pitchFamily="18" charset="0"/>
              </a:rPr>
              <a:t>S</a:t>
            </a:r>
            <a:r>
              <a:rPr lang="es-MX" sz="2400" dirty="0"/>
              <a:t>.</a:t>
            </a:r>
          </a:p>
          <a:p>
            <a:pPr algn="just"/>
            <a:r>
              <a:rPr lang="es-MX" sz="2400" dirty="0"/>
              <a:t>El servidor </a:t>
            </a:r>
            <a:r>
              <a:rPr lang="es-MX" sz="2400" i="1" dirty="0">
                <a:latin typeface="Times New Roman" panose="02020603050405020304" pitchFamily="18" charset="0"/>
                <a:cs typeface="Times New Roman" panose="02020603050405020304" pitchFamily="18" charset="0"/>
              </a:rPr>
              <a:t>S</a:t>
            </a:r>
            <a:r>
              <a:rPr lang="es-MX" sz="2400" dirty="0"/>
              <a:t> procesa la petición y envía el valor de tiempo </a:t>
            </a:r>
            <a:r>
              <a:rPr lang="es-MX" sz="2400" i="1" dirty="0">
                <a:latin typeface="Times New Roman" panose="02020603050405020304" pitchFamily="18" charset="0"/>
                <a:cs typeface="Times New Roman" panose="02020603050405020304" pitchFamily="18" charset="0"/>
              </a:rPr>
              <a:t>t</a:t>
            </a:r>
            <a:r>
              <a:rPr lang="es-MX" sz="2400" dirty="0"/>
              <a:t> en un mensaje </a:t>
            </a:r>
            <a:r>
              <a:rPr lang="es-MX" sz="2400" i="1" dirty="0">
                <a:latin typeface="Times New Roman" panose="02020603050405020304" pitchFamily="18" charset="0"/>
                <a:cs typeface="Times New Roman" panose="02020603050405020304" pitchFamily="18" charset="0"/>
              </a:rPr>
              <a:t>m</a:t>
            </a:r>
            <a:r>
              <a:rPr lang="es-MX" sz="2400" i="1" baseline="-25000" dirty="0">
                <a:latin typeface="Times New Roman" panose="02020603050405020304" pitchFamily="18" charset="0"/>
                <a:cs typeface="Times New Roman" panose="02020603050405020304" pitchFamily="18" charset="0"/>
              </a:rPr>
              <a:t>t</a:t>
            </a:r>
            <a:r>
              <a:rPr lang="es-MX" sz="2400" dirty="0"/>
              <a:t>; </a:t>
            </a:r>
            <a:r>
              <a:rPr lang="es-MX" sz="2400" i="1" dirty="0">
                <a:latin typeface="Times New Roman" panose="02020603050405020304" pitchFamily="18" charset="0"/>
                <a:cs typeface="Times New Roman" panose="02020603050405020304" pitchFamily="18" charset="0"/>
              </a:rPr>
              <a:t>t</a:t>
            </a:r>
            <a:r>
              <a:rPr lang="es-MX" sz="2400" dirty="0"/>
              <a:t> se inserta en el mensaje </a:t>
            </a:r>
            <a:r>
              <a:rPr lang="es-MX" sz="2400" i="1" dirty="0">
                <a:latin typeface="Times New Roman" panose="02020603050405020304" pitchFamily="18" charset="0"/>
                <a:cs typeface="Times New Roman" panose="02020603050405020304" pitchFamily="18" charset="0"/>
              </a:rPr>
              <a:t>m</a:t>
            </a:r>
            <a:r>
              <a:rPr lang="es-MX" sz="2400" i="1" baseline="-25000" dirty="0">
                <a:latin typeface="Times New Roman" panose="02020603050405020304" pitchFamily="18" charset="0"/>
                <a:cs typeface="Times New Roman" panose="02020603050405020304" pitchFamily="18" charset="0"/>
              </a:rPr>
              <a:t>t</a:t>
            </a:r>
            <a:r>
              <a:rPr lang="es-MX" sz="2400" dirty="0"/>
              <a:t> en el momento mas cercano a su envío desde el servidor. </a:t>
            </a:r>
          </a:p>
          <a:p>
            <a:pPr algn="just"/>
            <a:r>
              <a:rPr lang="es-MX" sz="2400" dirty="0"/>
              <a:t>El proceso </a:t>
            </a:r>
            <a:r>
              <a:rPr lang="es-MX" sz="2400" i="1" dirty="0">
                <a:latin typeface="Times New Roman" panose="02020603050405020304" pitchFamily="18" charset="0"/>
                <a:cs typeface="Times New Roman" panose="02020603050405020304" pitchFamily="18" charset="0"/>
              </a:rPr>
              <a:t>p</a:t>
            </a:r>
            <a:r>
              <a:rPr lang="es-MX" sz="2400" dirty="0"/>
              <a:t> toma el tiempo de ida y vuelta de los mensajes </a:t>
            </a:r>
            <a:r>
              <a:rPr lang="es-MX" sz="2400" i="1" dirty="0">
                <a:latin typeface="Times New Roman" panose="02020603050405020304" pitchFamily="18" charset="0"/>
                <a:cs typeface="Times New Roman" panose="02020603050405020304" pitchFamily="18" charset="0"/>
              </a:rPr>
              <a:t>T</a:t>
            </a:r>
            <a:r>
              <a:rPr lang="es-MX" sz="2400" i="1" baseline="-25000" dirty="0">
                <a:latin typeface="Times New Roman" panose="02020603050405020304" pitchFamily="18" charset="0"/>
                <a:cs typeface="Times New Roman" panose="02020603050405020304" pitchFamily="18" charset="0"/>
              </a:rPr>
              <a:t>round</a:t>
            </a:r>
            <a:r>
              <a:rPr lang="es-MX" sz="2400" dirty="0"/>
              <a:t> desde el envío de la petición </a:t>
            </a:r>
            <a:r>
              <a:rPr lang="es-MX" sz="2400" i="1" dirty="0">
                <a:latin typeface="Times New Roman" panose="02020603050405020304" pitchFamily="18" charset="0"/>
                <a:cs typeface="Times New Roman" panose="02020603050405020304" pitchFamily="18" charset="0"/>
              </a:rPr>
              <a:t>m</a:t>
            </a:r>
            <a:r>
              <a:rPr lang="es-MX" sz="2400" i="1" baseline="-25000" dirty="0">
                <a:latin typeface="Times New Roman" panose="02020603050405020304" pitchFamily="18" charset="0"/>
                <a:cs typeface="Times New Roman" panose="02020603050405020304" pitchFamily="18" charset="0"/>
              </a:rPr>
              <a:t>r</a:t>
            </a:r>
            <a:r>
              <a:rPr lang="es-MX" sz="2400" dirty="0"/>
              <a:t> hasta la recepción de </a:t>
            </a:r>
            <a:r>
              <a:rPr lang="es-MX" sz="2400" i="1" dirty="0">
                <a:latin typeface="Times New Roman" panose="02020603050405020304" pitchFamily="18" charset="0"/>
                <a:cs typeface="Times New Roman" panose="02020603050405020304" pitchFamily="18" charset="0"/>
              </a:rPr>
              <a:t>m</a:t>
            </a:r>
            <a:r>
              <a:rPr lang="es-MX" sz="2400" i="1" baseline="-25000" dirty="0">
                <a:latin typeface="Times New Roman" panose="02020603050405020304" pitchFamily="18" charset="0"/>
                <a:cs typeface="Times New Roman" panose="02020603050405020304" pitchFamily="18" charset="0"/>
              </a:rPr>
              <a:t>t</a:t>
            </a:r>
            <a:r>
              <a:rPr lang="es-MX" sz="2400" dirty="0"/>
              <a:t>.</a:t>
            </a:r>
          </a:p>
          <a:p>
            <a:pPr algn="just"/>
            <a:r>
              <a:rPr lang="es-MX" sz="2400" dirty="0"/>
              <a:t>La precisión de esta medida de tiempo será tan precisa como lo permita el reloj físico en </a:t>
            </a:r>
            <a:r>
              <a:rPr lang="es-MX" sz="2400" i="1" dirty="0">
                <a:latin typeface="Times New Roman" panose="02020603050405020304" pitchFamily="18" charset="0"/>
                <a:cs typeface="Times New Roman" panose="02020603050405020304" pitchFamily="18" charset="0"/>
              </a:rPr>
              <a:t>t </a:t>
            </a:r>
            <a:r>
              <a:rPr lang="es-MX" sz="2400" dirty="0"/>
              <a:t>del servidor, es decir, se verá afectada por su tasa de desvío.</a:t>
            </a:r>
          </a:p>
        </p:txBody>
      </p:sp>
    </p:spTree>
    <p:extLst>
      <p:ext uri="{BB962C8B-B14F-4D97-AF65-F5344CB8AC3E}">
        <p14:creationId xmlns:p14="http://schemas.microsoft.com/office/powerpoint/2010/main" val="4096787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ormAutofit/>
              </a:bodyPr>
              <a:lstStyle/>
              <a:p>
                <a:pPr algn="just"/>
                <a:r>
                  <a:rPr lang="es-MX" sz="2400" dirty="0"/>
                  <a:t>Un estimado simple del tiempo en que p debe ajustar su reloj es:</a:t>
                </a:r>
              </a:p>
              <a:p>
                <a:pPr marL="0" indent="0" algn="just">
                  <a:buNone/>
                </a:pPr>
                <a14:m>
                  <m:oMathPara xmlns:m="http://schemas.openxmlformats.org/officeDocument/2006/math">
                    <m:oMathParaPr>
                      <m:jc m:val="centerGroup"/>
                    </m:oMathParaPr>
                    <m:oMath xmlns:m="http://schemas.openxmlformats.org/officeDocument/2006/math">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𝑡</m:t>
                          </m:r>
                        </m:e>
                        <m:sub>
                          <m:r>
                            <a:rPr lang="es-MX" sz="2400" b="0" i="1" smtClean="0">
                              <a:latin typeface="Cambria Math" panose="02040503050406030204" pitchFamily="18" charset="0"/>
                            </a:rPr>
                            <m:t>𝑎𝑐𝑡</m:t>
                          </m:r>
                          <m:r>
                            <a:rPr lang="es-MX" sz="2400" b="0" i="1" smtClean="0">
                              <a:latin typeface="Cambria Math" panose="02040503050406030204" pitchFamily="18" charset="0"/>
                            </a:rPr>
                            <m:t>_</m:t>
                          </m:r>
                          <m:r>
                            <a:rPr lang="es-MX" sz="2400" b="0" i="1" smtClean="0">
                              <a:latin typeface="Cambria Math" panose="02040503050406030204" pitchFamily="18" charset="0"/>
                            </a:rPr>
                            <m:t>𝑝</m:t>
                          </m:r>
                        </m:sub>
                      </m:sSub>
                      <m:r>
                        <a:rPr lang="es-MX" sz="2400" b="0" i="1" smtClean="0">
                          <a:latin typeface="Cambria Math" panose="02040503050406030204" pitchFamily="18" charset="0"/>
                        </a:rPr>
                        <m:t>=</m:t>
                      </m:r>
                      <m:r>
                        <a:rPr lang="es-MX" sz="2400" b="0" i="1" smtClean="0">
                          <a:latin typeface="Cambria Math" panose="02040503050406030204" pitchFamily="18" charset="0"/>
                        </a:rPr>
                        <m:t>𝑡</m:t>
                      </m:r>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𝑇</m:t>
                              </m:r>
                            </m:e>
                            <m:sub>
                              <m:r>
                                <a:rPr lang="es-MX" sz="2400" b="0" i="1" smtClean="0">
                                  <a:latin typeface="Cambria Math" panose="02040503050406030204" pitchFamily="18" charset="0"/>
                                </a:rPr>
                                <m:t>𝑟𝑜𝑢𝑛𝑑</m:t>
                              </m:r>
                            </m:sub>
                          </m:sSub>
                        </m:num>
                        <m:den>
                          <m:r>
                            <a:rPr lang="es-MX" sz="2400" b="0" i="1" smtClean="0">
                              <a:latin typeface="Cambria Math" panose="02040503050406030204" pitchFamily="18" charset="0"/>
                            </a:rPr>
                            <m:t>2</m:t>
                          </m:r>
                        </m:den>
                      </m:f>
                    </m:oMath>
                  </m:oMathPara>
                </a14:m>
                <a:endParaRPr lang="es-MX" sz="2400" b="0" dirty="0"/>
              </a:p>
              <a:p>
                <a:pPr algn="just"/>
                <a:r>
                  <a:rPr lang="es-MX" sz="2400" dirty="0"/>
                  <a:t>Bajo la suposición de que el tiempo transcurrido se divide de manera equitativa antes y después de que t fue registrado en mt. </a:t>
                </a:r>
              </a:p>
              <a:p>
                <a:pPr algn="just"/>
                <a:r>
                  <a:rPr lang="es-MX" sz="2400" dirty="0"/>
                  <a:t>Esta suposición es valida solo si los mensajes viajan dentro de la misma red.</a:t>
                </a:r>
              </a:p>
            </p:txBody>
          </p:sp>
        </mc:Choice>
        <mc:Fallback xmlns="">
          <p:sp>
            <p:nvSpPr>
              <p:cNvPr id="3" name="Marcador de contenido 2">
                <a:extLst>
                  <a:ext uri="{FF2B5EF4-FFF2-40B4-BE49-F238E27FC236}">
                    <a16:creationId xmlns:a16="http://schemas.microsoft.com/office/drawing/2014/main" id="{A85A5DBF-EC10-4902-808B-A94C9F257789}"/>
                  </a:ext>
                </a:extLst>
              </p:cNvPr>
              <p:cNvSpPr>
                <a:spLocks noGrp="1" noRot="1" noChangeAspect="1" noMove="1" noResize="1" noEditPoints="1" noAdjustHandles="1" noChangeArrowheads="1" noChangeShapeType="1" noTextEdit="1"/>
              </p:cNvSpPr>
              <p:nvPr>
                <p:ph idx="1"/>
              </p:nvPr>
            </p:nvSpPr>
            <p:spPr>
              <a:blipFill>
                <a:blip r:embed="rId2"/>
                <a:stretch>
                  <a:fillRect l="-567"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89172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Se puede lidiar con la variabilidad haciendo múltiples peticiones al servidor tomando el tiempo mínimo de </a:t>
            </a:r>
            <a:r>
              <a:rPr lang="es-MX" sz="2400" i="1" dirty="0">
                <a:latin typeface="Times New Roman" panose="02020603050405020304" pitchFamily="18" charset="0"/>
                <a:cs typeface="Times New Roman" panose="02020603050405020304" pitchFamily="18" charset="0"/>
              </a:rPr>
              <a:t>T</a:t>
            </a:r>
            <a:r>
              <a:rPr lang="es-MX" sz="2400" i="1" baseline="-25000" dirty="0">
                <a:latin typeface="Times New Roman" panose="02020603050405020304" pitchFamily="18" charset="0"/>
                <a:cs typeface="Times New Roman" panose="02020603050405020304" pitchFamily="18" charset="0"/>
              </a:rPr>
              <a:t>round</a:t>
            </a:r>
            <a:r>
              <a:rPr lang="es-MX" sz="2400" dirty="0"/>
              <a:t>.</a:t>
            </a:r>
          </a:p>
          <a:p>
            <a:pPr algn="just"/>
            <a:r>
              <a:rPr lang="es-MX" sz="2400" dirty="0"/>
              <a:t>Los resultados mas precisos son aquellos en los que los tiempos de transmisión de los mensajes son mas cercanos a </a:t>
            </a:r>
            <a:r>
              <a:rPr lang="es-MX" sz="2400" i="1" dirty="0">
                <a:latin typeface="Times New Roman" panose="02020603050405020304" pitchFamily="18" charset="0"/>
                <a:cs typeface="Times New Roman" panose="02020603050405020304" pitchFamily="18" charset="0"/>
              </a:rPr>
              <a:t>min</a:t>
            </a:r>
            <a:r>
              <a:rPr lang="es-MX" sz="2400" dirty="0"/>
              <a:t>, lo cual es difícil en una red muy ocupada.</a:t>
            </a:r>
          </a:p>
        </p:txBody>
      </p:sp>
    </p:spTree>
    <p:extLst>
      <p:ext uri="{BB962C8B-B14F-4D97-AF65-F5344CB8AC3E}">
        <p14:creationId xmlns:p14="http://schemas.microsoft.com/office/powerpoint/2010/main" val="793079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Método de Cristian</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Cristian propuso el uso de varios servidores de sincronización de tiempo a los que los clientes enviarían mensajes </a:t>
            </a:r>
            <a:r>
              <a:rPr lang="es-MX" sz="2400" dirty="0" err="1"/>
              <a:t>multicast</a:t>
            </a:r>
            <a:r>
              <a:rPr lang="es-MX" sz="2400" dirty="0"/>
              <a:t>, de esta forma, si un servidor deja de funcionar, los demás servidores pueden continuar atendiendo peticiones.</a:t>
            </a:r>
          </a:p>
          <a:p>
            <a:pPr algn="just"/>
            <a:r>
              <a:rPr lang="es-MX" sz="2400" dirty="0"/>
              <a:t>Sin embargo, el método de Cristian no provee los medios para descartar los servidores que envíen valores de tiempo debidos a fallas (como el algoritmo de Berkeley) o por intervención de ataques maliciosos (los cuales pueden solucionarse empleando técnicas de autenticación).</a:t>
            </a:r>
          </a:p>
        </p:txBody>
      </p:sp>
    </p:spTree>
    <p:extLst>
      <p:ext uri="{BB962C8B-B14F-4D97-AF65-F5344CB8AC3E}">
        <p14:creationId xmlns:p14="http://schemas.microsoft.com/office/powerpoint/2010/main" val="1554584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El algoritmo de Berkeley y el método de Cristian están diseñados para la sincronización de tiempo dentro de intranets.</a:t>
            </a:r>
          </a:p>
          <a:p>
            <a:pPr algn="just"/>
            <a:r>
              <a:rPr lang="es-MX" sz="2400" dirty="0"/>
              <a:t>El protocolo de tiempo en red propuesto en 1995 que define una arquitectura para un servicio de tiempo y un protocolo para la distribución de información de tiempo en Internet.</a:t>
            </a:r>
          </a:p>
        </p:txBody>
      </p:sp>
    </p:spTree>
    <p:extLst>
      <p:ext uri="{BB962C8B-B14F-4D97-AF65-F5344CB8AC3E}">
        <p14:creationId xmlns:p14="http://schemas.microsoft.com/office/powerpoint/2010/main" val="315491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F1011-9190-4DA2-B0F5-E571F664703B}"/>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E3EF574E-B034-4724-9B82-A993D73ED97B}"/>
              </a:ext>
            </a:extLst>
          </p:cNvPr>
          <p:cNvSpPr>
            <a:spLocks noGrp="1"/>
          </p:cNvSpPr>
          <p:nvPr>
            <p:ph idx="1"/>
          </p:nvPr>
        </p:nvSpPr>
        <p:spPr/>
        <p:txBody>
          <a:bodyPr anchor="ctr">
            <a:normAutofit lnSpcReduction="10000"/>
          </a:bodyPr>
          <a:lstStyle/>
          <a:p>
            <a:pPr marL="0" indent="0" algn="just">
              <a:buNone/>
            </a:pPr>
            <a:r>
              <a:rPr lang="es-MX" sz="2400" dirty="0"/>
              <a:t>Los relojes basados en cristales, como cualquier otro reloj, están sujetos a un “desvío de reloj”, lo que significa que cuentan el tiempo a diferentes velocidades, y por lo tanto divergen. </a:t>
            </a:r>
          </a:p>
          <a:p>
            <a:pPr marL="0" indent="0" algn="just">
              <a:buNone/>
            </a:pPr>
            <a:endParaRPr lang="es-MX" sz="2400" dirty="0"/>
          </a:p>
          <a:p>
            <a:pPr marL="0" indent="0" algn="just">
              <a:buNone/>
            </a:pPr>
            <a:r>
              <a:rPr lang="es-MX" sz="2400" dirty="0"/>
              <a:t>Los osciladores subyacentes están sujetos a variaciones físicas, y como consecuencia sus frecuencias de oscilación difieren, además la temperatura puede provocar que la frecuencia de un reloj varíe, y aunque existen diseños que compensan esta variación, no la eliminan. </a:t>
            </a:r>
          </a:p>
        </p:txBody>
      </p:sp>
    </p:spTree>
    <p:extLst>
      <p:ext uri="{BB962C8B-B14F-4D97-AF65-F5344CB8AC3E}">
        <p14:creationId xmlns:p14="http://schemas.microsoft.com/office/powerpoint/2010/main" val="1485176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a:xfrm>
            <a:off x="677334" y="1930401"/>
            <a:ext cx="8596668" cy="4110962"/>
          </a:xfrm>
        </p:spPr>
        <p:txBody>
          <a:bodyPr anchor="ctr">
            <a:normAutofit/>
          </a:bodyPr>
          <a:lstStyle/>
          <a:p>
            <a:pPr marL="0" indent="0" algn="just">
              <a:buNone/>
            </a:pPr>
            <a:r>
              <a:rPr lang="es-MX" sz="2400" dirty="0"/>
              <a:t>Los objetivos y características de NTP son:</a:t>
            </a:r>
          </a:p>
          <a:p>
            <a:pPr algn="just"/>
            <a:endParaRPr lang="es-MX" sz="2400" b="1" dirty="0"/>
          </a:p>
          <a:p>
            <a:pPr algn="just"/>
            <a:r>
              <a:rPr lang="es-MX" sz="2200" b="1" dirty="0"/>
              <a:t>Proveer un servicio que permita que clientes que se encuentren conectados a Internet puedan sincronizarse de forma precisa con el tiempo UTC: </a:t>
            </a:r>
          </a:p>
          <a:p>
            <a:pPr marL="400050" lvl="1" indent="0" algn="just">
              <a:buNone/>
            </a:pPr>
            <a:r>
              <a:rPr lang="es-MX" sz="2200" dirty="0"/>
              <a:t>Aunque los retrasos en la transmisión de los mensajes sobre Internet pueden ser muy grandes y variables. NTP emplea técnicas estadísticas para el filtrado de datos de tiempo y discrimina de acuerdo a la calidad de los datos de tiempo de diferentes servidores.</a:t>
            </a:r>
          </a:p>
        </p:txBody>
      </p:sp>
    </p:spTree>
    <p:extLst>
      <p:ext uri="{BB962C8B-B14F-4D97-AF65-F5344CB8AC3E}">
        <p14:creationId xmlns:p14="http://schemas.microsoft.com/office/powerpoint/2010/main" val="156652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200" b="1" dirty="0"/>
              <a:t>Proveer un servicio confiable que pueda solventar largas perdidas de conectividad:</a:t>
            </a:r>
          </a:p>
          <a:p>
            <a:pPr marL="400050" lvl="1" indent="0" algn="just">
              <a:buNone/>
            </a:pPr>
            <a:r>
              <a:rPr lang="es-MX" sz="2200" dirty="0"/>
              <a:t>Se emplean servidores redundantes y rutas redundantes entre pares de servidores. Los servidores pueden reconfigurarse para seguir prestando el servicio aun si uno de ellos se vuelve inalcanzable.</a:t>
            </a:r>
          </a:p>
        </p:txBody>
      </p:sp>
    </p:spTree>
    <p:extLst>
      <p:ext uri="{BB962C8B-B14F-4D97-AF65-F5344CB8AC3E}">
        <p14:creationId xmlns:p14="http://schemas.microsoft.com/office/powerpoint/2010/main" val="4015391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200" b="1" dirty="0"/>
              <a:t>Permitir que los clientes se sincronicen con suficiente frecuencia para compensar las tasas de desviación encontradas en la mayoría de las computadoras:</a:t>
            </a:r>
          </a:p>
          <a:p>
            <a:pPr marL="400050" lvl="1" indent="0" algn="just">
              <a:buNone/>
            </a:pPr>
            <a:r>
              <a:rPr lang="es-MX" sz="2200" dirty="0"/>
              <a:t>El servicio esta diseñado para escalar un gran número de clientes y servidores.</a:t>
            </a:r>
          </a:p>
        </p:txBody>
      </p:sp>
    </p:spTree>
    <p:extLst>
      <p:ext uri="{BB962C8B-B14F-4D97-AF65-F5344CB8AC3E}">
        <p14:creationId xmlns:p14="http://schemas.microsoft.com/office/powerpoint/2010/main" val="1500270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200" b="1" dirty="0"/>
              <a:t>Proveer protección contra interferencias, ya sea maliciosas o accidentales:</a:t>
            </a:r>
          </a:p>
          <a:p>
            <a:pPr marL="457200" lvl="1" indent="0" algn="just">
              <a:buNone/>
            </a:pPr>
            <a:r>
              <a:rPr lang="es-MX" sz="2200" dirty="0"/>
              <a:t>El servicio de tiempo emplea técnicas de autenticación para que verificar que los datos de tiempo se originaron de las fuentes solicitadas. También valida las direcciones de regreso de los mensajes recibidos.</a:t>
            </a:r>
          </a:p>
        </p:txBody>
      </p:sp>
    </p:spTree>
    <p:extLst>
      <p:ext uri="{BB962C8B-B14F-4D97-AF65-F5344CB8AC3E}">
        <p14:creationId xmlns:p14="http://schemas.microsoft.com/office/powerpoint/2010/main" val="1780555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El servicio NTP es provisto por varios servidores distribuidos dentro de Internet.</a:t>
            </a:r>
          </a:p>
          <a:p>
            <a:pPr algn="just"/>
            <a:r>
              <a:rPr lang="es-MX" sz="2400" dirty="0"/>
              <a:t>Los servidores primarios están conectados directamente a fuentes de tiempo tales como los radiorreceptores de tiempo UTC.</a:t>
            </a:r>
          </a:p>
          <a:p>
            <a:pPr algn="just"/>
            <a:r>
              <a:rPr lang="es-MX" sz="2400" dirty="0"/>
              <a:t>Los servidores secundarios se sincronizan con los servidores primarios.</a:t>
            </a:r>
          </a:p>
        </p:txBody>
      </p:sp>
    </p:spTree>
    <p:extLst>
      <p:ext uri="{BB962C8B-B14F-4D97-AF65-F5344CB8AC3E}">
        <p14:creationId xmlns:p14="http://schemas.microsoft.com/office/powerpoint/2010/main" val="731986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lnSpcReduction="10000"/>
          </a:bodyPr>
          <a:lstStyle/>
          <a:p>
            <a:pPr algn="just"/>
            <a:r>
              <a:rPr lang="es-MX" sz="2400" dirty="0"/>
              <a:t>Los servidores se conectan de a cuerdo a una jerarquía lógica llamada </a:t>
            </a:r>
            <a:r>
              <a:rPr lang="es-MX" sz="2400" i="1" dirty="0"/>
              <a:t>subred de sincronización</a:t>
            </a:r>
            <a:r>
              <a:rPr lang="es-MX" sz="2400" dirty="0"/>
              <a:t> compuesta por niveles llamados </a:t>
            </a:r>
            <a:r>
              <a:rPr lang="es-MX" sz="2400" i="1" dirty="0"/>
              <a:t>estratos</a:t>
            </a:r>
            <a:r>
              <a:rPr lang="es-MX" sz="2400" dirty="0"/>
              <a:t>.</a:t>
            </a:r>
          </a:p>
          <a:p>
            <a:pPr algn="just"/>
            <a:r>
              <a:rPr lang="es-MX" sz="2400" dirty="0"/>
              <a:t>Los servidores en los niveles mas bajos (con números de estrato mas altos) se ejecutan en los equipos de los usuarios.</a:t>
            </a:r>
          </a:p>
          <a:p>
            <a:pPr algn="just"/>
            <a:r>
              <a:rPr lang="es-MX" sz="2400" dirty="0"/>
              <a:t>Al recorrer los diferentes niveles de la subred, se van acumulando errores de precisión. Mientras mas alto es el número de estrato, en menos precisa la información de tiempo.</a:t>
            </a:r>
          </a:p>
        </p:txBody>
      </p:sp>
    </p:spTree>
    <p:extLst>
      <p:ext uri="{BB962C8B-B14F-4D97-AF65-F5344CB8AC3E}">
        <p14:creationId xmlns:p14="http://schemas.microsoft.com/office/powerpoint/2010/main" val="2494240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pic>
        <p:nvPicPr>
          <p:cNvPr id="6" name="Imagen 5" descr="Imagen que contiene foto, interior&#10;&#10;Descripción generada automáticamente">
            <a:extLst>
              <a:ext uri="{FF2B5EF4-FFF2-40B4-BE49-F238E27FC236}">
                <a16:creationId xmlns:a16="http://schemas.microsoft.com/office/drawing/2014/main" id="{73F8B3B7-6D1D-4E04-AC22-F43E74738A6C}"/>
              </a:ext>
            </a:extLst>
          </p:cNvPr>
          <p:cNvPicPr>
            <a:picLocks noChangeAspect="1"/>
          </p:cNvPicPr>
          <p:nvPr/>
        </p:nvPicPr>
        <p:blipFill>
          <a:blip r:embed="rId2"/>
          <a:stretch>
            <a:fillRect/>
          </a:stretch>
        </p:blipFill>
        <p:spPr>
          <a:xfrm>
            <a:off x="1475036" y="2079447"/>
            <a:ext cx="7001263" cy="3905127"/>
          </a:xfrm>
          <a:prstGeom prst="rect">
            <a:avLst/>
          </a:prstGeom>
        </p:spPr>
      </p:pic>
    </p:spTree>
    <p:extLst>
      <p:ext uri="{BB962C8B-B14F-4D97-AF65-F5344CB8AC3E}">
        <p14:creationId xmlns:p14="http://schemas.microsoft.com/office/powerpoint/2010/main" val="2826233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NTP toma en cuenta los retrasos en los tiempos de transmisión de ida y vuelta de los mensajes hasta la raíz para evaluar la calidad de la información de tiempo en un servidor particular.</a:t>
            </a:r>
          </a:p>
        </p:txBody>
      </p:sp>
    </p:spTree>
    <p:extLst>
      <p:ext uri="{BB962C8B-B14F-4D97-AF65-F5344CB8AC3E}">
        <p14:creationId xmlns:p14="http://schemas.microsoft.com/office/powerpoint/2010/main" val="2076224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marL="0" indent="0" algn="just">
              <a:buNone/>
            </a:pPr>
            <a:r>
              <a:rPr lang="es-MX" sz="2400" dirty="0"/>
              <a:t>Los servidores NTP pueden sincronizarse de tres modos diferentes:</a:t>
            </a:r>
          </a:p>
          <a:p>
            <a:pPr algn="just"/>
            <a:r>
              <a:rPr lang="es-MX" sz="2400" b="1" dirty="0"/>
              <a:t>Modo </a:t>
            </a:r>
            <a:r>
              <a:rPr lang="es-MX" sz="2400" b="1" dirty="0" err="1"/>
              <a:t>multicast</a:t>
            </a:r>
            <a:r>
              <a:rPr lang="es-MX" sz="2400" dirty="0"/>
              <a:t>: Se emplea en </a:t>
            </a:r>
            <a:r>
              <a:rPr lang="es-MX" sz="2400" dirty="0" err="1"/>
              <a:t>LANs</a:t>
            </a:r>
            <a:r>
              <a:rPr lang="es-MX" sz="2400" dirty="0"/>
              <a:t> de alta velocidad. Uno o mas servidores transmiten su tiempo a otros servidores conectados a través de la LAN suponiendo un pequeño retraso. Este modo puede presentar una precisión relativamente baja pero útil para varias aplicaciones.</a:t>
            </a:r>
          </a:p>
        </p:txBody>
      </p:sp>
    </p:spTree>
    <p:extLst>
      <p:ext uri="{BB962C8B-B14F-4D97-AF65-F5344CB8AC3E}">
        <p14:creationId xmlns:p14="http://schemas.microsoft.com/office/powerpoint/2010/main" val="333483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b="1" dirty="0"/>
              <a:t>Modo de llamada a procedimiento</a:t>
            </a:r>
            <a:r>
              <a:rPr lang="es-MX" sz="2400" dirty="0"/>
              <a:t>: Es similar al método de Cristian. Se utiliza cuando se requiere una precisión mayor a la provista por el modo </a:t>
            </a:r>
            <a:r>
              <a:rPr lang="es-MX" sz="2400" dirty="0" err="1"/>
              <a:t>multicast</a:t>
            </a:r>
            <a:r>
              <a:rPr lang="es-MX" sz="2400" dirty="0"/>
              <a:t> o cuando el hardware no soporta </a:t>
            </a:r>
            <a:r>
              <a:rPr lang="es-MX" sz="2400" dirty="0" err="1"/>
              <a:t>multicast</a:t>
            </a:r>
            <a:r>
              <a:rPr lang="es-MX" sz="2400" dirty="0"/>
              <a:t>. Un ejemplo serían los servidores de archivos que deben mantener un registro preciso de tiempo para acceder a los archivos.</a:t>
            </a:r>
          </a:p>
        </p:txBody>
      </p:sp>
    </p:spTree>
    <p:extLst>
      <p:ext uri="{BB962C8B-B14F-4D97-AF65-F5344CB8AC3E}">
        <p14:creationId xmlns:p14="http://schemas.microsoft.com/office/powerpoint/2010/main" val="223751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0A417-2558-4167-8582-BF7AF1D553F3}"/>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BB11E5CB-3A1C-4535-9C48-E2CE72016439}"/>
              </a:ext>
            </a:extLst>
          </p:cNvPr>
          <p:cNvSpPr>
            <a:spLocks noGrp="1"/>
          </p:cNvSpPr>
          <p:nvPr>
            <p:ph idx="1"/>
          </p:nvPr>
        </p:nvSpPr>
        <p:spPr/>
        <p:txBody>
          <a:bodyPr anchor="ctr">
            <a:normAutofit/>
          </a:bodyPr>
          <a:lstStyle/>
          <a:p>
            <a:pPr marL="0" indent="0" algn="just">
              <a:buNone/>
            </a:pPr>
            <a:r>
              <a:rPr lang="es-MX" sz="2400" dirty="0"/>
              <a:t>La diferencia entre la frecuencia de oscilación de dos relojes puede ser muy pequeña, pero dicha diferencia acumulada después de varias oscilaciones conduce a una diferencia considerable en las mediciones entre dos relojes, sin importar que tan precisa fue su inicialización con el mismo valor.</a:t>
            </a:r>
          </a:p>
        </p:txBody>
      </p:sp>
    </p:spTree>
    <p:extLst>
      <p:ext uri="{BB962C8B-B14F-4D97-AF65-F5344CB8AC3E}">
        <p14:creationId xmlns:p14="http://schemas.microsoft.com/office/powerpoint/2010/main" val="574410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b="1" dirty="0"/>
              <a:t>Modo </a:t>
            </a:r>
            <a:r>
              <a:rPr lang="es-MX" sz="2400" b="1" dirty="0" err="1"/>
              <a:t>simetrico</a:t>
            </a:r>
            <a:r>
              <a:rPr lang="es-MX" sz="2400" dirty="0"/>
              <a:t>: Esta diseñado para trabajar con los servidores que proveen el tiempo en las </a:t>
            </a:r>
            <a:r>
              <a:rPr lang="es-MX" sz="2400" dirty="0" err="1"/>
              <a:t>LANs</a:t>
            </a:r>
            <a:r>
              <a:rPr lang="es-MX" sz="2400" dirty="0"/>
              <a:t> y con los servidores en los niveles mas altos (estratos bajos) de la subred de sincronización, en donde se requiere la precisión mas alta.</a:t>
            </a:r>
          </a:p>
        </p:txBody>
      </p:sp>
    </p:spTree>
    <p:extLst>
      <p:ext uri="{BB962C8B-B14F-4D97-AF65-F5344CB8AC3E}">
        <p14:creationId xmlns:p14="http://schemas.microsoft.com/office/powerpoint/2010/main" val="2060715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a:bodyPr>
          <a:lstStyle/>
          <a:p>
            <a:pPr algn="just"/>
            <a:r>
              <a:rPr lang="es-MX" sz="2400" dirty="0"/>
              <a:t>En modo simétrico, un par de servidores intercambian mensajes que transportan información de tiempo, dicha información es retenida como parte de la asociación entre los servidores con el fin de mantener la precisión de su sincronización a lo largo del tiempo.</a:t>
            </a:r>
          </a:p>
        </p:txBody>
      </p:sp>
    </p:spTree>
    <p:extLst>
      <p:ext uri="{BB962C8B-B14F-4D97-AF65-F5344CB8AC3E}">
        <p14:creationId xmlns:p14="http://schemas.microsoft.com/office/powerpoint/2010/main" val="8998814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208C5-6284-4673-B26F-88841C7D735C}"/>
              </a:ext>
            </a:extLst>
          </p:cNvPr>
          <p:cNvSpPr>
            <a:spLocks noGrp="1"/>
          </p:cNvSpPr>
          <p:nvPr>
            <p:ph type="title"/>
          </p:nvPr>
        </p:nvSpPr>
        <p:spPr/>
        <p:txBody>
          <a:bodyPr/>
          <a:lstStyle/>
          <a:p>
            <a:r>
              <a:rPr lang="es-MX" dirty="0"/>
              <a:t>Algoritmos de sincronización externa</a:t>
            </a:r>
            <a:br>
              <a:rPr lang="es-MX" dirty="0"/>
            </a:br>
            <a:r>
              <a:rPr lang="es-MX" sz="2900" dirty="0"/>
              <a:t>El Protocolo de Tiempo en Red (NTP)</a:t>
            </a:r>
            <a:endParaRPr lang="es-MX" dirty="0"/>
          </a:p>
        </p:txBody>
      </p:sp>
      <p:sp>
        <p:nvSpPr>
          <p:cNvPr id="3" name="Marcador de contenido 2">
            <a:extLst>
              <a:ext uri="{FF2B5EF4-FFF2-40B4-BE49-F238E27FC236}">
                <a16:creationId xmlns:a16="http://schemas.microsoft.com/office/drawing/2014/main" id="{A85A5DBF-EC10-4902-808B-A94C9F257789}"/>
              </a:ext>
            </a:extLst>
          </p:cNvPr>
          <p:cNvSpPr>
            <a:spLocks noGrp="1"/>
          </p:cNvSpPr>
          <p:nvPr>
            <p:ph idx="1"/>
          </p:nvPr>
        </p:nvSpPr>
        <p:spPr/>
        <p:txBody>
          <a:bodyPr anchor="ctr">
            <a:normAutofit fontScale="92500" lnSpcReduction="20000"/>
          </a:bodyPr>
          <a:lstStyle/>
          <a:p>
            <a:pPr marL="0" indent="0" algn="just">
              <a:buNone/>
            </a:pPr>
            <a:r>
              <a:rPr lang="es-MX" sz="2600" dirty="0"/>
              <a:t>En todos los modos se emplea el protocolo UDP, por lo que se considera la entrega como poco fiable. En los modos de llamadas a procedimiento y simétrico, los procesos intercambian pares de mensajes. Cada mensaje transporta marcas de tiempo de los eventos recientes:</a:t>
            </a:r>
          </a:p>
          <a:p>
            <a:pPr algn="just"/>
            <a:r>
              <a:rPr lang="es-MX" sz="2600" dirty="0"/>
              <a:t>El tiempo local de envío del mensaje NTP previo</a:t>
            </a:r>
          </a:p>
          <a:p>
            <a:pPr algn="just"/>
            <a:r>
              <a:rPr lang="es-MX" sz="2600" dirty="0"/>
              <a:t>El tiempo local de recepción del mensaje NTP previo</a:t>
            </a:r>
          </a:p>
          <a:p>
            <a:pPr algn="just"/>
            <a:r>
              <a:rPr lang="es-MX" sz="2600" dirty="0"/>
              <a:t>El tiempo local de envío del mensaje NTP actual</a:t>
            </a:r>
          </a:p>
          <a:p>
            <a:pPr marL="0" indent="0" algn="just">
              <a:buNone/>
            </a:pPr>
            <a:r>
              <a:rPr lang="es-MX" sz="2600" dirty="0"/>
              <a:t>El proceso que recibe el mensaje toma el tiempo de recepción también.</a:t>
            </a:r>
          </a:p>
          <a:p>
            <a:pPr algn="just"/>
            <a:endParaRPr lang="es-MX" sz="2400" dirty="0"/>
          </a:p>
        </p:txBody>
      </p:sp>
    </p:spTree>
    <p:extLst>
      <p:ext uri="{BB962C8B-B14F-4D97-AF65-F5344CB8AC3E}">
        <p14:creationId xmlns:p14="http://schemas.microsoft.com/office/powerpoint/2010/main" val="1103589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1CC90-B014-4BAA-9D4B-BC08956A6D06}"/>
              </a:ext>
            </a:extLst>
          </p:cNvPr>
          <p:cNvSpPr>
            <a:spLocks noGrp="1"/>
          </p:cNvSpPr>
          <p:nvPr>
            <p:ph type="title"/>
          </p:nvPr>
        </p:nvSpPr>
        <p:spPr/>
        <p:txBody>
          <a:bodyPr/>
          <a:lstStyle/>
          <a:p>
            <a:r>
              <a:rPr lang="es-MX" dirty="0"/>
              <a:t>Algoritmos de sincronización externa</a:t>
            </a:r>
            <a:br>
              <a:rPr lang="es-MX" dirty="0"/>
            </a:br>
            <a:r>
              <a:rPr lang="es-MX" sz="3200" dirty="0"/>
              <a:t>El Protocolo de Tiempo en Red (NTP)</a:t>
            </a:r>
          </a:p>
        </p:txBody>
      </p:sp>
      <p:sp>
        <p:nvSpPr>
          <p:cNvPr id="3" name="Marcador de contenido 2">
            <a:extLst>
              <a:ext uri="{FF2B5EF4-FFF2-40B4-BE49-F238E27FC236}">
                <a16:creationId xmlns:a16="http://schemas.microsoft.com/office/drawing/2014/main" id="{E88FF664-9E07-46E2-A9E8-A88B850341A2}"/>
              </a:ext>
            </a:extLst>
          </p:cNvPr>
          <p:cNvSpPr>
            <a:spLocks noGrp="1"/>
          </p:cNvSpPr>
          <p:nvPr>
            <p:ph idx="1"/>
          </p:nvPr>
        </p:nvSpPr>
        <p:spPr/>
        <p:txBody>
          <a:bodyPr/>
          <a:lstStyle/>
          <a:p>
            <a:endParaRPr lang="es-MX" dirty="0"/>
          </a:p>
        </p:txBody>
      </p:sp>
      <p:pic>
        <p:nvPicPr>
          <p:cNvPr id="4" name="Imagen 3">
            <a:extLst>
              <a:ext uri="{FF2B5EF4-FFF2-40B4-BE49-F238E27FC236}">
                <a16:creationId xmlns:a16="http://schemas.microsoft.com/office/drawing/2014/main" id="{B232F1DC-18EA-4AFF-9162-425C4AB66B51}"/>
              </a:ext>
            </a:extLst>
          </p:cNvPr>
          <p:cNvPicPr>
            <a:picLocks noChangeAspect="1"/>
          </p:cNvPicPr>
          <p:nvPr/>
        </p:nvPicPr>
        <p:blipFill rotWithShape="1">
          <a:blip r:embed="rId2"/>
          <a:srcRect l="28615" t="46157" r="23934" b="21800"/>
          <a:stretch/>
        </p:blipFill>
        <p:spPr>
          <a:xfrm>
            <a:off x="1624099" y="2894791"/>
            <a:ext cx="6703137" cy="2412367"/>
          </a:xfrm>
          <a:prstGeom prst="rect">
            <a:avLst/>
          </a:prstGeom>
        </p:spPr>
      </p:pic>
    </p:spTree>
    <p:extLst>
      <p:ext uri="{BB962C8B-B14F-4D97-AF65-F5344CB8AC3E}">
        <p14:creationId xmlns:p14="http://schemas.microsoft.com/office/powerpoint/2010/main" val="1098226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32407-0680-4301-AF81-9B8094A98692}"/>
              </a:ext>
            </a:extLst>
          </p:cNvPr>
          <p:cNvSpPr>
            <a:spLocks noGrp="1"/>
          </p:cNvSpPr>
          <p:nvPr>
            <p:ph type="title"/>
          </p:nvPr>
        </p:nvSpPr>
        <p:spPr/>
        <p:txBody>
          <a:bodyPr/>
          <a:lstStyle/>
          <a:p>
            <a:r>
              <a:rPr lang="es-MX" dirty="0"/>
              <a:t>Algoritmos de sincronización externa</a:t>
            </a:r>
            <a:br>
              <a:rPr lang="es-MX" dirty="0"/>
            </a:br>
            <a:r>
              <a:rPr lang="es-MX" sz="3200" dirty="0"/>
              <a:t>El Protocolo de Tiempo en Red (NTP)</a:t>
            </a:r>
            <a:endParaRPr lang="es-MX" dirty="0"/>
          </a:p>
        </p:txBody>
      </p:sp>
      <p:sp>
        <p:nvSpPr>
          <p:cNvPr id="3" name="Marcador de contenido 2">
            <a:extLst>
              <a:ext uri="{FF2B5EF4-FFF2-40B4-BE49-F238E27FC236}">
                <a16:creationId xmlns:a16="http://schemas.microsoft.com/office/drawing/2014/main" id="{938F25A2-75CF-4606-AF3D-09BC7D798B59}"/>
              </a:ext>
            </a:extLst>
          </p:cNvPr>
          <p:cNvSpPr>
            <a:spLocks noGrp="1"/>
          </p:cNvSpPr>
          <p:nvPr>
            <p:ph idx="1"/>
          </p:nvPr>
        </p:nvSpPr>
        <p:spPr/>
        <p:txBody>
          <a:bodyPr/>
          <a:lstStyle/>
          <a:p>
            <a:r>
              <a:rPr lang="es-MX" sz="2400" dirty="0"/>
              <a:t>Dado que NTP emplea el protocolo UDP para el envío de mensajes, es posible que alguno de ellos se pierda, sin embargo, las tres marcas de tiempo que se registraron en cada mensaje son validos.</a:t>
            </a:r>
          </a:p>
          <a:p>
            <a:endParaRPr lang="es-MX" sz="2400" dirty="0"/>
          </a:p>
          <a:p>
            <a:r>
              <a:rPr lang="es-MX" sz="2400" dirty="0"/>
              <a:t>Para cada par de mensajes se calcula un offset o</a:t>
            </a:r>
            <a:r>
              <a:rPr lang="es-MX" sz="2400" baseline="-25000" dirty="0"/>
              <a:t>i</a:t>
            </a:r>
            <a:r>
              <a:rPr lang="es-MX" sz="2400" dirty="0"/>
              <a:t> que es el estimado de tiempo en que difieren dos relojes y un retraso d</a:t>
            </a:r>
            <a:r>
              <a:rPr lang="es-MX" sz="2400" baseline="-25000" dirty="0"/>
              <a:t>i</a:t>
            </a:r>
            <a:r>
              <a:rPr lang="es-MX" sz="2400" dirty="0"/>
              <a:t> que es el tiempo total de transmisión de los dos mensajes.</a:t>
            </a:r>
          </a:p>
          <a:p>
            <a:endParaRPr lang="es-MX" dirty="0"/>
          </a:p>
        </p:txBody>
      </p:sp>
    </p:spTree>
    <p:extLst>
      <p:ext uri="{BB962C8B-B14F-4D97-AF65-F5344CB8AC3E}">
        <p14:creationId xmlns:p14="http://schemas.microsoft.com/office/powerpoint/2010/main" val="337090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A3B7C-81F0-4123-92F3-E0A1622F662B}"/>
              </a:ext>
            </a:extLst>
          </p:cNvPr>
          <p:cNvSpPr>
            <a:spLocks noGrp="1"/>
          </p:cNvSpPr>
          <p:nvPr>
            <p:ph type="title"/>
          </p:nvPr>
        </p:nvSpPr>
        <p:spPr/>
        <p:txBody>
          <a:bodyPr/>
          <a:lstStyle/>
          <a:p>
            <a:r>
              <a:rPr lang="es-MX" dirty="0"/>
              <a:t>Relojes lógicos</a:t>
            </a:r>
          </a:p>
        </p:txBody>
      </p:sp>
      <p:sp>
        <p:nvSpPr>
          <p:cNvPr id="3" name="Marcador de contenido 2">
            <a:extLst>
              <a:ext uri="{FF2B5EF4-FFF2-40B4-BE49-F238E27FC236}">
                <a16:creationId xmlns:a16="http://schemas.microsoft.com/office/drawing/2014/main" id="{6CEB25ED-F543-43B5-9E38-3AD158925C00}"/>
              </a:ext>
            </a:extLst>
          </p:cNvPr>
          <p:cNvSpPr>
            <a:spLocks noGrp="1"/>
          </p:cNvSpPr>
          <p:nvPr>
            <p:ph idx="1"/>
          </p:nvPr>
        </p:nvSpPr>
        <p:spPr/>
        <p:txBody>
          <a:bodyPr>
            <a:normAutofit/>
          </a:bodyPr>
          <a:lstStyle/>
          <a:p>
            <a:pPr algn="just"/>
            <a:r>
              <a:rPr lang="es-MX" sz="2400" dirty="0"/>
              <a:t>Un proceso, se puede considerar como una serie de eventos, se puede considerar un evento a la ejecución de una instrucción, la ejecución de un procedimiento, el envío de un mensaje y la recepción de un mensaje.</a:t>
            </a:r>
          </a:p>
          <a:p>
            <a:pPr algn="just"/>
            <a:endParaRPr lang="es-MX" sz="2400" dirty="0"/>
          </a:p>
          <a:p>
            <a:pPr algn="just"/>
            <a:r>
              <a:rPr lang="es-MX" sz="2400" dirty="0"/>
              <a:t>Al analizar un solo proceso, es posible ordenar los eventos que lo conforman a través de marcas de tiempo obtenidas del reloj local en donde se ejecuta.</a:t>
            </a:r>
          </a:p>
        </p:txBody>
      </p:sp>
    </p:spTree>
    <p:extLst>
      <p:ext uri="{BB962C8B-B14F-4D97-AF65-F5344CB8AC3E}">
        <p14:creationId xmlns:p14="http://schemas.microsoft.com/office/powerpoint/2010/main" val="1816053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3589F-43E3-4B5F-983C-2BE94950905F}"/>
              </a:ext>
            </a:extLst>
          </p:cNvPr>
          <p:cNvSpPr>
            <a:spLocks noGrp="1"/>
          </p:cNvSpPr>
          <p:nvPr>
            <p:ph type="title"/>
          </p:nvPr>
        </p:nvSpPr>
        <p:spPr/>
        <p:txBody>
          <a:bodyPr/>
          <a:lstStyle/>
          <a:p>
            <a:r>
              <a:rPr lang="es-MX" dirty="0"/>
              <a:t>Relojes lógicos</a:t>
            </a:r>
          </a:p>
        </p:txBody>
      </p:sp>
      <p:sp>
        <p:nvSpPr>
          <p:cNvPr id="3" name="Marcador de contenido 2">
            <a:extLst>
              <a:ext uri="{FF2B5EF4-FFF2-40B4-BE49-F238E27FC236}">
                <a16:creationId xmlns:a16="http://schemas.microsoft.com/office/drawing/2014/main" id="{D2C1E918-6889-4EE6-A6C9-5C05F4A653BC}"/>
              </a:ext>
            </a:extLst>
          </p:cNvPr>
          <p:cNvSpPr>
            <a:spLocks noGrp="1"/>
          </p:cNvSpPr>
          <p:nvPr>
            <p:ph idx="1"/>
          </p:nvPr>
        </p:nvSpPr>
        <p:spPr/>
        <p:txBody>
          <a:bodyPr anchor="ctr">
            <a:normAutofit/>
          </a:bodyPr>
          <a:lstStyle/>
          <a:p>
            <a:pPr algn="just"/>
            <a:r>
              <a:rPr lang="es-MX" sz="2400" dirty="0"/>
              <a:t>Sin embargo, en un sistema distribuido no se puede utilizar el tiempo físico para determinar el orden de ocurrencia de dos eventos cualesquiera, debido a que no es posible sincronizar el tiempo dentro de un sistema distribuido de forma perfecta.</a:t>
            </a:r>
          </a:p>
          <a:p>
            <a:pPr marL="0" indent="0" algn="just">
              <a:buNone/>
            </a:pPr>
            <a:endParaRPr lang="es-MX" sz="2400" dirty="0"/>
          </a:p>
        </p:txBody>
      </p:sp>
    </p:spTree>
    <p:extLst>
      <p:ext uri="{BB962C8B-B14F-4D97-AF65-F5344CB8AC3E}">
        <p14:creationId xmlns:p14="http://schemas.microsoft.com/office/powerpoint/2010/main" val="1328300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80607-DD25-4418-A80D-01703DD1F876}"/>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6359A587-8A4C-46D3-9D4E-4988B3711E96}"/>
              </a:ext>
            </a:extLst>
          </p:cNvPr>
          <p:cNvSpPr>
            <a:spLocks noGrp="1"/>
          </p:cNvSpPr>
          <p:nvPr>
            <p:ph idx="1"/>
          </p:nvPr>
        </p:nvSpPr>
        <p:spPr/>
        <p:txBody>
          <a:bodyPr>
            <a:normAutofit/>
          </a:bodyPr>
          <a:lstStyle/>
          <a:p>
            <a:r>
              <a:rPr lang="es-MX" sz="2400" dirty="0"/>
              <a:t>Debido a esto, Lamport propone que es posible ordenar algunos eventos que ocurren dentro de un sistema distribuido con base en los siguientes puntos:</a:t>
            </a:r>
          </a:p>
          <a:p>
            <a:pPr lvl="1"/>
            <a:r>
              <a:rPr lang="es-MX" sz="2200" dirty="0"/>
              <a:t>Si dos eventos ocurrieron en un proceso p</a:t>
            </a:r>
            <a:r>
              <a:rPr lang="es-MX" sz="2200" baseline="-25000" dirty="0"/>
              <a:t>i</a:t>
            </a:r>
            <a:r>
              <a:rPr lang="es-MX" sz="2200" dirty="0"/>
              <a:t> (i = 1, 2, 3, …, N), entonces dichos eventos ocurrieron en el orden en que los observa p</a:t>
            </a:r>
            <a:r>
              <a:rPr lang="es-MX" sz="2200" baseline="-25000" dirty="0"/>
              <a:t>i</a:t>
            </a:r>
            <a:r>
              <a:rPr lang="es-MX" sz="2200" dirty="0"/>
              <a:t>.</a:t>
            </a:r>
          </a:p>
          <a:p>
            <a:pPr lvl="1"/>
            <a:r>
              <a:rPr lang="es-MX" sz="2200" dirty="0"/>
              <a:t>Cuando se envía un mensaje de un proceso a otro, el evento de enviar el mensaje ocurre antes que el evento de recepción del mensaje.</a:t>
            </a:r>
          </a:p>
        </p:txBody>
      </p:sp>
    </p:spTree>
    <p:extLst>
      <p:ext uri="{BB962C8B-B14F-4D97-AF65-F5344CB8AC3E}">
        <p14:creationId xmlns:p14="http://schemas.microsoft.com/office/powerpoint/2010/main" val="3248468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1257D-8A90-4630-943F-6A82DD381AA4}"/>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3BF86E51-D178-4242-BF5F-D09116226C62}"/>
              </a:ext>
            </a:extLst>
          </p:cNvPr>
          <p:cNvSpPr>
            <a:spLocks noGrp="1"/>
          </p:cNvSpPr>
          <p:nvPr>
            <p:ph idx="1"/>
          </p:nvPr>
        </p:nvSpPr>
        <p:spPr/>
        <p:txBody>
          <a:bodyPr anchor="ctr">
            <a:normAutofit/>
          </a:bodyPr>
          <a:lstStyle/>
          <a:p>
            <a:r>
              <a:rPr lang="es-MX" sz="2400" dirty="0"/>
              <a:t>Al ordenamiento parcial obtenido de esas dos generalizaciones se le conoce como relación </a:t>
            </a:r>
            <a:r>
              <a:rPr lang="es-MX" sz="2400" dirty="0" err="1"/>
              <a:t>happened-before</a:t>
            </a:r>
            <a:r>
              <a:rPr lang="es-MX" sz="2400" dirty="0"/>
              <a:t> (ocurrió antes), también es conocida como ordenamiento causal u ordenamiento potencial causal</a:t>
            </a:r>
          </a:p>
        </p:txBody>
      </p:sp>
    </p:spTree>
    <p:extLst>
      <p:ext uri="{BB962C8B-B14F-4D97-AF65-F5344CB8AC3E}">
        <p14:creationId xmlns:p14="http://schemas.microsoft.com/office/powerpoint/2010/main" val="36092380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7D464-7E95-49D2-840A-EDCF8F8353CE}"/>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FA8A783-C062-473D-8767-900F5F25823E}"/>
                  </a:ext>
                </a:extLst>
              </p:cNvPr>
              <p:cNvSpPr>
                <a:spLocks noGrp="1"/>
              </p:cNvSpPr>
              <p:nvPr>
                <p:ph idx="1"/>
              </p:nvPr>
            </p:nvSpPr>
            <p:spPr/>
            <p:txBody>
              <a:bodyPr>
                <a:normAutofit/>
              </a:bodyPr>
              <a:lstStyle/>
              <a:p>
                <a:pPr algn="just"/>
                <a:r>
                  <a:rPr lang="es-MX" sz="2400" dirty="0"/>
                  <a:t>Se puede definir la relación </a:t>
                </a:r>
                <a:r>
                  <a:rPr lang="es-MX" sz="2400" dirty="0" err="1"/>
                  <a:t>happened-before</a:t>
                </a:r>
                <a:r>
                  <a:rPr lang="es-MX" sz="2400" dirty="0"/>
                  <a:t>, representada por el símbolo </a:t>
                </a:r>
                <a:r>
                  <a:rPr lang="es-MX" sz="2400" dirty="0">
                    <a:sym typeface="Wingdings" panose="05000000000000000000" pitchFamily="2" charset="2"/>
                  </a:rPr>
                  <a:t> de la siguiente forma:</a:t>
                </a:r>
              </a:p>
              <a:p>
                <a:pPr marL="0" indent="0" algn="just">
                  <a:buNone/>
                </a:pPr>
                <a:endParaRPr lang="es-MX" sz="2400" i="1" dirty="0">
                  <a:latin typeface="Cambria Math" panose="02040503050406030204" pitchFamily="18" charset="0"/>
                  <a:ea typeface="Cambria Math" panose="02040503050406030204" pitchFamily="18" charset="0"/>
                  <a:sym typeface="Wingdings" panose="05000000000000000000" pitchFamily="2" charset="2"/>
                </a:endParaRPr>
              </a:p>
              <a:p>
                <a:pPr lvl="1" algn="just">
                  <a:buFont typeface="Wingdings" panose="05000000000000000000" pitchFamily="2" charset="2"/>
                  <a:buChar char="§"/>
                </a:pPr>
                <a14:m>
                  <m:oMath xmlns:m="http://schemas.openxmlformats.org/officeDocument/2006/math">
                    <m:r>
                      <a:rPr lang="es-MX" sz="2200" b="0" i="1" smtClean="0">
                        <a:latin typeface="Cambria Math" panose="02040503050406030204" pitchFamily="18" charset="0"/>
                        <a:ea typeface="Cambria Math" panose="02040503050406030204" pitchFamily="18" charset="0"/>
                        <a:sym typeface="Wingdings" panose="05000000000000000000" pitchFamily="2" charset="2"/>
                      </a:rPr>
                      <m:t>𝐻𝐵</m:t>
                    </m:r>
                    <m:r>
                      <a:rPr lang="es-MX" sz="2200" b="0" i="1" smtClean="0">
                        <a:latin typeface="Cambria Math" panose="02040503050406030204" pitchFamily="18" charset="0"/>
                        <a:ea typeface="Cambria Math" panose="02040503050406030204" pitchFamily="18" charset="0"/>
                        <a:sym typeface="Wingdings" panose="05000000000000000000" pitchFamily="2" charset="2"/>
                      </a:rPr>
                      <m:t>1: ∃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𝑝𝑟𝑜𝑐𝑒𝑠𝑜</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sSub>
                      <m:sSub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𝑝</m:t>
                        </m:r>
                      </m:e>
                      <m:sub>
                        <m:r>
                          <a:rPr lang="es-MX" sz="2200" b="0" i="1" smtClean="0">
                            <a:latin typeface="Cambria Math" panose="02040503050406030204" pitchFamily="18" charset="0"/>
                            <a:ea typeface="Cambria Math" panose="02040503050406030204" pitchFamily="18" charset="0"/>
                            <a:sym typeface="Wingdings" panose="05000000000000000000" pitchFamily="2" charset="2"/>
                          </a:rPr>
                          <m:t>𝑖</m:t>
                        </m:r>
                      </m:sub>
                    </m:sSub>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groupChr>
                      <m:groupChrPr>
                        <m:chr m:val="→"/>
                        <m:pos m:val="top"/>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groupChrPr>
                      <m:e>
                        <m:r>
                          <m:rPr>
                            <m:brk m:alnAt="1"/>
                          </m:rP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𝑖</m:t>
                        </m:r>
                      </m:e>
                    </m:groupCh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sSup>
                      <m:sSup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𝑒𝑛𝑡𝑜𝑛𝑐𝑒𝑠</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es-MX" sz="2200" dirty="0">
                  <a:sym typeface="Wingdings" panose="05000000000000000000" pitchFamily="2" charset="2"/>
                </a:endParaRPr>
              </a:p>
              <a:p>
                <a:pPr lvl="1" algn="just">
                  <a:buFont typeface="Wingdings" panose="05000000000000000000" pitchFamily="2" charset="2"/>
                  <a:buChar char="§"/>
                </a:pPr>
                <a14:m>
                  <m:oMath xmlns:m="http://schemas.openxmlformats.org/officeDocument/2006/math">
                    <m:r>
                      <a:rPr lang="es-MX" sz="2200" b="0" i="1" smtClean="0">
                        <a:latin typeface="Cambria Math" panose="02040503050406030204" pitchFamily="18" charset="0"/>
                        <a:sym typeface="Wingdings" panose="05000000000000000000" pitchFamily="2" charset="2"/>
                      </a:rPr>
                      <m:t>𝐻𝐵</m:t>
                    </m:r>
                    <m:r>
                      <a:rPr lang="es-MX" sz="2200" b="0" i="1" smtClean="0">
                        <a:latin typeface="Cambria Math" panose="02040503050406030204" pitchFamily="18" charset="0"/>
                        <a:sym typeface="Wingdings" panose="05000000000000000000" pitchFamily="2" charset="2"/>
                      </a:rPr>
                      <m:t>2:</m:t>
                    </m:r>
                    <m:r>
                      <a:rPr lang="es-MX" sz="2200" b="0" i="1" smtClean="0">
                        <a:latin typeface="Cambria Math" panose="02040503050406030204" pitchFamily="18" charset="0"/>
                        <a:sym typeface="Wingdings" panose="05000000000000000000" pitchFamily="2" charset="2"/>
                      </a:rPr>
                      <m:t>𝑃𝑎𝑟𝑎</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𝑐𝑎𝑑𝑎</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𝑚𝑒𝑛𝑠𝑎𝑗𝑒</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𝑚</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𝑒𝑛𝑣𝑖𝑎𝑟</m:t>
                    </m:r>
                    <m:d>
                      <m:dPr>
                        <m:ctrlPr>
                          <a:rPr lang="es-MX" sz="2200" b="0" i="1" smtClean="0">
                            <a:latin typeface="Cambria Math" panose="02040503050406030204" pitchFamily="18" charset="0"/>
                            <a:sym typeface="Wingdings" panose="05000000000000000000" pitchFamily="2" charset="2"/>
                          </a:rPr>
                        </m:ctrlPr>
                      </m:dPr>
                      <m:e>
                        <m:r>
                          <a:rPr lang="es-MX" sz="2200" b="0" i="1" smtClean="0">
                            <a:latin typeface="Cambria Math" panose="02040503050406030204" pitchFamily="18" charset="0"/>
                            <a:sym typeface="Wingdings" panose="05000000000000000000" pitchFamily="2" charset="2"/>
                          </a:rPr>
                          <m:t>𝑚</m:t>
                        </m:r>
                      </m:e>
                    </m:d>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𝑟𝑒𝑐𝑖𝑏𝑖𝑟</m:t>
                    </m:r>
                    <m:d>
                      <m:d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d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𝑚</m:t>
                        </m:r>
                      </m:e>
                    </m:d>
                  </m:oMath>
                </a14:m>
                <a:endParaRPr lang="es-MX" sz="2200" b="0" dirty="0">
                  <a:ea typeface="Cambria Math" panose="02040503050406030204" pitchFamily="18" charset="0"/>
                  <a:sym typeface="Wingdings" panose="05000000000000000000" pitchFamily="2" charset="2"/>
                </a:endParaRPr>
              </a:p>
              <a:p>
                <a:pPr lvl="1" algn="just">
                  <a:buFont typeface="Wingdings" panose="05000000000000000000" pitchFamily="2" charset="2"/>
                  <a:buChar char="§"/>
                </a:pPr>
                <a14:m>
                  <m:oMath xmlns:m="http://schemas.openxmlformats.org/officeDocument/2006/math">
                    <m:r>
                      <a:rPr lang="es-MX" sz="2200" b="0" i="1" smtClean="0">
                        <a:latin typeface="Cambria Math" panose="02040503050406030204" pitchFamily="18" charset="0"/>
                        <a:sym typeface="Wingdings" panose="05000000000000000000" pitchFamily="2" charset="2"/>
                      </a:rPr>
                      <m:t>𝐻𝐵</m:t>
                    </m:r>
                    <m:r>
                      <a:rPr lang="es-MX" sz="2200" b="0" i="1" smtClean="0">
                        <a:latin typeface="Cambria Math" panose="02040503050406030204" pitchFamily="18" charset="0"/>
                        <a:sym typeface="Wingdings" panose="05000000000000000000" pitchFamily="2" charset="2"/>
                      </a:rPr>
                      <m:t>3:</m:t>
                    </m:r>
                    <m:r>
                      <a:rPr lang="es-MX" sz="2200" b="0" i="1" smtClean="0">
                        <a:latin typeface="Cambria Math" panose="02040503050406030204" pitchFamily="18" charset="0"/>
                        <a:sym typeface="Wingdings" panose="05000000000000000000" pitchFamily="2" charset="2"/>
                      </a:rPr>
                      <m:t>𝑆𝑖</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sym typeface="Wingdings" panose="05000000000000000000" pitchFamily="2" charset="2"/>
                      </a:rPr>
                      <m:t>, </m:t>
                    </m:r>
                    <m:sSup>
                      <m:sSupPr>
                        <m:ctrlPr>
                          <a:rPr lang="es-MX" sz="2200" b="0" i="1" smtClean="0">
                            <a:latin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𝑦</m:t>
                    </m:r>
                    <m:r>
                      <a:rPr lang="es-MX" sz="2200" b="0" i="1" smtClean="0">
                        <a:latin typeface="Cambria Math" panose="02040503050406030204" pitchFamily="18" charset="0"/>
                        <a:sym typeface="Wingdings" panose="05000000000000000000" pitchFamily="2" charset="2"/>
                      </a:rPr>
                      <m:t> </m:t>
                    </m:r>
                    <m:sSup>
                      <m:sSupPr>
                        <m:ctrlPr>
                          <a:rPr lang="es-MX" sz="2200" b="0" i="1" smtClean="0">
                            <a:latin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𝑠𝑜𝑛</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𝑒𝑣𝑒𝑛𝑡𝑜𝑠</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𝑡𝑎𝑙𝑒𝑠</m:t>
                    </m:r>
                    <m:r>
                      <a:rPr lang="es-MX" sz="2200" b="0" i="1" smtClean="0">
                        <a:latin typeface="Cambria Math" panose="02040503050406030204" pitchFamily="18" charset="0"/>
                        <a:sym typeface="Wingdings" panose="05000000000000000000" pitchFamily="2" charset="2"/>
                      </a:rPr>
                      <m:t> </m:t>
                    </m:r>
                    <m:r>
                      <a:rPr lang="es-MX" sz="2200" b="0" i="1" smtClean="0">
                        <a:latin typeface="Cambria Math" panose="02040503050406030204" pitchFamily="18" charset="0"/>
                        <a:sym typeface="Wingdings" panose="05000000000000000000" pitchFamily="2" charset="2"/>
                      </a:rPr>
                      <m:t>𝑞𝑢𝑒</m:t>
                    </m:r>
                    <m:r>
                      <a:rPr lang="es-MX" sz="2200" b="0" i="1" smtClean="0">
                        <a:latin typeface="Cambria Math" panose="02040503050406030204" pitchFamily="18" charset="0"/>
                        <a:sym typeface="Wingdings" panose="05000000000000000000" pitchFamily="2" charset="2"/>
                      </a:rPr>
                      <m:t>:</m:t>
                    </m:r>
                    <m:r>
                      <a:rPr lang="es-MX" sz="2200" b="0" i="1" smtClean="0">
                        <a:latin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𝑦</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sSup>
                      <m:sSup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up>
                    </m:sSup>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oMath>
                </a14:m>
                <a:endParaRPr lang="es-MX" sz="2200" b="0" i="1" dirty="0">
                  <a:latin typeface="Cambria Math" panose="02040503050406030204" pitchFamily="18" charset="0"/>
                  <a:ea typeface="Cambria Math" panose="02040503050406030204" pitchFamily="18" charset="0"/>
                  <a:sym typeface="Wingdings" panose="05000000000000000000" pitchFamily="2" charset="2"/>
                </a:endParaRPr>
              </a:p>
              <a:p>
                <a:pPr marL="457200" lvl="1" indent="0" algn="just">
                  <a:buNone/>
                </a:pPr>
                <a14:m>
                  <m:oMathPara xmlns:m="http://schemas.openxmlformats.org/officeDocument/2006/math">
                    <m:oMathParaPr>
                      <m:jc m:val="centerGroup"/>
                    </m:oMathParaPr>
                    <m:oMath xmlns:m="http://schemas.openxmlformats.org/officeDocument/2006/math">
                      <m:r>
                        <a:rPr lang="es-MX" sz="2200" b="0" i="1" smtClean="0">
                          <a:latin typeface="Cambria Math" panose="02040503050406030204" pitchFamily="18" charset="0"/>
                          <a:ea typeface="Cambria Math" panose="02040503050406030204" pitchFamily="18" charset="0"/>
                          <a:sym typeface="Wingdings" panose="05000000000000000000" pitchFamily="2" charset="2"/>
                        </a:rPr>
                        <m:t>𝑒𝑛𝑡𝑜𝑛𝑐𝑒𝑠</m:t>
                      </m:r>
                      <m:r>
                        <a:rPr lang="es-MX" sz="2200" b="0" i="1" smtClean="0">
                          <a:latin typeface="Cambria Math" panose="02040503050406030204" pitchFamily="18" charset="0"/>
                          <a:ea typeface="Cambria Math" panose="02040503050406030204" pitchFamily="18" charset="0"/>
                          <a:sym typeface="Wingdings" panose="05000000000000000000" pitchFamily="2" charset="2"/>
                        </a:rPr>
                        <m:t> </m:t>
                      </m:r>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s-MX" sz="22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s-MX" sz="22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s-MX" sz="2200" b="0" i="1" smtClean="0">
                              <a:latin typeface="Cambria Math" panose="02040503050406030204" pitchFamily="18" charset="0"/>
                              <a:ea typeface="Cambria Math" panose="02040503050406030204" pitchFamily="18" charset="0"/>
                              <a:sym typeface="Wingdings" panose="05000000000000000000" pitchFamily="2" charset="2"/>
                            </a:rPr>
                            <m:t>′′</m:t>
                          </m:r>
                        </m:sup>
                      </m:sSup>
                    </m:oMath>
                  </m:oMathPara>
                </a14:m>
                <a:endParaRPr lang="es-MX" sz="2200" b="0" dirty="0">
                  <a:sym typeface="Wingdings" panose="05000000000000000000" pitchFamily="2" charset="2"/>
                </a:endParaRPr>
              </a:p>
              <a:p>
                <a:pPr lvl="1" algn="just">
                  <a:buFont typeface="Wingdings" panose="05000000000000000000" pitchFamily="2" charset="2"/>
                  <a:buChar char="§"/>
                </a:pPr>
                <a:endParaRPr lang="es-MX" sz="2200" dirty="0">
                  <a:sym typeface="Wingdings" panose="05000000000000000000" pitchFamily="2" charset="2"/>
                </a:endParaRPr>
              </a:p>
              <a:p>
                <a:pPr algn="just"/>
                <a:endParaRPr lang="es-MX" sz="2400" dirty="0">
                  <a:sym typeface="Wingdings" panose="05000000000000000000" pitchFamily="2" charset="2"/>
                </a:endParaRPr>
              </a:p>
            </p:txBody>
          </p:sp>
        </mc:Choice>
        <mc:Fallback xmlns="">
          <p:sp>
            <p:nvSpPr>
              <p:cNvPr id="3" name="Marcador de contenido 2">
                <a:extLst>
                  <a:ext uri="{FF2B5EF4-FFF2-40B4-BE49-F238E27FC236}">
                    <a16:creationId xmlns:a16="http://schemas.microsoft.com/office/drawing/2014/main" id="{6FA8A783-C062-473D-8767-900F5F25823E}"/>
                  </a:ext>
                </a:extLst>
              </p:cNvPr>
              <p:cNvSpPr>
                <a:spLocks noGrp="1" noRot="1" noChangeAspect="1" noMove="1" noResize="1" noEditPoints="1" noAdjustHandles="1" noChangeArrowheads="1" noChangeShapeType="1" noTextEdit="1"/>
              </p:cNvSpPr>
              <p:nvPr>
                <p:ph idx="1"/>
              </p:nvPr>
            </p:nvSpPr>
            <p:spPr>
              <a:blipFill>
                <a:blip r:embed="rId2"/>
                <a:stretch>
                  <a:fillRect l="-567"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225327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C94AA-2E63-4696-BBD6-80A9073B67B6}"/>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2A504D28-650E-4765-BD3E-E11E0EF82EF9}"/>
              </a:ext>
            </a:extLst>
          </p:cNvPr>
          <p:cNvSpPr>
            <a:spLocks noGrp="1"/>
          </p:cNvSpPr>
          <p:nvPr>
            <p:ph idx="1"/>
          </p:nvPr>
        </p:nvSpPr>
        <p:spPr/>
        <p:txBody>
          <a:bodyPr>
            <a:normAutofit/>
          </a:bodyPr>
          <a:lstStyle/>
          <a:p>
            <a:pPr marL="0" indent="0" algn="just">
              <a:buNone/>
            </a:pPr>
            <a:r>
              <a:rPr lang="es-MX" sz="2400" dirty="0"/>
              <a:t>Se le llama </a:t>
            </a:r>
            <a:r>
              <a:rPr lang="es-MX" sz="2400" b="1" i="1" u="sng" dirty="0"/>
              <a:t>tasa de desvío de reloj</a:t>
            </a:r>
            <a:r>
              <a:rPr lang="es-MX" sz="2400" i="1" dirty="0"/>
              <a:t> </a:t>
            </a:r>
            <a:r>
              <a:rPr lang="es-MX" sz="2400" dirty="0"/>
              <a:t>al cambio entre la diferencia entre un reloj y un reloj de referencia perfecta nominal por unidad de tiempo medido por el reloj de referencia. </a:t>
            </a:r>
          </a:p>
          <a:p>
            <a:pPr marL="0" indent="0" algn="just">
              <a:buNone/>
            </a:pPr>
            <a:endParaRPr lang="es-MX" sz="2400" dirty="0"/>
          </a:p>
          <a:p>
            <a:pPr marL="0" indent="0" algn="just">
              <a:buNone/>
            </a:pPr>
            <a:r>
              <a:rPr lang="es-MX" sz="2400" dirty="0"/>
              <a:t>Para un reloj ordinario esta tasa es de 10</a:t>
            </a:r>
            <a:r>
              <a:rPr lang="es-MX" sz="2400" baseline="30000" dirty="0"/>
              <a:t>-6</a:t>
            </a:r>
            <a:r>
              <a:rPr lang="es-MX" sz="2400" dirty="0"/>
              <a:t> </a:t>
            </a:r>
            <a:r>
              <a:rPr lang="es-MX" sz="2400" dirty="0" err="1"/>
              <a:t>seg</a:t>
            </a:r>
            <a:r>
              <a:rPr lang="es-MX" sz="2400" dirty="0"/>
              <a:t>/</a:t>
            </a:r>
            <a:r>
              <a:rPr lang="es-MX" sz="2400" dirty="0" err="1"/>
              <a:t>seg</a:t>
            </a:r>
            <a:r>
              <a:rPr lang="es-MX" sz="2400" dirty="0"/>
              <a:t>, lo que da una diferencia de 1 segundo cada 1,000,000 segundos (11.6 días); y para un reloj de alta precisión de cuarzo es de entre 10</a:t>
            </a:r>
            <a:r>
              <a:rPr lang="es-MX" sz="2400" baseline="30000" dirty="0"/>
              <a:t>-7</a:t>
            </a:r>
            <a:r>
              <a:rPr lang="es-MX" sz="2400" dirty="0"/>
              <a:t> a 10</a:t>
            </a:r>
            <a:r>
              <a:rPr lang="es-MX" sz="2400" baseline="30000" dirty="0"/>
              <a:t>-8</a:t>
            </a:r>
            <a:r>
              <a:rPr lang="es-MX" sz="2400" dirty="0"/>
              <a:t>.</a:t>
            </a:r>
          </a:p>
        </p:txBody>
      </p:sp>
    </p:spTree>
    <p:extLst>
      <p:ext uri="{BB962C8B-B14F-4D97-AF65-F5344CB8AC3E}">
        <p14:creationId xmlns:p14="http://schemas.microsoft.com/office/powerpoint/2010/main" val="40771593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5EF10-CB34-4560-B1FC-247E5DBEC029}"/>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pic>
        <p:nvPicPr>
          <p:cNvPr id="4" name="Imagen 3">
            <a:extLst>
              <a:ext uri="{FF2B5EF4-FFF2-40B4-BE49-F238E27FC236}">
                <a16:creationId xmlns:a16="http://schemas.microsoft.com/office/drawing/2014/main" id="{A21D029F-71A8-49A8-8A6F-E19D9D63FC7F}"/>
              </a:ext>
            </a:extLst>
          </p:cNvPr>
          <p:cNvPicPr>
            <a:picLocks noChangeAspect="1"/>
          </p:cNvPicPr>
          <p:nvPr/>
        </p:nvPicPr>
        <p:blipFill rotWithShape="1">
          <a:blip r:embed="rId2"/>
          <a:srcRect l="29654" t="37713" r="22692" b="31326"/>
          <a:stretch/>
        </p:blipFill>
        <p:spPr>
          <a:xfrm>
            <a:off x="944131" y="2544688"/>
            <a:ext cx="8125811" cy="2813539"/>
          </a:xfrm>
          <a:prstGeom prst="rect">
            <a:avLst/>
          </a:prstGeom>
        </p:spPr>
      </p:pic>
    </p:spTree>
    <p:extLst>
      <p:ext uri="{BB962C8B-B14F-4D97-AF65-F5344CB8AC3E}">
        <p14:creationId xmlns:p14="http://schemas.microsoft.com/office/powerpoint/2010/main" val="953003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7FC86-7B9B-455A-92C0-3A454F1B9354}"/>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E9D8F0-36CC-42FF-BA0C-A9024A629FBE}"/>
                  </a:ext>
                </a:extLst>
              </p:cNvPr>
              <p:cNvSpPr>
                <a:spLocks noGrp="1"/>
              </p:cNvSpPr>
              <p:nvPr>
                <p:ph idx="1"/>
              </p:nvPr>
            </p:nvSpPr>
            <p:spPr/>
            <p:txBody>
              <a:bodyPr>
                <a:normAutofit/>
              </a:bodyPr>
              <a:lstStyle/>
              <a:p>
                <a:r>
                  <a:rPr lang="es-MX" sz="2400" dirty="0"/>
                  <a:t>Si dos eventos no pueden ordenarse, (por ejemplo a y e en la figura) debido a que no existe una relación HB entre ellos, se dice que son </a:t>
                </a:r>
                <a:r>
                  <a:rPr lang="es-MX" sz="2400" i="1" dirty="0"/>
                  <a:t>concurrentes </a:t>
                </a:r>
                <a:r>
                  <a:rPr lang="es-MX" sz="2400" dirty="0"/>
                  <a:t>y se representan de la siguiente forma:</a:t>
                </a:r>
              </a:p>
              <a:p>
                <a:pPr marL="0" indent="0" algn="ctr">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𝑎</m:t>
                      </m:r>
                      <m:r>
                        <a:rPr lang="es-MX" sz="2400" b="0" i="1" smtClean="0">
                          <a:latin typeface="Cambria Math" panose="02040503050406030204" pitchFamily="18" charset="0"/>
                        </a:rPr>
                        <m:t> || </m:t>
                      </m:r>
                      <m:r>
                        <a:rPr lang="es-MX" sz="2400" b="0" i="1" smtClean="0">
                          <a:latin typeface="Cambria Math" panose="02040503050406030204" pitchFamily="18" charset="0"/>
                        </a:rPr>
                        <m:t>𝑒</m:t>
                      </m:r>
                    </m:oMath>
                  </m:oMathPara>
                </a14:m>
                <a:endParaRPr lang="es-MX" sz="2400" i="1" dirty="0"/>
              </a:p>
              <a:p>
                <a:pPr algn="just"/>
                <a:r>
                  <a:rPr lang="es-MX" sz="2400" dirty="0"/>
                  <a:t>Aunque la relación HB esta basada en la causalidad potencial, dos eventos relacionados por ella no están necesariamente conectados.</a:t>
                </a:r>
              </a:p>
            </p:txBody>
          </p:sp>
        </mc:Choice>
        <mc:Fallback xmlns="">
          <p:sp>
            <p:nvSpPr>
              <p:cNvPr id="3" name="Marcador de contenido 2">
                <a:extLst>
                  <a:ext uri="{FF2B5EF4-FFF2-40B4-BE49-F238E27FC236}">
                    <a16:creationId xmlns:a16="http://schemas.microsoft.com/office/drawing/2014/main" id="{B8E9D8F0-36CC-42FF-BA0C-A9024A629FBE}"/>
                  </a:ext>
                </a:extLst>
              </p:cNvPr>
              <p:cNvSpPr>
                <a:spLocks noGrp="1" noRot="1" noChangeAspect="1" noMove="1" noResize="1" noEditPoints="1" noAdjustHandles="1" noChangeArrowheads="1" noChangeShapeType="1" noTextEdit="1"/>
              </p:cNvSpPr>
              <p:nvPr>
                <p:ph idx="1"/>
              </p:nvPr>
            </p:nvSpPr>
            <p:spPr>
              <a:blipFill>
                <a:blip r:embed="rId2"/>
                <a:stretch>
                  <a:fillRect l="-567" t="-1256" r="-2128"/>
                </a:stretch>
              </a:blipFill>
            </p:spPr>
            <p:txBody>
              <a:bodyPr/>
              <a:lstStyle/>
              <a:p>
                <a:r>
                  <a:rPr lang="es-MX">
                    <a:noFill/>
                  </a:rPr>
                  <a:t> </a:t>
                </a:r>
              </a:p>
            </p:txBody>
          </p:sp>
        </mc:Fallback>
      </mc:AlternateContent>
    </p:spTree>
    <p:extLst>
      <p:ext uri="{BB962C8B-B14F-4D97-AF65-F5344CB8AC3E}">
        <p14:creationId xmlns:p14="http://schemas.microsoft.com/office/powerpoint/2010/main" val="2855881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AAB2-5DC3-4E96-B0E8-39ABED538168}"/>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B1BF15B0-0B9A-48C4-B7CC-3582912B40D8}"/>
              </a:ext>
            </a:extLst>
          </p:cNvPr>
          <p:cNvSpPr>
            <a:spLocks noGrp="1"/>
          </p:cNvSpPr>
          <p:nvPr>
            <p:ph idx="1"/>
          </p:nvPr>
        </p:nvSpPr>
        <p:spPr/>
        <p:txBody>
          <a:bodyPr>
            <a:normAutofit/>
          </a:bodyPr>
          <a:lstStyle/>
          <a:p>
            <a:pPr algn="just"/>
            <a:r>
              <a:rPr lang="es-MX" sz="2400" dirty="0"/>
              <a:t>Con el fin de manipular la relación HB de forma numérica, Lamport inventó un mecanismo llamado </a:t>
            </a:r>
            <a:r>
              <a:rPr lang="es-MX" sz="2400" b="1" dirty="0"/>
              <a:t>reloj lógico</a:t>
            </a:r>
            <a:r>
              <a:rPr lang="es-MX" sz="2400" dirty="0"/>
              <a:t>, el cual consiste en un contador de software cuyo valor no guarda relación alguna con un reloj físico.</a:t>
            </a:r>
          </a:p>
          <a:p>
            <a:pPr algn="just"/>
            <a:r>
              <a:rPr lang="es-MX" sz="2400" dirty="0"/>
              <a:t>Cada proceso pi tiene su propio reloj lógico Li el cual asigna una </a:t>
            </a:r>
            <a:r>
              <a:rPr lang="es-MX" sz="2400" b="1" i="1" dirty="0"/>
              <a:t>marca de tiempo de Lamport</a:t>
            </a:r>
            <a:r>
              <a:rPr lang="es-MX" sz="2400" dirty="0"/>
              <a:t> a cada evento. Se denota Li(e) a la marca de tiempo de un evento ocurrido en el proceso pi, y L(e) a la marca de tiempo de un evento ocurrido en cualquier proceso.</a:t>
            </a:r>
          </a:p>
        </p:txBody>
      </p:sp>
    </p:spTree>
    <p:extLst>
      <p:ext uri="{BB962C8B-B14F-4D97-AF65-F5344CB8AC3E}">
        <p14:creationId xmlns:p14="http://schemas.microsoft.com/office/powerpoint/2010/main" val="4167980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AE20-D4F5-44D8-9C28-E7F105DB5A4B}"/>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9311B0CE-514A-4D54-9CC8-FC6B8A657E40}"/>
              </a:ext>
            </a:extLst>
          </p:cNvPr>
          <p:cNvSpPr>
            <a:spLocks noGrp="1"/>
          </p:cNvSpPr>
          <p:nvPr>
            <p:ph idx="1"/>
          </p:nvPr>
        </p:nvSpPr>
        <p:spPr/>
        <p:txBody>
          <a:bodyPr anchor="ctr">
            <a:normAutofit/>
          </a:bodyPr>
          <a:lstStyle/>
          <a:p>
            <a:r>
              <a:rPr lang="es-MX" sz="2400" dirty="0"/>
              <a:t>Para capturar la relación HB los procesos actualizan sus relojes lógicos y transmiten su valor a través de mensajes de la siguiente forma</a:t>
            </a:r>
          </a:p>
        </p:txBody>
      </p:sp>
    </p:spTree>
    <p:extLst>
      <p:ext uri="{BB962C8B-B14F-4D97-AF65-F5344CB8AC3E}">
        <p14:creationId xmlns:p14="http://schemas.microsoft.com/office/powerpoint/2010/main" val="4165334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AE20-D4F5-44D8-9C28-E7F105DB5A4B}"/>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9311B0CE-514A-4D54-9CC8-FC6B8A657E40}"/>
              </a:ext>
            </a:extLst>
          </p:cNvPr>
          <p:cNvSpPr>
            <a:spLocks noGrp="1"/>
          </p:cNvSpPr>
          <p:nvPr>
            <p:ph idx="1"/>
          </p:nvPr>
        </p:nvSpPr>
        <p:spPr>
          <a:xfrm>
            <a:off x="677334" y="1930401"/>
            <a:ext cx="8596668" cy="4110962"/>
          </a:xfrm>
        </p:spPr>
        <p:txBody>
          <a:bodyPr>
            <a:noAutofit/>
          </a:bodyPr>
          <a:lstStyle/>
          <a:p>
            <a:pPr lvl="1" algn="just">
              <a:buFont typeface="Wingdings" panose="05000000000000000000" pitchFamily="2" charset="2"/>
              <a:buChar char="§"/>
            </a:pPr>
            <a:r>
              <a:rPr lang="es-MX" sz="2200" dirty="0"/>
              <a:t>LC1: </a:t>
            </a:r>
          </a:p>
          <a:p>
            <a:pPr lvl="2" algn="just">
              <a:buFont typeface="Wingdings" panose="05000000000000000000" pitchFamily="2" charset="2"/>
              <a:buChar char="§"/>
            </a:pPr>
            <a:r>
              <a:rPr lang="es-MX" sz="2200" dirty="0"/>
              <a:t>L</a:t>
            </a:r>
            <a:r>
              <a:rPr lang="es-MX" sz="2200" baseline="-25000" dirty="0"/>
              <a:t>i</a:t>
            </a:r>
            <a:r>
              <a:rPr lang="es-MX" sz="2200" dirty="0"/>
              <a:t> se incrementa antes de que se atienda un evento en el proceso p</a:t>
            </a:r>
            <a:r>
              <a:rPr lang="es-MX" sz="2200" baseline="-25000" dirty="0"/>
              <a:t>i</a:t>
            </a:r>
          </a:p>
          <a:p>
            <a:pPr lvl="2" algn="just">
              <a:buFont typeface="Wingdings" panose="05000000000000000000" pitchFamily="2" charset="2"/>
              <a:buChar char="§"/>
            </a:pPr>
            <a:r>
              <a:rPr lang="es-MX" sz="2200" dirty="0"/>
              <a:t>L</a:t>
            </a:r>
            <a:r>
              <a:rPr lang="es-MX" sz="2200" baseline="-25000" dirty="0"/>
              <a:t>i</a:t>
            </a:r>
            <a:r>
              <a:rPr lang="es-MX" sz="2200" dirty="0"/>
              <a:t> = L</a:t>
            </a:r>
            <a:r>
              <a:rPr lang="es-MX" sz="2200" baseline="-25000" dirty="0"/>
              <a:t>i</a:t>
            </a:r>
            <a:r>
              <a:rPr lang="es-MX" sz="2200" dirty="0"/>
              <a:t> + 1</a:t>
            </a:r>
          </a:p>
          <a:p>
            <a:pPr lvl="1" algn="just">
              <a:buFont typeface="Wingdings" panose="05000000000000000000" pitchFamily="2" charset="2"/>
              <a:buChar char="§"/>
            </a:pPr>
            <a:r>
              <a:rPr lang="es-MX" sz="2200" dirty="0"/>
              <a:t>LC2: </a:t>
            </a:r>
          </a:p>
          <a:p>
            <a:pPr marL="1371600" lvl="2" indent="-457200" algn="just">
              <a:buFont typeface="+mj-lt"/>
              <a:buAutoNum type="alphaLcParenR"/>
            </a:pPr>
            <a:r>
              <a:rPr lang="es-MX" sz="2200" dirty="0"/>
              <a:t>Cuando pi envía un mensaje m, le agrega al mensaje el valor t = L</a:t>
            </a:r>
            <a:r>
              <a:rPr lang="es-MX" sz="2200" baseline="-25000" dirty="0"/>
              <a:t>i</a:t>
            </a:r>
          </a:p>
          <a:p>
            <a:pPr marL="1371600" lvl="2" indent="-457200" algn="just">
              <a:buFont typeface="+mj-lt"/>
              <a:buAutoNum type="alphaLcParenR"/>
            </a:pPr>
            <a:r>
              <a:rPr lang="es-MX" sz="2200" dirty="0"/>
              <a:t>En la recepción de (m, t), el proceso p</a:t>
            </a:r>
            <a:r>
              <a:rPr lang="es-MX" sz="2200" baseline="-25000" dirty="0"/>
              <a:t>j</a:t>
            </a:r>
            <a:r>
              <a:rPr lang="es-MX" sz="2200" dirty="0"/>
              <a:t> calcula </a:t>
            </a:r>
            <a:r>
              <a:rPr lang="es-MX" sz="2200" dirty="0" err="1"/>
              <a:t>L</a:t>
            </a:r>
            <a:r>
              <a:rPr lang="es-MX" sz="2200" baseline="-25000" dirty="0" err="1"/>
              <a:t>j</a:t>
            </a:r>
            <a:r>
              <a:rPr lang="es-MX" sz="2200" dirty="0"/>
              <a:t> := </a:t>
            </a:r>
            <a:r>
              <a:rPr lang="es-MX" sz="2200" dirty="0" err="1"/>
              <a:t>max</a:t>
            </a:r>
            <a:r>
              <a:rPr lang="es-MX" sz="2200" dirty="0"/>
              <a:t>(</a:t>
            </a:r>
            <a:r>
              <a:rPr lang="es-MX" sz="2200" dirty="0" err="1"/>
              <a:t>L</a:t>
            </a:r>
            <a:r>
              <a:rPr lang="es-MX" sz="2200" baseline="-25000" dirty="0" err="1"/>
              <a:t>j</a:t>
            </a:r>
            <a:r>
              <a:rPr lang="es-MX" sz="2200" dirty="0"/>
              <a:t>, t) y aplica LC1 antes de marcar el evento de recepción de m</a:t>
            </a:r>
          </a:p>
        </p:txBody>
      </p:sp>
    </p:spTree>
    <p:extLst>
      <p:ext uri="{BB962C8B-B14F-4D97-AF65-F5344CB8AC3E}">
        <p14:creationId xmlns:p14="http://schemas.microsoft.com/office/powerpoint/2010/main" val="8805637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53663-0363-4A04-8755-B470674C821E}"/>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pic>
        <p:nvPicPr>
          <p:cNvPr id="4" name="Marcador de contenido 3">
            <a:extLst>
              <a:ext uri="{FF2B5EF4-FFF2-40B4-BE49-F238E27FC236}">
                <a16:creationId xmlns:a16="http://schemas.microsoft.com/office/drawing/2014/main" id="{E6C4F037-7443-4E33-8016-F55B893756CF}"/>
              </a:ext>
            </a:extLst>
          </p:cNvPr>
          <p:cNvPicPr>
            <a:picLocks noGrp="1" noChangeAspect="1"/>
          </p:cNvPicPr>
          <p:nvPr>
            <p:ph idx="1"/>
          </p:nvPr>
        </p:nvPicPr>
        <p:blipFill rotWithShape="1">
          <a:blip r:embed="rId2"/>
          <a:srcRect l="29193" t="46905" r="23290" b="19067"/>
          <a:stretch/>
        </p:blipFill>
        <p:spPr>
          <a:xfrm>
            <a:off x="1561514" y="2650197"/>
            <a:ext cx="6966356" cy="2658794"/>
          </a:xfrm>
          <a:prstGeom prst="rect">
            <a:avLst/>
          </a:prstGeom>
        </p:spPr>
      </p:pic>
    </p:spTree>
    <p:extLst>
      <p:ext uri="{BB962C8B-B14F-4D97-AF65-F5344CB8AC3E}">
        <p14:creationId xmlns:p14="http://schemas.microsoft.com/office/powerpoint/2010/main" val="1979049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AE20-D4F5-44D8-9C28-E7F105DB5A4B}"/>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311B0CE-514A-4D54-9CC8-FC6B8A657E40}"/>
                  </a:ext>
                </a:extLst>
              </p:cNvPr>
              <p:cNvSpPr>
                <a:spLocks noGrp="1"/>
              </p:cNvSpPr>
              <p:nvPr>
                <p:ph idx="1"/>
              </p:nvPr>
            </p:nvSpPr>
            <p:spPr/>
            <p:txBody>
              <a:bodyPr anchor="ctr">
                <a:normAutofit/>
              </a:bodyPr>
              <a:lstStyle/>
              <a:p>
                <a:r>
                  <a:rPr lang="es-MX" sz="2400" dirty="0"/>
                  <a:t>Nota: </a:t>
                </a:r>
                <a14:m>
                  <m:oMath xmlns:m="http://schemas.openxmlformats.org/officeDocument/2006/math">
                    <m:r>
                      <a:rPr lang="es-MX" sz="2400" b="0" i="1" smtClean="0">
                        <a:latin typeface="Cambria Math" panose="02040503050406030204" pitchFamily="18" charset="0"/>
                      </a:rPr>
                      <m:t>𝑆𝑖</m:t>
                    </m:r>
                    <m:r>
                      <a:rPr lang="es-MX" sz="2400" b="0" i="1" smtClean="0">
                        <a:latin typeface="Cambria Math" panose="02040503050406030204" pitchFamily="18" charset="0"/>
                      </a:rPr>
                      <m:t> </m:t>
                    </m:r>
                    <m:r>
                      <a:rPr lang="es-MX" sz="2400" b="0" i="1" smtClean="0">
                        <a:latin typeface="Cambria Math" panose="02040503050406030204" pitchFamily="18" charset="0"/>
                      </a:rPr>
                      <m:t>𝑒</m:t>
                    </m:r>
                    <m:r>
                      <a:rPr lang="es-MX" sz="2400" b="0" i="1" smtClean="0">
                        <a:latin typeface="Cambria Math" panose="02040503050406030204" pitchFamily="18" charset="0"/>
                        <a:ea typeface="Cambria Math" panose="02040503050406030204" pitchFamily="18" charset="0"/>
                      </a:rPr>
                      <m:t>→</m:t>
                    </m:r>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𝑒</m:t>
                        </m:r>
                      </m:e>
                      <m:sup>
                        <m:r>
                          <a:rPr lang="es-MX" sz="2400" b="0" i="1" smtClean="0">
                            <a:latin typeface="Cambria Math" panose="02040503050406030204" pitchFamily="18" charset="0"/>
                            <a:ea typeface="Cambria Math" panose="02040503050406030204" pitchFamily="18" charset="0"/>
                          </a:rPr>
                          <m:t>′</m:t>
                        </m:r>
                      </m:sup>
                    </m:sSup>
                    <m:groupChr>
                      <m:groupChrPr>
                        <m:chr m:val="⇒"/>
                        <m:pos m:val="top"/>
                        <m:ctrlPr>
                          <a:rPr lang="es-MX" sz="2400" b="0" i="1" smtClean="0">
                            <a:latin typeface="Cambria Math" panose="02040503050406030204" pitchFamily="18" charset="0"/>
                            <a:ea typeface="Cambria Math" panose="02040503050406030204" pitchFamily="18" charset="0"/>
                          </a:rPr>
                        </m:ctrlPr>
                      </m:groupChrPr>
                      <m:e/>
                    </m:groupChr>
                    <m:r>
                      <a:rPr lang="es-MX" sz="2400" b="0" i="1" smtClean="0">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𝐿</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𝑒</m:t>
                        </m:r>
                      </m:e>
                    </m:d>
                    <m:r>
                      <a:rPr lang="es-MX" sz="2400" b="0" i="1" smtClean="0">
                        <a:latin typeface="Cambria Math" panose="02040503050406030204" pitchFamily="18" charset="0"/>
                        <a:ea typeface="Cambria Math" panose="02040503050406030204" pitchFamily="18" charset="0"/>
                      </a:rPr>
                      <m:t>&lt;</m:t>
                    </m:r>
                    <m:r>
                      <a:rPr lang="es-MX" sz="2400" b="0" i="1" smtClean="0">
                        <a:latin typeface="Cambria Math" panose="02040503050406030204" pitchFamily="18" charset="0"/>
                        <a:ea typeface="Cambria Math" panose="02040503050406030204" pitchFamily="18" charset="0"/>
                      </a:rPr>
                      <m:t>𝐿</m:t>
                    </m:r>
                    <m:d>
                      <m:dPr>
                        <m:ctrlPr>
                          <a:rPr lang="es-MX" sz="2400" b="0" i="1" smtClean="0">
                            <a:latin typeface="Cambria Math" panose="02040503050406030204" pitchFamily="18" charset="0"/>
                            <a:ea typeface="Cambria Math" panose="02040503050406030204" pitchFamily="18" charset="0"/>
                          </a:rPr>
                        </m:ctrlPr>
                      </m:dPr>
                      <m:e>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𝑒</m:t>
                            </m:r>
                          </m:e>
                          <m:sup>
                            <m:r>
                              <a:rPr lang="es-MX" sz="2400" b="0" i="1" smtClean="0">
                                <a:latin typeface="Cambria Math" panose="02040503050406030204" pitchFamily="18" charset="0"/>
                                <a:ea typeface="Cambria Math" panose="02040503050406030204" pitchFamily="18" charset="0"/>
                              </a:rPr>
                              <m:t>′</m:t>
                            </m:r>
                          </m:sup>
                        </m:sSup>
                      </m:e>
                    </m:d>
                  </m:oMath>
                </a14:m>
                <a:endParaRPr lang="es-MX" sz="2400" b="0" dirty="0">
                  <a:ea typeface="Cambria Math" panose="02040503050406030204" pitchFamily="18" charset="0"/>
                </a:endParaRPr>
              </a:p>
              <a:p>
                <a:pPr algn="just"/>
                <a:r>
                  <a:rPr lang="es-MX" sz="2400" dirty="0"/>
                  <a:t>Sin embargo no podemos garantizar el caso opuesto, si </a:t>
                </a:r>
                <a14:m>
                  <m:oMath xmlns:m="http://schemas.openxmlformats.org/officeDocument/2006/math">
                    <m:r>
                      <a:rPr lang="es-MX" sz="2400" i="1">
                        <a:latin typeface="Cambria Math" panose="02040503050406030204" pitchFamily="18" charset="0"/>
                        <a:ea typeface="Cambria Math" panose="02040503050406030204" pitchFamily="18" charset="0"/>
                      </a:rPr>
                      <m:t>𝐿</m:t>
                    </m:r>
                    <m:d>
                      <m:dPr>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𝑒</m:t>
                        </m:r>
                      </m:e>
                    </m:d>
                    <m:r>
                      <a:rPr lang="es-MX" sz="2400" i="1">
                        <a:latin typeface="Cambria Math" panose="02040503050406030204" pitchFamily="18" charset="0"/>
                        <a:ea typeface="Cambria Math" panose="02040503050406030204" pitchFamily="18" charset="0"/>
                      </a:rPr>
                      <m:t>&lt;</m:t>
                    </m:r>
                    <m:r>
                      <a:rPr lang="es-MX" sz="2400" i="1">
                        <a:latin typeface="Cambria Math" panose="02040503050406030204" pitchFamily="18" charset="0"/>
                        <a:ea typeface="Cambria Math" panose="02040503050406030204" pitchFamily="18" charset="0"/>
                      </a:rPr>
                      <m:t>𝐿</m:t>
                    </m:r>
                    <m:d>
                      <m:dPr>
                        <m:ctrlPr>
                          <a:rPr lang="es-MX" sz="2400" i="1">
                            <a:latin typeface="Cambria Math" panose="02040503050406030204" pitchFamily="18" charset="0"/>
                            <a:ea typeface="Cambria Math" panose="02040503050406030204" pitchFamily="18" charset="0"/>
                          </a:rPr>
                        </m:ctrlPr>
                      </m:dPr>
                      <m:e>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𝑒</m:t>
                            </m:r>
                          </m:e>
                          <m:sup>
                            <m:r>
                              <a:rPr lang="es-MX" sz="2400" i="1">
                                <a:latin typeface="Cambria Math" panose="02040503050406030204" pitchFamily="18" charset="0"/>
                                <a:ea typeface="Cambria Math" panose="02040503050406030204" pitchFamily="18" charset="0"/>
                              </a:rPr>
                              <m:t>′</m:t>
                            </m:r>
                          </m:sup>
                        </m:sSup>
                      </m:e>
                    </m:d>
                  </m:oMath>
                </a14:m>
                <a:r>
                  <a:rPr lang="es-MX" sz="2400" dirty="0"/>
                  <a:t>, e y e’ no necesariamente tienen una relación HB. Como puede observarse en la figura, en la que b y e son concurrentes</a:t>
                </a:r>
              </a:p>
            </p:txBody>
          </p:sp>
        </mc:Choice>
        <mc:Fallback xmlns="">
          <p:sp>
            <p:nvSpPr>
              <p:cNvPr id="3" name="Marcador de contenido 2">
                <a:extLst>
                  <a:ext uri="{FF2B5EF4-FFF2-40B4-BE49-F238E27FC236}">
                    <a16:creationId xmlns:a16="http://schemas.microsoft.com/office/drawing/2014/main" id="{9311B0CE-514A-4D54-9CC8-FC6B8A657E40}"/>
                  </a:ext>
                </a:extLst>
              </p:cNvPr>
              <p:cNvSpPr>
                <a:spLocks noGrp="1" noRot="1" noChangeAspect="1" noMove="1" noResize="1" noEditPoints="1" noAdjustHandles="1" noChangeArrowheads="1" noChangeShapeType="1" noTextEdit="1"/>
              </p:cNvSpPr>
              <p:nvPr>
                <p:ph idx="1"/>
              </p:nvPr>
            </p:nvSpPr>
            <p:spPr>
              <a:blipFill>
                <a:blip r:embed="rId2"/>
                <a:stretch>
                  <a:fillRect l="-567" r="-1135"/>
                </a:stretch>
              </a:blipFill>
            </p:spPr>
            <p:txBody>
              <a:bodyPr/>
              <a:lstStyle/>
              <a:p>
                <a:r>
                  <a:rPr lang="es-MX">
                    <a:noFill/>
                  </a:rPr>
                  <a:t> </a:t>
                </a:r>
              </a:p>
            </p:txBody>
          </p:sp>
        </mc:Fallback>
      </mc:AlternateContent>
    </p:spTree>
    <p:extLst>
      <p:ext uri="{BB962C8B-B14F-4D97-AF65-F5344CB8AC3E}">
        <p14:creationId xmlns:p14="http://schemas.microsoft.com/office/powerpoint/2010/main" val="2233888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6C232-80CE-449E-BC40-66C2DA37C0ED}"/>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p:sp>
        <p:nvSpPr>
          <p:cNvPr id="3" name="Marcador de contenido 2">
            <a:extLst>
              <a:ext uri="{FF2B5EF4-FFF2-40B4-BE49-F238E27FC236}">
                <a16:creationId xmlns:a16="http://schemas.microsoft.com/office/drawing/2014/main" id="{1A97B58E-4A89-4CD0-9B42-3E3A44606975}"/>
              </a:ext>
            </a:extLst>
          </p:cNvPr>
          <p:cNvSpPr>
            <a:spLocks noGrp="1"/>
          </p:cNvSpPr>
          <p:nvPr>
            <p:ph idx="1"/>
          </p:nvPr>
        </p:nvSpPr>
        <p:spPr/>
        <p:txBody>
          <a:bodyPr>
            <a:normAutofit/>
          </a:bodyPr>
          <a:lstStyle/>
          <a:p>
            <a:pPr algn="just"/>
            <a:r>
              <a:rPr lang="es-MX" sz="2400" dirty="0"/>
              <a:t>Algunos pares de eventos pueden tener el mismo valor de marca de tiempo, por lo que puede determinarse un ordenamiento total de un conjunto de eventos utilizando los identificadores de los procesos.</a:t>
            </a:r>
          </a:p>
          <a:p>
            <a:pPr algn="just"/>
            <a:r>
              <a:rPr lang="es-MX" sz="2400" dirty="0"/>
              <a:t>Para un par de eventos e que ocurre en pi y tiene una marca de tiempo Ti y e’ que ocurre en pj y tiene una marca de tiempo </a:t>
            </a:r>
            <a:r>
              <a:rPr lang="es-MX" sz="2400" dirty="0" err="1"/>
              <a:t>Tj</a:t>
            </a:r>
            <a:r>
              <a:rPr lang="es-MX" sz="2400" dirty="0"/>
              <a:t>, se define una marca de tiempo lógico total para cada evento como (Ti, i) y (</a:t>
            </a:r>
            <a:r>
              <a:rPr lang="es-MX" sz="2400" dirty="0" err="1"/>
              <a:t>Tj</a:t>
            </a:r>
            <a:r>
              <a:rPr lang="es-MX" sz="2400" dirty="0"/>
              <a:t>, j) respectivamente.</a:t>
            </a:r>
          </a:p>
        </p:txBody>
      </p:sp>
    </p:spTree>
    <p:extLst>
      <p:ext uri="{BB962C8B-B14F-4D97-AF65-F5344CB8AC3E}">
        <p14:creationId xmlns:p14="http://schemas.microsoft.com/office/powerpoint/2010/main" val="13832251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29B96-D0EE-4151-B753-2401CE8B08E4}"/>
              </a:ext>
            </a:extLst>
          </p:cNvPr>
          <p:cNvSpPr>
            <a:spLocks noGrp="1"/>
          </p:cNvSpPr>
          <p:nvPr>
            <p:ph type="title"/>
          </p:nvPr>
        </p:nvSpPr>
        <p:spPr/>
        <p:txBody>
          <a:bodyPr/>
          <a:lstStyle/>
          <a:p>
            <a:r>
              <a:rPr lang="es-MX" dirty="0"/>
              <a:t>Relojes lógicos</a:t>
            </a:r>
            <a:br>
              <a:rPr lang="es-MX" dirty="0"/>
            </a:br>
            <a:r>
              <a:rPr lang="es-MX" sz="3200" dirty="0"/>
              <a:t>Marcas de tiempo de Lamport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01EFD9A-093C-48C5-96CD-4210F62E4F59}"/>
                  </a:ext>
                </a:extLst>
              </p:cNvPr>
              <p:cNvSpPr>
                <a:spLocks noGrp="1"/>
              </p:cNvSpPr>
              <p:nvPr>
                <p:ph idx="1"/>
              </p:nvPr>
            </p:nvSpPr>
            <p:spPr/>
            <p:txBody>
              <a:bodyPr>
                <a:normAutofit/>
              </a:bodyPr>
              <a:lstStyle/>
              <a:p>
                <a:r>
                  <a:rPr lang="es-MX" sz="2400" dirty="0"/>
                  <a:t>Se define la relación:</a:t>
                </a:r>
              </a:p>
              <a:p>
                <a:pPr>
                  <a:buFont typeface="Wingdings" panose="05000000000000000000" pitchFamily="2" charset="2"/>
                  <a:buChar char="§"/>
                </a:pPr>
                <a14:m>
                  <m:oMath xmlns:m="http://schemas.openxmlformats.org/officeDocument/2006/math">
                    <m:d>
                      <m:dPr>
                        <m:ctrlPr>
                          <a:rPr lang="es-MX" sz="2400" b="0" i="1" smtClean="0">
                            <a:latin typeface="Cambria Math" panose="02040503050406030204" pitchFamily="18" charset="0"/>
                          </a:rPr>
                        </m:ctrlPr>
                      </m:dPr>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𝑇</m:t>
                            </m:r>
                          </m:e>
                          <m:sub>
                            <m:r>
                              <a:rPr lang="es-MX" sz="2400" b="0" i="1" smtClean="0">
                                <a:latin typeface="Cambria Math" panose="02040503050406030204" pitchFamily="18" charset="0"/>
                              </a:rPr>
                              <m:t>𝑖</m:t>
                            </m:r>
                          </m:sub>
                        </m:sSub>
                        <m:r>
                          <a:rPr lang="es-MX" sz="2400" b="0" i="1" smtClean="0">
                            <a:latin typeface="Cambria Math" panose="02040503050406030204" pitchFamily="18" charset="0"/>
                          </a:rPr>
                          <m:t>,</m:t>
                        </m:r>
                        <m:r>
                          <a:rPr lang="es-MX" sz="2400" b="0" i="1" smtClean="0">
                            <a:latin typeface="Cambria Math" panose="02040503050406030204" pitchFamily="18" charset="0"/>
                          </a:rPr>
                          <m:t>𝑖</m:t>
                        </m:r>
                      </m:e>
                    </m:d>
                    <m:r>
                      <a:rPr lang="es-MX" sz="2400" b="0" i="1" smtClean="0">
                        <a:latin typeface="Cambria Math" panose="02040503050406030204" pitchFamily="18" charset="0"/>
                      </a:rPr>
                      <m:t>&lt;</m:t>
                    </m:r>
                    <m:d>
                      <m:dPr>
                        <m:ctrlPr>
                          <a:rPr lang="es-MX" sz="2400" b="0" i="1" smtClean="0">
                            <a:latin typeface="Cambria Math" panose="02040503050406030204" pitchFamily="18" charset="0"/>
                          </a:rPr>
                        </m:ctrlPr>
                      </m:dPr>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𝑇</m:t>
                            </m:r>
                          </m:e>
                          <m:sub>
                            <m:r>
                              <a:rPr lang="es-MX" sz="2400" b="0" i="1" smtClean="0">
                                <a:latin typeface="Cambria Math" panose="02040503050406030204" pitchFamily="18" charset="0"/>
                              </a:rPr>
                              <m:t>𝑗</m:t>
                            </m:r>
                          </m:sub>
                        </m:sSub>
                        <m:r>
                          <a:rPr lang="es-MX" sz="2400" b="0" i="1" smtClean="0">
                            <a:latin typeface="Cambria Math" panose="02040503050406030204" pitchFamily="18" charset="0"/>
                          </a:rPr>
                          <m:t>, </m:t>
                        </m:r>
                        <m:r>
                          <a:rPr lang="es-MX" sz="2400" b="0" i="1" smtClean="0">
                            <a:latin typeface="Cambria Math" panose="02040503050406030204" pitchFamily="18" charset="0"/>
                          </a:rPr>
                          <m:t>𝑗</m:t>
                        </m:r>
                      </m:e>
                    </m:d>
                    <m:r>
                      <a:rPr lang="es-MX" sz="2400" b="0" i="1" smtClean="0">
                        <a:latin typeface="Cambria Math" panose="02040503050406030204" pitchFamily="18" charset="0"/>
                      </a:rPr>
                      <m:t> </m:t>
                    </m:r>
                    <m:r>
                      <a:rPr lang="es-MX" sz="2400" b="0" i="1" smtClean="0">
                        <a:latin typeface="Cambria Math" panose="02040503050406030204" pitchFamily="18" charset="0"/>
                      </a:rPr>
                      <m:t>𝑠𝑖</m:t>
                    </m:r>
                    <m:r>
                      <a:rPr lang="es-MX" sz="2400" b="0" i="1" smtClean="0">
                        <a:latin typeface="Cambria Math" panose="02040503050406030204" pitchFamily="18" charset="0"/>
                      </a:rPr>
                      <m:t> </m:t>
                    </m:r>
                    <m:r>
                      <a:rPr lang="es-MX" sz="2400" b="0" i="1" smtClean="0">
                        <a:latin typeface="Cambria Math" panose="02040503050406030204" pitchFamily="18" charset="0"/>
                      </a:rPr>
                      <m:t>𝑦</m:t>
                    </m:r>
                    <m:r>
                      <a:rPr lang="es-MX" sz="2400" b="0" i="1" smtClean="0">
                        <a:latin typeface="Cambria Math" panose="02040503050406030204" pitchFamily="18" charset="0"/>
                      </a:rPr>
                      <m:t> </m:t>
                    </m:r>
                    <m:r>
                      <a:rPr lang="es-MX" sz="2400" b="0" i="1" smtClean="0">
                        <a:latin typeface="Cambria Math" panose="02040503050406030204" pitchFamily="18" charset="0"/>
                      </a:rPr>
                      <m:t>𝑠𝑜𝑙𝑜</m:t>
                    </m:r>
                    <m:r>
                      <a:rPr lang="es-MX" sz="2400" b="0" i="1" smtClean="0">
                        <a:latin typeface="Cambria Math" panose="02040503050406030204" pitchFamily="18" charset="0"/>
                      </a:rPr>
                      <m:t> </m:t>
                    </m:r>
                    <m:r>
                      <a:rPr lang="es-MX" sz="2400" b="0" i="1" smtClean="0">
                        <a:latin typeface="Cambria Math" panose="02040503050406030204" pitchFamily="18" charset="0"/>
                      </a:rPr>
                      <m:t>𝑠𝑖</m:t>
                    </m:r>
                    <m:r>
                      <a:rPr lang="es-MX" sz="2400" b="0" i="1" smtClean="0">
                        <a:latin typeface="Cambria Math" panose="02040503050406030204" pitchFamily="18" charset="0"/>
                      </a:rPr>
                      <m:t>:</m:t>
                    </m:r>
                  </m:oMath>
                </a14:m>
                <a:endParaRPr lang="es-MX" sz="2400" b="0" dirty="0"/>
              </a:p>
              <a:p>
                <a:pPr lvl="1"/>
                <a14:m>
                  <m:oMath xmlns:m="http://schemas.openxmlformats.org/officeDocument/2006/math">
                    <m:sSub>
                      <m:sSubPr>
                        <m:ctrlPr>
                          <a:rPr lang="es-MX" sz="2200" i="1" smtClean="0">
                            <a:latin typeface="Cambria Math" panose="02040503050406030204" pitchFamily="18" charset="0"/>
                          </a:rPr>
                        </m:ctrlPr>
                      </m:sSubPr>
                      <m:e>
                        <m:r>
                          <a:rPr lang="es-MX" sz="2200" b="0" i="1" smtClean="0">
                            <a:latin typeface="Cambria Math" panose="02040503050406030204" pitchFamily="18" charset="0"/>
                          </a:rPr>
                          <m:t>𝑇</m:t>
                        </m:r>
                      </m:e>
                      <m:sub>
                        <m:r>
                          <a:rPr lang="es-MX" sz="2200" b="0" i="1" smtClean="0">
                            <a:latin typeface="Cambria Math" panose="02040503050406030204" pitchFamily="18" charset="0"/>
                          </a:rPr>
                          <m:t>𝑖</m:t>
                        </m:r>
                      </m:sub>
                    </m:sSub>
                    <m:r>
                      <a:rPr lang="es-MX" sz="2200" b="0" i="1" smtClean="0">
                        <a:latin typeface="Cambria Math" panose="02040503050406030204" pitchFamily="18" charset="0"/>
                      </a:rPr>
                      <m:t>&lt;</m:t>
                    </m:r>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𝑇</m:t>
                        </m:r>
                      </m:e>
                      <m:sub>
                        <m:r>
                          <a:rPr lang="es-MX" sz="2200" b="0" i="1" smtClean="0">
                            <a:latin typeface="Cambria Math" panose="02040503050406030204" pitchFamily="18" charset="0"/>
                          </a:rPr>
                          <m:t>𝑗</m:t>
                        </m:r>
                      </m:sub>
                    </m:sSub>
                    <m:r>
                      <a:rPr lang="es-MX" sz="2200" b="0" i="1" smtClean="0">
                        <a:latin typeface="Cambria Math" panose="02040503050406030204" pitchFamily="18" charset="0"/>
                      </a:rPr>
                      <m:t>  </m:t>
                    </m:r>
                    <m:r>
                      <a:rPr lang="es-MX" sz="2200" b="0" i="1" smtClean="0">
                        <a:latin typeface="Cambria Math" panose="02040503050406030204" pitchFamily="18" charset="0"/>
                      </a:rPr>
                      <m:t>𝑜</m:t>
                    </m:r>
                    <m:r>
                      <a:rPr lang="es-MX" sz="2200" b="0" i="1" smtClean="0">
                        <a:latin typeface="Cambria Math" panose="02040503050406030204" pitchFamily="18" charset="0"/>
                      </a:rPr>
                      <m:t>  </m:t>
                    </m:r>
                    <m:sSub>
                      <m:sSubPr>
                        <m:ctrlPr>
                          <a:rPr lang="es-MX" sz="2200" i="1">
                            <a:latin typeface="Cambria Math" panose="02040503050406030204" pitchFamily="18" charset="0"/>
                          </a:rPr>
                        </m:ctrlPr>
                      </m:sSubPr>
                      <m:e>
                        <m:r>
                          <a:rPr lang="es-MX" sz="2200" i="1">
                            <a:latin typeface="Cambria Math" panose="02040503050406030204" pitchFamily="18" charset="0"/>
                          </a:rPr>
                          <m:t>𝑇</m:t>
                        </m:r>
                      </m:e>
                      <m:sub>
                        <m:r>
                          <a:rPr lang="es-MX" sz="2200" i="1">
                            <a:latin typeface="Cambria Math" panose="02040503050406030204" pitchFamily="18" charset="0"/>
                          </a:rPr>
                          <m:t>𝑖</m:t>
                        </m:r>
                      </m:sub>
                    </m:sSub>
                    <m:r>
                      <a:rPr lang="es-MX" sz="2200" b="0" i="1" smtClean="0">
                        <a:latin typeface="Cambria Math" panose="02040503050406030204" pitchFamily="18" charset="0"/>
                      </a:rPr>
                      <m:t>=</m:t>
                    </m:r>
                    <m:sSub>
                      <m:sSubPr>
                        <m:ctrlPr>
                          <a:rPr lang="es-MX" sz="2200" i="1">
                            <a:latin typeface="Cambria Math" panose="02040503050406030204" pitchFamily="18" charset="0"/>
                          </a:rPr>
                        </m:ctrlPr>
                      </m:sSubPr>
                      <m:e>
                        <m:r>
                          <a:rPr lang="es-MX" sz="2200" i="1">
                            <a:latin typeface="Cambria Math" panose="02040503050406030204" pitchFamily="18" charset="0"/>
                          </a:rPr>
                          <m:t>𝑇</m:t>
                        </m:r>
                      </m:e>
                      <m:sub>
                        <m:r>
                          <a:rPr lang="es-MX" sz="2200" i="1">
                            <a:latin typeface="Cambria Math" panose="02040503050406030204" pitchFamily="18" charset="0"/>
                          </a:rPr>
                          <m:t>𝑗</m:t>
                        </m:r>
                      </m:sub>
                    </m:sSub>
                  </m:oMath>
                </a14:m>
                <a:endParaRPr lang="es-MX" sz="2200" dirty="0"/>
              </a:p>
              <a:p>
                <a:pPr lvl="1"/>
                <a:r>
                  <a:rPr lang="es-MX" sz="2200" dirty="0"/>
                  <a:t>y además </a:t>
                </a:r>
                <a14:m>
                  <m:oMath xmlns:m="http://schemas.openxmlformats.org/officeDocument/2006/math">
                    <m:r>
                      <a:rPr lang="es-MX" sz="2200" b="0" i="1" smtClean="0">
                        <a:latin typeface="Cambria Math" panose="02040503050406030204" pitchFamily="18" charset="0"/>
                      </a:rPr>
                      <m:t>𝑖</m:t>
                    </m:r>
                    <m:r>
                      <a:rPr lang="es-MX" sz="2200" b="0" i="1" smtClean="0">
                        <a:latin typeface="Cambria Math" panose="02040503050406030204" pitchFamily="18" charset="0"/>
                      </a:rPr>
                      <m:t>&lt;</m:t>
                    </m:r>
                    <m:r>
                      <a:rPr lang="es-MX" sz="2200" b="0" i="1" smtClean="0">
                        <a:latin typeface="Cambria Math" panose="02040503050406030204" pitchFamily="18" charset="0"/>
                      </a:rPr>
                      <m:t>𝑗</m:t>
                    </m:r>
                  </m:oMath>
                </a14:m>
                <a:endParaRPr lang="es-MX" sz="2000" dirty="0"/>
              </a:p>
              <a:p>
                <a:endParaRPr lang="es-MX" sz="2400" dirty="0"/>
              </a:p>
              <a:p>
                <a:r>
                  <a:rPr lang="es-MX" sz="2400" dirty="0"/>
                  <a:t>Este ordenamiento carece de sentido físico pero puede ser útil, por ejemplo, para ordenar procesos que entran en una sección critica.</a:t>
                </a:r>
              </a:p>
            </p:txBody>
          </p:sp>
        </mc:Choice>
        <mc:Fallback xmlns="">
          <p:sp>
            <p:nvSpPr>
              <p:cNvPr id="3" name="Marcador de contenido 2">
                <a:extLst>
                  <a:ext uri="{FF2B5EF4-FFF2-40B4-BE49-F238E27FC236}">
                    <a16:creationId xmlns:a16="http://schemas.microsoft.com/office/drawing/2014/main" id="{801EFD9A-093C-48C5-96CD-4210F62E4F59}"/>
                  </a:ext>
                </a:extLst>
              </p:cNvPr>
              <p:cNvSpPr>
                <a:spLocks noGrp="1" noRot="1" noChangeAspect="1" noMove="1" noResize="1" noEditPoints="1" noAdjustHandles="1" noChangeArrowheads="1" noChangeShapeType="1" noTextEdit="1"/>
              </p:cNvSpPr>
              <p:nvPr>
                <p:ph idx="1"/>
              </p:nvPr>
            </p:nvSpPr>
            <p:spPr>
              <a:blipFill>
                <a:blip r:embed="rId2"/>
                <a:stretch>
                  <a:fillRect l="-567" t="-1256" r="-2057"/>
                </a:stretch>
              </a:blipFill>
            </p:spPr>
            <p:txBody>
              <a:bodyPr/>
              <a:lstStyle/>
              <a:p>
                <a:r>
                  <a:rPr lang="es-MX">
                    <a:noFill/>
                  </a:rPr>
                  <a:t> </a:t>
                </a:r>
              </a:p>
            </p:txBody>
          </p:sp>
        </mc:Fallback>
      </mc:AlternateContent>
    </p:spTree>
    <p:extLst>
      <p:ext uri="{BB962C8B-B14F-4D97-AF65-F5344CB8AC3E}">
        <p14:creationId xmlns:p14="http://schemas.microsoft.com/office/powerpoint/2010/main" val="2620759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17615-C65A-4460-95DF-D053583EE7DA}"/>
              </a:ext>
            </a:extLst>
          </p:cNvPr>
          <p:cNvSpPr>
            <a:spLocks noGrp="1"/>
          </p:cNvSpPr>
          <p:nvPr>
            <p:ph type="title"/>
          </p:nvPr>
        </p:nvSpPr>
        <p:spPr/>
        <p:txBody>
          <a:bodyPr/>
          <a:lstStyle/>
          <a:p>
            <a:r>
              <a:rPr lang="es-MX" dirty="0"/>
              <a:t>Relojes lógicos</a:t>
            </a:r>
            <a:br>
              <a:rPr lang="es-MX" dirty="0"/>
            </a:br>
            <a:r>
              <a:rPr lang="es-MX" sz="3200" dirty="0"/>
              <a:t>Marcas de tiempo de vectores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D7A6B34-B625-480A-BFA8-B27D051D7788}"/>
                  </a:ext>
                </a:extLst>
              </p:cNvPr>
              <p:cNvSpPr>
                <a:spLocks noGrp="1"/>
              </p:cNvSpPr>
              <p:nvPr>
                <p:ph idx="1"/>
              </p:nvPr>
            </p:nvSpPr>
            <p:spPr/>
            <p:txBody>
              <a:bodyPr>
                <a:normAutofit lnSpcReduction="10000"/>
              </a:bodyPr>
              <a:lstStyle/>
              <a:p>
                <a:r>
                  <a:rPr lang="es-MX" sz="2400" dirty="0"/>
                  <a:t>Dado que </a:t>
                </a:r>
                <a14:m>
                  <m:oMath xmlns:m="http://schemas.openxmlformats.org/officeDocument/2006/math">
                    <m:r>
                      <a:rPr lang="es-MX" sz="2400" i="1">
                        <a:latin typeface="Cambria Math" panose="02040503050406030204" pitchFamily="18" charset="0"/>
                        <a:ea typeface="Cambria Math" panose="02040503050406030204" pitchFamily="18" charset="0"/>
                      </a:rPr>
                      <m:t>𝐿</m:t>
                    </m:r>
                    <m:d>
                      <m:dPr>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𝑒</m:t>
                        </m:r>
                      </m:e>
                    </m:d>
                    <m:r>
                      <a:rPr lang="es-MX" sz="2400" i="1">
                        <a:latin typeface="Cambria Math" panose="02040503050406030204" pitchFamily="18" charset="0"/>
                        <a:ea typeface="Cambria Math" panose="02040503050406030204" pitchFamily="18" charset="0"/>
                      </a:rPr>
                      <m:t>&lt;</m:t>
                    </m:r>
                    <m:r>
                      <a:rPr lang="es-MX" sz="2400" i="1">
                        <a:latin typeface="Cambria Math" panose="02040503050406030204" pitchFamily="18" charset="0"/>
                        <a:ea typeface="Cambria Math" panose="02040503050406030204" pitchFamily="18" charset="0"/>
                      </a:rPr>
                      <m:t>𝐿</m:t>
                    </m:r>
                    <m:d>
                      <m:dPr>
                        <m:ctrlPr>
                          <a:rPr lang="es-MX" sz="2400" i="1">
                            <a:latin typeface="Cambria Math" panose="02040503050406030204" pitchFamily="18" charset="0"/>
                            <a:ea typeface="Cambria Math" panose="02040503050406030204" pitchFamily="18" charset="0"/>
                          </a:rPr>
                        </m:ctrlPr>
                      </m:dPr>
                      <m:e>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𝑒</m:t>
                            </m:r>
                          </m:e>
                          <m:sup>
                            <m:r>
                              <a:rPr lang="es-MX" sz="2400" i="1">
                                <a:latin typeface="Cambria Math" panose="02040503050406030204" pitchFamily="18" charset="0"/>
                                <a:ea typeface="Cambria Math" panose="02040503050406030204" pitchFamily="18" charset="0"/>
                              </a:rPr>
                              <m:t>′</m:t>
                            </m:r>
                          </m:sup>
                        </m:sSup>
                      </m:e>
                    </m:d>
                  </m:oMath>
                </a14:m>
                <a:r>
                  <a:rPr lang="es-MX" sz="2400" dirty="0"/>
                  <a:t> no implica que e y e’ tengan una relación e </a:t>
                </a:r>
                <a:r>
                  <a:rPr lang="es-MX" sz="2400" dirty="0">
                    <a:sym typeface="Wingdings" panose="05000000000000000000" pitchFamily="2" charset="2"/>
                  </a:rPr>
                  <a:t> e’, </a:t>
                </a:r>
                <a:r>
                  <a:rPr lang="es-MX" sz="2400" dirty="0" err="1">
                    <a:sym typeface="Wingdings" panose="05000000000000000000" pitchFamily="2" charset="2"/>
                  </a:rPr>
                  <a:t>Mattern</a:t>
                </a:r>
                <a:r>
                  <a:rPr lang="es-MX" sz="2400" dirty="0">
                    <a:sym typeface="Wingdings" panose="05000000000000000000" pitchFamily="2" charset="2"/>
                  </a:rPr>
                  <a:t> y </a:t>
                </a:r>
                <a:r>
                  <a:rPr lang="es-MX" sz="2400" dirty="0" err="1">
                    <a:sym typeface="Wingdings" panose="05000000000000000000" pitchFamily="2" charset="2"/>
                  </a:rPr>
                  <a:t>Fidge</a:t>
                </a:r>
                <a:r>
                  <a:rPr lang="es-MX" sz="2400" dirty="0">
                    <a:sym typeface="Wingdings" panose="05000000000000000000" pitchFamily="2" charset="2"/>
                  </a:rPr>
                  <a:t>, propusieron un reloj vectorial que se implementa de la siguiente forma:</a:t>
                </a:r>
              </a:p>
              <a:p>
                <a:r>
                  <a:rPr lang="es-MX" sz="2400" dirty="0">
                    <a:sym typeface="Wingdings" panose="05000000000000000000" pitchFamily="2" charset="2"/>
                  </a:rPr>
                  <a:t>Un reloj vectorial es un arreglo de N</a:t>
                </a:r>
                <a:r>
                  <a:rPr lang="es-MX" sz="2400" dirty="0"/>
                  <a:t> enteros para un sistema de N procesos.</a:t>
                </a:r>
              </a:p>
              <a:p>
                <a:r>
                  <a:rPr lang="es-MX" sz="2400" dirty="0"/>
                  <a:t>Cada proceso tiene su propio reloj vectorial Vi que utiliza las marcas de tiempo locales.</a:t>
                </a:r>
              </a:p>
              <a:p>
                <a:r>
                  <a:rPr lang="es-MX" sz="2400" dirty="0"/>
                  <a:t>Al igual que el método de Lamport, en este método de ordenamiento se intercambian las marcas de tiempo dentro de los mensajes enviados entre procesos.</a:t>
                </a:r>
              </a:p>
            </p:txBody>
          </p:sp>
        </mc:Choice>
        <mc:Fallback xmlns="">
          <p:sp>
            <p:nvSpPr>
              <p:cNvPr id="3" name="Marcador de contenido 2">
                <a:extLst>
                  <a:ext uri="{FF2B5EF4-FFF2-40B4-BE49-F238E27FC236}">
                    <a16:creationId xmlns:a16="http://schemas.microsoft.com/office/drawing/2014/main" id="{AD7A6B34-B625-480A-BFA8-B27D051D7788}"/>
                  </a:ext>
                </a:extLst>
              </p:cNvPr>
              <p:cNvSpPr>
                <a:spLocks noGrp="1" noRot="1" noChangeAspect="1" noMove="1" noResize="1" noEditPoints="1" noAdjustHandles="1" noChangeArrowheads="1" noChangeShapeType="1" noTextEdit="1"/>
              </p:cNvSpPr>
              <p:nvPr>
                <p:ph idx="1"/>
              </p:nvPr>
            </p:nvSpPr>
            <p:spPr>
              <a:blipFill>
                <a:blip r:embed="rId2"/>
                <a:stretch>
                  <a:fillRect l="-567" t="-2198" b="-471"/>
                </a:stretch>
              </a:blipFill>
            </p:spPr>
            <p:txBody>
              <a:bodyPr/>
              <a:lstStyle/>
              <a:p>
                <a:r>
                  <a:rPr lang="es-MX">
                    <a:noFill/>
                  </a:rPr>
                  <a:t> </a:t>
                </a:r>
              </a:p>
            </p:txBody>
          </p:sp>
        </mc:Fallback>
      </mc:AlternateContent>
    </p:spTree>
    <p:extLst>
      <p:ext uri="{BB962C8B-B14F-4D97-AF65-F5344CB8AC3E}">
        <p14:creationId xmlns:p14="http://schemas.microsoft.com/office/powerpoint/2010/main" val="112675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6B49F-C32C-4644-B2B1-4739E759E3D5}"/>
              </a:ext>
            </a:extLst>
          </p:cNvPr>
          <p:cNvSpPr>
            <a:spLocks noGrp="1"/>
          </p:cNvSpPr>
          <p:nvPr>
            <p:ph type="title"/>
          </p:nvPr>
        </p:nvSpPr>
        <p:spPr/>
        <p:txBody>
          <a:bodyPr/>
          <a:lstStyle/>
          <a:p>
            <a:r>
              <a:rPr lang="es-MX" dirty="0"/>
              <a:t>Reloj físico</a:t>
            </a:r>
          </a:p>
        </p:txBody>
      </p:sp>
      <p:sp>
        <p:nvSpPr>
          <p:cNvPr id="3" name="Marcador de contenido 2">
            <a:extLst>
              <a:ext uri="{FF2B5EF4-FFF2-40B4-BE49-F238E27FC236}">
                <a16:creationId xmlns:a16="http://schemas.microsoft.com/office/drawing/2014/main" id="{45EA9B83-E065-4985-B2CB-ADBA68240FC5}"/>
              </a:ext>
            </a:extLst>
          </p:cNvPr>
          <p:cNvSpPr>
            <a:spLocks noGrp="1"/>
          </p:cNvSpPr>
          <p:nvPr>
            <p:ph idx="1"/>
          </p:nvPr>
        </p:nvSpPr>
        <p:spPr>
          <a:xfrm>
            <a:off x="677334" y="1683027"/>
            <a:ext cx="8596668" cy="4358336"/>
          </a:xfrm>
        </p:spPr>
        <p:txBody>
          <a:bodyPr>
            <a:normAutofit/>
          </a:bodyPr>
          <a:lstStyle/>
          <a:p>
            <a:pPr marL="0" indent="0" algn="just">
              <a:buNone/>
            </a:pPr>
            <a:r>
              <a:rPr lang="es-MX" sz="2400" dirty="0"/>
              <a:t>En un sistema distribuido, cada computadora cuenta con su propio reloj interno, el cual es utilizado por los procesos para obtener el valor del tiempo actual. </a:t>
            </a:r>
          </a:p>
          <a:p>
            <a:pPr marL="0" indent="0" algn="just">
              <a:buNone/>
            </a:pPr>
            <a:endParaRPr lang="es-MX" sz="2400" dirty="0"/>
          </a:p>
        </p:txBody>
      </p:sp>
    </p:spTree>
    <p:extLst>
      <p:ext uri="{BB962C8B-B14F-4D97-AF65-F5344CB8AC3E}">
        <p14:creationId xmlns:p14="http://schemas.microsoft.com/office/powerpoint/2010/main" val="3488640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88554-BADF-4531-A8CA-D8ED658B441B}"/>
              </a:ext>
            </a:extLst>
          </p:cNvPr>
          <p:cNvSpPr>
            <a:spLocks noGrp="1"/>
          </p:cNvSpPr>
          <p:nvPr>
            <p:ph type="title"/>
          </p:nvPr>
        </p:nvSpPr>
        <p:spPr/>
        <p:txBody>
          <a:bodyPr/>
          <a:lstStyle/>
          <a:p>
            <a:r>
              <a:rPr lang="es-MX" dirty="0"/>
              <a:t>Relojes lógicos</a:t>
            </a:r>
            <a:br>
              <a:rPr lang="es-MX" dirty="0"/>
            </a:br>
            <a:r>
              <a:rPr lang="es-MX" sz="3200" dirty="0"/>
              <a:t>Marcas de tiempo de vectores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CB0B5F5-0EE4-4C50-900D-B1E1DC085F00}"/>
                  </a:ext>
                </a:extLst>
              </p:cNvPr>
              <p:cNvSpPr>
                <a:spLocks noGrp="1"/>
              </p:cNvSpPr>
              <p:nvPr>
                <p:ph idx="1"/>
              </p:nvPr>
            </p:nvSpPr>
            <p:spPr/>
            <p:txBody>
              <a:bodyPr>
                <a:normAutofit/>
              </a:bodyPr>
              <a:lstStyle/>
              <a:p>
                <a:r>
                  <a:rPr lang="es-MX" sz="2400" dirty="0"/>
                  <a:t>Las actualizaciones de los relojes vectoriales se realizan de la siguiente forma:</a:t>
                </a:r>
              </a:p>
              <a:p>
                <a:pPr lvl="1">
                  <a:buFont typeface="Wingdings" panose="05000000000000000000" pitchFamily="2" charset="2"/>
                  <a:buChar char="§"/>
                </a:pPr>
                <a:r>
                  <a:rPr lang="es-MX" sz="2200" dirty="0"/>
                  <a:t>VC1: Inicialmente </a:t>
                </a:r>
                <a14:m>
                  <m:oMath xmlns:m="http://schemas.openxmlformats.org/officeDocument/2006/math">
                    <m:sSub>
                      <m:sSubPr>
                        <m:ctrlPr>
                          <a:rPr lang="es-MX" sz="2200" i="1" smtClean="0">
                            <a:latin typeface="Cambria Math" panose="02040503050406030204" pitchFamily="18" charset="0"/>
                          </a:rPr>
                        </m:ctrlPr>
                      </m:sSubPr>
                      <m:e>
                        <m:r>
                          <a:rPr lang="es-MX" sz="2200" b="0" i="1" smtClean="0">
                            <a:latin typeface="Cambria Math" panose="02040503050406030204" pitchFamily="18" charset="0"/>
                          </a:rPr>
                          <m:t>𝑉</m:t>
                        </m:r>
                      </m:e>
                      <m:sub>
                        <m:r>
                          <a:rPr lang="es-MX" sz="2200" b="0" i="1" smtClean="0">
                            <a:latin typeface="Cambria Math" panose="02040503050406030204" pitchFamily="18" charset="0"/>
                          </a:rPr>
                          <m:t>𝑖</m:t>
                        </m:r>
                      </m:sub>
                    </m:sSub>
                    <m:d>
                      <m:dPr>
                        <m:begChr m:val="["/>
                        <m:endChr m:val="]"/>
                        <m:ctrlPr>
                          <a:rPr lang="es-MX" sz="2200" b="0" i="1" smtClean="0">
                            <a:latin typeface="Cambria Math" panose="02040503050406030204" pitchFamily="18" charset="0"/>
                          </a:rPr>
                        </m:ctrlPr>
                      </m:dPr>
                      <m:e>
                        <m:r>
                          <a:rPr lang="es-MX" sz="2200" b="0" i="1" smtClean="0">
                            <a:latin typeface="Cambria Math" panose="02040503050406030204" pitchFamily="18" charset="0"/>
                          </a:rPr>
                          <m:t>𝑗</m:t>
                        </m:r>
                      </m:e>
                    </m:d>
                    <m:r>
                      <a:rPr lang="es-MX" sz="2200" b="0" i="1" smtClean="0">
                        <a:latin typeface="Cambria Math" panose="02040503050406030204" pitchFamily="18" charset="0"/>
                      </a:rPr>
                      <m:t>=0,  </m:t>
                    </m:r>
                    <m:r>
                      <a:rPr lang="es-MX" sz="2200" b="0" i="1" smtClean="0">
                        <a:latin typeface="Cambria Math" panose="02040503050406030204" pitchFamily="18" charset="0"/>
                      </a:rPr>
                      <m:t>𝑝𝑎𝑟𝑎</m:t>
                    </m:r>
                    <m:r>
                      <a:rPr lang="es-MX" sz="2200" b="0" i="1" smtClean="0">
                        <a:latin typeface="Cambria Math" panose="02040503050406030204" pitchFamily="18" charset="0"/>
                      </a:rPr>
                      <m:t> </m:t>
                    </m:r>
                    <m:r>
                      <a:rPr lang="es-MX" sz="2200" b="0" i="1" smtClean="0">
                        <a:latin typeface="Cambria Math" panose="02040503050406030204" pitchFamily="18" charset="0"/>
                      </a:rPr>
                      <m:t>𝑖</m:t>
                    </m:r>
                    <m:r>
                      <a:rPr lang="es-MX" sz="2200" b="0" i="1" smtClean="0">
                        <a:latin typeface="Cambria Math" panose="02040503050406030204" pitchFamily="18" charset="0"/>
                      </a:rPr>
                      <m:t>, </m:t>
                    </m:r>
                    <m:r>
                      <a:rPr lang="es-MX" sz="2200" b="0" i="1" smtClean="0">
                        <a:latin typeface="Cambria Math" panose="02040503050406030204" pitchFamily="18" charset="0"/>
                      </a:rPr>
                      <m:t>𝑗</m:t>
                    </m:r>
                    <m:r>
                      <a:rPr lang="es-MX" sz="2200" b="0" i="1" smtClean="0">
                        <a:latin typeface="Cambria Math" panose="02040503050406030204" pitchFamily="18" charset="0"/>
                      </a:rPr>
                      <m:t>=1, 2, …, </m:t>
                    </m:r>
                    <m:r>
                      <a:rPr lang="es-MX" sz="2200" b="0" i="1" smtClean="0">
                        <a:latin typeface="Cambria Math" panose="02040503050406030204" pitchFamily="18" charset="0"/>
                      </a:rPr>
                      <m:t>𝑁</m:t>
                    </m:r>
                  </m:oMath>
                </a14:m>
                <a:endParaRPr lang="es-MX" sz="2200" b="0" dirty="0"/>
              </a:p>
              <a:p>
                <a:pPr lvl="1">
                  <a:buFont typeface="Wingdings" panose="05000000000000000000" pitchFamily="2" charset="2"/>
                  <a:buChar char="§"/>
                </a:pPr>
                <a:r>
                  <a:rPr lang="es-MX" sz="2200" dirty="0"/>
                  <a:t>VC2: Justo antes de que p</a:t>
                </a:r>
                <a:r>
                  <a:rPr lang="es-MX" sz="2200" baseline="-25000" dirty="0"/>
                  <a:t>i</a:t>
                </a:r>
                <a:r>
                  <a:rPr lang="es-MX" sz="2200" dirty="0"/>
                  <a:t> marque un evento se incrementa </a:t>
                </a:r>
                <a14:m>
                  <m:oMath xmlns:m="http://schemas.openxmlformats.org/officeDocument/2006/math">
                    <m:sSub>
                      <m:sSubPr>
                        <m:ctrlPr>
                          <a:rPr lang="es-MX" sz="2200" i="1" smtClean="0">
                            <a:latin typeface="Cambria Math" panose="02040503050406030204" pitchFamily="18" charset="0"/>
                          </a:rPr>
                        </m:ctrlPr>
                      </m:sSubPr>
                      <m:e>
                        <m:r>
                          <a:rPr lang="es-MX" sz="2200" b="0" i="1" smtClean="0">
                            <a:latin typeface="Cambria Math" panose="02040503050406030204" pitchFamily="18" charset="0"/>
                          </a:rPr>
                          <m:t>𝑉</m:t>
                        </m:r>
                      </m:e>
                      <m:sub>
                        <m:r>
                          <a:rPr lang="es-MX" sz="2200" b="0" i="1" smtClean="0">
                            <a:latin typeface="Cambria Math" panose="02040503050406030204" pitchFamily="18" charset="0"/>
                          </a:rPr>
                          <m:t>𝑖</m:t>
                        </m:r>
                      </m:sub>
                    </m:sSub>
                    <m:d>
                      <m:dPr>
                        <m:begChr m:val="["/>
                        <m:endChr m:val="]"/>
                        <m:ctrlPr>
                          <a:rPr lang="es-MX" sz="2200" b="0" i="1" smtClean="0">
                            <a:latin typeface="Cambria Math" panose="02040503050406030204" pitchFamily="18" charset="0"/>
                          </a:rPr>
                        </m:ctrlPr>
                      </m:dPr>
                      <m:e>
                        <m:r>
                          <a:rPr lang="es-MX" sz="2200" b="0" i="1" smtClean="0">
                            <a:latin typeface="Cambria Math" panose="02040503050406030204" pitchFamily="18" charset="0"/>
                          </a:rPr>
                          <m:t>𝑖</m:t>
                        </m:r>
                      </m:e>
                    </m:d>
                    <m:r>
                      <a:rPr lang="es-MX" sz="2200" b="0" i="1" smtClean="0">
                        <a:latin typeface="Cambria Math" panose="02040503050406030204" pitchFamily="18" charset="0"/>
                      </a:rPr>
                      <m:t>:=</m:t>
                    </m:r>
                    <m:sSub>
                      <m:sSubPr>
                        <m:ctrlPr>
                          <a:rPr lang="es-MX" sz="2200" i="1">
                            <a:latin typeface="Cambria Math" panose="02040503050406030204" pitchFamily="18" charset="0"/>
                          </a:rPr>
                        </m:ctrlPr>
                      </m:sSubPr>
                      <m:e>
                        <m:r>
                          <a:rPr lang="es-MX" sz="2200" i="1">
                            <a:latin typeface="Cambria Math" panose="02040503050406030204" pitchFamily="18" charset="0"/>
                          </a:rPr>
                          <m:t>𝑉</m:t>
                        </m:r>
                      </m:e>
                      <m:sub>
                        <m:r>
                          <a:rPr lang="es-MX" sz="2200" i="1">
                            <a:latin typeface="Cambria Math" panose="02040503050406030204" pitchFamily="18" charset="0"/>
                          </a:rPr>
                          <m:t>𝑖</m:t>
                        </m:r>
                      </m:sub>
                    </m:sSub>
                    <m:d>
                      <m:dPr>
                        <m:begChr m:val="["/>
                        <m:endChr m:val="]"/>
                        <m:ctrlPr>
                          <a:rPr lang="es-MX" sz="2200" i="1">
                            <a:latin typeface="Cambria Math" panose="02040503050406030204" pitchFamily="18" charset="0"/>
                          </a:rPr>
                        </m:ctrlPr>
                      </m:dPr>
                      <m:e>
                        <m:r>
                          <a:rPr lang="es-MX" sz="2200" i="1">
                            <a:latin typeface="Cambria Math" panose="02040503050406030204" pitchFamily="18" charset="0"/>
                          </a:rPr>
                          <m:t>𝑖</m:t>
                        </m:r>
                      </m:e>
                    </m:d>
                    <m:r>
                      <a:rPr lang="es-MX" sz="2200" b="0" i="1" smtClean="0">
                        <a:latin typeface="Cambria Math" panose="02040503050406030204" pitchFamily="18" charset="0"/>
                      </a:rPr>
                      <m:t>+1</m:t>
                    </m:r>
                  </m:oMath>
                </a14:m>
                <a:endParaRPr lang="es-MX" sz="2200" dirty="0"/>
              </a:p>
              <a:p>
                <a:pPr lvl="1">
                  <a:buFont typeface="Wingdings" panose="05000000000000000000" pitchFamily="2" charset="2"/>
                  <a:buChar char="§"/>
                </a:pPr>
                <a:r>
                  <a:rPr lang="es-MX" sz="2200" dirty="0"/>
                  <a:t>VC3: p</a:t>
                </a:r>
                <a:r>
                  <a:rPr lang="es-MX" sz="2200" baseline="-25000" dirty="0"/>
                  <a:t>i</a:t>
                </a:r>
                <a:r>
                  <a:rPr lang="es-MX" sz="2200" dirty="0"/>
                  <a:t> envía el valor t = V</a:t>
                </a:r>
                <a:r>
                  <a:rPr lang="es-MX" sz="2200" baseline="-25000" dirty="0"/>
                  <a:t>i</a:t>
                </a:r>
                <a:r>
                  <a:rPr lang="es-MX" sz="2200" dirty="0"/>
                  <a:t> en cada mensaje</a:t>
                </a:r>
              </a:p>
              <a:p>
                <a:pPr lvl="1">
                  <a:buFont typeface="Wingdings" panose="05000000000000000000" pitchFamily="2" charset="2"/>
                  <a:buChar char="§"/>
                </a:pPr>
                <a:r>
                  <a:rPr lang="es-MX" sz="2200" dirty="0"/>
                  <a:t>VC4: Cuando p</a:t>
                </a:r>
                <a:r>
                  <a:rPr lang="es-MX" sz="2200" baseline="-25000" dirty="0"/>
                  <a:t>i</a:t>
                </a:r>
                <a:r>
                  <a:rPr lang="es-MX" sz="2200" dirty="0"/>
                  <a:t> recibe una marca de tiempo t en un mensaje actualiza el valor de V</a:t>
                </a:r>
                <a:r>
                  <a:rPr lang="es-MX" sz="2200" baseline="-25000" dirty="0"/>
                  <a:t>i</a:t>
                </a:r>
                <a:r>
                  <a:rPr lang="es-MX" sz="2200" dirty="0"/>
                  <a:t>[j] de la siguiente forma</a:t>
                </a:r>
              </a:p>
              <a:p>
                <a:pPr lvl="2">
                  <a:buFont typeface="Wingdings" panose="05000000000000000000" pitchFamily="2" charset="2"/>
                  <a:buChar char="§"/>
                </a:pPr>
                <a14:m>
                  <m:oMath xmlns:m="http://schemas.openxmlformats.org/officeDocument/2006/math">
                    <m:sSub>
                      <m:sSubPr>
                        <m:ctrlPr>
                          <a:rPr lang="es-MX" sz="2000" i="1" smtClean="0">
                            <a:latin typeface="Cambria Math" panose="02040503050406030204" pitchFamily="18" charset="0"/>
                          </a:rPr>
                        </m:ctrlPr>
                      </m:sSubPr>
                      <m:e>
                        <m:r>
                          <a:rPr lang="es-MX" sz="2000" b="0" i="1" smtClean="0">
                            <a:latin typeface="Cambria Math" panose="02040503050406030204" pitchFamily="18" charset="0"/>
                          </a:rPr>
                          <m:t>𝑉</m:t>
                        </m:r>
                      </m:e>
                      <m:sub>
                        <m:r>
                          <a:rPr lang="es-MX" sz="2000" b="0" i="1" smtClean="0">
                            <a:latin typeface="Cambria Math" panose="02040503050406030204" pitchFamily="18" charset="0"/>
                          </a:rPr>
                          <m:t>𝑖</m:t>
                        </m:r>
                      </m:sub>
                    </m:sSub>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𝑗</m:t>
                        </m:r>
                      </m:e>
                    </m:d>
                    <m:r>
                      <a:rPr lang="es-MX" sz="2000" b="0" i="1" smtClean="0">
                        <a:latin typeface="Cambria Math" panose="02040503050406030204" pitchFamily="18" charset="0"/>
                      </a:rPr>
                      <m:t>≔</m:t>
                    </m:r>
                    <m:func>
                      <m:funcPr>
                        <m:ctrlPr>
                          <a:rPr lang="es-MX" sz="2000" b="0" i="1" smtClean="0">
                            <a:latin typeface="Cambria Math" panose="02040503050406030204" pitchFamily="18" charset="0"/>
                          </a:rPr>
                        </m:ctrlPr>
                      </m:funcPr>
                      <m:fName>
                        <m:r>
                          <m:rPr>
                            <m:sty m:val="p"/>
                          </m:rPr>
                          <a:rPr lang="es-MX" sz="2000" b="0" i="0" smtClean="0">
                            <a:latin typeface="Cambria Math" panose="02040503050406030204" pitchFamily="18" charset="0"/>
                          </a:rPr>
                          <m:t>max</m:t>
                        </m:r>
                      </m:fName>
                      <m:e>
                        <m:d>
                          <m:dPr>
                            <m:ctrlPr>
                              <a:rPr lang="es-MX" sz="2000" b="0" i="1" smtClean="0">
                                <a:latin typeface="Cambria Math" panose="02040503050406030204" pitchFamily="18" charset="0"/>
                              </a:rPr>
                            </m:ctrlPr>
                          </m:dPr>
                          <m:e>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𝑉</m:t>
                                </m:r>
                              </m:e>
                              <m:sub>
                                <m:r>
                                  <a:rPr lang="es-MX" sz="2000" b="0" i="1" smtClean="0">
                                    <a:latin typeface="Cambria Math" panose="02040503050406030204" pitchFamily="18" charset="0"/>
                                  </a:rPr>
                                  <m:t>𝑖</m:t>
                                </m:r>
                              </m:sub>
                            </m:sSub>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𝑗</m:t>
                                </m:r>
                              </m:e>
                            </m:d>
                            <m:r>
                              <a:rPr lang="es-MX" sz="2000" b="0" i="1" smtClean="0">
                                <a:latin typeface="Cambria Math" panose="02040503050406030204" pitchFamily="18" charset="0"/>
                              </a:rPr>
                              <m:t>, </m:t>
                            </m:r>
                            <m:r>
                              <a:rPr lang="es-MX" sz="2000" b="0" i="1" smtClean="0">
                                <a:latin typeface="Cambria Math" panose="02040503050406030204" pitchFamily="18" charset="0"/>
                              </a:rPr>
                              <m:t>𝑡</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𝑗</m:t>
                                </m:r>
                              </m:e>
                            </m:d>
                          </m:e>
                        </m:d>
                      </m:e>
                    </m:func>
                    <m:r>
                      <a:rPr lang="es-MX" sz="2000" b="0" i="1" smtClean="0">
                        <a:latin typeface="Cambria Math" panose="02040503050406030204" pitchFamily="18" charset="0"/>
                      </a:rPr>
                      <m:t> (</m:t>
                    </m:r>
                    <m:r>
                      <a:rPr lang="es-MX" sz="2000" b="0" i="1" smtClean="0">
                        <a:latin typeface="Cambria Math" panose="02040503050406030204" pitchFamily="18" charset="0"/>
                      </a:rPr>
                      <m:t>𝑓𝑢𝑠𝑖</m:t>
                    </m:r>
                    <m:r>
                      <a:rPr lang="es-MX" sz="2000" b="0" i="1" smtClean="0">
                        <a:latin typeface="Cambria Math" panose="02040503050406030204" pitchFamily="18" charset="0"/>
                      </a:rPr>
                      <m:t>ó</m:t>
                    </m:r>
                    <m:r>
                      <a:rPr lang="es-MX" sz="2000" b="0" i="1" smtClean="0">
                        <a:latin typeface="Cambria Math" panose="02040503050406030204" pitchFamily="18" charset="0"/>
                      </a:rPr>
                      <m:t>𝑛</m:t>
                    </m:r>
                    <m:r>
                      <a:rPr lang="es-MX" sz="2000" b="0" i="1" smtClean="0">
                        <a:latin typeface="Cambria Math" panose="02040503050406030204" pitchFamily="18" charset="0"/>
                      </a:rPr>
                      <m:t>)</m:t>
                    </m:r>
                  </m:oMath>
                </a14:m>
                <a:endParaRPr lang="es-MX" sz="2000" dirty="0"/>
              </a:p>
            </p:txBody>
          </p:sp>
        </mc:Choice>
        <mc:Fallback xmlns="">
          <p:sp>
            <p:nvSpPr>
              <p:cNvPr id="3" name="Marcador de contenido 2">
                <a:extLst>
                  <a:ext uri="{FF2B5EF4-FFF2-40B4-BE49-F238E27FC236}">
                    <a16:creationId xmlns:a16="http://schemas.microsoft.com/office/drawing/2014/main" id="{FCB0B5F5-0EE4-4C50-900D-B1E1DC085F00}"/>
                  </a:ext>
                </a:extLst>
              </p:cNvPr>
              <p:cNvSpPr>
                <a:spLocks noGrp="1" noRot="1" noChangeAspect="1" noMove="1" noResize="1" noEditPoints="1" noAdjustHandles="1" noChangeArrowheads="1" noChangeShapeType="1" noTextEdit="1"/>
              </p:cNvSpPr>
              <p:nvPr>
                <p:ph idx="1"/>
              </p:nvPr>
            </p:nvSpPr>
            <p:spPr>
              <a:blipFill>
                <a:blip r:embed="rId2"/>
                <a:stretch>
                  <a:fillRect l="-567"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27670113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8763E-716C-4197-8C4F-91425921B900}"/>
              </a:ext>
            </a:extLst>
          </p:cNvPr>
          <p:cNvSpPr>
            <a:spLocks noGrp="1"/>
          </p:cNvSpPr>
          <p:nvPr>
            <p:ph type="title"/>
          </p:nvPr>
        </p:nvSpPr>
        <p:spPr/>
        <p:txBody>
          <a:bodyPr/>
          <a:lstStyle/>
          <a:p>
            <a:r>
              <a:rPr lang="es-MX" dirty="0"/>
              <a:t>Relojes lógicos</a:t>
            </a:r>
            <a:br>
              <a:rPr lang="es-MX" dirty="0"/>
            </a:br>
            <a:r>
              <a:rPr lang="es-MX" sz="3200" dirty="0"/>
              <a:t>Marcas de tiempo de vectores</a:t>
            </a:r>
          </a:p>
        </p:txBody>
      </p:sp>
      <p:pic>
        <p:nvPicPr>
          <p:cNvPr id="4" name="Marcador de contenido 3">
            <a:extLst>
              <a:ext uri="{FF2B5EF4-FFF2-40B4-BE49-F238E27FC236}">
                <a16:creationId xmlns:a16="http://schemas.microsoft.com/office/drawing/2014/main" id="{8DE6A6E3-8C94-4C2D-841F-5CD4966C9372}"/>
              </a:ext>
            </a:extLst>
          </p:cNvPr>
          <p:cNvPicPr>
            <a:picLocks noGrp="1" noChangeAspect="1"/>
          </p:cNvPicPr>
          <p:nvPr>
            <p:ph idx="1"/>
          </p:nvPr>
        </p:nvPicPr>
        <p:blipFill rotWithShape="1">
          <a:blip r:embed="rId2"/>
          <a:srcRect l="30545" t="43279" r="23870" b="20114"/>
          <a:stretch/>
        </p:blipFill>
        <p:spPr>
          <a:xfrm>
            <a:off x="2011680" y="2711548"/>
            <a:ext cx="6532285" cy="2795596"/>
          </a:xfrm>
          <a:prstGeom prst="rect">
            <a:avLst/>
          </a:prstGeom>
        </p:spPr>
      </p:pic>
    </p:spTree>
    <p:extLst>
      <p:ext uri="{BB962C8B-B14F-4D97-AF65-F5344CB8AC3E}">
        <p14:creationId xmlns:p14="http://schemas.microsoft.com/office/powerpoint/2010/main" val="3979325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0212F-0BDD-4D13-B800-711FE35502E5}"/>
              </a:ext>
            </a:extLst>
          </p:cNvPr>
          <p:cNvSpPr>
            <a:spLocks noGrp="1"/>
          </p:cNvSpPr>
          <p:nvPr>
            <p:ph type="title"/>
          </p:nvPr>
        </p:nvSpPr>
        <p:spPr/>
        <p:txBody>
          <a:bodyPr/>
          <a:lstStyle/>
          <a:p>
            <a:r>
              <a:rPr lang="es-MX" dirty="0"/>
              <a:t>Relojes lógicos</a:t>
            </a:r>
            <a:br>
              <a:rPr lang="es-MX" dirty="0"/>
            </a:br>
            <a:r>
              <a:rPr lang="es-MX" dirty="0"/>
              <a:t>Marcas de tiempo de vectores</a:t>
            </a:r>
          </a:p>
        </p:txBody>
      </p:sp>
      <p:pic>
        <p:nvPicPr>
          <p:cNvPr id="4" name="Marcador de contenido 3">
            <a:extLst>
              <a:ext uri="{FF2B5EF4-FFF2-40B4-BE49-F238E27FC236}">
                <a16:creationId xmlns:a16="http://schemas.microsoft.com/office/drawing/2014/main" id="{AE5A66FD-D1EA-4767-929A-CF4969E77136}"/>
              </a:ext>
            </a:extLst>
          </p:cNvPr>
          <p:cNvPicPr>
            <a:picLocks noGrp="1" noChangeAspect="1"/>
          </p:cNvPicPr>
          <p:nvPr>
            <p:ph idx="1"/>
          </p:nvPr>
        </p:nvPicPr>
        <p:blipFill rotWithShape="1">
          <a:blip r:embed="rId2"/>
          <a:srcRect l="29386" t="14285" r="12860" b="28712"/>
          <a:stretch/>
        </p:blipFill>
        <p:spPr>
          <a:xfrm>
            <a:off x="1002430" y="2084723"/>
            <a:ext cx="7418606" cy="3902281"/>
          </a:xfrm>
          <a:prstGeom prst="rect">
            <a:avLst/>
          </a:prstGeom>
        </p:spPr>
      </p:pic>
    </p:spTree>
    <p:extLst>
      <p:ext uri="{BB962C8B-B14F-4D97-AF65-F5344CB8AC3E}">
        <p14:creationId xmlns:p14="http://schemas.microsoft.com/office/powerpoint/2010/main" val="311032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5F66A-FE51-4534-B8A5-C25A3635291E}"/>
              </a:ext>
            </a:extLst>
          </p:cNvPr>
          <p:cNvSpPr>
            <a:spLocks noGrp="1"/>
          </p:cNvSpPr>
          <p:nvPr>
            <p:ph type="title"/>
          </p:nvPr>
        </p:nvSpPr>
        <p:spPr/>
        <p:txBody>
          <a:bodyPr/>
          <a:lstStyle/>
          <a:p>
            <a:r>
              <a:rPr lang="es-MX" dirty="0"/>
              <a:t>Relojes lógicos</a:t>
            </a:r>
            <a:br>
              <a:rPr lang="es-MX" dirty="0"/>
            </a:br>
            <a:r>
              <a:rPr lang="es-MX" dirty="0"/>
              <a:t>Marcas de tiempo de vectores</a:t>
            </a:r>
          </a:p>
        </p:txBody>
      </p:sp>
      <p:sp>
        <p:nvSpPr>
          <p:cNvPr id="3" name="Marcador de contenido 2">
            <a:extLst>
              <a:ext uri="{FF2B5EF4-FFF2-40B4-BE49-F238E27FC236}">
                <a16:creationId xmlns:a16="http://schemas.microsoft.com/office/drawing/2014/main" id="{71A55D04-2D02-49CF-9E02-6B7FF138F36A}"/>
              </a:ext>
            </a:extLst>
          </p:cNvPr>
          <p:cNvSpPr>
            <a:spLocks noGrp="1"/>
          </p:cNvSpPr>
          <p:nvPr>
            <p:ph idx="1"/>
          </p:nvPr>
        </p:nvSpPr>
        <p:spPr/>
        <p:txBody>
          <a:bodyPr/>
          <a:lstStyle/>
          <a:p>
            <a:pPr marL="0" indent="0">
              <a:buNone/>
            </a:pPr>
            <a:r>
              <a:rPr lang="es-MX" sz="2400" dirty="0"/>
              <a:t>Emplear marcas de tiempo de vectores permite definir de mejor forma la relación HB de los eventos ocurridos en un conjunto de procesos, sin embargo, solo se puede asegurar la validez de dicha relación si se cumplen las siguientes reglas.</a:t>
            </a:r>
          </a:p>
        </p:txBody>
      </p:sp>
    </p:spTree>
    <p:extLst>
      <p:ext uri="{BB962C8B-B14F-4D97-AF65-F5344CB8AC3E}">
        <p14:creationId xmlns:p14="http://schemas.microsoft.com/office/powerpoint/2010/main" val="1628349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5F66A-FE51-4534-B8A5-C25A3635291E}"/>
              </a:ext>
            </a:extLst>
          </p:cNvPr>
          <p:cNvSpPr>
            <a:spLocks noGrp="1"/>
          </p:cNvSpPr>
          <p:nvPr>
            <p:ph type="title"/>
          </p:nvPr>
        </p:nvSpPr>
        <p:spPr/>
        <p:txBody>
          <a:bodyPr/>
          <a:lstStyle/>
          <a:p>
            <a:r>
              <a:rPr lang="es-MX" dirty="0"/>
              <a:t>Relojes lógicos</a:t>
            </a:r>
            <a:br>
              <a:rPr lang="es-MX" dirty="0"/>
            </a:br>
            <a:r>
              <a:rPr lang="es-MX" dirty="0"/>
              <a:t>Marcas de tiempo de vectores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A55D04-2D02-49CF-9E02-6B7FF138F36A}"/>
                  </a:ext>
                </a:extLst>
              </p:cNvPr>
              <p:cNvSpPr>
                <a:spLocks noGrp="1"/>
              </p:cNvSpPr>
              <p:nvPr>
                <p:ph idx="1"/>
              </p:nvPr>
            </p:nvSpPr>
            <p:spPr/>
            <p:txBody>
              <a:bodyPr/>
              <a:lstStyle/>
              <a:p>
                <a:pPr marL="0" indent="0">
                  <a:buNone/>
                </a:pPr>
                <a:r>
                  <a:rPr lang="es-MX" sz="2400" dirty="0"/>
                  <a:t>Para dos vectores de marcas de tiempo </a:t>
                </a:r>
                <a:r>
                  <a:rPr lang="es-MX" sz="2400" dirty="0" err="1"/>
                  <a:t>vh</a:t>
                </a:r>
                <a:r>
                  <a:rPr lang="es-MX" sz="2400" dirty="0"/>
                  <a:t> y </a:t>
                </a:r>
                <a:r>
                  <a:rPr lang="es-MX" sz="2400" dirty="0" err="1"/>
                  <a:t>vk</a:t>
                </a:r>
                <a:r>
                  <a:rPr lang="es-MX" sz="2400" dirty="0"/>
                  <a:t>:</a:t>
                </a:r>
              </a:p>
              <a:p>
                <a:pPr marL="0" indent="0">
                  <a:buNone/>
                </a:pPr>
                <a:endParaRPr lang="es-MX" sz="2400" dirty="0"/>
              </a:p>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𝑣h</m:t>
                      </m:r>
                      <m:r>
                        <a:rPr lang="es-MX" sz="2400" b="0" i="1" smtClean="0">
                          <a:latin typeface="Cambria Math" panose="02040503050406030204" pitchFamily="18" charset="0"/>
                        </a:rPr>
                        <m:t>=</m:t>
                      </m:r>
                      <m:r>
                        <a:rPr lang="es-MX" sz="2400" b="0" i="1" smtClean="0">
                          <a:latin typeface="Cambria Math" panose="02040503050406030204" pitchFamily="18" charset="0"/>
                        </a:rPr>
                        <m:t>𝑣𝑘</m:t>
                      </m:r>
                      <m:groupChr>
                        <m:groupChrPr>
                          <m:chr m:val="⇔"/>
                          <m:pos m:val="top"/>
                          <m:ctrlPr>
                            <a:rPr lang="es-MX" sz="2400" b="0" i="1" smtClean="0">
                              <a:latin typeface="Cambria Math" panose="02040503050406030204" pitchFamily="18" charset="0"/>
                            </a:rPr>
                          </m:ctrlPr>
                        </m:groupChrPr>
                        <m:e/>
                      </m:groupCh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𝑥</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𝑣h</m:t>
                      </m:r>
                      <m:d>
                        <m:dPr>
                          <m:begChr m:val="["/>
                          <m:endChr m:val="]"/>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𝑥</m:t>
                          </m:r>
                        </m:e>
                      </m:d>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𝑣𝑘</m:t>
                      </m:r>
                      <m:d>
                        <m:dPr>
                          <m:begChr m:val="["/>
                          <m:endChr m:val="]"/>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𝑥</m:t>
                          </m:r>
                        </m:e>
                      </m:d>
                    </m:oMath>
                  </m:oMathPara>
                </a14:m>
                <a:endParaRPr lang="es-MX" sz="2400" dirty="0"/>
              </a:p>
              <a:p>
                <a:pPr marL="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𝑣h</m:t>
                      </m:r>
                      <m:r>
                        <a:rPr lang="es-MX" sz="2400" i="1" smtClean="0">
                          <a:latin typeface="Cambria Math" panose="02040503050406030204" pitchFamily="18" charset="0"/>
                          <a:ea typeface="Cambria Math" panose="02040503050406030204" pitchFamily="18" charset="0"/>
                        </a:rPr>
                        <m:t>≤</m:t>
                      </m:r>
                      <m:r>
                        <a:rPr lang="es-MX" sz="2400" i="1">
                          <a:latin typeface="Cambria Math" panose="02040503050406030204" pitchFamily="18" charset="0"/>
                        </a:rPr>
                        <m:t>𝑣𝑘</m:t>
                      </m:r>
                      <m:groupChr>
                        <m:groupChrPr>
                          <m:chr m:val="⇔"/>
                          <m:pos m:val="top"/>
                          <m:ctrlPr>
                            <a:rPr lang="es-MX" sz="2400" i="1">
                              <a:latin typeface="Cambria Math" panose="02040503050406030204" pitchFamily="18" charset="0"/>
                            </a:rPr>
                          </m:ctrlPr>
                        </m:groupChrPr>
                        <m:e/>
                      </m:groupChr>
                      <m:r>
                        <a:rPr lang="es-MX" sz="2400" i="1">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𝑥</m:t>
                      </m:r>
                      <m:r>
                        <a:rPr lang="es-MX" sz="2400" i="1">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𝑣h</m:t>
                      </m:r>
                      <m:d>
                        <m:dPr>
                          <m:begChr m:val="["/>
                          <m:endChr m:val="]"/>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𝑥</m:t>
                          </m:r>
                        </m:e>
                      </m:d>
                      <m:r>
                        <a:rPr lang="es-MX" sz="2400" i="1" smtClean="0">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𝑣𝑘</m:t>
                      </m:r>
                      <m:d>
                        <m:dPr>
                          <m:begChr m:val="["/>
                          <m:endChr m:val="]"/>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𝑥</m:t>
                          </m:r>
                        </m:e>
                      </m:d>
                    </m:oMath>
                  </m:oMathPara>
                </a14:m>
                <a:endParaRPr lang="es-MX" sz="2400" dirty="0"/>
              </a:p>
              <a:p>
                <a:pPr marL="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𝑣h</m:t>
                      </m:r>
                      <m:r>
                        <a:rPr lang="es-MX" sz="2400" i="1" smtClean="0">
                          <a:latin typeface="Cambria Math" panose="02040503050406030204" pitchFamily="18" charset="0"/>
                          <a:ea typeface="Cambria Math" panose="02040503050406030204" pitchFamily="18" charset="0"/>
                        </a:rPr>
                        <m:t>&lt;</m:t>
                      </m:r>
                      <m:r>
                        <a:rPr lang="es-MX" sz="2400" i="1">
                          <a:latin typeface="Cambria Math" panose="02040503050406030204" pitchFamily="18" charset="0"/>
                        </a:rPr>
                        <m:t>𝑣𝑘</m:t>
                      </m:r>
                      <m:groupChr>
                        <m:groupChrPr>
                          <m:chr m:val="⇔"/>
                          <m:pos m:val="top"/>
                          <m:ctrlPr>
                            <a:rPr lang="es-MX" sz="2400" i="1">
                              <a:latin typeface="Cambria Math" panose="02040503050406030204" pitchFamily="18" charset="0"/>
                            </a:rPr>
                          </m:ctrlPr>
                        </m:groupChrPr>
                        <m:e/>
                      </m:groupChr>
                      <m:r>
                        <a:rPr lang="es-MX" sz="2400" b="0" i="1" smtClean="0">
                          <a:latin typeface="Cambria Math" panose="02040503050406030204" pitchFamily="18" charset="0"/>
                        </a:rPr>
                        <m:t>𝑣h</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𝑣𝑘</m:t>
                      </m:r>
                      <m:r>
                        <a:rPr lang="es-MX" sz="2400" b="0" i="1" smtClean="0">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𝑦</m:t>
                      </m:r>
                      <m:r>
                        <a:rPr lang="es-MX" sz="2400" b="0" i="1" smtClean="0">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𝑥</m:t>
                      </m:r>
                      <m:r>
                        <a:rPr lang="es-MX" sz="2400" b="0" i="1" smtClean="0">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𝑣h</m:t>
                      </m:r>
                      <m:d>
                        <m:dPr>
                          <m:begChr m:val="["/>
                          <m:endChr m:val="]"/>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𝑥</m:t>
                          </m:r>
                        </m:e>
                      </m:d>
                      <m:r>
                        <a:rPr lang="es-MX" sz="2400" i="1" smtClean="0">
                          <a:latin typeface="Cambria Math" panose="02040503050406030204" pitchFamily="18" charset="0"/>
                          <a:ea typeface="Cambria Math" panose="02040503050406030204" pitchFamily="18" charset="0"/>
                        </a:rPr>
                        <m:t>&lt;</m:t>
                      </m:r>
                      <m:r>
                        <a:rPr lang="es-MX" sz="2400" i="1">
                          <a:latin typeface="Cambria Math" panose="02040503050406030204" pitchFamily="18" charset="0"/>
                          <a:ea typeface="Cambria Math" panose="02040503050406030204" pitchFamily="18" charset="0"/>
                        </a:rPr>
                        <m:t>𝑣𝑘</m:t>
                      </m:r>
                      <m:d>
                        <m:dPr>
                          <m:begChr m:val="["/>
                          <m:endChr m:val="]"/>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𝑥</m:t>
                          </m:r>
                        </m:e>
                      </m:d>
                    </m:oMath>
                  </m:oMathPara>
                </a14:m>
                <a:endParaRPr lang="es-MX" sz="2400" dirty="0"/>
              </a:p>
              <a:p>
                <a:pPr marL="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𝑣h</m:t>
                      </m:r>
                      <m:r>
                        <a:rPr lang="es-MX" sz="2400" b="0" i="1" smtClean="0">
                          <a:latin typeface="Cambria Math" panose="02040503050406030204" pitchFamily="18" charset="0"/>
                        </a:rPr>
                        <m:t>||</m:t>
                      </m:r>
                      <m:r>
                        <a:rPr lang="es-MX" sz="2400" i="1">
                          <a:latin typeface="Cambria Math" panose="02040503050406030204" pitchFamily="18" charset="0"/>
                        </a:rPr>
                        <m:t>𝑣𝑘</m:t>
                      </m:r>
                      <m:groupChr>
                        <m:groupChrPr>
                          <m:chr m:val="⇔"/>
                          <m:pos m:val="top"/>
                          <m:ctrlPr>
                            <a:rPr lang="es-MX" sz="2400" i="1">
                              <a:latin typeface="Cambria Math" panose="02040503050406030204" pitchFamily="18" charset="0"/>
                            </a:rPr>
                          </m:ctrlPr>
                        </m:groupChrPr>
                        <m:e/>
                      </m:groupChr>
                      <m:r>
                        <a:rPr lang="es-MX" sz="240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𝑣h</m:t>
                      </m:r>
                      <m:r>
                        <a:rPr lang="es-MX" sz="2400" b="0" i="1" smtClean="0">
                          <a:latin typeface="Cambria Math" panose="02040503050406030204" pitchFamily="18" charset="0"/>
                          <a:ea typeface="Cambria Math" panose="02040503050406030204" pitchFamily="18" charset="0"/>
                        </a:rPr>
                        <m:t>&lt;</m:t>
                      </m:r>
                      <m:r>
                        <a:rPr lang="es-MX" sz="2400" b="0" i="1" smtClean="0">
                          <a:latin typeface="Cambria Math" panose="02040503050406030204" pitchFamily="18" charset="0"/>
                          <a:ea typeface="Cambria Math" panose="02040503050406030204" pitchFamily="18" charset="0"/>
                        </a:rPr>
                        <m:t>𝑣𝑘</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𝑣𝑘</m:t>
                      </m:r>
                      <m:r>
                        <a:rPr lang="es-MX" sz="2400" b="0" i="1" smtClean="0">
                          <a:latin typeface="Cambria Math" panose="02040503050406030204" pitchFamily="18" charset="0"/>
                          <a:ea typeface="Cambria Math" panose="02040503050406030204" pitchFamily="18" charset="0"/>
                        </a:rPr>
                        <m:t>&lt;</m:t>
                      </m:r>
                      <m:r>
                        <a:rPr lang="es-MX" sz="2400" b="0" i="1" smtClean="0">
                          <a:latin typeface="Cambria Math" panose="02040503050406030204" pitchFamily="18" charset="0"/>
                          <a:ea typeface="Cambria Math" panose="02040503050406030204" pitchFamily="18" charset="0"/>
                        </a:rPr>
                        <m:t>𝑣h</m:t>
                      </m:r>
                      <m:r>
                        <a:rPr lang="es-MX" sz="2400" b="0" i="1" smtClean="0">
                          <a:latin typeface="Cambria Math" panose="02040503050406030204" pitchFamily="18" charset="0"/>
                          <a:ea typeface="Cambria Math" panose="02040503050406030204" pitchFamily="18" charset="0"/>
                        </a:rPr>
                        <m:t>)</m:t>
                      </m:r>
                    </m:oMath>
                  </m:oMathPara>
                </a14:m>
                <a:endParaRPr lang="es-MX" sz="2400" b="0" dirty="0">
                  <a:ea typeface="Cambria Math" panose="02040503050406030204" pitchFamily="18" charset="0"/>
                </a:endParaRPr>
              </a:p>
              <a:p>
                <a:pPr marL="0" indent="0">
                  <a:buNone/>
                </a:pPr>
                <a:endParaRPr lang="es-MX" sz="2400" dirty="0"/>
              </a:p>
            </p:txBody>
          </p:sp>
        </mc:Choice>
        <mc:Fallback xmlns="">
          <p:sp>
            <p:nvSpPr>
              <p:cNvPr id="3" name="Marcador de contenido 2">
                <a:extLst>
                  <a:ext uri="{FF2B5EF4-FFF2-40B4-BE49-F238E27FC236}">
                    <a16:creationId xmlns:a16="http://schemas.microsoft.com/office/drawing/2014/main" id="{71A55D04-2D02-49CF-9E02-6B7FF138F36A}"/>
                  </a:ext>
                </a:extLst>
              </p:cNvPr>
              <p:cNvSpPr>
                <a:spLocks noGrp="1" noRot="1" noChangeAspect="1" noMove="1" noResize="1" noEditPoints="1" noAdjustHandles="1" noChangeArrowheads="1" noChangeShapeType="1" noTextEdit="1"/>
              </p:cNvSpPr>
              <p:nvPr>
                <p:ph idx="1"/>
              </p:nvPr>
            </p:nvSpPr>
            <p:spPr>
              <a:blipFill>
                <a:blip r:embed="rId2"/>
                <a:stretch>
                  <a:fillRect l="-1064" t="-1256"/>
                </a:stretch>
              </a:blipFill>
            </p:spPr>
            <p:txBody>
              <a:bodyPr/>
              <a:lstStyle/>
              <a:p>
                <a:r>
                  <a:rPr lang="es-MX">
                    <a:noFill/>
                  </a:rPr>
                  <a:t> </a:t>
                </a:r>
              </a:p>
            </p:txBody>
          </p:sp>
        </mc:Fallback>
      </mc:AlternateContent>
    </p:spTree>
    <p:extLst>
      <p:ext uri="{BB962C8B-B14F-4D97-AF65-F5344CB8AC3E}">
        <p14:creationId xmlns:p14="http://schemas.microsoft.com/office/powerpoint/2010/main" val="16239539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12D15-693F-4981-A98E-2C76E6E007D2}"/>
              </a:ext>
            </a:extLst>
          </p:cNvPr>
          <p:cNvSpPr>
            <a:spLocks noGrp="1"/>
          </p:cNvSpPr>
          <p:nvPr>
            <p:ph type="title"/>
          </p:nvPr>
        </p:nvSpPr>
        <p:spPr/>
        <p:txBody>
          <a:bodyPr/>
          <a:lstStyle/>
          <a:p>
            <a:r>
              <a:rPr lang="es-MX" dirty="0"/>
              <a:t>Marcas de tiempo de vectores</a:t>
            </a:r>
            <a:br>
              <a:rPr lang="es-MX" dirty="0"/>
            </a:br>
            <a:r>
              <a:rPr lang="es-MX" dirty="0"/>
              <a:t>Isomorfismo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369A1B4-7C5C-4921-8FF3-7F12BC173D92}"/>
                  </a:ext>
                </a:extLst>
              </p:cNvPr>
              <p:cNvSpPr>
                <a:spLocks noGrp="1"/>
              </p:cNvSpPr>
              <p:nvPr>
                <p:ph idx="1"/>
              </p:nvPr>
            </p:nvSpPr>
            <p:spPr/>
            <p:txBody>
              <a:bodyPr>
                <a:normAutofit/>
              </a:bodyPr>
              <a:lstStyle/>
              <a:p>
                <a:pPr marL="114300" indent="0" algn="just">
                  <a:buNone/>
                </a:pPr>
                <a:r>
                  <a:rPr lang="es-MX" sz="2400" dirty="0"/>
                  <a:t>Si dos eventos x e y tienen las marcas de tiempo </a:t>
                </a:r>
                <a:r>
                  <a:rPr lang="es-MX" sz="2400" dirty="0" err="1"/>
                  <a:t>vh</a:t>
                </a:r>
                <a:r>
                  <a:rPr lang="es-MX" sz="2400" dirty="0"/>
                  <a:t> y </a:t>
                </a:r>
                <a:r>
                  <a:rPr lang="es-MX" sz="2400" dirty="0" err="1"/>
                  <a:t>vk</a:t>
                </a:r>
                <a:r>
                  <a:rPr lang="es-MX" sz="2400" dirty="0"/>
                  <a:t>, respectivamente, entonces:</a:t>
                </a:r>
              </a:p>
              <a:p>
                <a:pPr marL="11430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𝑥</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𝑦</m:t>
                      </m:r>
                      <m:groupChr>
                        <m:groupChrPr>
                          <m:chr m:val="⇔"/>
                          <m:pos m:val="top"/>
                          <m:ctrlPr>
                            <a:rPr lang="es-MX" sz="2400" b="0" i="1" smtClean="0">
                              <a:latin typeface="Cambria Math" panose="02040503050406030204" pitchFamily="18" charset="0"/>
                              <a:ea typeface="Cambria Math" panose="02040503050406030204" pitchFamily="18" charset="0"/>
                            </a:rPr>
                          </m:ctrlPr>
                        </m:groupChrPr>
                        <m:e/>
                      </m:groupChr>
                      <m:r>
                        <a:rPr lang="es-MX" sz="2400" b="0" i="1" smtClean="0">
                          <a:latin typeface="Cambria Math" panose="02040503050406030204" pitchFamily="18" charset="0"/>
                          <a:ea typeface="Cambria Math" panose="02040503050406030204" pitchFamily="18" charset="0"/>
                        </a:rPr>
                        <m:t>𝑣h</m:t>
                      </m:r>
                      <m:r>
                        <a:rPr lang="es-MX" sz="2400" b="0" i="1" smtClean="0">
                          <a:latin typeface="Cambria Math" panose="02040503050406030204" pitchFamily="18" charset="0"/>
                          <a:ea typeface="Cambria Math" panose="02040503050406030204" pitchFamily="18" charset="0"/>
                        </a:rPr>
                        <m:t>&lt;</m:t>
                      </m:r>
                      <m:r>
                        <a:rPr lang="es-MX" sz="2400" b="0" i="1" smtClean="0">
                          <a:latin typeface="Cambria Math" panose="02040503050406030204" pitchFamily="18" charset="0"/>
                          <a:ea typeface="Cambria Math" panose="02040503050406030204" pitchFamily="18" charset="0"/>
                        </a:rPr>
                        <m:t>𝑣𝑘</m:t>
                      </m:r>
                    </m:oMath>
                  </m:oMathPara>
                </a14:m>
                <a:endParaRPr lang="es-MX" sz="2400" b="0" dirty="0">
                  <a:ea typeface="Cambria Math" panose="02040503050406030204" pitchFamily="18" charset="0"/>
                </a:endParaRPr>
              </a:p>
              <a:p>
                <a:pPr marL="11430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𝑥</m:t>
                      </m:r>
                      <m:r>
                        <a:rPr lang="es-MX" sz="2400" b="0" i="1" smtClean="0">
                          <a:latin typeface="Cambria Math" panose="02040503050406030204" pitchFamily="18" charset="0"/>
                        </a:rPr>
                        <m:t>||</m:t>
                      </m:r>
                      <m:r>
                        <a:rPr lang="es-MX" sz="2400" i="1">
                          <a:latin typeface="Cambria Math" panose="02040503050406030204" pitchFamily="18" charset="0"/>
                          <a:ea typeface="Cambria Math" panose="02040503050406030204" pitchFamily="18" charset="0"/>
                        </a:rPr>
                        <m:t>𝑦</m:t>
                      </m:r>
                      <m:r>
                        <a:rPr lang="es-MX" sz="2400" b="0" i="1" smtClean="0">
                          <a:latin typeface="Cambria Math" panose="02040503050406030204" pitchFamily="18" charset="0"/>
                          <a:ea typeface="Cambria Math" panose="02040503050406030204" pitchFamily="18" charset="0"/>
                        </a:rPr>
                        <m:t> </m:t>
                      </m:r>
                      <m:groupChr>
                        <m:groupChrPr>
                          <m:chr m:val="⇔"/>
                          <m:pos m:val="top"/>
                          <m:ctrlPr>
                            <a:rPr lang="es-MX" sz="2400" i="1">
                              <a:latin typeface="Cambria Math" panose="02040503050406030204" pitchFamily="18" charset="0"/>
                              <a:ea typeface="Cambria Math" panose="02040503050406030204" pitchFamily="18" charset="0"/>
                            </a:rPr>
                          </m:ctrlPr>
                        </m:groupChrPr>
                        <m:e/>
                      </m:groupChr>
                      <m:r>
                        <a:rPr lang="es-MX" sz="2400" b="0" i="1" smtClean="0">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𝑣h</m:t>
                      </m:r>
                      <m:r>
                        <a:rPr lang="es-MX" sz="2400" i="1">
                          <a:latin typeface="Cambria Math" panose="02040503050406030204" pitchFamily="18" charset="0"/>
                        </a:rPr>
                        <m:t>||</m:t>
                      </m:r>
                      <m:r>
                        <a:rPr lang="es-MX" sz="2400" i="1">
                          <a:latin typeface="Cambria Math" panose="02040503050406030204" pitchFamily="18" charset="0"/>
                          <a:ea typeface="Cambria Math" panose="02040503050406030204" pitchFamily="18" charset="0"/>
                        </a:rPr>
                        <m:t>𝑣𝑘</m:t>
                      </m:r>
                    </m:oMath>
                  </m:oMathPara>
                </a14:m>
                <a:endParaRPr lang="es-MX" sz="2400" b="0" dirty="0">
                  <a:ea typeface="Cambria Math" panose="02040503050406030204" pitchFamily="18" charset="0"/>
                </a:endParaRPr>
              </a:p>
              <a:p>
                <a:pPr marL="114300" indent="0" algn="just">
                  <a:buNone/>
                </a:pPr>
                <a:r>
                  <a:rPr lang="es-MX" sz="2400" dirty="0">
                    <a:ea typeface="Cambria Math" panose="02040503050406030204" pitchFamily="18" charset="0"/>
                  </a:rPr>
                  <a:t>Por lo tanto existe isomorfismo entre un conjunto de eventos parcialmente ordenados producidos por un trabajo distribuido y sus marcas de tiempo de vectores.</a:t>
                </a:r>
                <a:endParaRPr lang="es-MX" sz="2400" b="0" dirty="0">
                  <a:ea typeface="Cambria Math" panose="02040503050406030204" pitchFamily="18" charset="0"/>
                </a:endParaRPr>
              </a:p>
            </p:txBody>
          </p:sp>
        </mc:Choice>
        <mc:Fallback xmlns="">
          <p:sp>
            <p:nvSpPr>
              <p:cNvPr id="3" name="Marcador de contenido 2">
                <a:extLst>
                  <a:ext uri="{FF2B5EF4-FFF2-40B4-BE49-F238E27FC236}">
                    <a16:creationId xmlns:a16="http://schemas.microsoft.com/office/drawing/2014/main" id="{E369A1B4-7C5C-4921-8FF3-7F12BC173D92}"/>
                  </a:ext>
                </a:extLst>
              </p:cNvPr>
              <p:cNvSpPr>
                <a:spLocks noGrp="1" noRot="1" noChangeAspect="1" noMove="1" noResize="1" noEditPoints="1" noAdjustHandles="1" noChangeArrowheads="1" noChangeShapeType="1" noTextEdit="1"/>
              </p:cNvSpPr>
              <p:nvPr>
                <p:ph idx="1"/>
              </p:nvPr>
            </p:nvSpPr>
            <p:spPr>
              <a:blipFill>
                <a:blip r:embed="rId3"/>
                <a:stretch>
                  <a:fillRect t="-1256" r="-1135"/>
                </a:stretch>
              </a:blipFill>
            </p:spPr>
            <p:txBody>
              <a:bodyPr/>
              <a:lstStyle/>
              <a:p>
                <a:r>
                  <a:rPr lang="es-MX">
                    <a:noFill/>
                  </a:rPr>
                  <a:t> </a:t>
                </a:r>
              </a:p>
            </p:txBody>
          </p:sp>
        </mc:Fallback>
      </mc:AlternateContent>
    </p:spTree>
    <p:extLst>
      <p:ext uri="{BB962C8B-B14F-4D97-AF65-F5344CB8AC3E}">
        <p14:creationId xmlns:p14="http://schemas.microsoft.com/office/powerpoint/2010/main" val="3679553032"/>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56B1B-EE2B-4B6B-A3F9-415F3FD5F312}"/>
              </a:ext>
            </a:extLst>
          </p:cNvPr>
          <p:cNvSpPr>
            <a:spLocks noGrp="1"/>
          </p:cNvSpPr>
          <p:nvPr>
            <p:ph type="title"/>
          </p:nvPr>
        </p:nvSpPr>
        <p:spPr/>
        <p:txBody>
          <a:bodyPr/>
          <a:lstStyle/>
          <a:p>
            <a:r>
              <a:rPr lang="es-MX" dirty="0"/>
              <a:t>Marcas de tiempo de vectores</a:t>
            </a:r>
            <a:br>
              <a:rPr lang="es-MX" dirty="0"/>
            </a:br>
            <a:r>
              <a:rPr lang="es-MX" dirty="0"/>
              <a:t>Isomorfismo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A0FE87F-B0C6-4C0C-B455-5D3155706BA1}"/>
                  </a:ext>
                </a:extLst>
              </p:cNvPr>
              <p:cNvSpPr>
                <a:spLocks noGrp="1"/>
              </p:cNvSpPr>
              <p:nvPr>
                <p:ph idx="1"/>
              </p:nvPr>
            </p:nvSpPr>
            <p:spPr/>
            <p:txBody>
              <a:bodyPr>
                <a:normAutofit/>
              </a:bodyPr>
              <a:lstStyle/>
              <a:p>
                <a:pPr marL="0" indent="0">
                  <a:buNone/>
                </a:pPr>
                <a:r>
                  <a:rPr lang="es-MX" sz="2400" dirty="0"/>
                  <a:t>Si se sabe en que proceso ocurrió un evento, las pruebas para comparar dos marcas de tiempo se simplifican.</a:t>
                </a:r>
              </a:p>
              <a:p>
                <a:pPr marL="0" indent="0">
                  <a:buNone/>
                </a:pPr>
                <a:r>
                  <a:rPr lang="es-MX" sz="2400" dirty="0"/>
                  <a:t>Sean los eventos x e y que ocurrieron en los procesos pi y pj respectivamente y además tienen asignadas las marcas de tiempo </a:t>
                </a:r>
                <a:r>
                  <a:rPr lang="es-MX" sz="2400" dirty="0" err="1"/>
                  <a:t>vh</a:t>
                </a:r>
                <a:r>
                  <a:rPr lang="es-MX" sz="2400" dirty="0"/>
                  <a:t> y </a:t>
                </a:r>
                <a:r>
                  <a:rPr lang="es-MX" sz="2400" dirty="0" err="1"/>
                  <a:t>vk</a:t>
                </a:r>
                <a:r>
                  <a:rPr lang="es-MX" sz="2400" dirty="0"/>
                  <a:t>:</a:t>
                </a:r>
              </a:p>
              <a:p>
                <a:pPr marL="11430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𝑥</m:t>
                      </m:r>
                      <m:r>
                        <a:rPr lang="es-MX" sz="2400" i="1">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𝑦</m:t>
                      </m:r>
                      <m:groupChr>
                        <m:groupChrPr>
                          <m:chr m:val="⇔"/>
                          <m:pos m:val="top"/>
                          <m:ctrlPr>
                            <a:rPr lang="es-MX" sz="2400" i="1">
                              <a:latin typeface="Cambria Math" panose="02040503050406030204" pitchFamily="18" charset="0"/>
                              <a:ea typeface="Cambria Math" panose="02040503050406030204" pitchFamily="18" charset="0"/>
                            </a:rPr>
                          </m:ctrlPr>
                        </m:groupChrPr>
                        <m:e/>
                      </m:groupChr>
                      <m:r>
                        <a:rPr lang="es-MX" sz="2400" i="1">
                          <a:latin typeface="Cambria Math" panose="02040503050406030204" pitchFamily="18" charset="0"/>
                          <a:ea typeface="Cambria Math" panose="02040503050406030204" pitchFamily="18" charset="0"/>
                        </a:rPr>
                        <m:t>𝑣h</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𝑖</m:t>
                      </m:r>
                      <m:r>
                        <a:rPr lang="es-MX" sz="2400" b="0" i="1" smtClean="0">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𝑣𝑘</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𝑖</m:t>
                      </m:r>
                      <m:r>
                        <a:rPr lang="es-MX" sz="2400" b="0" i="1" smtClean="0">
                          <a:latin typeface="Cambria Math" panose="02040503050406030204" pitchFamily="18" charset="0"/>
                          <a:ea typeface="Cambria Math" panose="02040503050406030204" pitchFamily="18" charset="0"/>
                        </a:rPr>
                        <m:t>]</m:t>
                      </m:r>
                    </m:oMath>
                  </m:oMathPara>
                </a14:m>
                <a:endParaRPr lang="es-MX" sz="2400" dirty="0">
                  <a:ea typeface="Cambria Math" panose="02040503050406030204" pitchFamily="18" charset="0"/>
                </a:endParaRPr>
              </a:p>
              <a:p>
                <a:pPr marL="11430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𝑥</m:t>
                      </m:r>
                      <m:r>
                        <a:rPr lang="es-MX" sz="2400" i="1">
                          <a:latin typeface="Cambria Math" panose="02040503050406030204" pitchFamily="18" charset="0"/>
                        </a:rPr>
                        <m:t>||</m:t>
                      </m:r>
                      <m:r>
                        <a:rPr lang="es-MX" sz="2400" i="1">
                          <a:latin typeface="Cambria Math" panose="02040503050406030204" pitchFamily="18" charset="0"/>
                          <a:ea typeface="Cambria Math" panose="02040503050406030204" pitchFamily="18" charset="0"/>
                        </a:rPr>
                        <m:t>𝑦</m:t>
                      </m:r>
                      <m:r>
                        <a:rPr lang="es-MX" sz="2400" i="1">
                          <a:latin typeface="Cambria Math" panose="02040503050406030204" pitchFamily="18" charset="0"/>
                          <a:ea typeface="Cambria Math" panose="02040503050406030204" pitchFamily="18" charset="0"/>
                        </a:rPr>
                        <m:t> </m:t>
                      </m:r>
                      <m:groupChr>
                        <m:groupChrPr>
                          <m:chr m:val="⇔"/>
                          <m:pos m:val="top"/>
                          <m:ctrlPr>
                            <a:rPr lang="es-MX" sz="2400" i="1">
                              <a:latin typeface="Cambria Math" panose="02040503050406030204" pitchFamily="18" charset="0"/>
                              <a:ea typeface="Cambria Math" panose="02040503050406030204" pitchFamily="18" charset="0"/>
                            </a:rPr>
                          </m:ctrlPr>
                        </m:groupChrPr>
                        <m:e/>
                      </m:groupChr>
                      <m:r>
                        <a:rPr lang="es-MX" sz="2400" i="1">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𝑣h</m:t>
                      </m:r>
                      <m:d>
                        <m:dPr>
                          <m:begChr m:val="["/>
                          <m:endChr m:val="]"/>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𝑖</m:t>
                          </m:r>
                        </m:e>
                      </m:d>
                      <m:r>
                        <a:rPr lang="es-MX" sz="2400" b="0" i="1" smtClean="0">
                          <a:latin typeface="Cambria Math" panose="02040503050406030204" pitchFamily="18" charset="0"/>
                          <a:ea typeface="Cambria Math" panose="02040503050406030204" pitchFamily="18" charset="0"/>
                        </a:rPr>
                        <m:t>&gt;</m:t>
                      </m:r>
                      <m:r>
                        <a:rPr lang="es-MX" sz="2400" i="1">
                          <a:latin typeface="Cambria Math" panose="02040503050406030204" pitchFamily="18" charset="0"/>
                          <a:ea typeface="Cambria Math" panose="02040503050406030204" pitchFamily="18" charset="0"/>
                        </a:rPr>
                        <m:t>𝑣𝑘</m:t>
                      </m:r>
                      <m:d>
                        <m:dPr>
                          <m:begChr m:val="["/>
                          <m:endChr m:val="]"/>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𝑖</m:t>
                          </m:r>
                        </m:e>
                      </m:d>
                      <m:r>
                        <a:rPr lang="es-MX" sz="2400" b="0" i="1" smtClean="0">
                          <a:latin typeface="Cambria Math" panose="02040503050406030204" pitchFamily="18" charset="0"/>
                          <a:ea typeface="Cambria Math" panose="02040503050406030204" pitchFamily="18" charset="0"/>
                        </a:rPr>
                        <m:t> ^ </m:t>
                      </m:r>
                      <m:r>
                        <a:rPr lang="es-MX" sz="2400" i="1">
                          <a:latin typeface="Cambria Math" panose="02040503050406030204" pitchFamily="18" charset="0"/>
                          <a:ea typeface="Cambria Math" panose="02040503050406030204" pitchFamily="18" charset="0"/>
                        </a:rPr>
                        <m:t>𝑣</m:t>
                      </m:r>
                      <m:r>
                        <a:rPr lang="es-MX" sz="2400" b="0" i="1" smtClean="0">
                          <a:latin typeface="Cambria Math" panose="02040503050406030204" pitchFamily="18" charset="0"/>
                          <a:ea typeface="Cambria Math" panose="02040503050406030204" pitchFamily="18" charset="0"/>
                        </a:rPr>
                        <m:t>h</m:t>
                      </m:r>
                      <m:d>
                        <m:dPr>
                          <m:begChr m:val="["/>
                          <m:endChr m:val="]"/>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ea typeface="Cambria Math" panose="02040503050406030204" pitchFamily="18" charset="0"/>
                            </a:rPr>
                            <m:t>𝑗</m:t>
                          </m:r>
                        </m:e>
                      </m:d>
                      <m:r>
                        <a:rPr lang="es-MX" sz="2400" b="0" i="1" smtClean="0">
                          <a:latin typeface="Cambria Math" panose="02040503050406030204" pitchFamily="18" charset="0"/>
                          <a:ea typeface="Cambria Math" panose="02040503050406030204" pitchFamily="18" charset="0"/>
                        </a:rPr>
                        <m:t>&lt;</m:t>
                      </m:r>
                      <m:r>
                        <a:rPr lang="es-MX" sz="2400" b="0" i="1" smtClean="0">
                          <a:latin typeface="Cambria Math" panose="02040503050406030204" pitchFamily="18" charset="0"/>
                          <a:ea typeface="Cambria Math" panose="02040503050406030204" pitchFamily="18" charset="0"/>
                        </a:rPr>
                        <m:t>𝑣𝑘</m:t>
                      </m:r>
                      <m:r>
                        <a:rPr lang="es-MX"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𝑗</m:t>
                      </m:r>
                      <m:r>
                        <a:rPr lang="es-MX" sz="2400" b="0" i="1" smtClean="0">
                          <a:latin typeface="Cambria Math" panose="02040503050406030204" pitchFamily="18" charset="0"/>
                          <a:ea typeface="Cambria Math" panose="02040503050406030204" pitchFamily="18" charset="0"/>
                        </a:rPr>
                        <m:t>]</m:t>
                      </m:r>
                    </m:oMath>
                  </m:oMathPara>
                </a14:m>
                <a:endParaRPr lang="es-MX" sz="2400" dirty="0">
                  <a:ea typeface="Cambria Math" panose="02040503050406030204" pitchFamily="18" charset="0"/>
                </a:endParaRPr>
              </a:p>
            </p:txBody>
          </p:sp>
        </mc:Choice>
        <mc:Fallback xmlns="">
          <p:sp>
            <p:nvSpPr>
              <p:cNvPr id="3" name="Marcador de contenido 2">
                <a:extLst>
                  <a:ext uri="{FF2B5EF4-FFF2-40B4-BE49-F238E27FC236}">
                    <a16:creationId xmlns:a16="http://schemas.microsoft.com/office/drawing/2014/main" id="{3A0FE87F-B0C6-4C0C-B455-5D3155706BA1}"/>
                  </a:ext>
                </a:extLst>
              </p:cNvPr>
              <p:cNvSpPr>
                <a:spLocks noGrp="1" noRot="1" noChangeAspect="1" noMove="1" noResize="1" noEditPoints="1" noAdjustHandles="1" noChangeArrowheads="1" noChangeShapeType="1" noTextEdit="1"/>
              </p:cNvSpPr>
              <p:nvPr>
                <p:ph idx="1"/>
              </p:nvPr>
            </p:nvSpPr>
            <p:spPr>
              <a:blipFill>
                <a:blip r:embed="rId2"/>
                <a:stretch>
                  <a:fillRect l="-1064" t="-1256"/>
                </a:stretch>
              </a:blipFill>
            </p:spPr>
            <p:txBody>
              <a:bodyPr/>
              <a:lstStyle/>
              <a:p>
                <a:r>
                  <a:rPr lang="es-MX">
                    <a:noFill/>
                  </a:rPr>
                  <a:t> </a:t>
                </a:r>
              </a:p>
            </p:txBody>
          </p:sp>
        </mc:Fallback>
      </mc:AlternateContent>
    </p:spTree>
    <p:extLst>
      <p:ext uri="{BB962C8B-B14F-4D97-AF65-F5344CB8AC3E}">
        <p14:creationId xmlns:p14="http://schemas.microsoft.com/office/powerpoint/2010/main" val="3784873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3" name="Marcador de contenido 2">
            <a:extLst>
              <a:ext uri="{FF2B5EF4-FFF2-40B4-BE49-F238E27FC236}">
                <a16:creationId xmlns:a16="http://schemas.microsoft.com/office/drawing/2014/main" id="{7237260D-5C08-4140-9111-725EAAD577A8}"/>
              </a:ext>
            </a:extLst>
          </p:cNvPr>
          <p:cNvSpPr>
            <a:spLocks noGrp="1"/>
          </p:cNvSpPr>
          <p:nvPr>
            <p:ph idx="1"/>
          </p:nvPr>
        </p:nvSpPr>
        <p:spPr/>
        <p:txBody>
          <a:bodyPr anchor="ctr">
            <a:noAutofit/>
          </a:bodyPr>
          <a:lstStyle/>
          <a:p>
            <a:pPr marL="0" indent="0" algn="just">
              <a:buNone/>
            </a:pPr>
            <a:r>
              <a:rPr lang="es-MX" sz="2400" dirty="0"/>
              <a:t>Asumiendo que cada par de procesos dentro de un sistema distribuido están conectados por canales confiables, y que un proceso fallido no impide que otros procesos continúen comunicándose, </a:t>
            </a:r>
            <a:r>
              <a:rPr lang="es-MX" sz="2400"/>
              <a:t>no existe garantía de que </a:t>
            </a:r>
            <a:r>
              <a:rPr lang="es-MX" sz="2400" dirty="0"/>
              <a:t>todos los procesos podrán comunicarse entre si al mismo tiempo.</a:t>
            </a:r>
          </a:p>
          <a:p>
            <a:pPr marL="0" indent="0" algn="just">
              <a:buNone/>
            </a:pPr>
            <a:r>
              <a:rPr lang="es-MX" sz="2400" dirty="0"/>
              <a:t>En un intervalo particular de tiempo, la comunicación entre algunos procesos puede ser exitosa, mientras que la comunicación entre otros puede retrasarse.</a:t>
            </a:r>
          </a:p>
        </p:txBody>
      </p:sp>
    </p:spTree>
    <p:extLst>
      <p:ext uri="{BB962C8B-B14F-4D97-AF65-F5344CB8AC3E}">
        <p14:creationId xmlns:p14="http://schemas.microsoft.com/office/powerpoint/2010/main" val="26288614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3" name="Marcador de contenido 2">
            <a:extLst>
              <a:ext uri="{FF2B5EF4-FFF2-40B4-BE49-F238E27FC236}">
                <a16:creationId xmlns:a16="http://schemas.microsoft.com/office/drawing/2014/main" id="{7237260D-5C08-4140-9111-725EAAD577A8}"/>
              </a:ext>
            </a:extLst>
          </p:cNvPr>
          <p:cNvSpPr>
            <a:spLocks noGrp="1"/>
          </p:cNvSpPr>
          <p:nvPr>
            <p:ph idx="1"/>
          </p:nvPr>
        </p:nvSpPr>
        <p:spPr/>
        <p:txBody>
          <a:bodyPr anchor="ctr"/>
          <a:lstStyle/>
          <a:p>
            <a:pPr algn="just"/>
            <a:r>
              <a:rPr lang="es-MX" sz="2400" i="1" dirty="0">
                <a:effectLst>
                  <a:outerShdw blurRad="38100" dist="38100" dir="2700000" algn="tl">
                    <a:srgbClr val="000000">
                      <a:alpha val="43137"/>
                    </a:srgbClr>
                  </a:outerShdw>
                </a:effectLst>
              </a:rPr>
              <a:t>División de la red:</a:t>
            </a:r>
            <a:r>
              <a:rPr lang="es-MX" sz="2400" dirty="0"/>
              <a:t> si un par de procesos que se ejecutan en diferentes redes intercambian comunicación entre si, pero el </a:t>
            </a:r>
            <a:r>
              <a:rPr lang="es-MX" sz="2400" dirty="0" err="1"/>
              <a:t>router</a:t>
            </a:r>
            <a:r>
              <a:rPr lang="es-MX" sz="2400" dirty="0"/>
              <a:t> que comunica dichas redes deja de funcionar, los procesos tendrán comunicación con otros procesos dentro de su misma red, pero dejaran de comunicarse entre si hasta que se reestablezca el </a:t>
            </a:r>
            <a:r>
              <a:rPr lang="es-MX" sz="2400" dirty="0" err="1"/>
              <a:t>router</a:t>
            </a:r>
            <a:r>
              <a:rPr lang="es-MX" sz="2400" dirty="0"/>
              <a:t>.</a:t>
            </a:r>
          </a:p>
          <a:p>
            <a:pPr algn="just"/>
            <a:endParaRPr lang="es-MX" dirty="0"/>
          </a:p>
        </p:txBody>
      </p:sp>
    </p:spTree>
    <p:extLst>
      <p:ext uri="{BB962C8B-B14F-4D97-AF65-F5344CB8AC3E}">
        <p14:creationId xmlns:p14="http://schemas.microsoft.com/office/powerpoint/2010/main" val="18109331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pic>
        <p:nvPicPr>
          <p:cNvPr id="4" name="Marcador de contenido 3">
            <a:extLst>
              <a:ext uri="{FF2B5EF4-FFF2-40B4-BE49-F238E27FC236}">
                <a16:creationId xmlns:a16="http://schemas.microsoft.com/office/drawing/2014/main" id="{8A20A48A-6773-4653-88AF-C69B3C99D5C7}"/>
              </a:ext>
            </a:extLst>
          </p:cNvPr>
          <p:cNvPicPr>
            <a:picLocks noGrp="1" noChangeAspect="1"/>
          </p:cNvPicPr>
          <p:nvPr>
            <p:ph idx="1"/>
          </p:nvPr>
        </p:nvPicPr>
        <p:blipFill rotWithShape="1">
          <a:blip r:embed="rId2"/>
          <a:srcRect l="43294" t="32679" r="40481" b="46934"/>
          <a:stretch/>
        </p:blipFill>
        <p:spPr>
          <a:xfrm>
            <a:off x="3111699" y="2856056"/>
            <a:ext cx="3727938" cy="2496388"/>
          </a:xfrm>
          <a:prstGeom prst="rect">
            <a:avLst/>
          </a:prstGeom>
        </p:spPr>
      </p:pic>
    </p:spTree>
    <p:extLst>
      <p:ext uri="{BB962C8B-B14F-4D97-AF65-F5344CB8AC3E}">
        <p14:creationId xmlns:p14="http://schemas.microsoft.com/office/powerpoint/2010/main" val="378805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1D1D-2BEF-4205-80CF-235B5E9F8DF6}"/>
              </a:ext>
            </a:extLst>
          </p:cNvPr>
          <p:cNvSpPr>
            <a:spLocks noGrp="1"/>
          </p:cNvSpPr>
          <p:nvPr>
            <p:ph type="title"/>
          </p:nvPr>
        </p:nvSpPr>
        <p:spPr/>
        <p:txBody>
          <a:bodyPr/>
          <a:lstStyle/>
          <a:p>
            <a:r>
              <a:rPr lang="es-MX" dirty="0"/>
              <a:t>Reloj físico</a:t>
            </a:r>
          </a:p>
        </p:txBody>
      </p:sp>
      <p:sp>
        <p:nvSpPr>
          <p:cNvPr id="3" name="Content Placeholder 2">
            <a:extLst>
              <a:ext uri="{FF2B5EF4-FFF2-40B4-BE49-F238E27FC236}">
                <a16:creationId xmlns:a16="http://schemas.microsoft.com/office/drawing/2014/main" id="{D1D2E1F8-AE23-40B8-901F-D3310346A711}"/>
              </a:ext>
            </a:extLst>
          </p:cNvPr>
          <p:cNvSpPr>
            <a:spLocks noGrp="1"/>
          </p:cNvSpPr>
          <p:nvPr>
            <p:ph idx="1"/>
          </p:nvPr>
        </p:nvSpPr>
        <p:spPr/>
        <p:txBody>
          <a:bodyPr/>
          <a:lstStyle/>
          <a:p>
            <a:pPr marL="0" lvl="0" indent="0" algn="just">
              <a:buClr>
                <a:srgbClr val="5FCBEF"/>
              </a:buClr>
              <a:buNone/>
            </a:pPr>
            <a:r>
              <a:rPr lang="es-MX" sz="2400" dirty="0">
                <a:solidFill>
                  <a:prstClr val="black">
                    <a:lumMod val="75000"/>
                    <a:lumOff val="25000"/>
                  </a:prstClr>
                </a:solidFill>
              </a:rPr>
              <a:t>El sistema operativo lee el valor del reloj de hardware, H</a:t>
            </a:r>
            <a:r>
              <a:rPr lang="es-MX" sz="2400" baseline="-25000" dirty="0">
                <a:solidFill>
                  <a:prstClr val="black">
                    <a:lumMod val="75000"/>
                    <a:lumOff val="25000"/>
                  </a:prstClr>
                </a:solidFill>
              </a:rPr>
              <a:t>i</a:t>
            </a:r>
            <a:r>
              <a:rPr lang="es-MX" sz="2400" dirty="0">
                <a:solidFill>
                  <a:prstClr val="black">
                    <a:lumMod val="75000"/>
                    <a:lumOff val="25000"/>
                  </a:prstClr>
                </a:solidFill>
              </a:rPr>
              <a:t>(t) lo escala y agrega un valor de compensación para producir un reloj de software </a:t>
            </a:r>
          </a:p>
          <a:p>
            <a:pPr marL="0" lvl="0" indent="0" algn="ctr">
              <a:buClr>
                <a:srgbClr val="5FCBEF"/>
              </a:buClr>
              <a:buNone/>
            </a:pPr>
            <a:r>
              <a:rPr lang="es-MX" sz="2400" dirty="0">
                <a:solidFill>
                  <a:prstClr val="black">
                    <a:lumMod val="75000"/>
                    <a:lumOff val="25000"/>
                  </a:prstClr>
                </a:solidFill>
              </a:rPr>
              <a:t>C</a:t>
            </a:r>
            <a:r>
              <a:rPr lang="es-MX" sz="2400" baseline="-25000" dirty="0">
                <a:solidFill>
                  <a:prstClr val="black">
                    <a:lumMod val="75000"/>
                    <a:lumOff val="25000"/>
                  </a:prstClr>
                </a:solidFill>
              </a:rPr>
              <a:t>i</a:t>
            </a:r>
            <a:r>
              <a:rPr lang="es-MX" sz="2400" dirty="0">
                <a:solidFill>
                  <a:prstClr val="black">
                    <a:lumMod val="75000"/>
                    <a:lumOff val="25000"/>
                  </a:prstClr>
                </a:solidFill>
              </a:rPr>
              <a:t>(t)= αH</a:t>
            </a:r>
            <a:r>
              <a:rPr lang="es-MX" sz="2400" baseline="-25000" dirty="0">
                <a:solidFill>
                  <a:prstClr val="black">
                    <a:lumMod val="75000"/>
                    <a:lumOff val="25000"/>
                  </a:prstClr>
                </a:solidFill>
              </a:rPr>
              <a:t>i</a:t>
            </a:r>
            <a:r>
              <a:rPr lang="es-MX" sz="2400" dirty="0">
                <a:solidFill>
                  <a:prstClr val="black">
                    <a:lumMod val="75000"/>
                    <a:lumOff val="25000"/>
                  </a:prstClr>
                </a:solidFill>
              </a:rPr>
              <a:t>(t) + β </a:t>
            </a:r>
          </a:p>
          <a:p>
            <a:pPr marL="0" lvl="0" indent="0" algn="just">
              <a:buClr>
                <a:srgbClr val="5FCBEF"/>
              </a:buClr>
              <a:buNone/>
            </a:pPr>
            <a:r>
              <a:rPr lang="es-MX" sz="2400" dirty="0">
                <a:solidFill>
                  <a:prstClr val="black">
                    <a:lumMod val="75000"/>
                    <a:lumOff val="25000"/>
                  </a:prstClr>
                </a:solidFill>
              </a:rPr>
              <a:t>que mide aproximadamente el tiempo real físico </a:t>
            </a:r>
            <a:r>
              <a:rPr lang="es-MX" sz="2400" i="1" dirty="0">
                <a:solidFill>
                  <a:prstClr val="black">
                    <a:lumMod val="75000"/>
                    <a:lumOff val="25000"/>
                  </a:prstClr>
                </a:solidFill>
              </a:rPr>
              <a:t>t</a:t>
            </a:r>
            <a:r>
              <a:rPr lang="es-MX" sz="2400" dirty="0">
                <a:solidFill>
                  <a:prstClr val="black">
                    <a:lumMod val="75000"/>
                    <a:lumOff val="25000"/>
                  </a:prstClr>
                </a:solidFill>
              </a:rPr>
              <a:t> para un proceso p</a:t>
            </a:r>
            <a:r>
              <a:rPr lang="es-MX" sz="2400" baseline="-25000" dirty="0">
                <a:solidFill>
                  <a:prstClr val="black">
                    <a:lumMod val="75000"/>
                    <a:lumOff val="25000"/>
                  </a:prstClr>
                </a:solidFill>
              </a:rPr>
              <a:t>i</a:t>
            </a:r>
            <a:r>
              <a:rPr lang="es-MX" sz="2400" dirty="0">
                <a:solidFill>
                  <a:prstClr val="black">
                    <a:lumMod val="75000"/>
                    <a:lumOff val="25000"/>
                  </a:prstClr>
                </a:solidFill>
              </a:rPr>
              <a:t>, en otras palabras, cuando el tiempo real en un marco absoluto es t, C</a:t>
            </a:r>
            <a:r>
              <a:rPr lang="es-MX" sz="2400" baseline="-25000" dirty="0">
                <a:solidFill>
                  <a:prstClr val="black">
                    <a:lumMod val="75000"/>
                    <a:lumOff val="25000"/>
                  </a:prstClr>
                </a:solidFill>
              </a:rPr>
              <a:t>i</a:t>
            </a:r>
            <a:r>
              <a:rPr lang="es-MX" sz="2400" dirty="0">
                <a:solidFill>
                  <a:prstClr val="black">
                    <a:lumMod val="75000"/>
                    <a:lumOff val="25000"/>
                  </a:prstClr>
                </a:solidFill>
              </a:rPr>
              <a:t>(t) es la lectura tomada por el reloj de software.</a:t>
            </a:r>
          </a:p>
          <a:p>
            <a:endParaRPr lang="es-MX" dirty="0"/>
          </a:p>
        </p:txBody>
      </p:sp>
    </p:spTree>
    <p:extLst>
      <p:ext uri="{BB962C8B-B14F-4D97-AF65-F5344CB8AC3E}">
        <p14:creationId xmlns:p14="http://schemas.microsoft.com/office/powerpoint/2010/main" val="36278655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algn="just"/>
            <a:r>
              <a:rPr lang="es-MX" sz="2400" i="1" dirty="0">
                <a:effectLst>
                  <a:outerShdw blurRad="38100" dist="38100" dir="2700000" algn="tl">
                    <a:srgbClr val="000000">
                      <a:alpha val="43137"/>
                    </a:srgbClr>
                  </a:outerShdw>
                </a:effectLst>
              </a:rPr>
              <a:t>Conectividad asimétrica:</a:t>
            </a:r>
            <a:r>
              <a:rPr lang="es-MX" sz="2400" dirty="0"/>
              <a:t> Dentro de una red punto a punto como Internet, las topologías y sus elecciones de enrutamiento pueden hacer que la comunicación de un proceso </a:t>
            </a:r>
            <a:r>
              <a:rPr lang="es-MX" sz="2400" i="1" dirty="0"/>
              <a:t>p</a:t>
            </a:r>
            <a:r>
              <a:rPr lang="es-MX" sz="2400" dirty="0"/>
              <a:t> a un proceso </a:t>
            </a:r>
            <a:r>
              <a:rPr lang="es-MX" sz="2400" i="1" dirty="0"/>
              <a:t>q</a:t>
            </a:r>
            <a:r>
              <a:rPr lang="es-MX" sz="2400" dirty="0"/>
              <a:t> sea posible, pero impedir que la comunicación del proceso </a:t>
            </a:r>
            <a:r>
              <a:rPr lang="es-MX" sz="2400" i="1" dirty="0"/>
              <a:t>q</a:t>
            </a:r>
            <a:r>
              <a:rPr lang="es-MX" sz="2400" dirty="0"/>
              <a:t> al proceso </a:t>
            </a:r>
            <a:r>
              <a:rPr lang="es-MX" sz="2400" i="1" dirty="0"/>
              <a:t>p</a:t>
            </a:r>
            <a:r>
              <a:rPr lang="es-MX" sz="2400" dirty="0"/>
              <a:t> no sea posible.</a:t>
            </a:r>
          </a:p>
        </p:txBody>
      </p:sp>
    </p:spTree>
    <p:extLst>
      <p:ext uri="{BB962C8B-B14F-4D97-AF65-F5344CB8AC3E}">
        <p14:creationId xmlns:p14="http://schemas.microsoft.com/office/powerpoint/2010/main" val="24926062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algn="just"/>
            <a:r>
              <a:rPr lang="es-MX" sz="2400" i="1" dirty="0">
                <a:effectLst>
                  <a:outerShdw blurRad="38100" dist="38100" dir="2700000" algn="tl">
                    <a:srgbClr val="000000">
                      <a:alpha val="43137"/>
                    </a:srgbClr>
                  </a:outerShdw>
                </a:effectLst>
              </a:rPr>
              <a:t>Comunicación intransitiva: </a:t>
            </a:r>
            <a:r>
              <a:rPr lang="es-MX" sz="2400" dirty="0"/>
              <a:t>El proceso p se puede comunicar con el proceso q, y el proceso q se puede comunicar con el proceso r, pero, el proceso p no puede comunicarse directamente con el proceso r.</a:t>
            </a:r>
          </a:p>
        </p:txBody>
      </p:sp>
    </p:spTree>
    <p:extLst>
      <p:ext uri="{BB962C8B-B14F-4D97-AF65-F5344CB8AC3E}">
        <p14:creationId xmlns:p14="http://schemas.microsoft.com/office/powerpoint/2010/main" val="33378265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1930401"/>
            <a:ext cx="8596668" cy="4110962"/>
          </a:xfrm>
        </p:spPr>
        <p:txBody>
          <a:bodyPr anchor="ctr">
            <a:normAutofit lnSpcReduction="10000"/>
          </a:bodyPr>
          <a:lstStyle/>
          <a:p>
            <a:pPr marL="0" indent="0" algn="just">
              <a:buNone/>
            </a:pPr>
            <a:r>
              <a:rPr lang="es-MX" sz="2400" dirty="0"/>
              <a:t>Se considera que un proceso falla si su ejecución se detiene.</a:t>
            </a:r>
          </a:p>
          <a:p>
            <a:pPr marL="0" indent="0" algn="just">
              <a:buNone/>
            </a:pPr>
            <a:r>
              <a:rPr lang="es-MX" sz="2400" dirty="0"/>
              <a:t>Con la finalidad de determinar si un proceso dentro de un sistema distribuido se implementan los servicios de  detección de fallos. </a:t>
            </a:r>
          </a:p>
          <a:p>
            <a:pPr marL="0" indent="0" algn="just">
              <a:buNone/>
            </a:pPr>
            <a:r>
              <a:rPr lang="es-MX" sz="2400" dirty="0"/>
              <a:t>Normalmente se implementa a través de un objeto local para cada proceso en una computadora, el cual ejecuta un algoritmo de detección de fallos en conjunto con los demás objetos de este tipo.</a:t>
            </a:r>
          </a:p>
          <a:p>
            <a:pPr marL="0" indent="0" algn="just">
              <a:buNone/>
            </a:pPr>
            <a:r>
              <a:rPr lang="es-MX" sz="2400" dirty="0"/>
              <a:t>A estos objetos se les conoce como detectores de fallo locales.</a:t>
            </a:r>
          </a:p>
        </p:txBody>
      </p:sp>
    </p:spTree>
    <p:extLst>
      <p:ext uri="{BB962C8B-B14F-4D97-AF65-F5344CB8AC3E}">
        <p14:creationId xmlns:p14="http://schemas.microsoft.com/office/powerpoint/2010/main" val="1816879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1930401"/>
            <a:ext cx="8596668" cy="4110962"/>
          </a:xfrm>
        </p:spPr>
        <p:txBody>
          <a:bodyPr anchor="ctr">
            <a:normAutofit/>
          </a:bodyPr>
          <a:lstStyle/>
          <a:p>
            <a:pPr marL="0" indent="0" algn="just">
              <a:buNone/>
            </a:pPr>
            <a:r>
              <a:rPr lang="es-MX" sz="2400" dirty="0"/>
              <a:t>Los detectores de fallo no son necesariamente precisos. La mayoría de ellos puede catalogarse como </a:t>
            </a:r>
            <a:r>
              <a:rPr lang="es-MX" sz="2400" i="1" dirty="0"/>
              <a:t>no fiable</a:t>
            </a:r>
            <a:r>
              <a:rPr lang="es-MX" sz="2400" dirty="0"/>
              <a:t>. Este tipo de detectores produce uno de dos valores para un proceso determinado: </a:t>
            </a:r>
          </a:p>
          <a:p>
            <a:pPr algn="just"/>
            <a:r>
              <a:rPr lang="es-MX" sz="2400" dirty="0"/>
              <a:t>	Sospechoso: El detector no tiene evidencia de que el proceso siga activo después de un periodo nominal máximo de silencio.</a:t>
            </a:r>
          </a:p>
          <a:p>
            <a:pPr algn="just"/>
            <a:r>
              <a:rPr lang="es-MX" sz="2400" dirty="0"/>
              <a:t>	No sospechoso: El detector tiene evidencia de que el proceso no ha fallado, por ejemplo, la recepción de un mensaje proveniente de ese proceso.</a:t>
            </a:r>
          </a:p>
        </p:txBody>
      </p:sp>
    </p:spTree>
    <p:extLst>
      <p:ext uri="{BB962C8B-B14F-4D97-AF65-F5344CB8AC3E}">
        <p14:creationId xmlns:p14="http://schemas.microsoft.com/office/powerpoint/2010/main" val="9142000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Coordinación y acuerdo</a:t>
            </a:r>
            <a:br>
              <a:rPr lang="es-MX" dirty="0"/>
            </a:br>
            <a:r>
              <a:rPr lang="es-MX" sz="3200" dirty="0"/>
              <a:t>Suposiciones y detección de fallas</a:t>
            </a:r>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Un detector de fallos confiable es aquel que determina si un proceso se detuvo con una precisión muy alta. Estos detectores pueden devolver los siguientes valores:</a:t>
            </a:r>
          </a:p>
          <a:p>
            <a:pPr algn="just"/>
            <a:r>
              <a:rPr lang="es-MX" sz="2400" dirty="0"/>
              <a:t>No sospechoso</a:t>
            </a:r>
          </a:p>
          <a:p>
            <a:pPr algn="just"/>
            <a:r>
              <a:rPr lang="es-MX" sz="2400" dirty="0"/>
              <a:t>Fallido: El detector determino que el proceso se detuvo. Bajo la suposición de que una vez que un proceso se detiene permanece así.</a:t>
            </a:r>
          </a:p>
        </p:txBody>
      </p:sp>
    </p:spTree>
    <p:extLst>
      <p:ext uri="{BB962C8B-B14F-4D97-AF65-F5344CB8AC3E}">
        <p14:creationId xmlns:p14="http://schemas.microsoft.com/office/powerpoint/2010/main" val="42359795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Los procesos distribuidos frecuentemente requieren coordinar sus actividades. Si un conjunto de procesos comparte un recurso o un conjunto de recursos se requiere de la exclusión mutua para prevenir interferencias o asegurar la consistencia cuando se accede a un recurso. </a:t>
            </a:r>
          </a:p>
          <a:p>
            <a:pPr marL="0" indent="0" algn="just">
              <a:buNone/>
            </a:pPr>
            <a:endParaRPr lang="es-MX" sz="2400" dirty="0"/>
          </a:p>
        </p:txBody>
      </p:sp>
    </p:spTree>
    <p:extLst>
      <p:ext uri="{BB962C8B-B14F-4D97-AF65-F5344CB8AC3E}">
        <p14:creationId xmlns:p14="http://schemas.microsoft.com/office/powerpoint/2010/main" val="16029824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Para un sistema de N procesos, </a:t>
            </a:r>
            <a:r>
              <a:rPr lang="es-MX" sz="2400" i="1" dirty="0"/>
              <a:t>p</a:t>
            </a:r>
            <a:r>
              <a:rPr lang="es-MX" sz="2400" i="1" baseline="-25000" dirty="0"/>
              <a:t>i</a:t>
            </a:r>
            <a:r>
              <a:rPr lang="es-MX" sz="2400" dirty="0"/>
              <a:t>, i = 1, 2, 3, …, N, que no comparten variables, pero comparten recursos dentro de una sección critica. </a:t>
            </a:r>
          </a:p>
          <a:p>
            <a:pPr marL="0" indent="0" algn="just">
              <a:buNone/>
            </a:pPr>
            <a:r>
              <a:rPr lang="es-MX" sz="2400" dirty="0"/>
              <a:t>Suponiendo que el sistema es asíncrono, que los procesos no fallan, y que el envío de mensajes es fiable, se tiene el siguiente protocolo de ejecución dentro de la sección critica:</a:t>
            </a:r>
          </a:p>
        </p:txBody>
      </p:sp>
    </p:spTree>
    <p:extLst>
      <p:ext uri="{BB962C8B-B14F-4D97-AF65-F5344CB8AC3E}">
        <p14:creationId xmlns:p14="http://schemas.microsoft.com/office/powerpoint/2010/main" val="7899463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a:bodyPr>
              <a:lstStyle/>
              <a:p>
                <a:pPr marL="0" indent="0" algn="just">
                  <a:buNone/>
                </a:pPr>
                <a:r>
                  <a:rPr lang="es-MX" sz="2400" dirty="0"/>
                  <a:t>	</a:t>
                </a:r>
                <a14:m>
                  <m:oMath xmlns:m="http://schemas.openxmlformats.org/officeDocument/2006/math">
                    <m:r>
                      <a:rPr lang="es-MX" sz="2000" b="0" i="1" smtClean="0">
                        <a:latin typeface="Cambria Math" panose="02040503050406030204" pitchFamily="18" charset="0"/>
                      </a:rPr>
                      <m:t>𝑒𝑛𝑡𝑟𝑎𝑟</m:t>
                    </m:r>
                    <m:d>
                      <m:dPr>
                        <m:ctrlPr>
                          <a:rPr lang="es-MX" sz="2000" b="0" i="1" smtClean="0">
                            <a:latin typeface="Cambria Math" panose="02040503050406030204" pitchFamily="18" charset="0"/>
                          </a:rPr>
                        </m:ctrlPr>
                      </m:dPr>
                      <m:e/>
                    </m:d>
                    <m:r>
                      <a:rPr lang="es-MX" sz="2000" b="0" i="1" smtClean="0">
                        <a:latin typeface="Cambria Math" panose="02040503050406030204" pitchFamily="18" charset="0"/>
                      </a:rPr>
                      <m:t>−−</m:t>
                    </m:r>
                    <m:r>
                      <a:rPr lang="es-MX" sz="2000" b="0" i="1" smtClean="0">
                        <a:latin typeface="Cambria Math" panose="02040503050406030204" pitchFamily="18" charset="0"/>
                      </a:rPr>
                      <m:t>𝐸𝑛𝑡𝑟𝑎𝑟</m:t>
                    </m:r>
                    <m:r>
                      <a:rPr lang="es-MX" sz="2000" b="0" i="1" smtClean="0">
                        <a:latin typeface="Cambria Math" panose="02040503050406030204" pitchFamily="18" charset="0"/>
                      </a:rPr>
                      <m:t> </m:t>
                    </m:r>
                    <m:r>
                      <a:rPr lang="es-MX" sz="2000" b="0" i="1" smtClean="0">
                        <a:latin typeface="Cambria Math" panose="02040503050406030204" pitchFamily="18" charset="0"/>
                      </a:rPr>
                      <m:t>𝑎</m:t>
                    </m:r>
                    <m:r>
                      <a:rPr lang="es-MX" sz="2000" b="0" i="1" smtClean="0">
                        <a:latin typeface="Cambria Math" panose="02040503050406030204" pitchFamily="18" charset="0"/>
                      </a:rPr>
                      <m:t> </m:t>
                    </m:r>
                    <m:r>
                      <a:rPr lang="es-MX" sz="2000" b="0" i="1" smtClean="0">
                        <a:latin typeface="Cambria Math" panose="02040503050406030204" pitchFamily="18" charset="0"/>
                      </a:rPr>
                      <m:t>𝑙𝑎</m:t>
                    </m:r>
                    <m:r>
                      <a:rPr lang="es-MX" sz="2000" b="0" i="1" smtClean="0">
                        <a:latin typeface="Cambria Math" panose="02040503050406030204" pitchFamily="18" charset="0"/>
                      </a:rPr>
                      <m:t> </m:t>
                    </m:r>
                    <m:r>
                      <a:rPr lang="es-MX" sz="2000" b="0" i="1" smtClean="0">
                        <a:latin typeface="Cambria Math" panose="02040503050406030204" pitchFamily="18" charset="0"/>
                      </a:rPr>
                      <m:t>𝑠𝑒𝑐𝑐𝑖</m:t>
                    </m:r>
                    <m:r>
                      <a:rPr lang="es-MX" sz="2000" b="0" i="1" smtClean="0">
                        <a:latin typeface="Cambria Math" panose="02040503050406030204" pitchFamily="18" charset="0"/>
                      </a:rPr>
                      <m:t>ó</m:t>
                    </m:r>
                    <m:r>
                      <a:rPr lang="es-MX" sz="2000" b="0" i="1" smtClean="0">
                        <a:latin typeface="Cambria Math" panose="02040503050406030204" pitchFamily="18" charset="0"/>
                      </a:rPr>
                      <m:t>𝑛</m:t>
                    </m:r>
                    <m:r>
                      <a:rPr lang="es-MX" sz="2000" b="0" i="1" smtClean="0">
                        <a:latin typeface="Cambria Math" panose="02040503050406030204" pitchFamily="18" charset="0"/>
                      </a:rPr>
                      <m:t> </m:t>
                    </m:r>
                    <m:r>
                      <a:rPr lang="es-MX" sz="2000" b="0" i="1" smtClean="0">
                        <a:latin typeface="Cambria Math" panose="02040503050406030204" pitchFamily="18" charset="0"/>
                      </a:rPr>
                      <m:t>𝑐𝑟</m:t>
                    </m:r>
                    <m:r>
                      <a:rPr lang="es-MX" sz="2000" b="0" i="1" smtClean="0">
                        <a:latin typeface="Cambria Math" panose="02040503050406030204" pitchFamily="18" charset="0"/>
                      </a:rPr>
                      <m:t>í</m:t>
                    </m:r>
                    <m:r>
                      <a:rPr lang="es-MX" sz="2000" b="0" i="1" smtClean="0">
                        <a:latin typeface="Cambria Math" panose="02040503050406030204" pitchFamily="18" charset="0"/>
                      </a:rPr>
                      <m:t>𝑡𝑖𝑐𝑎</m:t>
                    </m:r>
                    <m:r>
                      <a:rPr lang="es-MX" sz="2000" b="0" i="1" smtClean="0">
                        <a:latin typeface="Cambria Math" panose="02040503050406030204" pitchFamily="18" charset="0"/>
                      </a:rPr>
                      <m:t> −</m:t>
                    </m:r>
                    <m:r>
                      <a:rPr lang="es-MX" sz="2000" b="0" i="1" smtClean="0">
                        <a:latin typeface="Cambria Math" panose="02040503050406030204" pitchFamily="18" charset="0"/>
                      </a:rPr>
                      <m:t>𝑏𝑙𝑜𝑞𝑢𝑒𝑎𝑟</m:t>
                    </m:r>
                    <m:r>
                      <a:rPr lang="es-MX" sz="2000" b="0" i="1" smtClean="0">
                        <a:latin typeface="Cambria Math" panose="02040503050406030204" pitchFamily="18" charset="0"/>
                      </a:rPr>
                      <m:t> </m:t>
                    </m:r>
                    <m:r>
                      <a:rPr lang="es-MX" sz="2000" b="0" i="1" smtClean="0">
                        <a:latin typeface="Cambria Math" panose="02040503050406030204" pitchFamily="18" charset="0"/>
                      </a:rPr>
                      <m:t>𝑠𝑖</m:t>
                    </m:r>
                    <m:r>
                      <a:rPr lang="es-MX" sz="2000" b="0" i="1" smtClean="0">
                        <a:latin typeface="Cambria Math" panose="02040503050406030204" pitchFamily="18" charset="0"/>
                      </a:rPr>
                      <m:t> </m:t>
                    </m:r>
                    <m:r>
                      <a:rPr lang="es-MX" sz="2000" b="0" i="1" smtClean="0">
                        <a:latin typeface="Cambria Math" panose="02040503050406030204" pitchFamily="18" charset="0"/>
                      </a:rPr>
                      <m:t>𝑒𝑠</m:t>
                    </m:r>
                    <m:r>
                      <a:rPr lang="es-MX" sz="2000" b="0" i="1" smtClean="0">
                        <a:latin typeface="Cambria Math" panose="02040503050406030204" pitchFamily="18" charset="0"/>
                      </a:rPr>
                      <m:t> </m:t>
                    </m:r>
                    <m:r>
                      <a:rPr lang="es-MX" sz="2000" b="0" i="1" smtClean="0">
                        <a:latin typeface="Cambria Math" panose="02040503050406030204" pitchFamily="18" charset="0"/>
                      </a:rPr>
                      <m:t>𝑛𝑒𝑐𝑒𝑠𝑎𝑟𝑖𝑜</m:t>
                    </m:r>
                  </m:oMath>
                </a14:m>
                <a:endParaRPr lang="es-MX" sz="2000" b="0" dirty="0"/>
              </a:p>
              <a:p>
                <a:pPr marL="0" indent="0" algn="just">
                  <a:buNone/>
                </a:pPr>
                <a:r>
                  <a:rPr lang="es-MX" sz="2400" dirty="0"/>
                  <a:t>	</a:t>
                </a:r>
                <a14:m>
                  <m:oMath xmlns:m="http://schemas.openxmlformats.org/officeDocument/2006/math">
                    <m:r>
                      <a:rPr lang="es-MX" sz="2000" b="0" i="1" smtClean="0">
                        <a:latin typeface="Cambria Math" panose="02040503050406030204" pitchFamily="18" charset="0"/>
                      </a:rPr>
                      <m:t>𝑎𝑐𝑐𝑒𝑑𝑒𝑟𝐴𝑅𝑒𝑐𝑢𝑟𝑠𝑜𝑠</m:t>
                    </m:r>
                    <m:d>
                      <m:dPr>
                        <m:ctrlPr>
                          <a:rPr lang="es-MX" sz="2000" b="0" i="1" smtClean="0">
                            <a:latin typeface="Cambria Math" panose="02040503050406030204" pitchFamily="18" charset="0"/>
                          </a:rPr>
                        </m:ctrlPr>
                      </m:dPr>
                      <m:e/>
                    </m:d>
                    <m:r>
                      <a:rPr lang="es-MX" sz="2000" b="0" i="1" smtClean="0">
                        <a:latin typeface="Cambria Math" panose="02040503050406030204" pitchFamily="18" charset="0"/>
                      </a:rPr>
                      <m:t>−−</m:t>
                    </m:r>
                    <m:r>
                      <a:rPr lang="es-MX" sz="2000" b="0" i="1" smtClean="0">
                        <a:latin typeface="Cambria Math" panose="02040503050406030204" pitchFamily="18" charset="0"/>
                      </a:rPr>
                      <m:t>𝐴𝑐𝑐𝑒𝑑𝑒𝑟</m:t>
                    </m:r>
                    <m:r>
                      <a:rPr lang="es-MX" sz="2000" b="0" i="1" smtClean="0">
                        <a:latin typeface="Cambria Math" panose="02040503050406030204" pitchFamily="18" charset="0"/>
                      </a:rPr>
                      <m:t> </m:t>
                    </m:r>
                    <m:r>
                      <a:rPr lang="es-MX" sz="2000" b="0" i="1" smtClean="0">
                        <a:latin typeface="Cambria Math" panose="02040503050406030204" pitchFamily="18" charset="0"/>
                      </a:rPr>
                      <m:t>𝑎</m:t>
                    </m:r>
                    <m:r>
                      <a:rPr lang="es-MX" sz="2000" b="0" i="1" smtClean="0">
                        <a:latin typeface="Cambria Math" panose="02040503050406030204" pitchFamily="18" charset="0"/>
                      </a:rPr>
                      <m:t> </m:t>
                    </m:r>
                    <m:r>
                      <a:rPr lang="es-MX" sz="2000" b="0" i="1" smtClean="0">
                        <a:latin typeface="Cambria Math" panose="02040503050406030204" pitchFamily="18" charset="0"/>
                      </a:rPr>
                      <m:t>𝑙𝑜𝑠</m:t>
                    </m:r>
                    <m:r>
                      <a:rPr lang="es-MX" sz="2000" b="0" i="1" smtClean="0">
                        <a:latin typeface="Cambria Math" panose="02040503050406030204" pitchFamily="18" charset="0"/>
                      </a:rPr>
                      <m:t> </m:t>
                    </m:r>
                    <m:r>
                      <a:rPr lang="es-MX" sz="2000" b="0" i="1" smtClean="0">
                        <a:latin typeface="Cambria Math" panose="02040503050406030204" pitchFamily="18" charset="0"/>
                      </a:rPr>
                      <m:t>𝑟𝑒𝑐𝑢𝑟𝑠𝑜𝑠</m:t>
                    </m:r>
                    <m:r>
                      <a:rPr lang="es-MX" sz="2000" b="0" i="1" smtClean="0">
                        <a:latin typeface="Cambria Math" panose="02040503050406030204" pitchFamily="18" charset="0"/>
                      </a:rPr>
                      <m:t> </m:t>
                    </m:r>
                    <m:r>
                      <a:rPr lang="es-MX" sz="2000" b="0" i="1" smtClean="0">
                        <a:latin typeface="Cambria Math" panose="02040503050406030204" pitchFamily="18" charset="0"/>
                      </a:rPr>
                      <m:t>𝑑𝑒</m:t>
                    </m:r>
                    <m:r>
                      <a:rPr lang="es-MX" sz="2000" b="0" i="1" smtClean="0">
                        <a:latin typeface="Cambria Math" panose="02040503050406030204" pitchFamily="18" charset="0"/>
                      </a:rPr>
                      <m:t> </m:t>
                    </m:r>
                    <m:r>
                      <a:rPr lang="es-MX" sz="2000" b="0" i="1" smtClean="0">
                        <a:latin typeface="Cambria Math" panose="02040503050406030204" pitchFamily="18" charset="0"/>
                      </a:rPr>
                      <m:t>𝑙𝑎</m:t>
                    </m:r>
                    <m:r>
                      <a:rPr lang="es-MX" sz="2000" b="0" i="1" smtClean="0">
                        <a:latin typeface="Cambria Math" panose="02040503050406030204" pitchFamily="18" charset="0"/>
                      </a:rPr>
                      <m:t> </m:t>
                    </m:r>
                    <m:r>
                      <a:rPr lang="es-MX" sz="2000" b="0" i="1" smtClean="0">
                        <a:latin typeface="Cambria Math" panose="02040503050406030204" pitchFamily="18" charset="0"/>
                      </a:rPr>
                      <m:t>𝑠𝑒𝑐𝑐𝑖</m:t>
                    </m:r>
                    <m:r>
                      <a:rPr lang="es-MX" sz="2000" b="0" i="1" smtClean="0">
                        <a:latin typeface="Cambria Math" panose="02040503050406030204" pitchFamily="18" charset="0"/>
                      </a:rPr>
                      <m:t>ó</m:t>
                    </m:r>
                    <m:r>
                      <a:rPr lang="es-MX" sz="2000" b="0" i="1" smtClean="0">
                        <a:latin typeface="Cambria Math" panose="02040503050406030204" pitchFamily="18" charset="0"/>
                      </a:rPr>
                      <m:t>𝑛</m:t>
                    </m:r>
                    <m:r>
                      <a:rPr lang="es-MX" sz="2000" b="0" i="1" smtClean="0">
                        <a:latin typeface="Cambria Math" panose="02040503050406030204" pitchFamily="18" charset="0"/>
                      </a:rPr>
                      <m:t> </m:t>
                    </m:r>
                    <m:r>
                      <a:rPr lang="es-MX" sz="2000" b="0" i="1" smtClean="0">
                        <a:latin typeface="Cambria Math" panose="02040503050406030204" pitchFamily="18" charset="0"/>
                      </a:rPr>
                      <m:t>𝑐𝑟</m:t>
                    </m:r>
                    <m:r>
                      <a:rPr lang="es-MX" sz="2000" b="0" i="1" smtClean="0">
                        <a:latin typeface="Cambria Math" panose="02040503050406030204" pitchFamily="18" charset="0"/>
                      </a:rPr>
                      <m:t>í</m:t>
                    </m:r>
                    <m:r>
                      <a:rPr lang="es-MX" sz="2000" b="0" i="1" smtClean="0">
                        <a:latin typeface="Cambria Math" panose="02040503050406030204" pitchFamily="18" charset="0"/>
                      </a:rPr>
                      <m:t>𝑡𝑖𝑐𝑎</m:t>
                    </m:r>
                  </m:oMath>
                </a14:m>
                <a:endParaRPr lang="es-MX" sz="2000" dirty="0"/>
              </a:p>
              <a:p>
                <a:pPr marL="0" indent="0" algn="just">
                  <a:buNone/>
                </a:pPr>
                <a:r>
                  <a:rPr lang="es-MX" sz="2000" dirty="0"/>
                  <a:t>	</a:t>
                </a:r>
                <a14:m>
                  <m:oMath xmlns:m="http://schemas.openxmlformats.org/officeDocument/2006/math">
                    <m:r>
                      <a:rPr lang="es-MX" sz="2000" b="0" i="1" smtClean="0">
                        <a:latin typeface="Cambria Math" panose="02040503050406030204" pitchFamily="18" charset="0"/>
                      </a:rPr>
                      <m:t>𝑠𝑎𝑙𝑖𝑟</m:t>
                    </m:r>
                    <m:d>
                      <m:dPr>
                        <m:ctrlPr>
                          <a:rPr lang="es-MX" sz="2000" b="0" i="1" smtClean="0">
                            <a:latin typeface="Cambria Math" panose="02040503050406030204" pitchFamily="18" charset="0"/>
                          </a:rPr>
                        </m:ctrlPr>
                      </m:dPr>
                      <m:e/>
                    </m:d>
                    <m:r>
                      <a:rPr lang="es-MX" sz="2000" b="0" i="1" smtClean="0">
                        <a:latin typeface="Cambria Math" panose="02040503050406030204" pitchFamily="18" charset="0"/>
                      </a:rPr>
                      <m:t>−−</m:t>
                    </m:r>
                    <m:r>
                      <a:rPr lang="es-MX" sz="2000" b="0" i="1" smtClean="0">
                        <a:latin typeface="Cambria Math" panose="02040503050406030204" pitchFamily="18" charset="0"/>
                      </a:rPr>
                      <m:t>𝑆𝑎𝑙𝑖𝑟</m:t>
                    </m:r>
                    <m:r>
                      <a:rPr lang="es-MX" sz="2000" b="0" i="1" smtClean="0">
                        <a:latin typeface="Cambria Math" panose="02040503050406030204" pitchFamily="18" charset="0"/>
                      </a:rPr>
                      <m:t> </m:t>
                    </m:r>
                    <m:r>
                      <a:rPr lang="es-MX" sz="2000" b="0" i="1" smtClean="0">
                        <a:latin typeface="Cambria Math" panose="02040503050406030204" pitchFamily="18" charset="0"/>
                      </a:rPr>
                      <m:t>𝑑𝑒</m:t>
                    </m:r>
                    <m:r>
                      <a:rPr lang="es-MX" sz="2000" b="0" i="1" smtClean="0">
                        <a:latin typeface="Cambria Math" panose="02040503050406030204" pitchFamily="18" charset="0"/>
                      </a:rPr>
                      <m:t> </m:t>
                    </m:r>
                    <m:r>
                      <a:rPr lang="es-MX" sz="2000" b="0" i="1" smtClean="0">
                        <a:latin typeface="Cambria Math" panose="02040503050406030204" pitchFamily="18" charset="0"/>
                      </a:rPr>
                      <m:t>𝑙𝑎</m:t>
                    </m:r>
                    <m:r>
                      <a:rPr lang="es-MX" sz="2000" b="0" i="1" smtClean="0">
                        <a:latin typeface="Cambria Math" panose="02040503050406030204" pitchFamily="18" charset="0"/>
                      </a:rPr>
                      <m:t> </m:t>
                    </m:r>
                    <m:r>
                      <a:rPr lang="es-MX" sz="2000" b="0" i="1" smtClean="0">
                        <a:latin typeface="Cambria Math" panose="02040503050406030204" pitchFamily="18" charset="0"/>
                      </a:rPr>
                      <m:t>𝑠𝑒𝑐𝑐𝑖</m:t>
                    </m:r>
                    <m:r>
                      <a:rPr lang="es-MX" sz="2000" b="0" i="1" smtClean="0">
                        <a:latin typeface="Cambria Math" panose="02040503050406030204" pitchFamily="18" charset="0"/>
                      </a:rPr>
                      <m:t>ó</m:t>
                    </m:r>
                    <m:r>
                      <a:rPr lang="es-MX" sz="2000" b="0" i="1" smtClean="0">
                        <a:latin typeface="Cambria Math" panose="02040503050406030204" pitchFamily="18" charset="0"/>
                      </a:rPr>
                      <m:t>𝑛</m:t>
                    </m:r>
                    <m:r>
                      <a:rPr lang="es-MX" sz="2000" b="0" i="1" smtClean="0">
                        <a:latin typeface="Cambria Math" panose="02040503050406030204" pitchFamily="18" charset="0"/>
                      </a:rPr>
                      <m:t> </m:t>
                    </m:r>
                    <m:r>
                      <a:rPr lang="es-MX" sz="2000" b="0" i="1" smtClean="0">
                        <a:latin typeface="Cambria Math" panose="02040503050406030204" pitchFamily="18" charset="0"/>
                      </a:rPr>
                      <m:t>𝑐𝑟</m:t>
                    </m:r>
                    <m:r>
                      <a:rPr lang="es-MX" sz="2000" b="0" i="1" smtClean="0">
                        <a:latin typeface="Cambria Math" panose="02040503050406030204" pitchFamily="18" charset="0"/>
                      </a:rPr>
                      <m:t>í</m:t>
                    </m:r>
                    <m:r>
                      <a:rPr lang="es-MX" sz="2000" b="0" i="1" smtClean="0">
                        <a:latin typeface="Cambria Math" panose="02040503050406030204" pitchFamily="18" charset="0"/>
                      </a:rPr>
                      <m:t>𝑡𝑖𝑐𝑎</m:t>
                    </m:r>
                  </m:oMath>
                </a14:m>
                <a:endParaRPr lang="es-MX" sz="2000" b="0" dirty="0"/>
              </a:p>
              <a:p>
                <a:pPr marL="0" indent="0" algn="just">
                  <a:buNone/>
                </a:pPr>
                <a:r>
                  <a:rPr lang="es-MX" sz="2000" dirty="0"/>
                  <a:t>Los requisitos esenciales para la exclusión mutua son:</a:t>
                </a:r>
              </a:p>
              <a:p>
                <a:pPr marL="0" indent="0" algn="just">
                  <a:buNone/>
                </a:pPr>
                <a:r>
                  <a:rPr lang="es-MX" sz="2000" dirty="0"/>
                  <a:t>	</a:t>
                </a:r>
                <a14:m>
                  <m:oMath xmlns:m="http://schemas.openxmlformats.org/officeDocument/2006/math">
                    <m:m>
                      <m:mPr>
                        <m:mcs>
                          <m:mc>
                            <m:mcPr>
                              <m:count m:val="2"/>
                              <m:mcJc m:val="center"/>
                            </m:mcPr>
                          </m:mc>
                        </m:mcs>
                        <m:ctrlPr>
                          <a:rPr lang="es-MX" sz="2000" i="1" smtClean="0">
                            <a:latin typeface="Cambria Math" panose="02040503050406030204" pitchFamily="18" charset="0"/>
                          </a:rPr>
                        </m:ctrlPr>
                      </m:mPr>
                      <m:mr>
                        <m:e>
                          <m:r>
                            <m:rPr>
                              <m:brk m:alnAt="7"/>
                            </m:rPr>
                            <a:rPr lang="es-MX" sz="2000" b="0" i="1" smtClean="0">
                              <a:latin typeface="Cambria Math" panose="02040503050406030204" pitchFamily="18" charset="0"/>
                            </a:rPr>
                            <m:t>𝑀</m:t>
                          </m:r>
                          <m:r>
                            <a:rPr lang="es-MX" sz="2000" b="0" i="1" smtClean="0">
                              <a:latin typeface="Cambria Math" panose="02040503050406030204" pitchFamily="18" charset="0"/>
                            </a:rPr>
                            <m:t>𝐸</m:t>
                          </m:r>
                          <m:r>
                            <a:rPr lang="es-MX" sz="2000" b="0" i="1" smtClean="0">
                              <a:latin typeface="Cambria Math" panose="02040503050406030204" pitchFamily="18" charset="0"/>
                            </a:rPr>
                            <m:t>1:(</m:t>
                          </m:r>
                          <m:r>
                            <a:rPr lang="es-MX" sz="2000" b="0" i="1" smtClean="0">
                              <a:latin typeface="Cambria Math" panose="02040503050406030204" pitchFamily="18" charset="0"/>
                            </a:rPr>
                            <m:t>𝑠𝑒𝑔𝑢𝑟𝑖𝑑𝑎𝑑</m:t>
                          </m:r>
                          <m:r>
                            <a:rPr lang="es-MX" sz="2000" b="0" i="1" smtClean="0">
                              <a:latin typeface="Cambria Math" panose="02040503050406030204" pitchFamily="18" charset="0"/>
                            </a:rPr>
                            <m:t>)</m:t>
                          </m:r>
                        </m:e>
                        <m:e>
                          <m:eqArr>
                            <m:eqArrPr>
                              <m:ctrlPr>
                                <a:rPr lang="es-MX" sz="2000" b="0" i="1" smtClean="0">
                                  <a:latin typeface="Cambria Math" panose="02040503050406030204" pitchFamily="18" charset="0"/>
                                </a:rPr>
                              </m:ctrlPr>
                            </m:eqArrPr>
                            <m:e>
                              <m:r>
                                <a:rPr lang="es-MX" sz="2000" b="0" i="1" smtClean="0">
                                  <a:latin typeface="Cambria Math" panose="02040503050406030204" pitchFamily="18" charset="0"/>
                                </a:rPr>
                                <m:t>𝐶𝑢𝑎𝑛𝑑𝑜</m:t>
                              </m:r>
                              <m:r>
                                <a:rPr lang="es-MX" sz="2000" b="0" i="1" smtClean="0">
                                  <a:latin typeface="Cambria Math" panose="02040503050406030204" pitchFamily="18" charset="0"/>
                                </a:rPr>
                                <m:t> </m:t>
                              </m:r>
                              <m:r>
                                <a:rPr lang="es-MX" sz="2000" b="0" i="1" smtClean="0">
                                  <a:latin typeface="Cambria Math" panose="02040503050406030204" pitchFamily="18" charset="0"/>
                                </a:rPr>
                                <m:t>𝑚𝑢𝑐h𝑜</m:t>
                              </m:r>
                              <m:r>
                                <a:rPr lang="es-MX" sz="2000" b="0" i="1" smtClean="0">
                                  <a:latin typeface="Cambria Math" panose="02040503050406030204" pitchFamily="18" charset="0"/>
                                </a:rPr>
                                <m:t> </m:t>
                              </m:r>
                              <m:r>
                                <a:rPr lang="es-MX" sz="2000" b="0" i="1" smtClean="0">
                                  <a:latin typeface="Cambria Math" panose="02040503050406030204" pitchFamily="18" charset="0"/>
                                </a:rPr>
                                <m:t>𝑢𝑛</m:t>
                              </m:r>
                              <m:r>
                                <a:rPr lang="es-MX" sz="2000" b="0" i="1" smtClean="0">
                                  <a:latin typeface="Cambria Math" panose="02040503050406030204" pitchFamily="18" charset="0"/>
                                </a:rPr>
                                <m:t> </m:t>
                              </m:r>
                              <m:r>
                                <a:rPr lang="es-MX" sz="2000" b="0" i="1" smtClean="0">
                                  <a:latin typeface="Cambria Math" panose="02040503050406030204" pitchFamily="18" charset="0"/>
                                </a:rPr>
                                <m:t>𝑝𝑟𝑜𝑐𝑒𝑠𝑜</m:t>
                              </m:r>
                              <m:r>
                                <a:rPr lang="es-MX" sz="2000" b="0" i="1" smtClean="0">
                                  <a:latin typeface="Cambria Math" panose="02040503050406030204" pitchFamily="18" charset="0"/>
                                </a:rPr>
                                <m:t> </m:t>
                              </m:r>
                              <m:r>
                                <a:rPr lang="es-MX" sz="2000" b="0" i="1" smtClean="0">
                                  <a:latin typeface="Cambria Math" panose="02040503050406030204" pitchFamily="18" charset="0"/>
                                </a:rPr>
                                <m:t>𝑠𝑒</m:t>
                              </m:r>
                              <m:r>
                                <a:rPr lang="es-MX" sz="2000" b="0" i="1" smtClean="0">
                                  <a:latin typeface="Cambria Math" panose="02040503050406030204" pitchFamily="18" charset="0"/>
                                </a:rPr>
                                <m:t> </m:t>
                              </m:r>
                              <m:r>
                                <a:rPr lang="es-MX" sz="2000" b="0" i="1" smtClean="0">
                                  <a:latin typeface="Cambria Math" panose="02040503050406030204" pitchFamily="18" charset="0"/>
                                </a:rPr>
                                <m:t>𝑝𝑢𝑒𝑑𝑒</m:t>
                              </m:r>
                            </m:e>
                            <m:e>
                              <m:r>
                                <a:rPr lang="es-MX" sz="2000" b="0" i="1" smtClean="0">
                                  <a:latin typeface="Cambria Math" panose="02040503050406030204" pitchFamily="18" charset="0"/>
                                </a:rPr>
                                <m:t>𝑒𝑗𝑒𝑐𝑢𝑡𝑎𝑟</m:t>
                              </m:r>
                              <m:r>
                                <a:rPr lang="es-MX" sz="2000" b="0" i="1" smtClean="0">
                                  <a:latin typeface="Cambria Math" panose="02040503050406030204" pitchFamily="18" charset="0"/>
                                </a:rPr>
                                <m:t> </m:t>
                              </m:r>
                              <m:r>
                                <a:rPr lang="es-MX" sz="2000" b="0" i="1" smtClean="0">
                                  <a:latin typeface="Cambria Math" panose="02040503050406030204" pitchFamily="18" charset="0"/>
                                </a:rPr>
                                <m:t>𝑒𝑛</m:t>
                              </m:r>
                              <m:r>
                                <a:rPr lang="es-MX" sz="2000" b="0" i="1" smtClean="0">
                                  <a:latin typeface="Cambria Math" panose="02040503050406030204" pitchFamily="18" charset="0"/>
                                </a:rPr>
                                <m:t> </m:t>
                              </m:r>
                              <m:r>
                                <a:rPr lang="es-MX" sz="2000" b="0" i="1" smtClean="0">
                                  <a:latin typeface="Cambria Math" panose="02040503050406030204" pitchFamily="18" charset="0"/>
                                </a:rPr>
                                <m:t>𝑙𝑎</m:t>
                              </m:r>
                              <m:r>
                                <a:rPr lang="es-MX" sz="2000" b="0" i="1" smtClean="0">
                                  <a:latin typeface="Cambria Math" panose="02040503050406030204" pitchFamily="18" charset="0"/>
                                </a:rPr>
                                <m:t> </m:t>
                              </m:r>
                              <m:r>
                                <a:rPr lang="es-MX" sz="2000" b="0" i="1" smtClean="0">
                                  <a:latin typeface="Cambria Math" panose="02040503050406030204" pitchFamily="18" charset="0"/>
                                </a:rPr>
                                <m:t>𝑠𝑒𝑐𝑐𝑖</m:t>
                              </m:r>
                              <m:r>
                                <a:rPr lang="es-MX" sz="2000" b="0" i="1" smtClean="0">
                                  <a:latin typeface="Cambria Math" panose="02040503050406030204" pitchFamily="18" charset="0"/>
                                </a:rPr>
                                <m:t>ó</m:t>
                              </m:r>
                              <m:r>
                                <a:rPr lang="es-MX" sz="2000" b="0" i="1" smtClean="0">
                                  <a:latin typeface="Cambria Math" panose="02040503050406030204" pitchFamily="18" charset="0"/>
                                </a:rPr>
                                <m:t>𝑛</m:t>
                              </m:r>
                              <m:r>
                                <a:rPr lang="es-MX" sz="2000" b="0" i="1" smtClean="0">
                                  <a:latin typeface="Cambria Math" panose="02040503050406030204" pitchFamily="18" charset="0"/>
                                </a:rPr>
                                <m:t> </m:t>
                              </m:r>
                              <m:r>
                                <a:rPr lang="es-MX" sz="2000" b="0" i="1" smtClean="0">
                                  <a:latin typeface="Cambria Math" panose="02040503050406030204" pitchFamily="18" charset="0"/>
                                </a:rPr>
                                <m:t>𝑐𝑟𝑖𝑡𝑖𝑐𝑎</m:t>
                              </m:r>
                              <m:r>
                                <a:rPr lang="es-MX" sz="2000" b="0" i="1" smtClean="0">
                                  <a:latin typeface="Cambria Math" panose="02040503050406030204" pitchFamily="18" charset="0"/>
                                </a:rPr>
                                <m:t> </m:t>
                              </m:r>
                              <m:r>
                                <a:rPr lang="es-MX" sz="2000" b="0" i="1" smtClean="0">
                                  <a:latin typeface="Cambria Math" panose="02040503050406030204" pitchFamily="18" charset="0"/>
                                </a:rPr>
                                <m:t>𝐶𝑆</m:t>
                              </m:r>
                              <m:r>
                                <a:rPr lang="es-MX" sz="2000" b="0" i="1" smtClean="0">
                                  <a:latin typeface="Cambria Math" panose="02040503050406030204" pitchFamily="18" charset="0"/>
                                </a:rPr>
                                <m:t>       </m:t>
                              </m:r>
                            </m:e>
                          </m:eqArr>
                        </m:e>
                      </m:mr>
                      <m:mr>
                        <m:e>
                          <m:r>
                            <a:rPr lang="es-MX" sz="2000" b="0" i="1" smtClean="0">
                              <a:latin typeface="Cambria Math" panose="02040503050406030204" pitchFamily="18" charset="0"/>
                            </a:rPr>
                            <m:t>𝑀𝐸</m:t>
                          </m:r>
                          <m:r>
                            <a:rPr lang="es-MX" sz="2000" b="0" i="1" smtClean="0">
                              <a:latin typeface="Cambria Math" panose="02040503050406030204" pitchFamily="18" charset="0"/>
                            </a:rPr>
                            <m:t>2:(</m:t>
                          </m:r>
                          <m:r>
                            <a:rPr lang="es-MX" sz="2000" b="0" i="1" smtClean="0">
                              <a:latin typeface="Cambria Math" panose="02040503050406030204" pitchFamily="18" charset="0"/>
                            </a:rPr>
                            <m:t>𝑝𝑒𝑟𝑣𝑖𝑣𝑒𝑛𝑐𝑖𝑎</m:t>
                          </m:r>
                          <m:r>
                            <a:rPr lang="es-MX" sz="2000" b="0" i="1" smtClean="0">
                              <a:latin typeface="Cambria Math" panose="02040503050406030204" pitchFamily="18" charset="0"/>
                            </a:rPr>
                            <m:t>)</m:t>
                          </m:r>
                        </m:e>
                        <m:e>
                          <m:eqArr>
                            <m:eqArrPr>
                              <m:ctrlPr>
                                <a:rPr lang="es-MX" sz="2000" b="0" i="1" smtClean="0">
                                  <a:latin typeface="Cambria Math" panose="02040503050406030204" pitchFamily="18" charset="0"/>
                                </a:rPr>
                              </m:ctrlPr>
                            </m:eqArrPr>
                            <m:e>
                              <m:r>
                                <a:rPr lang="es-MX" sz="2000" b="0" i="1" smtClean="0">
                                  <a:latin typeface="Cambria Math" panose="02040503050406030204" pitchFamily="18" charset="0"/>
                                </a:rPr>
                                <m:t>𝐿𝑎𝑠</m:t>
                              </m:r>
                              <m:r>
                                <a:rPr lang="es-MX" sz="2000" b="0" i="1" smtClean="0">
                                  <a:latin typeface="Cambria Math" panose="02040503050406030204" pitchFamily="18" charset="0"/>
                                </a:rPr>
                                <m:t> </m:t>
                              </m:r>
                              <m:r>
                                <a:rPr lang="es-MX" sz="2000" b="0" i="1" smtClean="0">
                                  <a:latin typeface="Cambria Math" panose="02040503050406030204" pitchFamily="18" charset="0"/>
                                </a:rPr>
                                <m:t>𝑝𝑒𝑡𝑖𝑐𝑖𝑜𝑛𝑒𝑠</m:t>
                              </m:r>
                              <m:r>
                                <a:rPr lang="es-MX" sz="2000" b="0" i="1" smtClean="0">
                                  <a:latin typeface="Cambria Math" panose="02040503050406030204" pitchFamily="18" charset="0"/>
                                </a:rPr>
                                <m:t> </m:t>
                              </m:r>
                              <m:r>
                                <a:rPr lang="es-MX" sz="2000" b="0" i="1" smtClean="0">
                                  <a:latin typeface="Cambria Math" panose="02040503050406030204" pitchFamily="18" charset="0"/>
                                </a:rPr>
                                <m:t>𝑑𝑒</m:t>
                              </m:r>
                              <m:r>
                                <a:rPr lang="es-MX" sz="2000" b="0" i="1" smtClean="0">
                                  <a:latin typeface="Cambria Math" panose="02040503050406030204" pitchFamily="18" charset="0"/>
                                </a:rPr>
                                <m:t> </m:t>
                              </m:r>
                              <m:r>
                                <a:rPr lang="es-MX" sz="2000" b="0" i="1" smtClean="0">
                                  <a:latin typeface="Cambria Math" panose="02040503050406030204" pitchFamily="18" charset="0"/>
                                </a:rPr>
                                <m:t>𝑒𝑛𝑡𝑟𝑎𝑑𝑎</m:t>
                              </m:r>
                              <m:r>
                                <a:rPr lang="es-MX" sz="2000" b="0" i="1" smtClean="0">
                                  <a:latin typeface="Cambria Math" panose="02040503050406030204" pitchFamily="18" charset="0"/>
                                </a:rPr>
                                <m:t> </m:t>
                              </m:r>
                              <m:r>
                                <a:rPr lang="es-MX" sz="2000" b="0" i="1" smtClean="0">
                                  <a:latin typeface="Cambria Math" panose="02040503050406030204" pitchFamily="18" charset="0"/>
                                </a:rPr>
                                <m:t>𝑦</m:t>
                              </m:r>
                              <m:r>
                                <a:rPr lang="es-MX" sz="2000" b="0" i="1" smtClean="0">
                                  <a:latin typeface="Cambria Math" panose="02040503050406030204" pitchFamily="18" charset="0"/>
                                </a:rPr>
                                <m:t> </m:t>
                              </m:r>
                              <m:r>
                                <a:rPr lang="es-MX" sz="2000" b="0" i="1" smtClean="0">
                                  <a:latin typeface="Cambria Math" panose="02040503050406030204" pitchFamily="18" charset="0"/>
                                </a:rPr>
                                <m:t>𝑠𝑎𝑙𝑖𝑑𝑎</m:t>
                              </m:r>
                              <m:r>
                                <a:rPr lang="es-MX" sz="2000" b="0" i="1" smtClean="0">
                                  <a:latin typeface="Cambria Math" panose="02040503050406030204" pitchFamily="18" charset="0"/>
                                </a:rPr>
                                <m:t> </m:t>
                              </m:r>
                              <m:r>
                                <a:rPr lang="es-MX" sz="2000" b="0" i="1" smtClean="0">
                                  <a:latin typeface="Cambria Math" panose="02040503050406030204" pitchFamily="18" charset="0"/>
                                </a:rPr>
                                <m:t>𝑑𝑒</m:t>
                              </m:r>
                              <m:r>
                                <a:rPr lang="es-MX" sz="2000" b="0" i="1" smtClean="0">
                                  <a:latin typeface="Cambria Math" panose="02040503050406030204" pitchFamily="18" charset="0"/>
                                </a:rPr>
                                <m:t> </m:t>
                              </m:r>
                              <m:r>
                                <a:rPr lang="es-MX" sz="2000" b="0" i="1" smtClean="0">
                                  <a:latin typeface="Cambria Math" panose="02040503050406030204" pitchFamily="18" charset="0"/>
                                </a:rPr>
                                <m:t>𝐶𝑆</m:t>
                              </m:r>
                              <m:r>
                                <a:rPr lang="es-MX" sz="2000" b="0" i="1" smtClean="0">
                                  <a:latin typeface="Cambria Math" panose="02040503050406030204" pitchFamily="18" charset="0"/>
                                </a:rPr>
                                <m:t> </m:t>
                              </m:r>
                            </m:e>
                            <m:e>
                              <m:r>
                                <a:rPr lang="es-MX" sz="2000" b="0" i="1" smtClean="0">
                                  <a:latin typeface="Cambria Math" panose="02040503050406030204" pitchFamily="18" charset="0"/>
                                </a:rPr>
                                <m:t>𝑠𝑜𝑛</m:t>
                              </m:r>
                              <m:r>
                                <a:rPr lang="es-MX" sz="2000" b="0" i="1" smtClean="0">
                                  <a:latin typeface="Cambria Math" panose="02040503050406030204" pitchFamily="18" charset="0"/>
                                </a:rPr>
                                <m:t> </m:t>
                              </m:r>
                              <m:r>
                                <a:rPr lang="es-MX" sz="2000" b="0" i="1" smtClean="0">
                                  <a:latin typeface="Cambria Math" panose="02040503050406030204" pitchFamily="18" charset="0"/>
                                </a:rPr>
                                <m:t>𝑒𝑥𝑖𝑡𝑜𝑠𝑎𝑠</m:t>
                              </m:r>
                              <m:r>
                                <a:rPr lang="es-MX" sz="2000" b="0" i="1" smtClean="0">
                                  <a:latin typeface="Cambria Math" panose="02040503050406030204" pitchFamily="18" charset="0"/>
                                </a:rPr>
                                <m:t> </m:t>
                              </m:r>
                              <m:r>
                                <a:rPr lang="es-MX" sz="2000" b="0" i="1" smtClean="0">
                                  <a:latin typeface="Cambria Math" panose="02040503050406030204" pitchFamily="18" charset="0"/>
                                </a:rPr>
                                <m:t>𝑒𝑣𝑒𝑛𝑡𝑢𝑎𝑙𝑚𝑒𝑛𝑡𝑒</m:t>
                              </m:r>
                              <m:r>
                                <a:rPr lang="es-MX" sz="2000" b="0" i="1" smtClean="0">
                                  <a:latin typeface="Cambria Math" panose="02040503050406030204" pitchFamily="18" charset="0"/>
                                </a:rPr>
                                <m:t>                           </m:t>
                              </m:r>
                            </m:e>
                          </m:eqArr>
                        </m:e>
                      </m:mr>
                    </m:m>
                  </m:oMath>
                </a14:m>
                <a:endParaRPr lang="es-MX" sz="2000" dirty="0"/>
              </a:p>
            </p:txBody>
          </p:sp>
        </mc:Choice>
        <mc:Fallback xmlns="">
          <p:sp>
            <p:nvSpPr>
              <p:cNvPr id="5" name="Marcador de contenido 4">
                <a:extLst>
                  <a:ext uri="{FF2B5EF4-FFF2-40B4-BE49-F238E27FC236}">
                    <a16:creationId xmlns:a16="http://schemas.microsoft.com/office/drawing/2014/main" id="{E9309B28-1CFA-464D-B91C-32CD8A829F0F}"/>
                  </a:ext>
                </a:extLst>
              </p:cNvPr>
              <p:cNvSpPr>
                <a:spLocks noGrp="1" noRot="1" noChangeAspect="1" noMove="1" noResize="1" noEditPoints="1" noAdjustHandles="1" noChangeArrowheads="1" noChangeShapeType="1" noTextEdit="1"/>
              </p:cNvSpPr>
              <p:nvPr>
                <p:ph idx="1"/>
              </p:nvPr>
            </p:nvSpPr>
            <p:spPr>
              <a:blipFill>
                <a:blip r:embed="rId2"/>
                <a:stretch>
                  <a:fillRect l="-709"/>
                </a:stretch>
              </a:blipFill>
            </p:spPr>
            <p:txBody>
              <a:bodyPr/>
              <a:lstStyle/>
              <a:p>
                <a:r>
                  <a:rPr lang="es-MX">
                    <a:noFill/>
                  </a:rPr>
                  <a:t> </a:t>
                </a:r>
              </a:p>
            </p:txBody>
          </p:sp>
        </mc:Fallback>
      </mc:AlternateContent>
    </p:spTree>
    <p:extLst>
      <p:ext uri="{BB962C8B-B14F-4D97-AF65-F5344CB8AC3E}">
        <p14:creationId xmlns:p14="http://schemas.microsoft.com/office/powerpoint/2010/main" val="1351904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endParaRPr lang="es-MX" sz="3200" dirty="0"/>
          </a:p>
        </p:txBody>
      </p:sp>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a:xfrm>
            <a:off x="677334" y="2160589"/>
            <a:ext cx="8596668" cy="4293220"/>
          </a:xfrm>
        </p:spPr>
        <p:txBody>
          <a:bodyPr anchor="ctr">
            <a:normAutofit fontScale="92500" lnSpcReduction="20000"/>
          </a:bodyPr>
          <a:lstStyle/>
          <a:p>
            <a:pPr marL="0" indent="0" algn="just">
              <a:buNone/>
            </a:pPr>
            <a:r>
              <a:rPr lang="es-MX" sz="2600" dirty="0"/>
              <a:t>La condición EM2 implica libertad de </a:t>
            </a:r>
            <a:r>
              <a:rPr lang="es-MX" sz="2600" dirty="0" err="1"/>
              <a:t>deadlocks</a:t>
            </a:r>
            <a:r>
              <a:rPr lang="es-MX" sz="2600" dirty="0"/>
              <a:t> y de inanición.</a:t>
            </a:r>
          </a:p>
          <a:p>
            <a:pPr algn="just"/>
            <a:r>
              <a:rPr lang="es-MX" sz="2600"/>
              <a:t>Deadlock</a:t>
            </a:r>
            <a:r>
              <a:rPr lang="es-MX" sz="2600" dirty="0"/>
              <a:t>: Implica que dos o mas procesos quedan atascados esperando entrar o salir de la CS.</a:t>
            </a:r>
          </a:p>
          <a:p>
            <a:pPr algn="just"/>
            <a:r>
              <a:rPr lang="es-MX" sz="2600" dirty="0"/>
              <a:t>Inanición: Postergación indefinida de la entrada a CS de un proceso que la solicitó.</a:t>
            </a:r>
          </a:p>
          <a:p>
            <a:pPr marL="0" indent="0" algn="just">
              <a:buNone/>
            </a:pPr>
            <a:r>
              <a:rPr lang="es-MX" sz="2600" dirty="0"/>
              <a:t>La ausencia de inanición se conoce como imparcialidad, de haberla, el problema recae en el orden en que los procesos entran a la CS. Debido a la ausencia de un reloj global es imposible conocer el orden de entrada de los procesos a la CS, por lo que deben se puede hacer uso de ordenamiento HB.</a:t>
            </a:r>
          </a:p>
          <a:p>
            <a:pPr algn="just"/>
            <a:endParaRPr lang="es-MX" sz="2400" dirty="0"/>
          </a:p>
        </p:txBody>
      </p:sp>
    </p:spTree>
    <p:extLst>
      <p:ext uri="{BB962C8B-B14F-4D97-AF65-F5344CB8AC3E}">
        <p14:creationId xmlns:p14="http://schemas.microsoft.com/office/powerpoint/2010/main" val="1656816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3597E-2FC3-49C7-BCA6-6B39899E7C61}"/>
              </a:ext>
            </a:extLst>
          </p:cNvPr>
          <p:cNvSpPr>
            <a:spLocks noGrp="1"/>
          </p:cNvSpPr>
          <p:nvPr>
            <p:ph type="title"/>
          </p:nvPr>
        </p:nvSpPr>
        <p:spPr/>
        <p:txBody>
          <a:bodyPr/>
          <a:lstStyle/>
          <a:p>
            <a:r>
              <a:rPr lang="es-MX" dirty="0"/>
              <a:t>Exclusión mutua distribuida</a:t>
            </a:r>
            <a:br>
              <a:rPr lang="es-MX" dirty="0"/>
            </a:br>
            <a:endParaRPr lang="es-MX" sz="3200" dirty="0"/>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E9309B28-1CFA-464D-B91C-32CD8A829F0F}"/>
                  </a:ext>
                </a:extLst>
              </p:cNvPr>
              <p:cNvSpPr>
                <a:spLocks noGrp="1"/>
              </p:cNvSpPr>
              <p:nvPr>
                <p:ph idx="1"/>
              </p:nvPr>
            </p:nvSpPr>
            <p:spPr/>
            <p:txBody>
              <a:bodyPr anchor="ctr">
                <a:normAutofit lnSpcReduction="10000"/>
              </a:bodyPr>
              <a:lstStyle/>
              <a:p>
                <a:pPr marL="0" indent="0" algn="just">
                  <a:buNone/>
                </a:pPr>
                <a:r>
                  <a:rPr lang="es-MX" sz="2400" dirty="0"/>
                  <a:t>Por tanto se tiene un tercer requisito para la exclusión mutua:</a:t>
                </a:r>
              </a:p>
              <a:p>
                <a:pPr marL="0" indent="0" algn="just">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s-MX" sz="2400" i="1" smtClean="0">
                              <a:latin typeface="Cambria Math" panose="02040503050406030204" pitchFamily="18" charset="0"/>
                            </a:rPr>
                          </m:ctrlPr>
                        </m:mPr>
                        <m:mr>
                          <m:e>
                            <m:r>
                              <m:rPr>
                                <m:brk m:alnAt="7"/>
                              </m:rPr>
                              <a:rPr lang="es-MX" sz="2400" b="0" i="1" smtClean="0">
                                <a:latin typeface="Cambria Math" panose="02040503050406030204" pitchFamily="18" charset="0"/>
                              </a:rPr>
                              <m:t>𝑀</m:t>
                            </m:r>
                            <m:r>
                              <a:rPr lang="es-MX" sz="2400" b="0" i="1" smtClean="0">
                                <a:latin typeface="Cambria Math" panose="02040503050406030204" pitchFamily="18" charset="0"/>
                              </a:rPr>
                              <m:t>𝐸</m:t>
                            </m:r>
                            <m:r>
                              <a:rPr lang="es-MX" sz="2400" b="0" i="1" smtClean="0">
                                <a:latin typeface="Cambria Math" panose="02040503050406030204" pitchFamily="18" charset="0"/>
                              </a:rPr>
                              <m:t>3:(→</m:t>
                            </m:r>
                            <m:r>
                              <a:rPr lang="es-MX" sz="2400" b="0" i="1" smtClean="0">
                                <a:latin typeface="Cambria Math" panose="02040503050406030204" pitchFamily="18" charset="0"/>
                                <a:ea typeface="Cambria Math" panose="02040503050406030204" pitchFamily="18" charset="0"/>
                              </a:rPr>
                              <m:t>𝑜𝑟𝑑𝑒𝑛𝑎𝑚𝑖𝑒𝑛𝑡𝑜</m:t>
                            </m:r>
                            <m:r>
                              <a:rPr lang="es-MX" sz="2400" b="0" i="1" smtClean="0">
                                <a:latin typeface="Cambria Math" panose="02040503050406030204" pitchFamily="18" charset="0"/>
                                <a:ea typeface="Cambria Math" panose="02040503050406030204" pitchFamily="18" charset="0"/>
                              </a:rPr>
                              <m:t>)</m:t>
                            </m:r>
                          </m:e>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𝑆𝑖</m:t>
                                </m:r>
                                <m:r>
                                  <a:rPr lang="es-MX" sz="2400" b="0" i="1" smtClean="0">
                                    <a:latin typeface="Cambria Math" panose="02040503050406030204" pitchFamily="18" charset="0"/>
                                  </a:rPr>
                                  <m:t> </m:t>
                                </m:r>
                                <m:r>
                                  <a:rPr lang="es-MX" sz="2400" b="0" i="1" smtClean="0">
                                    <a:latin typeface="Cambria Math" panose="02040503050406030204" pitchFamily="18" charset="0"/>
                                  </a:rPr>
                                  <m:t>𝑢𝑛𝑎</m:t>
                                </m:r>
                                <m:r>
                                  <a:rPr lang="es-MX" sz="2400" b="0" i="1" smtClean="0">
                                    <a:latin typeface="Cambria Math" panose="02040503050406030204" pitchFamily="18" charset="0"/>
                                  </a:rPr>
                                  <m:t> </m:t>
                                </m:r>
                                <m:r>
                                  <a:rPr lang="es-MX" sz="2400" b="0" i="1" smtClean="0">
                                    <a:latin typeface="Cambria Math" panose="02040503050406030204" pitchFamily="18" charset="0"/>
                                  </a:rPr>
                                  <m:t>𝑝𝑒𝑡𝑖𝑐𝑖</m:t>
                                </m:r>
                                <m:r>
                                  <a:rPr lang="es-MX" sz="2400" b="0" i="1" smtClean="0">
                                    <a:latin typeface="Cambria Math" panose="02040503050406030204" pitchFamily="18" charset="0"/>
                                  </a:rPr>
                                  <m:t>ó</m:t>
                                </m:r>
                                <m:r>
                                  <a:rPr lang="es-MX" sz="2400" b="0" i="1" smtClean="0">
                                    <a:latin typeface="Cambria Math" panose="02040503050406030204" pitchFamily="18" charset="0"/>
                                  </a:rPr>
                                  <m:t>𝑛</m:t>
                                </m:r>
                                <m:r>
                                  <a:rPr lang="es-MX" sz="2400" b="0" i="1" smtClean="0">
                                    <a:latin typeface="Cambria Math" panose="02040503050406030204" pitchFamily="18" charset="0"/>
                                  </a:rPr>
                                  <m:t> </m:t>
                                </m:r>
                                <m:r>
                                  <a:rPr lang="es-MX" sz="2400" b="0" i="1" smtClean="0">
                                    <a:latin typeface="Cambria Math" panose="02040503050406030204" pitchFamily="18" charset="0"/>
                                  </a:rPr>
                                  <m:t>𝑑𝑒</m:t>
                                </m:r>
                                <m:r>
                                  <a:rPr lang="es-MX" sz="2400" b="0" i="1" smtClean="0">
                                    <a:latin typeface="Cambria Math" panose="02040503050406030204" pitchFamily="18" charset="0"/>
                                  </a:rPr>
                                  <m:t> </m:t>
                                </m:r>
                                <m:r>
                                  <a:rPr lang="es-MX" sz="2400" b="0" i="1" smtClean="0">
                                    <a:latin typeface="Cambria Math" panose="02040503050406030204" pitchFamily="18" charset="0"/>
                                  </a:rPr>
                                  <m:t>𝑒𝑛𝑡𝑟𝑎𝑑𝑎</m:t>
                                </m:r>
                                <m:r>
                                  <a:rPr lang="es-MX" sz="2400" b="0" i="1" smtClean="0">
                                    <a:latin typeface="Cambria Math" panose="02040503050406030204" pitchFamily="18" charset="0"/>
                                  </a:rPr>
                                  <m:t> </m:t>
                                </m:r>
                                <m:r>
                                  <a:rPr lang="es-MX" sz="2400" b="0" i="1" smtClean="0">
                                    <a:latin typeface="Cambria Math" panose="02040503050406030204" pitchFamily="18" charset="0"/>
                                  </a:rPr>
                                  <m:t>𝑎</m:t>
                                </m:r>
                                <m:r>
                                  <a:rPr lang="es-MX" sz="2400" b="0" i="1" smtClean="0">
                                    <a:latin typeface="Cambria Math" panose="02040503050406030204" pitchFamily="18" charset="0"/>
                                  </a:rPr>
                                  <m:t> </m:t>
                                </m:r>
                                <m:r>
                                  <a:rPr lang="es-MX" sz="2400" b="0" i="1" smtClean="0">
                                    <a:latin typeface="Cambria Math" panose="02040503050406030204" pitchFamily="18" charset="0"/>
                                  </a:rPr>
                                  <m:t>𝐶𝑆</m:t>
                                </m:r>
                              </m:e>
                              <m:e>
                                <m:r>
                                  <a:rPr lang="es-MX" sz="2400" b="0" i="1" smtClean="0">
                                    <a:latin typeface="Cambria Math" panose="02040503050406030204" pitchFamily="18" charset="0"/>
                                  </a:rPr>
                                  <m:t>𝑙𝑙𝑒𝑔𝑜</m:t>
                                </m:r>
                                <m:r>
                                  <a:rPr lang="es-MX" sz="2400" b="0" i="1" smtClean="0">
                                    <a:latin typeface="Cambria Math" panose="02040503050406030204" pitchFamily="18" charset="0"/>
                                  </a:rPr>
                                  <m:t> </m:t>
                                </m:r>
                                <m:r>
                                  <a:rPr lang="es-MX" sz="2400" b="0" i="1" smtClean="0">
                                    <a:latin typeface="Cambria Math" panose="02040503050406030204" pitchFamily="18" charset="0"/>
                                  </a:rPr>
                                  <m:t>𝑎𝑛𝑡𝑒𝑠</m:t>
                                </m:r>
                                <m:r>
                                  <a:rPr lang="es-MX" sz="2400" b="0" i="1" smtClean="0">
                                    <a:latin typeface="Cambria Math" panose="02040503050406030204" pitchFamily="18" charset="0"/>
                                  </a:rPr>
                                  <m:t> </m:t>
                                </m:r>
                                <m:r>
                                  <a:rPr lang="es-MX" sz="2400" b="0" i="1" smtClean="0">
                                    <a:latin typeface="Cambria Math" panose="02040503050406030204" pitchFamily="18" charset="0"/>
                                  </a:rPr>
                                  <m:t>𝑞𝑢𝑒</m:t>
                                </m:r>
                                <m:r>
                                  <a:rPr lang="es-MX" sz="2400" b="0" i="1" smtClean="0">
                                    <a:latin typeface="Cambria Math" panose="02040503050406030204" pitchFamily="18" charset="0"/>
                                  </a:rPr>
                                  <m:t> </m:t>
                                </m:r>
                                <m:r>
                                  <a:rPr lang="es-MX" sz="2400" b="0" i="1" smtClean="0">
                                    <a:latin typeface="Cambria Math" panose="02040503050406030204" pitchFamily="18" charset="0"/>
                                  </a:rPr>
                                  <m:t>𝑜𝑡𝑟𝑎</m:t>
                                </m:r>
                                <m:r>
                                  <a:rPr lang="es-MX" sz="2400" b="0" i="1" smtClean="0">
                                    <a:latin typeface="Cambria Math" panose="02040503050406030204" pitchFamily="18" charset="0"/>
                                  </a:rPr>
                                  <m:t> </m:t>
                                </m:r>
                                <m:r>
                                  <a:rPr lang="es-MX" sz="2400" b="0" i="1" smtClean="0">
                                    <a:latin typeface="Cambria Math" panose="02040503050406030204" pitchFamily="18" charset="0"/>
                                  </a:rPr>
                                  <m:t>𝑒𝑛𝑡𝑜𝑛𝑐𝑒𝑠</m:t>
                                </m:r>
                                <m:r>
                                  <a:rPr lang="es-MX" sz="2400" b="0" i="1" smtClean="0">
                                    <a:latin typeface="Cambria Math" panose="02040503050406030204" pitchFamily="18" charset="0"/>
                                  </a:rPr>
                                  <m:t> </m:t>
                                </m:r>
                                <m:r>
                                  <a:rPr lang="es-MX" sz="2400" b="0" i="1" smtClean="0">
                                    <a:latin typeface="Cambria Math" panose="02040503050406030204" pitchFamily="18" charset="0"/>
                                  </a:rPr>
                                  <m:t>𝑒𝑙</m:t>
                                </m:r>
                              </m:e>
                              <m:e>
                                <m:r>
                                  <a:rPr lang="es-MX" sz="2400" b="0" i="1" smtClean="0">
                                    <a:latin typeface="Cambria Math" panose="02040503050406030204" pitchFamily="18" charset="0"/>
                                  </a:rPr>
                                  <m:t>𝑎𝑐𝑐𝑒𝑠𝑜</m:t>
                                </m:r>
                                <m:r>
                                  <a:rPr lang="es-MX" sz="2400" b="0" i="1" smtClean="0">
                                    <a:latin typeface="Cambria Math" panose="02040503050406030204" pitchFamily="18" charset="0"/>
                                  </a:rPr>
                                  <m:t> </m:t>
                                </m:r>
                                <m:r>
                                  <a:rPr lang="es-MX" sz="2400" b="0" i="1" smtClean="0">
                                    <a:latin typeface="Cambria Math" panose="02040503050406030204" pitchFamily="18" charset="0"/>
                                  </a:rPr>
                                  <m:t>𝑎</m:t>
                                </m:r>
                                <m:r>
                                  <a:rPr lang="es-MX" sz="2400" b="0" i="1" smtClean="0">
                                    <a:latin typeface="Cambria Math" panose="02040503050406030204" pitchFamily="18" charset="0"/>
                                  </a:rPr>
                                  <m:t> </m:t>
                                </m:r>
                                <m:r>
                                  <a:rPr lang="es-MX" sz="2400" b="0" i="1" smtClean="0">
                                    <a:latin typeface="Cambria Math" panose="02040503050406030204" pitchFamily="18" charset="0"/>
                                  </a:rPr>
                                  <m:t>𝐶𝑆</m:t>
                                </m:r>
                                <m:r>
                                  <a:rPr lang="es-MX" sz="2400" b="0" i="1" smtClean="0">
                                    <a:latin typeface="Cambria Math" panose="02040503050406030204" pitchFamily="18" charset="0"/>
                                  </a:rPr>
                                  <m:t> </m:t>
                                </m:r>
                                <m:r>
                                  <a:rPr lang="es-MX" sz="2400" b="0" i="1" smtClean="0">
                                    <a:latin typeface="Cambria Math" panose="02040503050406030204" pitchFamily="18" charset="0"/>
                                  </a:rPr>
                                  <m:t>𝑒𝑠𝑡𝑎</m:t>
                                </m:r>
                                <m:r>
                                  <a:rPr lang="es-MX" sz="2400" b="0" i="1" smtClean="0">
                                    <a:latin typeface="Cambria Math" panose="02040503050406030204" pitchFamily="18" charset="0"/>
                                  </a:rPr>
                                  <m:t> </m:t>
                                </m:r>
                                <m:r>
                                  <a:rPr lang="es-MX" sz="2400" b="0" i="1" smtClean="0">
                                    <a:latin typeface="Cambria Math" panose="02040503050406030204" pitchFamily="18" charset="0"/>
                                  </a:rPr>
                                  <m:t>𝑔𝑎𝑟𝑎𝑛𝑡𝑖𝑧𝑎𝑑𝑜</m:t>
                                </m:r>
                                <m:r>
                                  <a:rPr lang="es-MX" sz="2400" b="0" i="1" smtClean="0">
                                    <a:latin typeface="Cambria Math" panose="02040503050406030204" pitchFamily="18" charset="0"/>
                                  </a:rPr>
                                  <m:t> </m:t>
                                </m:r>
                                <m:r>
                                  <a:rPr lang="es-MX" sz="2400" b="0" i="1" smtClean="0">
                                    <a:latin typeface="Cambria Math" panose="02040503050406030204" pitchFamily="18" charset="0"/>
                                  </a:rPr>
                                  <m:t>𝑒𝑛</m:t>
                                </m:r>
                              </m:e>
                              <m:e>
                                <m:r>
                                  <a:rPr lang="es-MX" sz="2400" b="0" i="1" smtClean="0">
                                    <a:latin typeface="Cambria Math" panose="02040503050406030204" pitchFamily="18" charset="0"/>
                                  </a:rPr>
                                  <m:t>𝑒𝑠𝑒</m:t>
                                </m:r>
                                <m:r>
                                  <a:rPr lang="es-MX" sz="2400" b="0" i="1" smtClean="0">
                                    <a:latin typeface="Cambria Math" panose="02040503050406030204" pitchFamily="18" charset="0"/>
                                  </a:rPr>
                                  <m:t> </m:t>
                                </m:r>
                                <m:r>
                                  <a:rPr lang="es-MX" sz="2400" b="0" i="1" smtClean="0">
                                    <a:latin typeface="Cambria Math" panose="02040503050406030204" pitchFamily="18" charset="0"/>
                                  </a:rPr>
                                  <m:t>𝑜𝑟𝑑𝑒𝑛</m:t>
                                </m:r>
                                <m:r>
                                  <a:rPr lang="es-MX" sz="2400" b="0" i="1" smtClean="0">
                                    <a:latin typeface="Cambria Math" panose="02040503050406030204" pitchFamily="18" charset="0"/>
                                  </a:rPr>
                                  <m:t>.                                              </m:t>
                                </m:r>
                              </m:e>
                            </m:eqArr>
                          </m:e>
                        </m:mr>
                      </m:m>
                    </m:oMath>
                  </m:oMathPara>
                </a14:m>
                <a:endParaRPr lang="es-MX" sz="2400" dirty="0"/>
              </a:p>
              <a:p>
                <a:pPr marL="0" indent="0" algn="just">
                  <a:buNone/>
                </a:pPr>
                <a:r>
                  <a:rPr lang="es-MX" sz="2400" dirty="0"/>
                  <a:t>De esta forma se garantiza que un proceso entre en CS mas de una vez mientras otro proceso espera entrar.</a:t>
                </a:r>
              </a:p>
              <a:p>
                <a:pPr marL="0" indent="0" algn="just">
                  <a:buNone/>
                </a:pPr>
                <a:r>
                  <a:rPr lang="es-MX" sz="2400" dirty="0"/>
                  <a:t>El ordenamiento también permite a los procesos coordinar su entrada a la CS.</a:t>
                </a:r>
              </a:p>
            </p:txBody>
          </p:sp>
        </mc:Choice>
        <mc:Fallback xmlns="">
          <p:sp>
            <p:nvSpPr>
              <p:cNvPr id="5" name="Marcador de contenido 4">
                <a:extLst>
                  <a:ext uri="{FF2B5EF4-FFF2-40B4-BE49-F238E27FC236}">
                    <a16:creationId xmlns:a16="http://schemas.microsoft.com/office/drawing/2014/main" xmlns:a14="http://schemas.microsoft.com/office/drawing/2010/main" xmlns="" id="{E9309B28-1CFA-464D-B91C-32CD8A829F0F}"/>
                  </a:ext>
                </a:extLst>
              </p:cNvPr>
              <p:cNvSpPr>
                <a:spLocks noGrp="1" noRot="1" noChangeAspect="1" noMove="1" noResize="1" noEditPoints="1" noAdjustHandles="1" noChangeArrowheads="1" noChangeShapeType="1" noTextEdit="1"/>
              </p:cNvSpPr>
              <p:nvPr>
                <p:ph idx="1"/>
              </p:nvPr>
            </p:nvSpPr>
            <p:spPr>
              <a:blipFill rotWithShape="0">
                <a:blip r:embed="rId2"/>
                <a:stretch>
                  <a:fillRect l="-1064" r="-1135" b="-1256"/>
                </a:stretch>
              </a:blipFill>
            </p:spPr>
            <p:txBody>
              <a:bodyPr/>
              <a:lstStyle/>
              <a:p>
                <a:r>
                  <a:rPr lang="es-MX">
                    <a:noFill/>
                  </a:rPr>
                  <a:t> </a:t>
                </a:r>
              </a:p>
            </p:txBody>
          </p:sp>
        </mc:Fallback>
      </mc:AlternateContent>
    </p:spTree>
    <p:extLst>
      <p:ext uri="{BB962C8B-B14F-4D97-AF65-F5344CB8AC3E}">
        <p14:creationId xmlns:p14="http://schemas.microsoft.com/office/powerpoint/2010/main" val="8211587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6081</TotalTime>
  <Words>10072</Words>
  <Application>Microsoft Office PowerPoint</Application>
  <PresentationFormat>Widescreen</PresentationFormat>
  <Paragraphs>543</Paragraphs>
  <Slides>171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171</vt:i4>
      </vt:variant>
    </vt:vector>
  </HeadingPairs>
  <TitlesOfParts>
    <vt:vector size="179" baseType="lpstr">
      <vt:lpstr>Arial</vt:lpstr>
      <vt:lpstr>Calibri</vt:lpstr>
      <vt:lpstr>Cambria Math</vt:lpstr>
      <vt:lpstr>Times New Roman</vt:lpstr>
      <vt:lpstr>Trebuchet MS</vt:lpstr>
      <vt:lpstr>Wingdings</vt:lpstr>
      <vt:lpstr>Wingdings 3</vt:lpstr>
      <vt:lpstr>Faceta</vt:lpstr>
      <vt:lpstr>Tema 2 Sincronización</vt:lpstr>
      <vt:lpstr>Introducción</vt:lpstr>
      <vt:lpstr>Introducción</vt:lpstr>
      <vt:lpstr>Reloj físico</vt:lpstr>
      <vt:lpstr>Reloj físico</vt:lpstr>
      <vt:lpstr>Reloj físico</vt:lpstr>
      <vt:lpstr>Reloj físico</vt:lpstr>
      <vt:lpstr>Reloj físico</vt:lpstr>
      <vt:lpstr>Reloj físico</vt:lpstr>
      <vt:lpstr>Reloj físico</vt:lpstr>
      <vt:lpstr>Reloj físico </vt:lpstr>
      <vt:lpstr>Reloj físico </vt:lpstr>
      <vt:lpstr>Reloj físico</vt:lpstr>
      <vt:lpstr>Tiempo Coordinado Universal UTC</vt:lpstr>
      <vt:lpstr>Tiempo Coordinado Universal UTC</vt:lpstr>
      <vt:lpstr>Tiempo Coordinado Universal UTC</vt:lpstr>
      <vt:lpstr>Tiempo Coordinado Universal UTC</vt:lpstr>
      <vt:lpstr>Reloj físico</vt:lpstr>
      <vt:lpstr>Sincronización de relojes físicos</vt:lpstr>
      <vt:lpstr>Sincronización de relojes físicos</vt:lpstr>
      <vt:lpstr>Sincronización de relojes físicos</vt:lpstr>
      <vt:lpstr>Sincronización de relojes físicos</vt:lpstr>
      <vt:lpstr>Sincronización de relojes físicos Sincronización externa</vt:lpstr>
      <vt:lpstr>Sincronización de relojes físicos Sincronización externa</vt:lpstr>
      <vt:lpstr>Sincronización de relojes físicos Sincronización interna</vt:lpstr>
      <vt:lpstr>Sincronización de relojes físicos Sincronización interna</vt:lpstr>
      <vt:lpstr>Sincronización de relojes físicos</vt:lpstr>
      <vt:lpstr>Sincronización de relojes físicos</vt:lpstr>
      <vt:lpstr>Sincronización de relojes físicos</vt:lpstr>
      <vt:lpstr>Sincronización de relojes físicos</vt:lpstr>
      <vt:lpstr>Algoritmos de sincronización interna Sincronización en un sistema distribuido síncrono</vt:lpstr>
      <vt:lpstr>Algoritmos de sincronización interna Sincronización en un sistema distribuido síncrono</vt:lpstr>
      <vt:lpstr>Algoritmos de sincronización interna Sincronización en un sistema distribuido síncrono</vt:lpstr>
      <vt:lpstr>Algoritmos de sincronización interna Sincronización en un sistema distribuido síncrono</vt:lpstr>
      <vt:lpstr>Algoritmos de sincronización interna Sincronización en un sistema distribuido síncrono</vt:lpstr>
      <vt:lpstr>Algoritmos de sincronización interna Sincronización en un sistema distribuido asíncrono</vt:lpstr>
      <vt:lpstr>Algoritmos de sincronización interna Algoritmo de Berkeley</vt:lpstr>
      <vt:lpstr>Algoritmos de sincronización interna Algoritmo de Berkeley</vt:lpstr>
      <vt:lpstr>Algoritmos de sincronización interna Algoritmo de Berkeley</vt:lpstr>
      <vt:lpstr>Algoritmos de sincronización interna Algoritmo de Berkeley</vt:lpstr>
      <vt:lpstr>Algoritmos de sincronización interna Algoritmo de Berkeley</vt:lpstr>
      <vt:lpstr>Algoritmos de sincronización interna Algoritmo de Berkeley</vt:lpstr>
      <vt:lpstr>Algoritmos de sincronización externa Método de Cristian</vt:lpstr>
      <vt:lpstr>Algoritmos de sincronización externa Método de Cristian</vt:lpstr>
      <vt:lpstr>Algoritmos de sincronización externa Método de Cristian</vt:lpstr>
      <vt:lpstr>Algoritmos de sincronización externa Método de Cristian</vt:lpstr>
      <vt:lpstr>Algoritmos de sincronización externa Método de Cristian</vt:lpstr>
      <vt:lpstr>Algoritmos de sincronización externa Método de Cristian</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Algoritmos de sincronización externa El Protocolo de Tiempo en Red (NTP)</vt:lpstr>
      <vt:lpstr>Relojes lógicos</vt:lpstr>
      <vt:lpstr>Relojes lógicos</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Lamport</vt:lpstr>
      <vt:lpstr>Relojes lógicos Marcas de tiempo de vectores</vt:lpstr>
      <vt:lpstr>Relojes lógicos Marcas de tiempo de vectores</vt:lpstr>
      <vt:lpstr>Relojes lógicos Marcas de tiempo de vectores</vt:lpstr>
      <vt:lpstr>Relojes lógicos Marcas de tiempo de vectores</vt:lpstr>
      <vt:lpstr>Relojes lógicos Marcas de tiempo de vectores</vt:lpstr>
      <vt:lpstr>Relojes lógicos Marcas de tiempo de vectores</vt:lpstr>
      <vt:lpstr>Marcas de tiempo de vectores Isomorfismo</vt:lpstr>
      <vt:lpstr>Marcas de tiempo de vectores Isomorfismo</vt:lpstr>
      <vt:lpstr>Coordinación y acuerdo Suposiciones y detección de fallas</vt:lpstr>
      <vt:lpstr>Coordinación y acuerdo Suposiciones y detección de fallas</vt:lpstr>
      <vt:lpstr>Coordinación y acuerdo Suposiciones y detección de fallas</vt:lpstr>
      <vt:lpstr>Coordinación y acuerdo Suposiciones y detección de fallas</vt:lpstr>
      <vt:lpstr>Coordinación y acuerdo Suposiciones y detección de fallas</vt:lpstr>
      <vt:lpstr>Coordinación y acuerdo Suposiciones y detección de fallas</vt:lpstr>
      <vt:lpstr>Coordinación y acuerdo Suposiciones y detección de fallas</vt:lpstr>
      <vt:lpstr>Coordinación y acuerdo Suposiciones y detección de fallas</vt:lpstr>
      <vt:lpstr>Exclusión mutua distribuida </vt:lpstr>
      <vt:lpstr>Exclusión mutua distribuida</vt:lpstr>
      <vt:lpstr>Exclusión mutua distribuida </vt:lpstr>
      <vt:lpstr>Exclusión mutua distribuida </vt:lpstr>
      <vt:lpstr>Exclusión mutua distribuida </vt:lpstr>
      <vt:lpstr>Exclusión mutua distribuida Algoritmo de servidor central</vt:lpstr>
      <vt:lpstr>Exclusión mutua distribuida Algoritmo de servidor central</vt:lpstr>
      <vt:lpstr>Exclusión mutua distribuida Algoritmo de servidor central</vt:lpstr>
      <vt:lpstr>Exclusión mutua distribuida Algoritmo de servidor central</vt:lpstr>
      <vt:lpstr>Exclusión mutua distribuida Algoritmo basado en anillo</vt:lpstr>
      <vt:lpstr>Exclusión mutua distribuida Algoritmo basado en anillo</vt:lpstr>
      <vt:lpstr>Exclusión mutua distribuida Algoritmo basado en anillo</vt:lpstr>
      <vt:lpstr>Exclusión mutua distribuida Algoritmo basado en anillo</vt:lpstr>
      <vt:lpstr>Exclusión mutua distribuida Algoritmo de Ricart y Agrawala</vt:lpstr>
      <vt:lpstr>Exclusión mutua distribuida Algoritmo de Ricart y Agrawala</vt:lpstr>
      <vt:lpstr>Exclusión mutua distribuida Algoritmo de Ricart y Agrawala</vt:lpstr>
      <vt:lpstr>Exclusión mutua distribuida Algoritmo de Ricart y Agrawala</vt:lpstr>
      <vt:lpstr>Exclusión mutua distribuida Algoritmo de Ricart y Agrawala</vt:lpstr>
      <vt:lpstr>Exclusión mutua distribuida Algoritmo de Ricart y Agrawala</vt:lpstr>
      <vt:lpstr>Exclusión mutua distribuida Algoritmo de Ricart y Agrawala</vt:lpstr>
      <vt:lpstr>Exclusión mutua distribuida Algoritmo de Ricart y Agrawala</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PowerPoint Presentation</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Exclusión mutua distribuida Algoritmo votación de Maekawa</vt:lpstr>
      <vt:lpstr>Exclusión mutua distribuida Análisis de la tolerancia a fallos</vt:lpstr>
      <vt:lpstr>Exclusión mutua distribuida Análisis de la tolerancia a fallos</vt:lpstr>
      <vt:lpstr>Exclusión mutua distribuida Análisis de la tolerancia a fallos</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Grupos de comunicación</vt:lpstr>
      <vt:lpstr>Multicast</vt:lpstr>
      <vt:lpstr>Multicast</vt:lpstr>
      <vt:lpstr>Multicast</vt:lpstr>
      <vt:lpstr>Multicast</vt:lpstr>
      <vt:lpstr>Multicast IP</vt:lpstr>
      <vt:lpstr>Multicast IP</vt:lpstr>
      <vt:lpstr>Multicast IP</vt:lpstr>
      <vt:lpstr>Multicast IP</vt:lpstr>
      <vt:lpstr>Multicast IP</vt:lpstr>
      <vt:lpstr>Enrutadores de multicast</vt:lpstr>
      <vt:lpstr>Enrutadores de multicast</vt:lpstr>
      <vt:lpstr>Asignación de direcciones de multicast</vt:lpstr>
      <vt:lpstr>Asignación de direcciones de multicast</vt:lpstr>
      <vt:lpstr>Asignación de direcciones de multicast</vt:lpstr>
      <vt:lpstr>Asignación de direcciones de multicast</vt:lpstr>
      <vt:lpstr>Asignación de direcciones de multicast</vt:lpstr>
      <vt:lpstr>Asignación de direcciones de multicast</vt:lpstr>
      <vt:lpstr>Asignación de direcciones de multicast</vt:lpstr>
      <vt:lpstr>Modelo de falla para datagramas de multicast</vt:lpstr>
      <vt:lpstr>Modelo de falla para datagramas de multicast</vt:lpstr>
      <vt:lpstr>Grupos de procesos y grupos de objetos</vt:lpstr>
      <vt:lpstr>Grupos de procesos y grupos de objetos</vt:lpstr>
      <vt:lpstr>Grupos de procesos y grupos de objetos</vt:lpstr>
      <vt:lpstr>Grupos de comunicación</vt:lpstr>
      <vt:lpstr>Grupos de 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Sincronización</dc:title>
  <dc:creator>GUADALUPE LIZETH PARRALES ROMAY</dc:creator>
  <cp:lastModifiedBy>GUADALUPE LIZETH PARRALES ROMAY</cp:lastModifiedBy>
  <cp:revision>362</cp:revision>
  <dcterms:created xsi:type="dcterms:W3CDTF">2019-02-14T01:19:48Z</dcterms:created>
  <dcterms:modified xsi:type="dcterms:W3CDTF">2020-10-15T14:00:37Z</dcterms:modified>
</cp:coreProperties>
</file>