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74164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42E4FA-9E03-4856-9337-E373B07821D0}" type="datetimeFigureOut">
              <a:rPr lang="es-ES" smtClean="0"/>
              <a:t>18/04/2023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0016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087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84931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76529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6887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424619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01370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47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18033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18/04/2023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82730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42E4FA-9E03-4856-9337-E373B07821D0}" type="datetimeFigureOut">
              <a:rPr lang="es-ES" smtClean="0"/>
              <a:t>18/04/2023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1175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42E4FA-9E03-4856-9337-E373B07821D0}" type="datetimeFigureOut">
              <a:rPr lang="es-ES" smtClean="0"/>
              <a:t>18/04/2023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14673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42E4FA-9E03-4856-9337-E373B07821D0}" type="datetimeFigureOut">
              <a:rPr lang="es-ES" smtClean="0"/>
              <a:t>18/04/2023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7519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E4FA-9E03-4856-9337-E373B07821D0}" type="datetimeFigureOut">
              <a:rPr lang="es-ES" smtClean="0"/>
              <a:t>18/04/2023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31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42E4FA-9E03-4856-9337-E373B07821D0}" type="datetimeFigureOut">
              <a:rPr lang="es-ES" smtClean="0"/>
              <a:t>18/04/2023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22944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0742E4FA-9E03-4856-9337-E373B07821D0}" type="datetimeFigureOut">
              <a:rPr lang="es-ES" smtClean="0"/>
              <a:t>18/04/2023</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389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42E4FA-9E03-4856-9337-E373B07821D0}" type="datetimeFigureOut">
              <a:rPr lang="es-ES" smtClean="0"/>
              <a:t>18/04/2023</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F0EEBA-0E3C-49DA-A074-CD382AB8D1C6}" type="slidenum">
              <a:rPr lang="es-ES" smtClean="0"/>
              <a:t>‹Nº›</a:t>
            </a:fld>
            <a:endParaRPr lang="es-ES"/>
          </a:p>
        </p:txBody>
      </p:sp>
    </p:spTree>
    <p:extLst>
      <p:ext uri="{BB962C8B-B14F-4D97-AF65-F5344CB8AC3E}">
        <p14:creationId xmlns:p14="http://schemas.microsoft.com/office/powerpoint/2010/main" val="1092114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1524000" y="1186330"/>
            <a:ext cx="9144000" cy="2387600"/>
          </a:xfrm>
        </p:spPr>
        <p:txBody>
          <a:bodyPr>
            <a:normAutofit fontScale="90000"/>
          </a:bodyPr>
          <a:lstStyle/>
          <a:p>
            <a:r>
              <a:rPr lang="es-AR" sz="7200" b="1" dirty="0">
                <a:latin typeface="Britannic Bold" panose="020B0903060703020204" pitchFamily="34" charset="0"/>
              </a:rPr>
              <a:t>¿Se puede predecir el comportamiento criminal?</a:t>
            </a:r>
            <a:endParaRPr lang="es-ES" sz="7200" b="1" dirty="0">
              <a:latin typeface="Britannic Bold" panose="020B0903060703020204" pitchFamily="34" charset="0"/>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1524000" y="4966447"/>
            <a:ext cx="9144000" cy="1116106"/>
          </a:xfrm>
        </p:spPr>
        <p:txBody>
          <a:bodyPr/>
          <a:lstStyle/>
          <a:p>
            <a:r>
              <a:rPr lang="es-AR" dirty="0"/>
              <a:t>AUTOR: GUSTAVO ANDRES ALFONSO</a:t>
            </a:r>
            <a:endParaRPr lang="es-ES" dirty="0"/>
          </a:p>
        </p:txBody>
      </p:sp>
    </p:spTree>
    <p:extLst>
      <p:ext uri="{BB962C8B-B14F-4D97-AF65-F5344CB8AC3E}">
        <p14:creationId xmlns:p14="http://schemas.microsoft.com/office/powerpoint/2010/main" val="241556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896471" y="415364"/>
            <a:ext cx="9117106" cy="974166"/>
          </a:xfrm>
        </p:spPr>
        <p:txBody>
          <a:bodyPr>
            <a:noAutofit/>
          </a:bodyPr>
          <a:lstStyle/>
          <a:p>
            <a:r>
              <a:rPr lang="es-AR" sz="4800" b="1" dirty="0">
                <a:latin typeface="Britannic Bold" panose="020B0903060703020204" pitchFamily="34" charset="0"/>
              </a:rPr>
              <a:t>INDICE</a:t>
            </a:r>
            <a:endParaRPr lang="es-ES" sz="4800" b="1" dirty="0">
              <a:latin typeface="Britannic Bold" panose="020B0903060703020204" pitchFamily="34" charset="0"/>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896471" y="1595718"/>
            <a:ext cx="9117106" cy="4486835"/>
          </a:xfrm>
        </p:spPr>
        <p:txBody>
          <a:bodyPr>
            <a:normAutofit/>
          </a:bodyPr>
          <a:lstStyle/>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Contexto y Audiencia</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Hipótesis/Preguntas de interés</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Análisis Exploratorio de Datos</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Insights </a:t>
            </a:r>
            <a:endParaRPr lang="es-ES" sz="3600" dirty="0">
              <a:latin typeface="Arimo" panose="020B0604020202020204" pitchFamily="34" charset="0"/>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19864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460375" y="439269"/>
            <a:ext cx="7951695" cy="5979459"/>
          </a:xfrm>
        </p:spPr>
        <p:txBody>
          <a:bodyPr>
            <a:noAutofit/>
          </a:bodyPr>
          <a:lstStyle/>
          <a:p>
            <a:pPr algn="just"/>
            <a:r>
              <a:rPr lang="es-ES" sz="1800" dirty="0">
                <a:latin typeface="+mn-lt"/>
              </a:rPr>
              <a:t>En el presente trabajo se analizan un conjunto de datos de reportes donde se detallan los crímenes de Los Ángeles en Estados Unidos de América. Todos los datos presentados son obtenidos de una API gubernamental donde se reportan los crímenes sucedidos.</a:t>
            </a:r>
            <a:br>
              <a:rPr lang="es-ES" sz="1800" dirty="0">
                <a:latin typeface="+mn-lt"/>
              </a:rPr>
            </a:br>
            <a:r>
              <a:rPr lang="es-ES" sz="1800" dirty="0">
                <a:latin typeface="+mn-lt"/>
              </a:rPr>
              <a:t>Los datos obtenidos a partir de la API servirán en un futuro para complementar el proyecto "The </a:t>
            </a:r>
            <a:r>
              <a:rPr lang="es-ES" sz="1800" dirty="0" err="1">
                <a:latin typeface="+mn-lt"/>
              </a:rPr>
              <a:t>Murder</a:t>
            </a:r>
            <a:r>
              <a:rPr lang="es-ES" sz="1800" dirty="0">
                <a:latin typeface="+mn-lt"/>
              </a:rPr>
              <a:t> </a:t>
            </a:r>
            <a:r>
              <a:rPr lang="es-ES" sz="1800" dirty="0" err="1">
                <a:latin typeface="+mn-lt"/>
              </a:rPr>
              <a:t>Accountability</a:t>
            </a:r>
            <a:r>
              <a:rPr lang="es-ES" sz="1800" dirty="0">
                <a:latin typeface="+mn-lt"/>
              </a:rPr>
              <a:t> Project" que es la más completa base de datos de homicidios en Estados Unidos de América, que se encuentra disponible hasta la fecha y que es el trabajo que fui realizando en la primer parte del curso. </a:t>
            </a:r>
            <a:br>
              <a:rPr lang="es-ES" sz="1800" dirty="0">
                <a:latin typeface="+mn-lt"/>
              </a:rPr>
            </a:br>
            <a:r>
              <a:rPr lang="es-ES" sz="1800" dirty="0">
                <a:latin typeface="+mn-lt"/>
              </a:rPr>
              <a:t>Este dataset incluye asesinatos de los archivos de Los Ángeles y también incluye edad, descripción, sexo, hora, región. También, se incluye la relación entre ellos y el arma utilizada.</a:t>
            </a:r>
            <a:br>
              <a:rPr lang="es-ES" sz="1800" dirty="0">
                <a:latin typeface="+mn-lt"/>
              </a:rPr>
            </a:br>
            <a:r>
              <a:rPr lang="es-ES" sz="1800" dirty="0">
                <a:latin typeface="+mn-lt"/>
              </a:rPr>
              <a:t>El objetivo del estudio de los datos es conocer si se puede detectar el comportamiento de los asesinos y evitar que se produzcan nuevos homicidios a futuro.</a:t>
            </a:r>
            <a:br>
              <a:rPr lang="es-ES" sz="1800" dirty="0">
                <a:latin typeface="+mn-lt"/>
              </a:rPr>
            </a:br>
            <a:r>
              <a:rPr lang="es-ES" sz="1800" dirty="0">
                <a:latin typeface="+mn-lt"/>
              </a:rPr>
              <a:t>La principal audiencia del correspondiente análisis serian los organismos que intervienen en la reducción del crimen, como ser policías, detectives, organismos estatales, etc.</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779930" y="2102223"/>
            <a:ext cx="2366682" cy="2653553"/>
          </a:xfrm>
        </p:spPr>
        <p:txBody>
          <a:bodyPr>
            <a:normAutofit/>
          </a:bodyPr>
          <a:lstStyle/>
          <a:p>
            <a:pPr>
              <a:lnSpc>
                <a:spcPct val="150000"/>
              </a:lnSpc>
            </a:pPr>
            <a:r>
              <a:rPr lang="es-AR" sz="3600" dirty="0">
                <a:latin typeface="Arimo" panose="020B0604020202020204" pitchFamily="34" charset="0"/>
                <a:ea typeface="Arimo" panose="020B0604020202020204" pitchFamily="34" charset="0"/>
                <a:cs typeface="Arimo" panose="020B0604020202020204" pitchFamily="34" charset="0"/>
              </a:rPr>
              <a:t>Contexto y Audiencia</a:t>
            </a:r>
          </a:p>
        </p:txBody>
      </p:sp>
    </p:spTree>
    <p:extLst>
      <p:ext uri="{BB962C8B-B14F-4D97-AF65-F5344CB8AC3E}">
        <p14:creationId xmlns:p14="http://schemas.microsoft.com/office/powerpoint/2010/main" val="10898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460375" y="1398494"/>
            <a:ext cx="7951695" cy="4061010"/>
          </a:xfrm>
        </p:spPr>
        <p:txBody>
          <a:bodyPr>
            <a:noAutofit/>
          </a:bodyPr>
          <a:lstStyle/>
          <a:p>
            <a:pPr algn="l"/>
            <a:r>
              <a:rPr lang="es-ES" sz="1800" dirty="0">
                <a:latin typeface="+mn-lt"/>
              </a:rPr>
              <a:t>En este sentido la principal hipótesis seria:</a:t>
            </a:r>
            <a:br>
              <a:rPr lang="es-ES" sz="1800" dirty="0">
                <a:latin typeface="+mn-lt"/>
              </a:rPr>
            </a:br>
            <a:br>
              <a:rPr lang="es-ES" sz="1800" dirty="0">
                <a:latin typeface="+mn-lt"/>
              </a:rPr>
            </a:br>
            <a:r>
              <a:rPr lang="es-ES" sz="1800" dirty="0">
                <a:latin typeface="+mn-lt"/>
              </a:rPr>
              <a:t>- ¿Es posible predecir el comportamiento criminal?</a:t>
            </a:r>
            <a:br>
              <a:rPr lang="es-ES" sz="1800" dirty="0">
                <a:latin typeface="+mn-lt"/>
              </a:rPr>
            </a:br>
            <a:br>
              <a:rPr lang="es-ES" sz="1800" dirty="0">
                <a:latin typeface="+mn-lt"/>
              </a:rPr>
            </a:br>
            <a:r>
              <a:rPr lang="es-ES" sz="1800" dirty="0">
                <a:latin typeface="+mn-lt"/>
              </a:rPr>
              <a:t>Para ello podemos plantear ciertas preguntas, con el objetivo de sacar algunas conclusiones (</a:t>
            </a:r>
            <a:r>
              <a:rPr lang="es-ES" sz="1800" dirty="0" err="1">
                <a:latin typeface="+mn-lt"/>
              </a:rPr>
              <a:t>insight</a:t>
            </a:r>
            <a:r>
              <a:rPr lang="es-ES" sz="1800" dirty="0">
                <a:latin typeface="+mn-lt"/>
              </a:rPr>
              <a:t>)de los datos como por ejemplo:</a:t>
            </a:r>
            <a:br>
              <a:rPr lang="es-ES" sz="1800" dirty="0">
                <a:latin typeface="+mn-lt"/>
              </a:rPr>
            </a:br>
            <a:br>
              <a:rPr lang="es-ES" sz="1800" dirty="0">
                <a:latin typeface="+mn-lt"/>
              </a:rPr>
            </a:br>
            <a:r>
              <a:rPr lang="es-ES" sz="1800" dirty="0">
                <a:latin typeface="+mn-lt"/>
              </a:rPr>
              <a:t>- ¿Como es la evolución de la cantidad de crímenes a lo largo del año?</a:t>
            </a:r>
            <a:br>
              <a:rPr lang="es-ES" sz="1800" dirty="0">
                <a:latin typeface="+mn-lt"/>
              </a:rPr>
            </a:br>
            <a:r>
              <a:rPr lang="es-ES" sz="1800" dirty="0">
                <a:latin typeface="+mn-lt"/>
              </a:rPr>
              <a:t>- ¿Como es la evolución de la cantidad de crímenes de acuerdo a la hora del día?</a:t>
            </a:r>
            <a:br>
              <a:rPr lang="es-ES" sz="1800" dirty="0">
                <a:latin typeface="+mn-lt"/>
              </a:rPr>
            </a:br>
            <a:r>
              <a:rPr lang="es-ES" sz="1800" dirty="0">
                <a:latin typeface="+mn-lt"/>
              </a:rPr>
              <a:t>- ¿A que sexo son cometidos los crímenes mayormente?</a:t>
            </a:r>
            <a:br>
              <a:rPr lang="es-ES" sz="1800" dirty="0">
                <a:latin typeface="+mn-lt"/>
              </a:rPr>
            </a:br>
            <a:r>
              <a:rPr lang="es-ES" sz="1800" dirty="0">
                <a:latin typeface="+mn-lt"/>
              </a:rPr>
              <a:t>- ¿Como es la distribución de la edad de las víctimas?</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537882" y="2102223"/>
            <a:ext cx="2608730" cy="2653553"/>
          </a:xfrm>
        </p:spPr>
        <p:txBody>
          <a:bodyPr>
            <a:normAutofit fontScale="92500"/>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Hipótesis y Preguntas</a:t>
            </a:r>
          </a:p>
        </p:txBody>
      </p:sp>
    </p:spTree>
    <p:extLst>
      <p:ext uri="{BB962C8B-B14F-4D97-AF65-F5344CB8AC3E}">
        <p14:creationId xmlns:p14="http://schemas.microsoft.com/office/powerpoint/2010/main" val="138051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79693" y="5011271"/>
            <a:ext cx="8211672" cy="779927"/>
          </a:xfrm>
        </p:spPr>
        <p:txBody>
          <a:bodyPr>
            <a:noAutofit/>
          </a:bodyPr>
          <a:lstStyle/>
          <a:p>
            <a:pPr algn="just"/>
            <a:r>
              <a:rPr lang="es-ES" sz="1800" dirty="0">
                <a:latin typeface="+mn-lt"/>
              </a:rPr>
              <a:t>Aparentemente todos la mayoría de los crímenes han sido cometidos en el primer mes del año, por una gran diferencia.</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537882" y="2102223"/>
            <a:ext cx="2608730" cy="2653553"/>
          </a:xfrm>
        </p:spPr>
        <p:txBody>
          <a:bodyPr>
            <a:normAutofit fontScale="62500" lnSpcReduction="20000"/>
          </a:bodyPr>
          <a:lstStyle/>
          <a:p>
            <a:pPr>
              <a:lnSpc>
                <a:spcPct val="150000"/>
              </a:lnSpc>
            </a:pPr>
            <a:r>
              <a:rPr lang="es-ES" sz="4000" dirty="0">
                <a:latin typeface="+mn-lt"/>
              </a:rPr>
              <a:t>¿Como es la evolución de la cantidad de crímenes a lo largo del año?</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5" name="Imagen 4">
            <a:extLst>
              <a:ext uri="{FF2B5EF4-FFF2-40B4-BE49-F238E27FC236}">
                <a16:creationId xmlns:a16="http://schemas.microsoft.com/office/drawing/2014/main" id="{4C4BE36C-FBE2-429D-9DF1-A1D8486F6671}"/>
              </a:ext>
            </a:extLst>
          </p:cNvPr>
          <p:cNvPicPr>
            <a:picLocks noChangeAspect="1"/>
          </p:cNvPicPr>
          <p:nvPr/>
        </p:nvPicPr>
        <p:blipFill>
          <a:blip r:embed="rId2"/>
          <a:stretch>
            <a:fillRect/>
          </a:stretch>
        </p:blipFill>
        <p:spPr>
          <a:xfrm>
            <a:off x="3379693" y="591669"/>
            <a:ext cx="8211672" cy="4164107"/>
          </a:xfrm>
          <a:prstGeom prst="rect">
            <a:avLst/>
          </a:prstGeom>
        </p:spPr>
      </p:pic>
    </p:spTree>
    <p:extLst>
      <p:ext uri="{BB962C8B-B14F-4D97-AF65-F5344CB8AC3E}">
        <p14:creationId xmlns:p14="http://schemas.microsoft.com/office/powerpoint/2010/main" val="91000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97622" y="4938993"/>
            <a:ext cx="8211672" cy="1407459"/>
          </a:xfrm>
        </p:spPr>
        <p:txBody>
          <a:bodyPr>
            <a:normAutofit fontScale="90000"/>
          </a:bodyPr>
          <a:lstStyle/>
          <a:p>
            <a:pPr algn="just"/>
            <a:r>
              <a:rPr lang="es-ES" sz="1800" dirty="0">
                <a:latin typeface="+mn-lt"/>
              </a:rPr>
              <a:t>Gráfico según la franja horaria. Como para conocer en que momento del día se producen mas crímenes. Evidentemente la franja horaria de menor número de crímenes es la </a:t>
            </a:r>
            <a:r>
              <a:rPr lang="es-ES" sz="1800" dirty="0" err="1">
                <a:latin typeface="+mn-lt"/>
              </a:rPr>
              <a:t>madrUgada</a:t>
            </a:r>
            <a:r>
              <a:rPr lang="es-ES" sz="1800" dirty="0">
                <a:latin typeface="+mn-lt"/>
              </a:rPr>
              <a:t> y la mayor durante el día. Podemos apreciar que al anochecer se producen la mayor proporción de los crímenes, entre las 17 y las 22.</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448796" y="1974476"/>
            <a:ext cx="2608730" cy="2909048"/>
          </a:xfrm>
        </p:spPr>
        <p:txBody>
          <a:bodyPr>
            <a:normAutofit fontScale="55000" lnSpcReduction="20000"/>
          </a:bodyPr>
          <a:lstStyle/>
          <a:p>
            <a:pPr>
              <a:lnSpc>
                <a:spcPct val="150000"/>
              </a:lnSpc>
            </a:pPr>
            <a:r>
              <a:rPr lang="es-ES" sz="4000" dirty="0">
                <a:latin typeface="+mn-lt"/>
              </a:rPr>
              <a:t>¿Como es la evolución de la cantidad de crímenes de acuerdo a la hora del día?</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6" name="Imagen 5">
            <a:extLst>
              <a:ext uri="{FF2B5EF4-FFF2-40B4-BE49-F238E27FC236}">
                <a16:creationId xmlns:a16="http://schemas.microsoft.com/office/drawing/2014/main" id="{67846796-099A-417F-BFE4-DD51D6F2B971}"/>
              </a:ext>
            </a:extLst>
          </p:cNvPr>
          <p:cNvPicPr>
            <a:picLocks noChangeAspect="1"/>
          </p:cNvPicPr>
          <p:nvPr/>
        </p:nvPicPr>
        <p:blipFill>
          <a:blip r:embed="rId2"/>
          <a:stretch>
            <a:fillRect/>
          </a:stretch>
        </p:blipFill>
        <p:spPr>
          <a:xfrm>
            <a:off x="3397622" y="511548"/>
            <a:ext cx="8211672" cy="4150099"/>
          </a:xfrm>
          <a:prstGeom prst="rect">
            <a:avLst/>
          </a:prstGeom>
        </p:spPr>
      </p:pic>
    </p:spTree>
    <p:extLst>
      <p:ext uri="{BB962C8B-B14F-4D97-AF65-F5344CB8AC3E}">
        <p14:creationId xmlns:p14="http://schemas.microsoft.com/office/powerpoint/2010/main" val="324198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97621" y="4883524"/>
            <a:ext cx="8211672" cy="1088652"/>
          </a:xfrm>
        </p:spPr>
        <p:txBody>
          <a:bodyPr>
            <a:normAutofit/>
          </a:bodyPr>
          <a:lstStyle/>
          <a:p>
            <a:pPr algn="just"/>
            <a:r>
              <a:rPr lang="es-ES" sz="1800" dirty="0">
                <a:latin typeface="+mn-lt"/>
              </a:rPr>
              <a:t>Vemos un grafico de torta donde podemos observar que la mayoría de los crímenes son cometidos a personas de sexo masculino.</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448796" y="1974476"/>
            <a:ext cx="2608730" cy="2909048"/>
          </a:xfrm>
        </p:spPr>
        <p:txBody>
          <a:bodyPr>
            <a:normAutofit fontScale="70000" lnSpcReduction="20000"/>
          </a:bodyPr>
          <a:lstStyle/>
          <a:p>
            <a:pPr>
              <a:lnSpc>
                <a:spcPct val="150000"/>
              </a:lnSpc>
            </a:pPr>
            <a:r>
              <a:rPr lang="es-ES" sz="4000" dirty="0">
                <a:latin typeface="+mn-lt"/>
              </a:rPr>
              <a:t>¿A que sexo son cometidos los crímenes mayormente?</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5" name="Imagen 4">
            <a:extLst>
              <a:ext uri="{FF2B5EF4-FFF2-40B4-BE49-F238E27FC236}">
                <a16:creationId xmlns:a16="http://schemas.microsoft.com/office/drawing/2014/main" id="{D6EA431C-194B-4E03-A0D2-417AA33CF43B}"/>
              </a:ext>
            </a:extLst>
          </p:cNvPr>
          <p:cNvPicPr>
            <a:picLocks noChangeAspect="1"/>
          </p:cNvPicPr>
          <p:nvPr/>
        </p:nvPicPr>
        <p:blipFill>
          <a:blip r:embed="rId2"/>
          <a:stretch>
            <a:fillRect/>
          </a:stretch>
        </p:blipFill>
        <p:spPr>
          <a:xfrm>
            <a:off x="5240010" y="823912"/>
            <a:ext cx="4526895" cy="3792220"/>
          </a:xfrm>
          <a:prstGeom prst="rect">
            <a:avLst/>
          </a:prstGeom>
        </p:spPr>
      </p:pic>
    </p:spTree>
    <p:extLst>
      <p:ext uri="{BB962C8B-B14F-4D97-AF65-F5344CB8AC3E}">
        <p14:creationId xmlns:p14="http://schemas.microsoft.com/office/powerpoint/2010/main" val="48384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97622" y="4938993"/>
            <a:ext cx="8211672" cy="756957"/>
          </a:xfrm>
        </p:spPr>
        <p:txBody>
          <a:bodyPr>
            <a:normAutofit/>
          </a:bodyPr>
          <a:lstStyle/>
          <a:p>
            <a:pPr algn="just"/>
            <a:r>
              <a:rPr lang="es-ES" sz="1800" dirty="0">
                <a:latin typeface="+mn-lt"/>
              </a:rPr>
              <a:t>Podemos ver que hay una mayor cantidad de crímenes en las edades entre 20 y 40.</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448796" y="1974476"/>
            <a:ext cx="2608730" cy="2909048"/>
          </a:xfrm>
        </p:spPr>
        <p:txBody>
          <a:bodyPr>
            <a:normAutofit fontScale="77500" lnSpcReduction="20000"/>
          </a:bodyPr>
          <a:lstStyle/>
          <a:p>
            <a:pPr>
              <a:lnSpc>
                <a:spcPct val="150000"/>
              </a:lnSpc>
            </a:pPr>
            <a:r>
              <a:rPr lang="es-ES" sz="4000" dirty="0">
                <a:latin typeface="+mn-lt"/>
              </a:rPr>
              <a:t>¿Como es la distribución de la edad de las víctimas?</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5" name="Imagen 4">
            <a:extLst>
              <a:ext uri="{FF2B5EF4-FFF2-40B4-BE49-F238E27FC236}">
                <a16:creationId xmlns:a16="http://schemas.microsoft.com/office/drawing/2014/main" id="{E8E9F960-F65D-417A-BF85-11E93B171835}"/>
              </a:ext>
            </a:extLst>
          </p:cNvPr>
          <p:cNvPicPr>
            <a:picLocks noChangeAspect="1"/>
          </p:cNvPicPr>
          <p:nvPr/>
        </p:nvPicPr>
        <p:blipFill>
          <a:blip r:embed="rId2"/>
          <a:stretch>
            <a:fillRect/>
          </a:stretch>
        </p:blipFill>
        <p:spPr>
          <a:xfrm>
            <a:off x="3397621" y="628650"/>
            <a:ext cx="8211673" cy="4254874"/>
          </a:xfrm>
          <a:prstGeom prst="rect">
            <a:avLst/>
          </a:prstGeom>
        </p:spPr>
      </p:pic>
    </p:spTree>
    <p:extLst>
      <p:ext uri="{BB962C8B-B14F-4D97-AF65-F5344CB8AC3E}">
        <p14:creationId xmlns:p14="http://schemas.microsoft.com/office/powerpoint/2010/main" val="72777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88660" y="2020047"/>
            <a:ext cx="7951695" cy="2817904"/>
          </a:xfrm>
        </p:spPr>
        <p:txBody>
          <a:bodyPr>
            <a:noAutofit/>
          </a:bodyPr>
          <a:lstStyle/>
          <a:p>
            <a:pPr algn="l"/>
            <a:r>
              <a:rPr lang="es-ES" sz="1800" dirty="0">
                <a:latin typeface="+mn-lt"/>
              </a:rPr>
              <a:t>Aparentemente todos la mayoría de los crímenes han sido cometidos en el primer mes del año, por una gran diferencia. </a:t>
            </a:r>
            <a:br>
              <a:rPr lang="es-ES" sz="1800" dirty="0">
                <a:latin typeface="+mn-lt"/>
              </a:rPr>
            </a:br>
            <a:br>
              <a:rPr lang="es-ES" sz="1800" dirty="0">
                <a:latin typeface="+mn-lt"/>
              </a:rPr>
            </a:br>
            <a:r>
              <a:rPr lang="es-ES" sz="1800" dirty="0">
                <a:latin typeface="+mn-lt"/>
              </a:rPr>
              <a:t>la franja horaria de menor número de crímenes es la madrugada y la mayor durante el día.</a:t>
            </a:r>
            <a:br>
              <a:rPr lang="es-ES" sz="1800" dirty="0">
                <a:latin typeface="+mn-lt"/>
              </a:rPr>
            </a:br>
            <a:br>
              <a:rPr lang="es-ES" sz="1800" dirty="0">
                <a:latin typeface="+mn-lt"/>
              </a:rPr>
            </a:br>
            <a:r>
              <a:rPr lang="es-ES" sz="1800" dirty="0">
                <a:latin typeface="+mn-lt"/>
              </a:rPr>
              <a:t>El sexo de las victimas es mayormente masculino.</a:t>
            </a:r>
            <a:br>
              <a:rPr lang="es-ES" sz="1800" dirty="0">
                <a:latin typeface="+mn-lt"/>
              </a:rPr>
            </a:br>
            <a:br>
              <a:rPr lang="es-ES" sz="1800" dirty="0">
                <a:latin typeface="+mn-lt"/>
              </a:rPr>
            </a:br>
            <a:r>
              <a:rPr lang="es-ES" sz="1800" dirty="0">
                <a:latin typeface="+mn-lt"/>
              </a:rPr>
              <a:t>Se producen mas crímenes a personas entre 20 y 40 años.</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779930" y="2898961"/>
            <a:ext cx="2608730" cy="1060076"/>
          </a:xfrm>
        </p:spPr>
        <p:txBody>
          <a:bodyPr>
            <a:normAutofit/>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Insights</a:t>
            </a:r>
          </a:p>
        </p:txBody>
      </p:sp>
    </p:spTree>
    <p:extLst>
      <p:ext uri="{BB962C8B-B14F-4D97-AF65-F5344CB8AC3E}">
        <p14:creationId xmlns:p14="http://schemas.microsoft.com/office/powerpoint/2010/main" val="3266820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27</TotalTime>
  <Words>586</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Arimo</vt:lpstr>
      <vt:lpstr>Britannic Bold</vt:lpstr>
      <vt:lpstr>Century Gothic</vt:lpstr>
      <vt:lpstr>Malla</vt:lpstr>
      <vt:lpstr>¿Se puede predecir el comportamiento criminal?</vt:lpstr>
      <vt:lpstr>INDICE</vt:lpstr>
      <vt:lpstr>En el presente trabajo se analizan un conjunto de datos de reportes donde se detallan los crímenes de Los Ángeles en Estados Unidos de América. Todos los datos presentados son obtenidos de una API gubernamental donde se reportan los crímenes sucedidos. Los datos obtenidos a partir de la API servirán en un futuro para complementar el proyecto "The Murder Accountability Project" que es la más completa base de datos de homicidios en Estados Unidos de América, que se encuentra disponible hasta la fecha y que es el trabajo que fui realizando en la primer parte del curso.  Este dataset incluye asesinatos de los archivos de Los Ángeles y también incluye edad, descripción, sexo, hora, región. También, se incluye la relación entre ellos y el arma utilizada. El objetivo del estudio de los datos es conocer si se puede detectar el comportamiento de los asesinos y evitar que se produzcan nuevos homicidios a futuro. La principal audiencia del correspondiente análisis serian los organismos que intervienen en la reducción del crimen, como ser policías, detectives, organismos estatales, etc.</vt:lpstr>
      <vt:lpstr>En este sentido la principal hipótesis seria:  - ¿Es posible predecir el comportamiento criminal?  Para ello podemos plantear ciertas preguntas, con el objetivo de sacar algunas conclusiones (insight)de los datos como por ejemplo:  - ¿Como es la evolución de la cantidad de crímenes a lo largo del año? - ¿Como es la evolución de la cantidad de crímenes de acuerdo a la hora del día? - ¿A que sexo son cometidos los crímenes mayormente? - ¿Como es la distribución de la edad de las víctimas?</vt:lpstr>
      <vt:lpstr>Aparentemente todos la mayoría de los crímenes han sido cometidos en el primer mes del año, por una gran diferencia.</vt:lpstr>
      <vt:lpstr>Gráfico según la franja horaria. Como para conocer en que momento del día se producen mas crímenes. Evidentemente la franja horaria de menor número de crímenes es la madrUgada y la mayor durante el día. Podemos apreciar que al anochecer se producen la mayor proporción de los crímenes, entre las 17 y las 22.</vt:lpstr>
      <vt:lpstr>Vemos un grafico de torta donde podemos observar que la mayoría de los crímenes son cometidos a personas de sexo masculino.</vt:lpstr>
      <vt:lpstr>Podemos ver que hay una mayor cantidad de crímenes en las edades entre 20 y 40.</vt:lpstr>
      <vt:lpstr>Aparentemente todos la mayoría de los crímenes han sido cometidos en el primer mes del año, por una gran diferencia.   la franja horaria de menor número de crímenes es la madrugada y la mayor durante el día.  El sexo de las victimas es mayormente masculino.  Se producen mas crímenes a personas entre 20 y 40 años.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puede predecir el comportamiento criminal?</dc:title>
  <dc:creator>Gustavo</dc:creator>
  <cp:lastModifiedBy>Gustavo</cp:lastModifiedBy>
  <cp:revision>4</cp:revision>
  <dcterms:created xsi:type="dcterms:W3CDTF">2023-04-19T01:55:05Z</dcterms:created>
  <dcterms:modified xsi:type="dcterms:W3CDTF">2023-04-19T02:22:40Z</dcterms:modified>
</cp:coreProperties>
</file>