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1" r:id="rId8"/>
    <p:sldId id="267" r:id="rId9"/>
    <p:sldId id="268" r:id="rId10"/>
    <p:sldId id="262" r:id="rId11"/>
    <p:sldId id="263" r:id="rId12"/>
    <p:sldId id="269" r:id="rId13"/>
    <p:sldId id="26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1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742E4FA-9E03-4856-9337-E373B07821D0}" type="datetimeFigureOut">
              <a:rPr lang="es-ES" smtClean="0"/>
              <a:t>25/05/2023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74164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42E4FA-9E03-4856-9337-E373B07821D0}" type="datetimeFigureOut">
              <a:rPr lang="es-ES" smtClean="0"/>
              <a:t>25/05/2023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50016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25/05/2023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2087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25/05/2023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849312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25/05/2023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576529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25/05/2023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268871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25/05/2023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4246199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42E4FA-9E03-4856-9337-E373B07821D0}" type="datetimeFigureOut">
              <a:rPr lang="es-ES" smtClean="0"/>
              <a:t>25/05/2023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501370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42E4FA-9E03-4856-9337-E373B07821D0}" type="datetimeFigureOut">
              <a:rPr lang="es-ES" smtClean="0"/>
              <a:t>25/05/2023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470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42E4FA-9E03-4856-9337-E373B07821D0}" type="datetimeFigureOut">
              <a:rPr lang="es-ES" smtClean="0"/>
              <a:t>25/05/2023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318033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42E4FA-9E03-4856-9337-E373B07821D0}" type="datetimeFigureOut">
              <a:rPr lang="es-ES" smtClean="0"/>
              <a:t>25/05/2023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382730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742E4FA-9E03-4856-9337-E373B07821D0}" type="datetimeFigureOut">
              <a:rPr lang="es-ES" smtClean="0"/>
              <a:t>25/05/2023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11759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742E4FA-9E03-4856-9337-E373B07821D0}" type="datetimeFigureOut">
              <a:rPr lang="es-ES" smtClean="0"/>
              <a:t>25/05/2023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214673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742E4FA-9E03-4856-9337-E373B07821D0}" type="datetimeFigureOut">
              <a:rPr lang="es-ES" smtClean="0"/>
              <a:t>25/05/2023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7519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E4FA-9E03-4856-9337-E373B07821D0}" type="datetimeFigureOut">
              <a:rPr lang="es-ES" smtClean="0"/>
              <a:t>25/05/2023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231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42E4FA-9E03-4856-9337-E373B07821D0}" type="datetimeFigureOut">
              <a:rPr lang="es-ES" smtClean="0"/>
              <a:t>25/05/2023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322944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0742E4FA-9E03-4856-9337-E373B07821D0}" type="datetimeFigureOut">
              <a:rPr lang="es-ES" smtClean="0"/>
              <a:t>25/05/2023</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85F0EEBA-0E3C-49DA-A074-CD382AB8D1C6}" type="slidenum">
              <a:rPr lang="es-ES" smtClean="0"/>
              <a:t>‹Nº›</a:t>
            </a:fld>
            <a:endParaRPr lang="es-ES"/>
          </a:p>
        </p:txBody>
      </p:sp>
    </p:spTree>
    <p:extLst>
      <p:ext uri="{BB962C8B-B14F-4D97-AF65-F5344CB8AC3E}">
        <p14:creationId xmlns:p14="http://schemas.microsoft.com/office/powerpoint/2010/main" val="13898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742E4FA-9E03-4856-9337-E373B07821D0}" type="datetimeFigureOut">
              <a:rPr lang="es-ES" smtClean="0"/>
              <a:t>25/05/2023</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5F0EEBA-0E3C-49DA-A074-CD382AB8D1C6}" type="slidenum">
              <a:rPr lang="es-ES" smtClean="0"/>
              <a:t>‹Nº›</a:t>
            </a:fld>
            <a:endParaRPr lang="es-ES"/>
          </a:p>
        </p:txBody>
      </p:sp>
    </p:spTree>
    <p:extLst>
      <p:ext uri="{BB962C8B-B14F-4D97-AF65-F5344CB8AC3E}">
        <p14:creationId xmlns:p14="http://schemas.microsoft.com/office/powerpoint/2010/main" val="10921140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1524000" y="1186330"/>
            <a:ext cx="9144000" cy="2387600"/>
          </a:xfrm>
        </p:spPr>
        <p:txBody>
          <a:bodyPr>
            <a:normAutofit fontScale="90000"/>
          </a:bodyPr>
          <a:lstStyle/>
          <a:p>
            <a:r>
              <a:rPr lang="es-AR" sz="7200" b="1" dirty="0">
                <a:latin typeface="Britannic Bold" panose="020B0903060703020204" pitchFamily="34" charset="0"/>
              </a:rPr>
              <a:t>¿Se puede predecir el comportamiento criminal?</a:t>
            </a:r>
            <a:endParaRPr lang="es-ES" sz="7200" b="1" dirty="0">
              <a:latin typeface="Britannic Bold" panose="020B0903060703020204" pitchFamily="34" charset="0"/>
            </a:endParaRP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1524000" y="4966447"/>
            <a:ext cx="9144000" cy="1116106"/>
          </a:xfrm>
        </p:spPr>
        <p:txBody>
          <a:bodyPr/>
          <a:lstStyle/>
          <a:p>
            <a:r>
              <a:rPr lang="es-AR" dirty="0"/>
              <a:t>AUTOR: GUSTAVO ANDRES ALFONSO</a:t>
            </a:r>
            <a:endParaRPr lang="es-ES" dirty="0"/>
          </a:p>
        </p:txBody>
      </p:sp>
    </p:spTree>
    <p:extLst>
      <p:ext uri="{BB962C8B-B14F-4D97-AF65-F5344CB8AC3E}">
        <p14:creationId xmlns:p14="http://schemas.microsoft.com/office/powerpoint/2010/main" val="241556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1198444" y="5495365"/>
            <a:ext cx="10087559" cy="682999"/>
          </a:xfrm>
        </p:spPr>
        <p:txBody>
          <a:bodyPr>
            <a:normAutofit/>
          </a:bodyPr>
          <a:lstStyle/>
          <a:p>
            <a:pPr algn="just"/>
            <a:r>
              <a:rPr lang="es-ES" sz="1800" dirty="0">
                <a:latin typeface="+mn-lt"/>
              </a:rPr>
              <a:t>Vemos un grafico de torta donde podemos observar que la mayoría de los crímenes son cometidos a personas de sexo masculino.</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1198444" y="351865"/>
            <a:ext cx="10087559" cy="1134035"/>
          </a:xfrm>
        </p:spPr>
        <p:txBody>
          <a:bodyPr>
            <a:normAutofit/>
          </a:bodyPr>
          <a:lstStyle/>
          <a:p>
            <a:pPr>
              <a:lnSpc>
                <a:spcPct val="150000"/>
              </a:lnSpc>
            </a:pPr>
            <a:r>
              <a:rPr lang="es-ES" sz="4000" dirty="0">
                <a:latin typeface="+mn-lt"/>
              </a:rPr>
              <a:t>¿A que sexo son cometidos los crímenes?</a:t>
            </a:r>
            <a:endParaRPr lang="es-AR" sz="4000" dirty="0">
              <a:latin typeface="Arimo" panose="020B0604020202020204" pitchFamily="34" charset="0"/>
              <a:ea typeface="Arimo" panose="020B0604020202020204" pitchFamily="34" charset="0"/>
              <a:cs typeface="Arimo" panose="020B0604020202020204" pitchFamily="34" charset="0"/>
            </a:endParaRPr>
          </a:p>
        </p:txBody>
      </p:sp>
      <p:pic>
        <p:nvPicPr>
          <p:cNvPr id="6" name="Imagen 5">
            <a:extLst>
              <a:ext uri="{FF2B5EF4-FFF2-40B4-BE49-F238E27FC236}">
                <a16:creationId xmlns:a16="http://schemas.microsoft.com/office/drawing/2014/main" id="{2DF35F51-72E9-481A-966C-BCEA52FE65B3}"/>
              </a:ext>
            </a:extLst>
          </p:cNvPr>
          <p:cNvPicPr>
            <a:picLocks noChangeAspect="1"/>
          </p:cNvPicPr>
          <p:nvPr/>
        </p:nvPicPr>
        <p:blipFill>
          <a:blip r:embed="rId2"/>
          <a:stretch>
            <a:fillRect/>
          </a:stretch>
        </p:blipFill>
        <p:spPr>
          <a:xfrm>
            <a:off x="2070846" y="1485900"/>
            <a:ext cx="9130803" cy="3809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83845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2156010" y="5898217"/>
            <a:ext cx="8211672" cy="756957"/>
          </a:xfrm>
        </p:spPr>
        <p:txBody>
          <a:bodyPr>
            <a:normAutofit/>
          </a:bodyPr>
          <a:lstStyle/>
          <a:p>
            <a:pPr algn="just"/>
            <a:r>
              <a:rPr lang="es-ES" sz="1800" dirty="0">
                <a:latin typeface="+mn-lt"/>
              </a:rPr>
              <a:t>Podemos ver que hay una mayor cantidad de crímenes en las edades entre 20 y 29.</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999845" y="313764"/>
            <a:ext cx="10192310" cy="1066801"/>
          </a:xfrm>
        </p:spPr>
        <p:txBody>
          <a:bodyPr>
            <a:normAutofit fontScale="77500" lnSpcReduction="20000"/>
          </a:bodyPr>
          <a:lstStyle/>
          <a:p>
            <a:pPr>
              <a:lnSpc>
                <a:spcPct val="150000"/>
              </a:lnSpc>
            </a:pPr>
            <a:r>
              <a:rPr lang="es-ES" sz="4000" dirty="0">
                <a:latin typeface="+mn-lt"/>
              </a:rPr>
              <a:t>¿Como es la distribución de la edad de las víctimas?</a:t>
            </a:r>
            <a:endParaRPr lang="es-AR" sz="4000" dirty="0">
              <a:latin typeface="Arimo" panose="020B0604020202020204" pitchFamily="34" charset="0"/>
              <a:ea typeface="Arimo" panose="020B0604020202020204" pitchFamily="34" charset="0"/>
              <a:cs typeface="Arimo" panose="020B0604020202020204" pitchFamily="34" charset="0"/>
            </a:endParaRPr>
          </a:p>
        </p:txBody>
      </p:sp>
      <p:pic>
        <p:nvPicPr>
          <p:cNvPr id="10" name="Imagen 9">
            <a:extLst>
              <a:ext uri="{FF2B5EF4-FFF2-40B4-BE49-F238E27FC236}">
                <a16:creationId xmlns:a16="http://schemas.microsoft.com/office/drawing/2014/main" id="{034A9CC7-1CEE-4A39-AFB3-46BB91FFB495}"/>
              </a:ext>
            </a:extLst>
          </p:cNvPr>
          <p:cNvPicPr>
            <a:picLocks noChangeAspect="1"/>
          </p:cNvPicPr>
          <p:nvPr/>
        </p:nvPicPr>
        <p:blipFill>
          <a:blip r:embed="rId2"/>
          <a:stretch>
            <a:fillRect/>
          </a:stretch>
        </p:blipFill>
        <p:spPr>
          <a:xfrm>
            <a:off x="842682" y="1094613"/>
            <a:ext cx="10264589" cy="46687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777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6629398" y="1151403"/>
            <a:ext cx="4961966" cy="2201397"/>
          </a:xfrm>
        </p:spPr>
        <p:txBody>
          <a:bodyPr>
            <a:normAutofit/>
          </a:bodyPr>
          <a:lstStyle/>
          <a:p>
            <a:pPr algn="just"/>
            <a:r>
              <a:rPr lang="es-AR" sz="1800" dirty="0">
                <a:latin typeface="+mn-lt"/>
              </a:rPr>
              <a:t>E</a:t>
            </a:r>
            <a:r>
              <a:rPr lang="es-ES" sz="1800" dirty="0">
                <a:latin typeface="+mn-lt"/>
              </a:rPr>
              <a:t>n la mayoría de los crímenes los perpetradores conocen a sus victimas ya que solamente un 27% son considerados extraños. Además esta podría llegar a ser una variable importante para que el modelo estime el comportamiento de los criminales.</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999845" y="313764"/>
            <a:ext cx="10192310" cy="1066801"/>
          </a:xfrm>
        </p:spPr>
        <p:txBody>
          <a:bodyPr>
            <a:normAutofit fontScale="77500" lnSpcReduction="20000"/>
          </a:bodyPr>
          <a:lstStyle/>
          <a:p>
            <a:pPr>
              <a:lnSpc>
                <a:spcPct val="150000"/>
              </a:lnSpc>
            </a:pPr>
            <a:r>
              <a:rPr lang="es-ES" sz="4000" dirty="0">
                <a:latin typeface="+mn-lt"/>
              </a:rPr>
              <a:t>¿Como es la relación entre victimas y perpetradores?</a:t>
            </a:r>
            <a:endParaRPr lang="es-AR" sz="4000" dirty="0">
              <a:latin typeface="Arimo" panose="020B0604020202020204" pitchFamily="34" charset="0"/>
              <a:ea typeface="Arimo" panose="020B0604020202020204" pitchFamily="34" charset="0"/>
              <a:cs typeface="Arimo" panose="020B0604020202020204" pitchFamily="34" charset="0"/>
            </a:endParaRPr>
          </a:p>
        </p:txBody>
      </p:sp>
      <p:pic>
        <p:nvPicPr>
          <p:cNvPr id="5" name="Imagen 4">
            <a:extLst>
              <a:ext uri="{FF2B5EF4-FFF2-40B4-BE49-F238E27FC236}">
                <a16:creationId xmlns:a16="http://schemas.microsoft.com/office/drawing/2014/main" id="{73036C0C-67D1-4909-BA1E-6A0A2BE576F2}"/>
              </a:ext>
            </a:extLst>
          </p:cNvPr>
          <p:cNvPicPr>
            <a:picLocks noChangeAspect="1"/>
          </p:cNvPicPr>
          <p:nvPr/>
        </p:nvPicPr>
        <p:blipFill>
          <a:blip r:embed="rId2"/>
          <a:stretch>
            <a:fillRect/>
          </a:stretch>
        </p:blipFill>
        <p:spPr>
          <a:xfrm>
            <a:off x="1098176" y="1151404"/>
            <a:ext cx="5141259" cy="47468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09586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388660" y="1422400"/>
            <a:ext cx="7951695" cy="4013198"/>
          </a:xfrm>
        </p:spPr>
        <p:txBody>
          <a:bodyPr>
            <a:noAutofit/>
          </a:bodyPr>
          <a:lstStyle/>
          <a:p>
            <a:pPr algn="l"/>
            <a:r>
              <a:rPr lang="es-ES" sz="1800" dirty="0">
                <a:latin typeface="+mn-lt"/>
              </a:rPr>
              <a:t> tanto El sexo de las victimas como de los perpetradores es mayormente masculino.</a:t>
            </a:r>
            <a:br>
              <a:rPr lang="es-ES" sz="1800" dirty="0">
                <a:latin typeface="+mn-lt"/>
              </a:rPr>
            </a:br>
            <a:br>
              <a:rPr lang="es-ES" sz="1800" dirty="0">
                <a:latin typeface="+mn-lt"/>
              </a:rPr>
            </a:br>
            <a:r>
              <a:rPr lang="es-ES" sz="1800" dirty="0">
                <a:latin typeface="+mn-lt"/>
              </a:rPr>
              <a:t>La proporción de Hombres/mujeres se mantiene constante a lo largo de los años y podemos verla en los gráficos de torta.</a:t>
            </a:r>
            <a:br>
              <a:rPr lang="es-ES" sz="1800" dirty="0">
                <a:latin typeface="+mn-lt"/>
              </a:rPr>
            </a:br>
            <a:br>
              <a:rPr lang="es-ES" sz="1800" dirty="0">
                <a:latin typeface="+mn-lt"/>
              </a:rPr>
            </a:br>
            <a:r>
              <a:rPr lang="es-ES" sz="1800" dirty="0">
                <a:latin typeface="+mn-lt"/>
              </a:rPr>
              <a:t>Se producen mas crímenes a personas entre 20 y 29 años.</a:t>
            </a:r>
            <a:br>
              <a:rPr lang="es-ES" sz="1800" dirty="0">
                <a:latin typeface="+mn-lt"/>
              </a:rPr>
            </a:br>
            <a:br>
              <a:rPr lang="es-ES" sz="1800" dirty="0">
                <a:latin typeface="+mn-lt"/>
              </a:rPr>
            </a:br>
            <a:r>
              <a:rPr lang="es-ES" sz="1800" dirty="0">
                <a:latin typeface="+mn-lt"/>
              </a:rPr>
              <a:t>Se podría decir que en la mayoría de los casos los perpetradores conocen a sus victimas.</a:t>
            </a:r>
            <a:br>
              <a:rPr lang="es-ES" sz="1800" dirty="0">
                <a:latin typeface="+mn-lt"/>
              </a:rPr>
            </a:br>
            <a:br>
              <a:rPr lang="es-ES" sz="1800" dirty="0">
                <a:latin typeface="+mn-lt"/>
              </a:rPr>
            </a:br>
            <a:endParaRPr lang="es-ES" sz="1800" dirty="0">
              <a:latin typeface="+mn-lt"/>
            </a:endParaRP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779930" y="2898961"/>
            <a:ext cx="2608730" cy="1060076"/>
          </a:xfrm>
        </p:spPr>
        <p:txBody>
          <a:bodyPr>
            <a:normAutofit/>
          </a:bodyPr>
          <a:lstStyle/>
          <a:p>
            <a:pPr>
              <a:lnSpc>
                <a:spcPct val="150000"/>
              </a:lnSpc>
            </a:pPr>
            <a:r>
              <a:rPr lang="es-AR" sz="4000" dirty="0">
                <a:latin typeface="Arimo" panose="020B0604020202020204" pitchFamily="34" charset="0"/>
                <a:ea typeface="Arimo" panose="020B0604020202020204" pitchFamily="34" charset="0"/>
                <a:cs typeface="Arimo" panose="020B0604020202020204" pitchFamily="34" charset="0"/>
              </a:rPr>
              <a:t>Insights</a:t>
            </a:r>
          </a:p>
        </p:txBody>
      </p:sp>
    </p:spTree>
    <p:extLst>
      <p:ext uri="{BB962C8B-B14F-4D97-AF65-F5344CB8AC3E}">
        <p14:creationId xmlns:p14="http://schemas.microsoft.com/office/powerpoint/2010/main" val="326682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815787" y="2504142"/>
            <a:ext cx="10560426" cy="2817904"/>
          </a:xfrm>
        </p:spPr>
        <p:txBody>
          <a:bodyPr>
            <a:noAutofit/>
          </a:bodyPr>
          <a:lstStyle/>
          <a:p>
            <a:pPr algn="l"/>
            <a:r>
              <a:rPr lang="es-ES" sz="1800" dirty="0">
                <a:latin typeface="+mn-lt"/>
              </a:rPr>
              <a:t> es interesante plantear conocer el comportamiento criminal a partir del análisis de datos provenientes de crímenes conocidos. En los </a:t>
            </a:r>
            <a:r>
              <a:rPr lang="es-ES" sz="1800" dirty="0" err="1">
                <a:latin typeface="+mn-lt"/>
              </a:rPr>
              <a:t>insights</a:t>
            </a:r>
            <a:r>
              <a:rPr lang="es-ES" sz="1800" dirty="0">
                <a:latin typeface="+mn-lt"/>
              </a:rPr>
              <a:t> obtenidos anteriormente, se puede ver que los datos siguen un cierto patrón, y podrían ser utilizados para entrenar una inteligencia artificial de tal forma de estimar las características de los criminales, es decir predecir aquellas variables del dataset que caracterizan a los perpetradores.</a:t>
            </a:r>
            <a:br>
              <a:rPr lang="es-ES" sz="1800" dirty="0">
                <a:latin typeface="+mn-lt"/>
              </a:rPr>
            </a:br>
            <a:br>
              <a:rPr lang="es-ES" sz="1800" dirty="0">
                <a:latin typeface="+mn-lt"/>
              </a:rPr>
            </a:br>
            <a:br>
              <a:rPr lang="es-ES" sz="1800" dirty="0">
                <a:latin typeface="+mn-lt"/>
              </a:rPr>
            </a:br>
            <a:endParaRPr lang="es-ES" sz="1800" dirty="0">
              <a:latin typeface="+mn-lt"/>
            </a:endParaRP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3550024" y="322729"/>
            <a:ext cx="5091952" cy="2034989"/>
          </a:xfrm>
        </p:spPr>
        <p:txBody>
          <a:bodyPr>
            <a:normAutofit/>
          </a:bodyPr>
          <a:lstStyle/>
          <a:p>
            <a:pPr>
              <a:lnSpc>
                <a:spcPct val="150000"/>
              </a:lnSpc>
            </a:pPr>
            <a:r>
              <a:rPr lang="es-AR" sz="4000" dirty="0">
                <a:latin typeface="Arimo" panose="020B0604020202020204" pitchFamily="34" charset="0"/>
                <a:ea typeface="Arimo" panose="020B0604020202020204" pitchFamily="34" charset="0"/>
                <a:cs typeface="Arimo" panose="020B0604020202020204" pitchFamily="34" charset="0"/>
              </a:rPr>
              <a:t>Conclusiones y recomendaciones</a:t>
            </a:r>
          </a:p>
        </p:txBody>
      </p:sp>
    </p:spTree>
    <p:extLst>
      <p:ext uri="{BB962C8B-B14F-4D97-AF65-F5344CB8AC3E}">
        <p14:creationId xmlns:p14="http://schemas.microsoft.com/office/powerpoint/2010/main" val="400990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896471" y="415364"/>
            <a:ext cx="9117106" cy="974166"/>
          </a:xfrm>
        </p:spPr>
        <p:txBody>
          <a:bodyPr>
            <a:noAutofit/>
          </a:bodyPr>
          <a:lstStyle/>
          <a:p>
            <a:r>
              <a:rPr lang="es-AR" sz="4800" b="1" dirty="0">
                <a:latin typeface="Britannic Bold" panose="020B0903060703020204" pitchFamily="34" charset="0"/>
              </a:rPr>
              <a:t>INDICE</a:t>
            </a:r>
            <a:endParaRPr lang="es-ES" sz="4800" b="1" dirty="0">
              <a:latin typeface="Britannic Bold" panose="020B0903060703020204" pitchFamily="34" charset="0"/>
            </a:endParaRP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896471" y="1595718"/>
            <a:ext cx="9117106" cy="4486835"/>
          </a:xfrm>
        </p:spPr>
        <p:txBody>
          <a:bodyPr>
            <a:normAutofit fontScale="92500"/>
          </a:bodyPr>
          <a:lstStyle/>
          <a:p>
            <a:pPr marL="342900" indent="-342900" algn="l">
              <a:lnSpc>
                <a:spcPct val="150000"/>
              </a:lnSpc>
              <a:buFont typeface="Arial" panose="020B0604020202020204" pitchFamily="34" charset="0"/>
              <a:buChar char="•"/>
            </a:pPr>
            <a:r>
              <a:rPr lang="es-AR" sz="3600" dirty="0">
                <a:latin typeface="Arimo" panose="020B0604020202020204" pitchFamily="34" charset="0"/>
                <a:ea typeface="Arimo" panose="020B0604020202020204" pitchFamily="34" charset="0"/>
                <a:cs typeface="Arimo" panose="020B0604020202020204" pitchFamily="34" charset="0"/>
              </a:rPr>
              <a:t>Contexto y Audiencia</a:t>
            </a:r>
          </a:p>
          <a:p>
            <a:pPr marL="342900" indent="-342900" algn="l">
              <a:lnSpc>
                <a:spcPct val="150000"/>
              </a:lnSpc>
              <a:buFont typeface="Arial" panose="020B0604020202020204" pitchFamily="34" charset="0"/>
              <a:buChar char="•"/>
            </a:pPr>
            <a:r>
              <a:rPr lang="es-AR" sz="3600" dirty="0">
                <a:latin typeface="Arimo" panose="020B0604020202020204" pitchFamily="34" charset="0"/>
                <a:ea typeface="Arimo" panose="020B0604020202020204" pitchFamily="34" charset="0"/>
                <a:cs typeface="Arimo" panose="020B0604020202020204" pitchFamily="34" charset="0"/>
              </a:rPr>
              <a:t>Hipótesis/Preguntas de interés</a:t>
            </a:r>
          </a:p>
          <a:p>
            <a:pPr marL="342900" indent="-342900" algn="l">
              <a:lnSpc>
                <a:spcPct val="150000"/>
              </a:lnSpc>
              <a:buFont typeface="Arial" panose="020B0604020202020204" pitchFamily="34" charset="0"/>
              <a:buChar char="•"/>
            </a:pPr>
            <a:r>
              <a:rPr lang="es-AR" sz="3600" dirty="0">
                <a:latin typeface="Arimo" panose="020B0604020202020204" pitchFamily="34" charset="0"/>
                <a:ea typeface="Arimo" panose="020B0604020202020204" pitchFamily="34" charset="0"/>
                <a:cs typeface="Arimo" panose="020B0604020202020204" pitchFamily="34" charset="0"/>
              </a:rPr>
              <a:t>Metadata</a:t>
            </a:r>
          </a:p>
          <a:p>
            <a:pPr marL="342900" indent="-342900" algn="l">
              <a:lnSpc>
                <a:spcPct val="150000"/>
              </a:lnSpc>
              <a:buFont typeface="Arial" panose="020B0604020202020204" pitchFamily="34" charset="0"/>
              <a:buChar char="•"/>
            </a:pPr>
            <a:r>
              <a:rPr lang="es-AR" sz="3600" dirty="0">
                <a:latin typeface="Arimo" panose="020B0604020202020204" pitchFamily="34" charset="0"/>
                <a:ea typeface="Arimo" panose="020B0604020202020204" pitchFamily="34" charset="0"/>
                <a:cs typeface="Arimo" panose="020B0604020202020204" pitchFamily="34" charset="0"/>
              </a:rPr>
              <a:t>Análisis Exploratorio de Datos</a:t>
            </a:r>
          </a:p>
          <a:p>
            <a:pPr marL="342900" indent="-342900" algn="l">
              <a:lnSpc>
                <a:spcPct val="150000"/>
              </a:lnSpc>
              <a:buFont typeface="Arial" panose="020B0604020202020204" pitchFamily="34" charset="0"/>
              <a:buChar char="•"/>
            </a:pPr>
            <a:r>
              <a:rPr lang="es-AR" sz="3600" dirty="0">
                <a:latin typeface="Arimo" panose="020B0604020202020204" pitchFamily="34" charset="0"/>
                <a:ea typeface="Arimo" panose="020B0604020202020204" pitchFamily="34" charset="0"/>
                <a:cs typeface="Arimo" panose="020B0604020202020204" pitchFamily="34" charset="0"/>
              </a:rPr>
              <a:t>Insights </a:t>
            </a:r>
            <a:endParaRPr lang="es-ES" sz="3600" dirty="0">
              <a:latin typeface="Arimo" panose="020B0604020202020204" pitchFamily="34" charset="0"/>
              <a:ea typeface="Arimo" panose="020B0604020202020204" pitchFamily="34" charset="0"/>
              <a:cs typeface="Arimo" panose="020B0604020202020204" pitchFamily="34" charset="0"/>
            </a:endParaRPr>
          </a:p>
        </p:txBody>
      </p:sp>
    </p:spTree>
    <p:extLst>
      <p:ext uri="{BB962C8B-B14F-4D97-AF65-F5344CB8AC3E}">
        <p14:creationId xmlns:p14="http://schemas.microsoft.com/office/powerpoint/2010/main" val="198648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361763" y="493059"/>
            <a:ext cx="8390966" cy="5871881"/>
          </a:xfrm>
        </p:spPr>
        <p:txBody>
          <a:bodyPr>
            <a:noAutofit/>
          </a:bodyPr>
          <a:lstStyle/>
          <a:p>
            <a:r>
              <a:rPr lang="es-ES" sz="1800" b="0" dirty="0">
                <a:solidFill>
                  <a:srgbClr val="C9D1D9"/>
                </a:solidFill>
                <a:effectLst/>
                <a:latin typeface="Consolas" panose="020B0609020204030204" pitchFamily="49" charset="0"/>
              </a:rPr>
              <a:t>En el presente trabajo se analizan un conjunto de datos de reportes donde se detallan los crímenes de Estados Unidos de América comprendidos entre los años 1980 y 2014. Todos los datos presentados son parte de una extensión del trabajo de "</a:t>
            </a:r>
            <a:r>
              <a:rPr lang="es-ES" sz="1800" b="0" dirty="0" err="1">
                <a:solidFill>
                  <a:srgbClr val="C9D1D9"/>
                </a:solidFill>
                <a:effectLst/>
                <a:latin typeface="Consolas" panose="020B0609020204030204" pitchFamily="49" charset="0"/>
              </a:rPr>
              <a:t>Murder</a:t>
            </a:r>
            <a:r>
              <a:rPr lang="es-ES" sz="1800" b="0" dirty="0">
                <a:solidFill>
                  <a:srgbClr val="C9D1D9"/>
                </a:solidFill>
                <a:effectLst/>
                <a:latin typeface="Consolas" panose="020B0609020204030204" pitchFamily="49" charset="0"/>
              </a:rPr>
              <a:t> </a:t>
            </a:r>
            <a:r>
              <a:rPr lang="es-ES" sz="1800" b="0" dirty="0" err="1">
                <a:solidFill>
                  <a:srgbClr val="C9D1D9"/>
                </a:solidFill>
                <a:effectLst/>
                <a:latin typeface="Consolas" panose="020B0609020204030204" pitchFamily="49" charset="0"/>
              </a:rPr>
              <a:t>Accountability</a:t>
            </a:r>
            <a:r>
              <a:rPr lang="es-ES" sz="1800" b="0" dirty="0">
                <a:solidFill>
                  <a:srgbClr val="C9D1D9"/>
                </a:solidFill>
                <a:effectLst/>
                <a:latin typeface="Consolas" panose="020B0609020204030204" pitchFamily="49" charset="0"/>
              </a:rPr>
              <a:t> Project". Además, se encuentra </a:t>
            </a:r>
            <a:r>
              <a:rPr lang="es-ES" sz="1800" b="0" dirty="0" err="1">
                <a:solidFill>
                  <a:srgbClr val="C9D1D9"/>
                </a:solidFill>
                <a:effectLst/>
                <a:latin typeface="Consolas" panose="020B0609020204030204" pitchFamily="49" charset="0"/>
              </a:rPr>
              <a:t>incluída</a:t>
            </a:r>
            <a:r>
              <a:rPr lang="es-ES" sz="1800" b="0" dirty="0">
                <a:solidFill>
                  <a:srgbClr val="C9D1D9"/>
                </a:solidFill>
                <a:effectLst/>
                <a:latin typeface="Consolas" panose="020B0609020204030204" pitchFamily="49" charset="0"/>
              </a:rPr>
              <a:t> una columna, en la cual, se detallan los estados en los que fueron cometidos, para lograr una fácil representación geográfica de los mismos.</a:t>
            </a:r>
            <a:br>
              <a:rPr lang="es-ES" sz="1800" b="0" dirty="0">
                <a:solidFill>
                  <a:srgbClr val="C9D1D9"/>
                </a:solidFill>
                <a:effectLst/>
                <a:latin typeface="Consolas" panose="020B0609020204030204" pitchFamily="49" charset="0"/>
              </a:rPr>
            </a:br>
            <a:r>
              <a:rPr lang="es-ES" sz="1800" b="0" dirty="0">
                <a:solidFill>
                  <a:srgbClr val="C9D1D9"/>
                </a:solidFill>
                <a:effectLst/>
                <a:latin typeface="Consolas" panose="020B0609020204030204" pitchFamily="49" charset="0"/>
              </a:rPr>
              <a:t>El proyecto "The </a:t>
            </a:r>
            <a:r>
              <a:rPr lang="es-ES" sz="1800" b="0" dirty="0" err="1">
                <a:solidFill>
                  <a:srgbClr val="C9D1D9"/>
                </a:solidFill>
                <a:effectLst/>
                <a:latin typeface="Consolas" panose="020B0609020204030204" pitchFamily="49" charset="0"/>
              </a:rPr>
              <a:t>Murder</a:t>
            </a:r>
            <a:r>
              <a:rPr lang="es-ES" sz="1800" b="0" dirty="0">
                <a:solidFill>
                  <a:srgbClr val="C9D1D9"/>
                </a:solidFill>
                <a:effectLst/>
                <a:latin typeface="Consolas" panose="020B0609020204030204" pitchFamily="49" charset="0"/>
              </a:rPr>
              <a:t> </a:t>
            </a:r>
            <a:r>
              <a:rPr lang="es-ES" sz="1800" b="0" dirty="0" err="1">
                <a:solidFill>
                  <a:srgbClr val="C9D1D9"/>
                </a:solidFill>
                <a:effectLst/>
                <a:latin typeface="Consolas" panose="020B0609020204030204" pitchFamily="49" charset="0"/>
              </a:rPr>
              <a:t>Accountability</a:t>
            </a:r>
            <a:r>
              <a:rPr lang="es-ES" sz="1800" b="0" dirty="0">
                <a:solidFill>
                  <a:srgbClr val="C9D1D9"/>
                </a:solidFill>
                <a:effectLst/>
                <a:latin typeface="Consolas" panose="020B0609020204030204" pitchFamily="49" charset="0"/>
              </a:rPr>
              <a:t> Project" es la más completa base de datos de homicidios en Estados Unidos de América, que se encuentra disponible hasta la fecha. Este dataset incluye asesinatos de los archivos del FBI desde 1975 hasta el presente y también contiene información libre de más de 22.000 homicidios que no fueron reportados al departamento de justicia de los Estados Unidos. Este dataset incluye edad, grupo étnico, sexo de los asesinos, como también de las víctimas. También, se incluye la relación entre ellos y el arma utilizada.</a:t>
            </a:r>
            <a:br>
              <a:rPr lang="es-ES" sz="1800" b="0" dirty="0">
                <a:solidFill>
                  <a:srgbClr val="C9D1D9"/>
                </a:solidFill>
                <a:effectLst/>
                <a:latin typeface="Consolas" panose="020B0609020204030204" pitchFamily="49" charset="0"/>
              </a:rPr>
            </a:br>
            <a:r>
              <a:rPr lang="es-ES" sz="1800" b="0" dirty="0" err="1">
                <a:solidFill>
                  <a:srgbClr val="C9D1D9"/>
                </a:solidFill>
                <a:effectLst/>
                <a:latin typeface="Consolas" panose="020B0609020204030204" pitchFamily="49" charset="0"/>
              </a:rPr>
              <a:t>Tambien</a:t>
            </a:r>
            <a:r>
              <a:rPr lang="es-ES" sz="1800" b="0" dirty="0">
                <a:solidFill>
                  <a:srgbClr val="C9D1D9"/>
                </a:solidFill>
                <a:effectLst/>
                <a:latin typeface="Consolas" panose="020B0609020204030204" pitchFamily="49" charset="0"/>
              </a:rPr>
              <a:t> para la </a:t>
            </a:r>
            <a:r>
              <a:rPr lang="es-ES" sz="1800" b="0" dirty="0" err="1">
                <a:solidFill>
                  <a:srgbClr val="C9D1D9"/>
                </a:solidFill>
                <a:effectLst/>
                <a:latin typeface="Consolas" panose="020B0609020204030204" pitchFamily="49" charset="0"/>
              </a:rPr>
              <a:t>realizacion</a:t>
            </a:r>
            <a:r>
              <a:rPr lang="es-ES" sz="1800" b="0" dirty="0">
                <a:solidFill>
                  <a:srgbClr val="C9D1D9"/>
                </a:solidFill>
                <a:effectLst/>
                <a:latin typeface="Consolas" panose="020B0609020204030204" pitchFamily="49" charset="0"/>
              </a:rPr>
              <a:t> del </a:t>
            </a:r>
            <a:r>
              <a:rPr lang="es-ES" sz="1800" b="0" dirty="0" err="1">
                <a:solidFill>
                  <a:srgbClr val="C9D1D9"/>
                </a:solidFill>
                <a:effectLst/>
                <a:latin typeface="Consolas" panose="020B0609020204030204" pitchFamily="49" charset="0"/>
              </a:rPr>
              <a:t>analisis</a:t>
            </a:r>
            <a:r>
              <a:rPr lang="es-ES" sz="1800" b="0" dirty="0">
                <a:solidFill>
                  <a:srgbClr val="C9D1D9"/>
                </a:solidFill>
                <a:effectLst/>
                <a:latin typeface="Consolas" panose="020B0609020204030204" pitchFamily="49" charset="0"/>
              </a:rPr>
              <a:t> exploratorio de datos nos apoyamos en los datos obtenidos de la API del FBI, la cual tiene los datos de los años posteriores al 2014 en </a:t>
            </a:r>
            <a:r>
              <a:rPr lang="es-ES" sz="1800" b="0" dirty="0" err="1">
                <a:solidFill>
                  <a:srgbClr val="C9D1D9"/>
                </a:solidFill>
                <a:effectLst/>
                <a:latin typeface="Consolas" panose="020B0609020204030204" pitchFamily="49" charset="0"/>
              </a:rPr>
              <a:t>linea</a:t>
            </a:r>
            <a:r>
              <a:rPr lang="es-ES" sz="1800" b="0" dirty="0">
                <a:solidFill>
                  <a:srgbClr val="C9D1D9"/>
                </a:solidFill>
                <a:effectLst/>
                <a:latin typeface="Consolas" panose="020B0609020204030204" pitchFamily="49" charset="0"/>
              </a:rPr>
              <a:t> con el primer dataset.</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779930" y="2102223"/>
            <a:ext cx="2366682" cy="2653553"/>
          </a:xfrm>
        </p:spPr>
        <p:txBody>
          <a:bodyPr>
            <a:normAutofit/>
          </a:bodyPr>
          <a:lstStyle/>
          <a:p>
            <a:pPr>
              <a:lnSpc>
                <a:spcPct val="150000"/>
              </a:lnSpc>
            </a:pPr>
            <a:r>
              <a:rPr lang="es-AR" sz="3600" dirty="0">
                <a:latin typeface="Arimo" panose="020B0604020202020204" pitchFamily="34" charset="0"/>
                <a:ea typeface="Arimo" panose="020B0604020202020204" pitchFamily="34" charset="0"/>
                <a:cs typeface="Arimo" panose="020B0604020202020204" pitchFamily="34" charset="0"/>
              </a:rPr>
              <a:t>Contexto y Audiencia</a:t>
            </a:r>
          </a:p>
        </p:txBody>
      </p:sp>
    </p:spTree>
    <p:extLst>
      <p:ext uri="{BB962C8B-B14F-4D97-AF65-F5344CB8AC3E}">
        <p14:creationId xmlns:p14="http://schemas.microsoft.com/office/powerpoint/2010/main" val="108984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460375" y="1398494"/>
            <a:ext cx="7951695" cy="4061010"/>
          </a:xfrm>
        </p:spPr>
        <p:txBody>
          <a:bodyPr>
            <a:noAutofit/>
          </a:bodyPr>
          <a:lstStyle/>
          <a:p>
            <a:pPr algn="l"/>
            <a:r>
              <a:rPr lang="es-ES" sz="1800" dirty="0">
                <a:latin typeface="+mn-lt"/>
              </a:rPr>
              <a:t>En este sentido la principal hipótesis seria:</a:t>
            </a:r>
            <a:br>
              <a:rPr lang="es-ES" sz="1800" dirty="0">
                <a:latin typeface="+mn-lt"/>
              </a:rPr>
            </a:br>
            <a:br>
              <a:rPr lang="es-ES" sz="1800" dirty="0">
                <a:latin typeface="+mn-lt"/>
              </a:rPr>
            </a:br>
            <a:r>
              <a:rPr lang="es-ES" sz="1800" dirty="0">
                <a:latin typeface="+mn-lt"/>
              </a:rPr>
              <a:t>- ¿Es posible predecir el comportamiento criminal?</a:t>
            </a:r>
            <a:br>
              <a:rPr lang="es-ES" sz="1800" dirty="0">
                <a:latin typeface="+mn-lt"/>
              </a:rPr>
            </a:br>
            <a:br>
              <a:rPr lang="es-ES" sz="1800" dirty="0">
                <a:latin typeface="+mn-lt"/>
              </a:rPr>
            </a:br>
            <a:r>
              <a:rPr lang="es-ES" sz="1800" dirty="0">
                <a:latin typeface="+mn-lt"/>
              </a:rPr>
              <a:t>Para ello podemos plantear ciertas preguntas, con el objetivo de sacar algunas conclusiones (insights) de los datos como por ejemplo:</a:t>
            </a:r>
            <a:br>
              <a:rPr lang="es-ES" sz="1800" dirty="0">
                <a:latin typeface="+mn-lt"/>
              </a:rPr>
            </a:br>
            <a:br>
              <a:rPr lang="es-ES" sz="1800" dirty="0">
                <a:latin typeface="+mn-lt"/>
              </a:rPr>
            </a:br>
            <a:r>
              <a:rPr lang="es-ES" sz="1800" dirty="0">
                <a:latin typeface="+mn-lt"/>
              </a:rPr>
              <a:t>- ¿Cómo es la evolución de la cantidad de crímenes a lo largo de los años?</a:t>
            </a:r>
            <a:br>
              <a:rPr lang="es-ES" sz="1800" dirty="0">
                <a:latin typeface="+mn-lt"/>
              </a:rPr>
            </a:br>
            <a:r>
              <a:rPr lang="es-ES" sz="1800" dirty="0">
                <a:latin typeface="+mn-lt"/>
              </a:rPr>
              <a:t>- ¿Como es la evolución de la cantidad de crímenes de acuerdo a la hora del día?</a:t>
            </a:r>
            <a:br>
              <a:rPr lang="es-ES" sz="1800" dirty="0">
                <a:latin typeface="+mn-lt"/>
              </a:rPr>
            </a:br>
            <a:r>
              <a:rPr lang="es-ES" sz="1800" dirty="0">
                <a:latin typeface="+mn-lt"/>
              </a:rPr>
              <a:t>- ¿A que sexo son cometidos los crímenes mayormente?</a:t>
            </a:r>
            <a:br>
              <a:rPr lang="es-ES" sz="1800" dirty="0">
                <a:latin typeface="+mn-lt"/>
              </a:rPr>
            </a:br>
            <a:r>
              <a:rPr lang="es-ES" sz="1800" dirty="0">
                <a:latin typeface="+mn-lt"/>
              </a:rPr>
              <a:t>- ¿Como es la distribución de la edad de las víctimas?</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537882" y="2102223"/>
            <a:ext cx="2608730" cy="2653553"/>
          </a:xfrm>
        </p:spPr>
        <p:txBody>
          <a:bodyPr>
            <a:normAutofit fontScale="92500"/>
          </a:bodyPr>
          <a:lstStyle/>
          <a:p>
            <a:pPr>
              <a:lnSpc>
                <a:spcPct val="150000"/>
              </a:lnSpc>
            </a:pPr>
            <a:r>
              <a:rPr lang="es-AR" sz="4000" dirty="0">
                <a:latin typeface="Arimo" panose="020B0604020202020204" pitchFamily="34" charset="0"/>
                <a:ea typeface="Arimo" panose="020B0604020202020204" pitchFamily="34" charset="0"/>
                <a:cs typeface="Arimo" panose="020B0604020202020204" pitchFamily="34" charset="0"/>
              </a:rPr>
              <a:t>Hipótesis y Preguntas</a:t>
            </a:r>
          </a:p>
        </p:txBody>
      </p:sp>
    </p:spTree>
    <p:extLst>
      <p:ext uri="{BB962C8B-B14F-4D97-AF65-F5344CB8AC3E}">
        <p14:creationId xmlns:p14="http://schemas.microsoft.com/office/powerpoint/2010/main" val="138051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5002306" y="1398494"/>
            <a:ext cx="6409764" cy="448235"/>
          </a:xfrm>
        </p:spPr>
        <p:txBody>
          <a:bodyPr>
            <a:noAutofit/>
          </a:bodyPr>
          <a:lstStyle/>
          <a:p>
            <a:pPr algn="l"/>
            <a:r>
              <a:rPr lang="es-ES" sz="2400" b="0" i="0" dirty="0">
                <a:solidFill>
                  <a:srgbClr val="C9D1D9"/>
                </a:solidFill>
                <a:effectLst/>
                <a:latin typeface="Arimo" panose="020B0604020202020204" pitchFamily="34" charset="0"/>
                <a:ea typeface="Arimo" panose="020B0604020202020204" pitchFamily="34" charset="0"/>
                <a:cs typeface="Arimo" panose="020B0604020202020204" pitchFamily="34" charset="0"/>
              </a:rPr>
              <a:t>638454 crímenes cometidos</a:t>
            </a:r>
            <a:endParaRPr lang="es-ES" sz="6000" dirty="0">
              <a:latin typeface="Arimo" panose="020B0604020202020204" pitchFamily="34" charset="0"/>
              <a:ea typeface="Arimo" panose="020B0604020202020204" pitchFamily="34" charset="0"/>
              <a:cs typeface="Arimo" panose="020B0604020202020204" pitchFamily="34" charset="0"/>
            </a:endParaRP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528918" y="2830605"/>
            <a:ext cx="2608730" cy="1196788"/>
          </a:xfrm>
        </p:spPr>
        <p:txBody>
          <a:bodyPr>
            <a:normAutofit/>
          </a:bodyPr>
          <a:lstStyle/>
          <a:p>
            <a:pPr>
              <a:lnSpc>
                <a:spcPct val="150000"/>
              </a:lnSpc>
            </a:pPr>
            <a:r>
              <a:rPr lang="es-AR" sz="4000" dirty="0">
                <a:latin typeface="Arimo" panose="020B0604020202020204" pitchFamily="34" charset="0"/>
                <a:ea typeface="Arimo" panose="020B0604020202020204" pitchFamily="34" charset="0"/>
                <a:cs typeface="Arimo" panose="020B0604020202020204" pitchFamily="34" charset="0"/>
              </a:rPr>
              <a:t>Metadata</a:t>
            </a:r>
          </a:p>
        </p:txBody>
      </p:sp>
      <p:sp>
        <p:nvSpPr>
          <p:cNvPr id="4" name="Título 1">
            <a:extLst>
              <a:ext uri="{FF2B5EF4-FFF2-40B4-BE49-F238E27FC236}">
                <a16:creationId xmlns:a16="http://schemas.microsoft.com/office/drawing/2014/main" id="{0569FBD9-C242-43AC-B362-D931A77A2109}"/>
              </a:ext>
            </a:extLst>
          </p:cNvPr>
          <p:cNvSpPr txBox="1">
            <a:spLocks/>
          </p:cNvSpPr>
          <p:nvPr/>
        </p:nvSpPr>
        <p:spPr>
          <a:xfrm>
            <a:off x="5002306" y="2413746"/>
            <a:ext cx="6409764" cy="44823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ES" sz="2400" dirty="0">
                <a:solidFill>
                  <a:srgbClr val="C9D1D9"/>
                </a:solidFill>
                <a:effectLst/>
                <a:latin typeface="Arimo" panose="020B0604020202020204" pitchFamily="34" charset="0"/>
                <a:ea typeface="Arimo" panose="020B0604020202020204" pitchFamily="34" charset="0"/>
                <a:cs typeface="Arimo" panose="020B0604020202020204" pitchFamily="34" charset="0"/>
              </a:rPr>
              <a:t>448172 crímenes resueltos</a:t>
            </a:r>
            <a:endParaRPr lang="es-ES" sz="6000" dirty="0">
              <a:latin typeface="Arimo" panose="020B0604020202020204" pitchFamily="34" charset="0"/>
              <a:ea typeface="Arimo" panose="020B0604020202020204" pitchFamily="34" charset="0"/>
              <a:cs typeface="Arimo" panose="020B0604020202020204" pitchFamily="34" charset="0"/>
            </a:endParaRPr>
          </a:p>
        </p:txBody>
      </p:sp>
      <p:sp>
        <p:nvSpPr>
          <p:cNvPr id="5" name="Título 1">
            <a:extLst>
              <a:ext uri="{FF2B5EF4-FFF2-40B4-BE49-F238E27FC236}">
                <a16:creationId xmlns:a16="http://schemas.microsoft.com/office/drawing/2014/main" id="{F9137272-8A72-431A-8627-25E28AF1A755}"/>
              </a:ext>
            </a:extLst>
          </p:cNvPr>
          <p:cNvSpPr txBox="1">
            <a:spLocks/>
          </p:cNvSpPr>
          <p:nvPr/>
        </p:nvSpPr>
        <p:spPr>
          <a:xfrm>
            <a:off x="5002306" y="3397621"/>
            <a:ext cx="6409764" cy="83371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AR" sz="2400" dirty="0">
                <a:solidFill>
                  <a:srgbClr val="C9D1D9"/>
                </a:solidFill>
                <a:effectLst/>
                <a:latin typeface="Arimo" panose="020B0604020202020204" pitchFamily="34" charset="0"/>
                <a:ea typeface="Arimo" panose="020B0604020202020204" pitchFamily="34" charset="0"/>
                <a:cs typeface="Arimo" panose="020B0604020202020204" pitchFamily="34" charset="0"/>
              </a:rPr>
              <a:t>5</a:t>
            </a:r>
            <a:r>
              <a:rPr lang="es-ES" sz="2400" dirty="0">
                <a:solidFill>
                  <a:srgbClr val="C9D1D9"/>
                </a:solidFill>
                <a:effectLst/>
                <a:latin typeface="Arimo" panose="020B0604020202020204" pitchFamily="34" charset="0"/>
                <a:ea typeface="Arimo" panose="020B0604020202020204" pitchFamily="34" charset="0"/>
                <a:cs typeface="Arimo" panose="020B0604020202020204" pitchFamily="34" charset="0"/>
              </a:rPr>
              <a:t>1 estados, todo el territorio de estados unidos</a:t>
            </a:r>
            <a:endParaRPr lang="es-ES" sz="6000" dirty="0">
              <a:latin typeface="Arimo" panose="020B0604020202020204" pitchFamily="34" charset="0"/>
              <a:ea typeface="Arimo" panose="020B0604020202020204" pitchFamily="34" charset="0"/>
              <a:cs typeface="Arimo" panose="020B0604020202020204" pitchFamily="34" charset="0"/>
            </a:endParaRPr>
          </a:p>
        </p:txBody>
      </p:sp>
      <p:pic>
        <p:nvPicPr>
          <p:cNvPr id="7" name="Imagen 6">
            <a:extLst>
              <a:ext uri="{FF2B5EF4-FFF2-40B4-BE49-F238E27FC236}">
                <a16:creationId xmlns:a16="http://schemas.microsoft.com/office/drawing/2014/main" id="{C9BCEDA0-AACB-473C-A503-AE906FBDA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482" y="1194699"/>
            <a:ext cx="855824" cy="855824"/>
          </a:xfrm>
          <a:prstGeom prst="rect">
            <a:avLst/>
          </a:prstGeom>
        </p:spPr>
      </p:pic>
      <p:pic>
        <p:nvPicPr>
          <p:cNvPr id="9" name="Imagen 8">
            <a:extLst>
              <a:ext uri="{FF2B5EF4-FFF2-40B4-BE49-F238E27FC236}">
                <a16:creationId xmlns:a16="http://schemas.microsoft.com/office/drawing/2014/main" id="{F6E2D307-9621-4049-A9D7-7CDD14EE9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121982" y="2204778"/>
            <a:ext cx="855824" cy="855824"/>
          </a:xfrm>
          <a:prstGeom prst="rect">
            <a:avLst/>
          </a:prstGeom>
        </p:spPr>
      </p:pic>
      <p:pic>
        <p:nvPicPr>
          <p:cNvPr id="11" name="Imagen 10">
            <a:extLst>
              <a:ext uri="{FF2B5EF4-FFF2-40B4-BE49-F238E27FC236}">
                <a16:creationId xmlns:a16="http://schemas.microsoft.com/office/drawing/2014/main" id="{4EAFD46B-56E6-4CDC-B777-F41EE3A0577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9778" y1="78966" x2="36819" y2="41017"/>
                        <a14:foregroundMark x1="36819" y1="41017" x2="48446" y2="24546"/>
                        <a14:foregroundMark x1="48446" y1="24546" x2="60517" y2="32539"/>
                        <a14:foregroundMark x1="60517" y1="32539" x2="57893" y2="50303"/>
                        <a14:foregroundMark x1="57893" y1="50303" x2="51877" y2="61243"/>
                        <a14:foregroundMark x1="51877" y1="61243" x2="48365" y2="77352"/>
                      </a14:backgroundRemoval>
                    </a14:imgEffect>
                  </a14:imgLayer>
                </a14:imgProps>
              </a:ext>
              <a:ext uri="{28A0092B-C50C-407E-A947-70E740481C1C}">
                <a14:useLocalDpi xmlns:a14="http://schemas.microsoft.com/office/drawing/2010/main" val="0"/>
              </a:ext>
            </a:extLst>
          </a:blip>
          <a:stretch>
            <a:fillRect/>
          </a:stretch>
        </p:blipFill>
        <p:spPr>
          <a:xfrm>
            <a:off x="3897432" y="3162016"/>
            <a:ext cx="1304924" cy="1304924"/>
          </a:xfrm>
          <a:prstGeom prst="rect">
            <a:avLst/>
          </a:prstGeom>
        </p:spPr>
      </p:pic>
      <p:sp>
        <p:nvSpPr>
          <p:cNvPr id="12" name="Título 1">
            <a:extLst>
              <a:ext uri="{FF2B5EF4-FFF2-40B4-BE49-F238E27FC236}">
                <a16:creationId xmlns:a16="http://schemas.microsoft.com/office/drawing/2014/main" id="{E4FBD619-A5E6-4688-8273-B6C41FE8F537}"/>
              </a:ext>
            </a:extLst>
          </p:cNvPr>
          <p:cNvSpPr txBox="1">
            <a:spLocks/>
          </p:cNvSpPr>
          <p:nvPr/>
        </p:nvSpPr>
        <p:spPr>
          <a:xfrm>
            <a:off x="4977806" y="4649982"/>
            <a:ext cx="6604594" cy="155079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ES" sz="2400" dirty="0">
                <a:solidFill>
                  <a:srgbClr val="C9D1D9"/>
                </a:solidFill>
                <a:effectLst/>
                <a:latin typeface="Arimo" panose="020B0604020202020204" pitchFamily="34" charset="0"/>
                <a:ea typeface="Arimo" panose="020B0604020202020204" pitchFamily="34" charset="0"/>
                <a:cs typeface="Arimo" panose="020B0604020202020204" pitchFamily="34" charset="0"/>
              </a:rPr>
              <a:t>24 filas con datos de los crímenes entre ellos sexo, etnia, edad tanto de las victimas como de los criminales</a:t>
            </a:r>
            <a:endParaRPr lang="es-ES" sz="6000" dirty="0">
              <a:latin typeface="Arimo" panose="020B0604020202020204" pitchFamily="34" charset="0"/>
              <a:ea typeface="Arimo" panose="020B0604020202020204" pitchFamily="34" charset="0"/>
              <a:cs typeface="Arimo" panose="020B0604020202020204" pitchFamily="34" charset="0"/>
            </a:endParaRPr>
          </a:p>
        </p:txBody>
      </p:sp>
      <p:pic>
        <p:nvPicPr>
          <p:cNvPr id="14" name="Imagen 13">
            <a:extLst>
              <a:ext uri="{FF2B5EF4-FFF2-40B4-BE49-F238E27FC236}">
                <a16:creationId xmlns:a16="http://schemas.microsoft.com/office/drawing/2014/main" id="{A5CD33DC-7924-4BED-9D48-8B586A1D35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7432" y="4939174"/>
            <a:ext cx="972410" cy="972410"/>
          </a:xfrm>
          <a:prstGeom prst="rect">
            <a:avLst/>
          </a:prstGeom>
        </p:spPr>
      </p:pic>
    </p:spTree>
    <p:extLst>
      <p:ext uri="{BB962C8B-B14F-4D97-AF65-F5344CB8AC3E}">
        <p14:creationId xmlns:p14="http://schemas.microsoft.com/office/powerpoint/2010/main" val="130556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379693" y="5531224"/>
            <a:ext cx="8211672" cy="914400"/>
          </a:xfrm>
        </p:spPr>
        <p:txBody>
          <a:bodyPr>
            <a:noAutofit/>
          </a:bodyPr>
          <a:lstStyle/>
          <a:p>
            <a:pPr algn="just"/>
            <a:r>
              <a:rPr lang="es-ES" sz="1800" dirty="0">
                <a:latin typeface="+mn-lt"/>
              </a:rPr>
              <a:t>Los crímenes a lo largo de los años han disminuido, pasando de mas de 20000 crímenes anuales en promedio a menos de 15000 crímenes anuales en promedio.</a:t>
            </a: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537882" y="2102223"/>
            <a:ext cx="2608730" cy="2653553"/>
          </a:xfrm>
        </p:spPr>
        <p:txBody>
          <a:bodyPr>
            <a:normAutofit fontScale="92500" lnSpcReduction="10000"/>
          </a:bodyPr>
          <a:lstStyle/>
          <a:p>
            <a:r>
              <a:rPr lang="es-ES" sz="2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¿Cómo es la evolución de la cantidad de crímenes a lo largo de los años?</a:t>
            </a:r>
          </a:p>
        </p:txBody>
      </p:sp>
      <p:pic>
        <p:nvPicPr>
          <p:cNvPr id="6" name="Imagen 5">
            <a:extLst>
              <a:ext uri="{FF2B5EF4-FFF2-40B4-BE49-F238E27FC236}">
                <a16:creationId xmlns:a16="http://schemas.microsoft.com/office/drawing/2014/main" id="{2133FC96-2E7F-44DE-BCD3-ECB379A78CF3}"/>
              </a:ext>
            </a:extLst>
          </p:cNvPr>
          <p:cNvPicPr>
            <a:picLocks noChangeAspect="1"/>
          </p:cNvPicPr>
          <p:nvPr/>
        </p:nvPicPr>
        <p:blipFill>
          <a:blip r:embed="rId2"/>
          <a:stretch>
            <a:fillRect/>
          </a:stretch>
        </p:blipFill>
        <p:spPr>
          <a:xfrm>
            <a:off x="3379693" y="546849"/>
            <a:ext cx="8211672" cy="4822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1000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397622" y="5334000"/>
            <a:ext cx="8211672" cy="1012452"/>
          </a:xfrm>
        </p:spPr>
        <p:txBody>
          <a:bodyPr>
            <a:normAutofit/>
          </a:bodyPr>
          <a:lstStyle/>
          <a:p>
            <a:pPr algn="just"/>
            <a:r>
              <a:rPr lang="es-AR" sz="1800" dirty="0">
                <a:latin typeface="+mn-lt"/>
              </a:rPr>
              <a:t>De esta grafica podemos notar la proporcionalidad de acuerdo al sexo del perpetrador, la cual a simple vista parece constante a lo largo de los años.</a:t>
            </a:r>
            <a:endParaRPr lang="es-ES" sz="1800" dirty="0">
              <a:latin typeface="+mn-lt"/>
            </a:endParaRP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448796" y="1638300"/>
            <a:ext cx="2608730" cy="3505200"/>
          </a:xfrm>
        </p:spPr>
        <p:txBody>
          <a:bodyPr>
            <a:normAutofit fontScale="55000" lnSpcReduction="20000"/>
          </a:bodyPr>
          <a:lstStyle/>
          <a:p>
            <a:pPr>
              <a:lnSpc>
                <a:spcPct val="150000"/>
              </a:lnSpc>
            </a:pPr>
            <a:r>
              <a:rPr lang="es-ES" sz="4000" dirty="0">
                <a:latin typeface="+mn-lt"/>
              </a:rPr>
              <a:t>¿Cómo es la distribución de los crímenes a lo largo de los años discriminado por sexo del perpetrador?</a:t>
            </a:r>
            <a:endParaRPr lang="es-AR" sz="4000" dirty="0">
              <a:latin typeface="Arimo" panose="020B0604020202020204" pitchFamily="34" charset="0"/>
              <a:ea typeface="Arimo" panose="020B0604020202020204" pitchFamily="34" charset="0"/>
              <a:cs typeface="Arimo" panose="020B0604020202020204" pitchFamily="34" charset="0"/>
            </a:endParaRPr>
          </a:p>
        </p:txBody>
      </p:sp>
      <p:pic>
        <p:nvPicPr>
          <p:cNvPr id="8" name="Imagen 7">
            <a:extLst>
              <a:ext uri="{FF2B5EF4-FFF2-40B4-BE49-F238E27FC236}">
                <a16:creationId xmlns:a16="http://schemas.microsoft.com/office/drawing/2014/main" id="{7560C7F7-093B-43F6-A078-633279AC0CCD}"/>
              </a:ext>
            </a:extLst>
          </p:cNvPr>
          <p:cNvPicPr>
            <a:picLocks noChangeAspect="1"/>
          </p:cNvPicPr>
          <p:nvPr/>
        </p:nvPicPr>
        <p:blipFill>
          <a:blip r:embed="rId2"/>
          <a:stretch>
            <a:fillRect/>
          </a:stretch>
        </p:blipFill>
        <p:spPr>
          <a:xfrm>
            <a:off x="3397622" y="565860"/>
            <a:ext cx="8211671" cy="4539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4198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719137" y="5800725"/>
            <a:ext cx="10890157" cy="726702"/>
          </a:xfrm>
        </p:spPr>
        <p:txBody>
          <a:bodyPr>
            <a:normAutofit/>
          </a:bodyPr>
          <a:lstStyle/>
          <a:p>
            <a:pPr algn="just"/>
            <a:r>
              <a:rPr lang="es-AR" sz="1800" dirty="0">
                <a:latin typeface="+mn-lt"/>
              </a:rPr>
              <a:t>De esta grafica podemos observar que los crímenes son cometidos en su mayoría por hombres.</a:t>
            </a:r>
            <a:endParaRPr lang="es-ES" sz="1800" dirty="0">
              <a:latin typeface="+mn-lt"/>
            </a:endParaRP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787351" y="228600"/>
            <a:ext cx="10753725" cy="1200149"/>
          </a:xfrm>
        </p:spPr>
        <p:txBody>
          <a:bodyPr>
            <a:normAutofit fontScale="70000" lnSpcReduction="20000"/>
          </a:bodyPr>
          <a:lstStyle/>
          <a:p>
            <a:pPr>
              <a:lnSpc>
                <a:spcPct val="150000"/>
              </a:lnSpc>
            </a:pPr>
            <a:r>
              <a:rPr lang="es-ES" sz="4000" dirty="0">
                <a:latin typeface="+mn-lt"/>
              </a:rPr>
              <a:t>¿Cómo es la distribución de los crímenes según el sexo del perpetrador?</a:t>
            </a:r>
            <a:endParaRPr lang="es-AR" sz="4000" dirty="0">
              <a:latin typeface="Arimo" panose="020B0604020202020204" pitchFamily="34" charset="0"/>
              <a:ea typeface="Arimo" panose="020B0604020202020204" pitchFamily="34" charset="0"/>
              <a:cs typeface="Arimo" panose="020B0604020202020204" pitchFamily="34" charset="0"/>
            </a:endParaRPr>
          </a:p>
        </p:txBody>
      </p:sp>
      <p:pic>
        <p:nvPicPr>
          <p:cNvPr id="7" name="Imagen 6">
            <a:extLst>
              <a:ext uri="{FF2B5EF4-FFF2-40B4-BE49-F238E27FC236}">
                <a16:creationId xmlns:a16="http://schemas.microsoft.com/office/drawing/2014/main" id="{83CF1021-99CB-4DE9-8686-17FADBBF697C}"/>
              </a:ext>
            </a:extLst>
          </p:cNvPr>
          <p:cNvPicPr>
            <a:picLocks noChangeAspect="1"/>
          </p:cNvPicPr>
          <p:nvPr/>
        </p:nvPicPr>
        <p:blipFill>
          <a:blip r:embed="rId2"/>
          <a:stretch>
            <a:fillRect/>
          </a:stretch>
        </p:blipFill>
        <p:spPr>
          <a:xfrm>
            <a:off x="1442964" y="1695291"/>
            <a:ext cx="9442498" cy="38388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206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3EF1D-E382-4525-9D90-97A86412DD5B}"/>
              </a:ext>
            </a:extLst>
          </p:cNvPr>
          <p:cNvSpPr>
            <a:spLocks noGrp="1"/>
          </p:cNvSpPr>
          <p:nvPr>
            <p:ph type="ctrTitle"/>
          </p:nvPr>
        </p:nvSpPr>
        <p:spPr>
          <a:xfrm>
            <a:off x="3397622" y="5334000"/>
            <a:ext cx="8211672" cy="1012452"/>
          </a:xfrm>
        </p:spPr>
        <p:txBody>
          <a:bodyPr>
            <a:normAutofit/>
          </a:bodyPr>
          <a:lstStyle/>
          <a:p>
            <a:pPr algn="just"/>
            <a:r>
              <a:rPr lang="es-AR" sz="1800" dirty="0">
                <a:latin typeface="+mn-lt"/>
              </a:rPr>
              <a:t>Al igual que en el caso de los perpetradores observamos que el sexo de las victimas mantiene una proporción a lo largo de los años.</a:t>
            </a:r>
            <a:endParaRPr lang="es-ES" sz="1800" dirty="0">
              <a:latin typeface="+mn-lt"/>
            </a:endParaRPr>
          </a:p>
        </p:txBody>
      </p:sp>
      <p:sp>
        <p:nvSpPr>
          <p:cNvPr id="3" name="Subtítulo 2">
            <a:extLst>
              <a:ext uri="{FF2B5EF4-FFF2-40B4-BE49-F238E27FC236}">
                <a16:creationId xmlns:a16="http://schemas.microsoft.com/office/drawing/2014/main" id="{33695D8E-FA67-4B0E-BB9A-EEA96581F135}"/>
              </a:ext>
            </a:extLst>
          </p:cNvPr>
          <p:cNvSpPr>
            <a:spLocks noGrp="1"/>
          </p:cNvSpPr>
          <p:nvPr>
            <p:ph type="subTitle" idx="1"/>
          </p:nvPr>
        </p:nvSpPr>
        <p:spPr>
          <a:xfrm>
            <a:off x="448796" y="1638300"/>
            <a:ext cx="2608730" cy="3505200"/>
          </a:xfrm>
        </p:spPr>
        <p:txBody>
          <a:bodyPr>
            <a:normAutofit fontScale="55000" lnSpcReduction="20000"/>
          </a:bodyPr>
          <a:lstStyle/>
          <a:p>
            <a:pPr>
              <a:lnSpc>
                <a:spcPct val="150000"/>
              </a:lnSpc>
            </a:pPr>
            <a:r>
              <a:rPr lang="es-ES" sz="4000" dirty="0">
                <a:latin typeface="+mn-lt"/>
              </a:rPr>
              <a:t>¿Cómo es la distribución de los crímenes a lo largo de los años discriminado por sexo de las victimas?</a:t>
            </a:r>
            <a:endParaRPr lang="es-AR" sz="4000" dirty="0">
              <a:latin typeface="Arimo" panose="020B0604020202020204" pitchFamily="34" charset="0"/>
              <a:ea typeface="Arimo" panose="020B0604020202020204" pitchFamily="34" charset="0"/>
              <a:cs typeface="Arimo" panose="020B0604020202020204" pitchFamily="34" charset="0"/>
            </a:endParaRPr>
          </a:p>
        </p:txBody>
      </p:sp>
      <p:pic>
        <p:nvPicPr>
          <p:cNvPr id="7" name="Imagen 6">
            <a:extLst>
              <a:ext uri="{FF2B5EF4-FFF2-40B4-BE49-F238E27FC236}">
                <a16:creationId xmlns:a16="http://schemas.microsoft.com/office/drawing/2014/main" id="{CDD6222A-6914-4414-9A92-7966FB451ADA}"/>
              </a:ext>
            </a:extLst>
          </p:cNvPr>
          <p:cNvPicPr>
            <a:picLocks noChangeAspect="1"/>
          </p:cNvPicPr>
          <p:nvPr/>
        </p:nvPicPr>
        <p:blipFill>
          <a:blip r:embed="rId2"/>
          <a:stretch>
            <a:fillRect/>
          </a:stretch>
        </p:blipFill>
        <p:spPr>
          <a:xfrm>
            <a:off x="3558987" y="281557"/>
            <a:ext cx="7888942" cy="50524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9681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442</TotalTime>
  <Words>840</Words>
  <Application>Microsoft Office PowerPoint</Application>
  <PresentationFormat>Panorámica</PresentationFormat>
  <Paragraphs>35</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Arimo</vt:lpstr>
      <vt:lpstr>Britannic Bold</vt:lpstr>
      <vt:lpstr>Century Gothic</vt:lpstr>
      <vt:lpstr>Consolas</vt:lpstr>
      <vt:lpstr>Malla</vt:lpstr>
      <vt:lpstr>¿Se puede predecir el comportamiento criminal?</vt:lpstr>
      <vt:lpstr>INDICE</vt:lpstr>
      <vt:lpstr>En el presente trabajo se analizan un conjunto de datos de reportes donde se detallan los crímenes de Estados Unidos de América comprendidos entre los años 1980 y 2014. Todos los datos presentados son parte de una extensión del trabajo de "Murder Accountability Project". Además, se encuentra incluída una columna, en la cual, se detallan los estados en los que fueron cometidos, para lograr una fácil representación geográfica de los mismos. El proyecto "The Murder Accountability Project" es la más completa base de datos de homicidios en Estados Unidos de América, que se encuentra disponible hasta la fecha. Este dataset incluye asesinatos de los archivos del FBI desde 1975 hasta el presente y también contiene información libre de más de 22.000 homicidios que no fueron reportados al departamento de justicia de los Estados Unidos. Este dataset incluye edad, grupo étnico, sexo de los asesinos, como también de las víctimas. También, se incluye la relación entre ellos y el arma utilizada. Tambien para la realizacion del analisis exploratorio de datos nos apoyamos en los datos obtenidos de la API del FBI, la cual tiene los datos de los años posteriores al 2014 en linea con el primer dataset.</vt:lpstr>
      <vt:lpstr>En este sentido la principal hipótesis seria:  - ¿Es posible predecir el comportamiento criminal?  Para ello podemos plantear ciertas preguntas, con el objetivo de sacar algunas conclusiones (insights) de los datos como por ejemplo:  - ¿Cómo es la evolución de la cantidad de crímenes a lo largo de los años? - ¿Como es la evolución de la cantidad de crímenes de acuerdo a la hora del día? - ¿A que sexo son cometidos los crímenes mayormente? - ¿Como es la distribución de la edad de las víctimas?</vt:lpstr>
      <vt:lpstr>638454 crímenes cometidos</vt:lpstr>
      <vt:lpstr>Los crímenes a lo largo de los años han disminuido, pasando de mas de 20000 crímenes anuales en promedio a menos de 15000 crímenes anuales en promedio.</vt:lpstr>
      <vt:lpstr>De esta grafica podemos notar la proporcionalidad de acuerdo al sexo del perpetrador, la cual a simple vista parece constante a lo largo de los años.</vt:lpstr>
      <vt:lpstr>De esta grafica podemos observar que los crímenes son cometidos en su mayoría por hombres.</vt:lpstr>
      <vt:lpstr>Al igual que en el caso de los perpetradores observamos que el sexo de las victimas mantiene una proporción a lo largo de los años.</vt:lpstr>
      <vt:lpstr>Vemos un grafico de torta donde podemos observar que la mayoría de los crímenes son cometidos a personas de sexo masculino.</vt:lpstr>
      <vt:lpstr>Podemos ver que hay una mayor cantidad de crímenes en las edades entre 20 y 29.</vt:lpstr>
      <vt:lpstr>En la mayoría de los crímenes los perpetradores conocen a sus victimas ya que solamente un 27% son considerados extraños. Además esta podría llegar a ser una variable importante para que el modelo estime el comportamiento de los criminales.</vt:lpstr>
      <vt:lpstr> tanto El sexo de las victimas como de los perpetradores es mayormente masculino.  La proporción de Hombres/mujeres se mantiene constante a lo largo de los años y podemos verla en los gráficos de torta.  Se producen mas crímenes a personas entre 20 y 29 años.  Se podría decir que en la mayoría de los casos los perpetradores conocen a sus victimas.  </vt:lpstr>
      <vt:lpstr> es interesante plantear conocer el comportamiento criminal a partir del análisis de datos provenientes de crímenes conocidos. En los insights obtenidos anteriormente, se puede ver que los datos siguen un cierto patrón, y podrían ser utilizados para entrenar una inteligencia artificial de tal forma de estimar las características de los criminales, es decir predecir aquellas variables del dataset que caracterizan a los perpetradores.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puede predecir el comportamiento criminal?</dc:title>
  <dc:creator>Gustavo</dc:creator>
  <cp:lastModifiedBy>Gustavo</cp:lastModifiedBy>
  <cp:revision>16</cp:revision>
  <dcterms:created xsi:type="dcterms:W3CDTF">2023-04-19T01:55:05Z</dcterms:created>
  <dcterms:modified xsi:type="dcterms:W3CDTF">2023-05-25T19:02:49Z</dcterms:modified>
</cp:coreProperties>
</file>