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>
        <p:scale>
          <a:sx n="33" d="100"/>
          <a:sy n="33" d="100"/>
        </p:scale>
        <p:origin x="1134" y="-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C064DD9-2EFD-4E8C-8859-EE8665BE70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5B382D-A9C1-4D17-89B4-B2CEAFDF5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FC81-0647-4593-93CD-CE11C5C23D09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EA67AF-D518-4B90-9EE7-BE787E75D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35918-3554-479E-8532-604B25BFA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F8885-BB05-406A-9A6B-6E4D361F4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76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45EAC-2844-4720-9AC8-23AD8D722C0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4FC81-4124-4596-A977-AAE0C89F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4FC81-4124-4596-A977-AAE0C89F77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0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2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6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1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3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058E-9FFF-45C6-9C16-804CD9BF3EB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045D-3109-446A-93C1-FF420C48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6EF8D-7D51-4519-9983-4ECF03CFDDF9}"/>
              </a:ext>
            </a:extLst>
          </p:cNvPr>
          <p:cNvSpPr txBox="1"/>
          <p:nvPr/>
        </p:nvSpPr>
        <p:spPr>
          <a:xfrm>
            <a:off x="3300413" y="443566"/>
            <a:ext cx="23507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bg1"/>
                </a:solidFill>
              </a:rPr>
              <a:t>수기 답안지 자동 채점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C0367-4554-431A-B4AE-DA8804B8D1AD}"/>
              </a:ext>
            </a:extLst>
          </p:cNvPr>
          <p:cNvSpPr txBox="1"/>
          <p:nvPr/>
        </p:nvSpPr>
        <p:spPr>
          <a:xfrm>
            <a:off x="3300413" y="3356864"/>
            <a:ext cx="23507700" cy="84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</a:rPr>
              <a:t>전현민</a:t>
            </a:r>
            <a:r>
              <a:rPr lang="en-US" altLang="ko-KR" sz="4800" baseline="30000" dirty="0">
                <a:solidFill>
                  <a:schemeClr val="bg1"/>
                </a:solidFill>
              </a:rPr>
              <a:t>1</a:t>
            </a:r>
            <a:r>
              <a:rPr lang="en-US" altLang="ko-KR" sz="4800" dirty="0">
                <a:solidFill>
                  <a:schemeClr val="bg1"/>
                </a:solidFill>
              </a:rPr>
              <a:t>, </a:t>
            </a:r>
            <a:r>
              <a:rPr lang="ko-KR" altLang="en-US" sz="4800" b="1" dirty="0">
                <a:solidFill>
                  <a:schemeClr val="bg1"/>
                </a:solidFill>
              </a:rPr>
              <a:t>이재영</a:t>
            </a:r>
            <a:r>
              <a:rPr lang="en-US" altLang="ko-KR" sz="4800" b="1" baseline="30000" dirty="0">
                <a:solidFill>
                  <a:schemeClr val="bg1"/>
                </a:solidFill>
              </a:rPr>
              <a:t>2</a:t>
            </a:r>
            <a:r>
              <a:rPr lang="en-US" altLang="ko-KR" sz="4800" dirty="0">
                <a:solidFill>
                  <a:schemeClr val="bg1"/>
                </a:solidFill>
              </a:rPr>
              <a:t>, </a:t>
            </a:r>
            <a:r>
              <a:rPr lang="ko-KR" altLang="en-US" sz="4800" dirty="0">
                <a:solidFill>
                  <a:schemeClr val="bg1"/>
                </a:solidFill>
              </a:rPr>
              <a:t>이원정</a:t>
            </a:r>
            <a:r>
              <a:rPr lang="en-US" altLang="ko-KR" sz="4800" baseline="30000" dirty="0">
                <a:solidFill>
                  <a:schemeClr val="bg1"/>
                </a:solidFill>
              </a:rPr>
              <a:t>3</a:t>
            </a:r>
            <a:r>
              <a:rPr lang="en-US" altLang="ko-KR" sz="4800" dirty="0">
                <a:solidFill>
                  <a:schemeClr val="bg1"/>
                </a:solidFill>
              </a:rPr>
              <a:t>, </a:t>
            </a:r>
            <a:r>
              <a:rPr lang="ko-KR" altLang="en-US" sz="4800" dirty="0">
                <a:solidFill>
                  <a:schemeClr val="bg1"/>
                </a:solidFill>
              </a:rPr>
              <a:t>이웅희</a:t>
            </a:r>
            <a:r>
              <a:rPr lang="en-US" altLang="ko-KR" sz="4800" baseline="30000" dirty="0">
                <a:solidFill>
                  <a:schemeClr val="bg1"/>
                </a:solidFill>
              </a:rPr>
              <a:t>4</a:t>
            </a:r>
            <a:r>
              <a:rPr lang="en-US" altLang="ko-KR" sz="4800" dirty="0">
                <a:solidFill>
                  <a:schemeClr val="bg1"/>
                </a:solidFill>
              </a:rPr>
              <a:t>, </a:t>
            </a:r>
            <a:r>
              <a:rPr lang="ko-KR" altLang="en-US" sz="4800" dirty="0">
                <a:solidFill>
                  <a:schemeClr val="bg1"/>
                </a:solidFill>
              </a:rPr>
              <a:t>김영훈</a:t>
            </a:r>
            <a:r>
              <a:rPr lang="en-US" altLang="ko-KR" sz="4800" baseline="30000" dirty="0">
                <a:solidFill>
                  <a:schemeClr val="bg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ED4B5-59F1-4905-89AD-C0493F05DDE3}"/>
                  </a:ext>
                </a:extLst>
              </p:cNvPr>
              <p:cNvSpPr txBox="1"/>
              <p:nvPr/>
            </p:nvSpPr>
            <p:spPr>
              <a:xfrm>
                <a:off x="3300413" y="4269589"/>
                <a:ext cx="23507700" cy="197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aseline="30000" dirty="0">
                    <a:solidFill>
                      <a:schemeClr val="bg1"/>
                    </a:solidFill>
                  </a:rPr>
                  <a:t>5</a:t>
                </a:r>
                <a:r>
                  <a:rPr lang="ko-KR" altLang="en-US" sz="4000" dirty="0">
                    <a:solidFill>
                      <a:schemeClr val="bg1"/>
                    </a:solidFill>
                  </a:rPr>
                  <a:t>교신저자</a:t>
                </a:r>
                <a:r>
                  <a:rPr lang="en-US" altLang="ko-KR" sz="4000" dirty="0">
                    <a:solidFill>
                      <a:schemeClr val="bg1"/>
                    </a:solidFill>
                  </a:rPr>
                  <a:t>: Email: yhkim7951@gmail.com</a:t>
                </a:r>
              </a:p>
              <a:p>
                <a:pPr algn="ctr"/>
                <a:r>
                  <a:rPr lang="ko-KR" altLang="en-US" sz="4000" dirty="0">
                    <a:solidFill>
                      <a:schemeClr val="bg1"/>
                    </a:solidFill>
                  </a:rPr>
                  <a:t>한양대학교 </a:t>
                </a:r>
                <a:r>
                  <a:rPr lang="en-US" altLang="ko-KR" sz="4000" dirty="0">
                    <a:solidFill>
                      <a:schemeClr val="bg1"/>
                    </a:solidFill>
                  </a:rPr>
                  <a:t>ERICA </a:t>
                </a:r>
                <a14:m>
                  <m:oMath xmlns:m="http://schemas.openxmlformats.org/officeDocument/2006/math">
                    <m:r>
                      <a:rPr lang="ko-KR" altLang="en-US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소프트웨어학</m:t>
                    </m:r>
                    <m:sSup>
                      <m:sSupPr>
                        <m:ctrlPr>
                          <a:rPr lang="en-US" altLang="ko-KR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부</m:t>
                        </m:r>
                      </m:e>
                      <m:sup>
                        <m:r>
                          <a:rPr lang="en-US" altLang="ko-KR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sup>
                    </m:sSup>
                  </m:oMath>
                </a14:m>
                <a:endParaRPr lang="en-US" altLang="ko-KR" sz="40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한양대학교</m:t>
                      </m:r>
                      <m:r>
                        <a:rPr lang="ko-KR" altLang="en-US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컴퓨터공학</m:t>
                      </m:r>
                      <m:sSup>
                        <m:sSupPr>
                          <m:ctrlPr>
                            <a:rPr lang="en-US" altLang="ko-KR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과</m:t>
                          </m:r>
                        </m:e>
                        <m:sup>
                          <m:r>
                            <a:rPr lang="en-US" altLang="ko-KR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4,5</m:t>
                          </m:r>
                        </m:sup>
                      </m:sSup>
                    </m:oMath>
                  </m:oMathPara>
                </a14:m>
                <a:endParaRPr lang="en-US" altLang="ko-KR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ED4B5-59F1-4905-89AD-C0493F05D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13" y="4269589"/>
                <a:ext cx="23507700" cy="1978811"/>
              </a:xfrm>
              <a:prstGeom prst="rect">
                <a:avLst/>
              </a:prstGeom>
              <a:blipFill>
                <a:blip r:embed="rId3"/>
                <a:stretch>
                  <a:fillRect t="-6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1DEC0FC5-70BD-4FC1-AA76-760520C36CA7}"/>
              </a:ext>
            </a:extLst>
          </p:cNvPr>
          <p:cNvSpPr/>
          <p:nvPr/>
        </p:nvSpPr>
        <p:spPr>
          <a:xfrm>
            <a:off x="10934700" y="2284838"/>
            <a:ext cx="6705600" cy="845553"/>
          </a:xfrm>
          <a:prstGeom prst="wedgeRoundRectCallout">
            <a:avLst>
              <a:gd name="adj1" fmla="val -28219"/>
              <a:gd name="adj2" fmla="val 728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발표자</a:t>
            </a:r>
            <a:r>
              <a:rPr lang="en-US" altLang="ko-KR" sz="3200" dirty="0">
                <a:solidFill>
                  <a:schemeClr val="tx1"/>
                </a:solidFill>
              </a:rPr>
              <a:t>: wayexists02@gmail.com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FBACE3-FEA0-4EAA-AB77-083EC5642B85}"/>
              </a:ext>
            </a:extLst>
          </p:cNvPr>
          <p:cNvSpPr/>
          <p:nvPr/>
        </p:nvSpPr>
        <p:spPr>
          <a:xfrm>
            <a:off x="685799" y="6708696"/>
            <a:ext cx="14120813" cy="9829800"/>
          </a:xfrm>
          <a:prstGeom prst="roundRect">
            <a:avLst>
              <a:gd name="adj" fmla="val 7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A3A620-66DD-4F8E-84B5-5D24A52182BE}"/>
              </a:ext>
            </a:extLst>
          </p:cNvPr>
          <p:cNvSpPr/>
          <p:nvPr/>
        </p:nvSpPr>
        <p:spPr>
          <a:xfrm>
            <a:off x="15468600" y="6708696"/>
            <a:ext cx="14120813" cy="9829800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CBE20E-654A-43BC-B815-884D40AA4790}"/>
              </a:ext>
            </a:extLst>
          </p:cNvPr>
          <p:cNvSpPr/>
          <p:nvPr/>
        </p:nvSpPr>
        <p:spPr>
          <a:xfrm>
            <a:off x="685799" y="17116188"/>
            <a:ext cx="28903614" cy="12525612"/>
          </a:xfrm>
          <a:prstGeom prst="roundRect">
            <a:avLst>
              <a:gd name="adj" fmla="val 7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6C23B4-96C2-4823-9B74-45D4B270AED9}"/>
              </a:ext>
            </a:extLst>
          </p:cNvPr>
          <p:cNvSpPr/>
          <p:nvPr/>
        </p:nvSpPr>
        <p:spPr>
          <a:xfrm>
            <a:off x="1256981" y="7046372"/>
            <a:ext cx="12992419" cy="1676400"/>
          </a:xfrm>
          <a:prstGeom prst="roundRect">
            <a:avLst>
              <a:gd name="adj" fmla="val 257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DF29E-F468-4A82-9A7C-1495FFC56891}"/>
              </a:ext>
            </a:extLst>
          </p:cNvPr>
          <p:cNvSpPr txBox="1"/>
          <p:nvPr/>
        </p:nvSpPr>
        <p:spPr>
          <a:xfrm>
            <a:off x="3886040" y="7349624"/>
            <a:ext cx="7734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Definition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ECD2A32-0BF6-4BBC-ABEE-05A186214ADF}"/>
              </a:ext>
            </a:extLst>
          </p:cNvPr>
          <p:cNvSpPr/>
          <p:nvPr/>
        </p:nvSpPr>
        <p:spPr>
          <a:xfrm>
            <a:off x="16128601" y="7046372"/>
            <a:ext cx="12889631" cy="1676400"/>
          </a:xfrm>
          <a:prstGeom prst="roundRect">
            <a:avLst>
              <a:gd name="adj" fmla="val 257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19BF7-2140-46EF-8F0C-4EF81471B8CE}"/>
              </a:ext>
            </a:extLst>
          </p:cNvPr>
          <p:cNvSpPr txBox="1"/>
          <p:nvPr/>
        </p:nvSpPr>
        <p:spPr>
          <a:xfrm>
            <a:off x="18706266" y="7330574"/>
            <a:ext cx="7734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Motivation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66A926C-FB72-4CBD-853B-86F2F2B23442}"/>
              </a:ext>
            </a:extLst>
          </p:cNvPr>
          <p:cNvSpPr/>
          <p:nvPr/>
        </p:nvSpPr>
        <p:spPr>
          <a:xfrm>
            <a:off x="1256981" y="17445673"/>
            <a:ext cx="27761251" cy="1676400"/>
          </a:xfrm>
          <a:prstGeom prst="roundRect">
            <a:avLst>
              <a:gd name="adj" fmla="val 257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7A313-8CFF-4745-8679-3E185F3B956B}"/>
              </a:ext>
            </a:extLst>
          </p:cNvPr>
          <p:cNvSpPr txBox="1"/>
          <p:nvPr/>
        </p:nvSpPr>
        <p:spPr>
          <a:xfrm>
            <a:off x="8690212" y="17729875"/>
            <a:ext cx="12894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Model Implementation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B99264-30EC-4070-A1AB-1F2DE668B738}"/>
              </a:ext>
            </a:extLst>
          </p:cNvPr>
          <p:cNvSpPr/>
          <p:nvPr/>
        </p:nvSpPr>
        <p:spPr>
          <a:xfrm>
            <a:off x="685799" y="30219492"/>
            <a:ext cx="28903614" cy="11669871"/>
          </a:xfrm>
          <a:prstGeom prst="roundRect">
            <a:avLst>
              <a:gd name="adj" fmla="val 7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99A648-9E51-4996-B8C3-63DE6123DEE8}"/>
              </a:ext>
            </a:extLst>
          </p:cNvPr>
          <p:cNvSpPr/>
          <p:nvPr/>
        </p:nvSpPr>
        <p:spPr>
          <a:xfrm>
            <a:off x="1256981" y="30548977"/>
            <a:ext cx="27761251" cy="1676400"/>
          </a:xfrm>
          <a:prstGeom prst="roundRect">
            <a:avLst>
              <a:gd name="adj" fmla="val 257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7E017-60FD-4EA5-801B-51AA1BDE7955}"/>
              </a:ext>
            </a:extLst>
          </p:cNvPr>
          <p:cNvSpPr txBox="1"/>
          <p:nvPr/>
        </p:nvSpPr>
        <p:spPr>
          <a:xfrm>
            <a:off x="10841513" y="30833179"/>
            <a:ext cx="8592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Experiment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8E7E4-EEE2-47FF-A01D-CB58ADB51C30}"/>
              </a:ext>
            </a:extLst>
          </p:cNvPr>
          <p:cNvSpPr txBox="1"/>
          <p:nvPr/>
        </p:nvSpPr>
        <p:spPr>
          <a:xfrm>
            <a:off x="1587975" y="9067801"/>
            <a:ext cx="1189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Given:</a:t>
            </a:r>
            <a:endParaRPr lang="ko-KR" alt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194779-C2BE-4175-98BC-D801199588FC}"/>
                  </a:ext>
                </a:extLst>
              </p:cNvPr>
              <p:cNvSpPr txBox="1"/>
              <p:nvPr/>
            </p:nvSpPr>
            <p:spPr>
              <a:xfrm>
                <a:off x="3886040" y="9067801"/>
                <a:ext cx="110891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800" dirty="0"/>
                  <a:t>단답형 프로토타입 답안</a:t>
                </a:r>
                <a:r>
                  <a:rPr lang="en-US" altLang="ko-KR" sz="4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4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4800" dirty="0"/>
                  <a:t>),</a:t>
                </a:r>
              </a:p>
              <a:p>
                <a:r>
                  <a:rPr lang="ko-KR" altLang="en-US" sz="4800" dirty="0" err="1"/>
                  <a:t>미채점</a:t>
                </a:r>
                <a:r>
                  <a:rPr lang="ko-KR" altLang="en-US" sz="4800" dirty="0"/>
                  <a:t> 답안</a:t>
                </a:r>
                <a:r>
                  <a:rPr lang="en-US" altLang="ko-KR" sz="4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4800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800" dirty="0"/>
                  <a:t>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194779-C2BE-4175-98BC-D8011995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040" y="9067801"/>
                <a:ext cx="11089163" cy="1569660"/>
              </a:xfrm>
              <a:prstGeom prst="rect">
                <a:avLst/>
              </a:prstGeom>
              <a:blipFill>
                <a:blip r:embed="rId4"/>
                <a:stretch>
                  <a:fillRect l="-2473" t="-10117" b="-2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7759E95-1E7D-40B3-856F-B2A13E507AB7}"/>
              </a:ext>
            </a:extLst>
          </p:cNvPr>
          <p:cNvSpPr txBox="1"/>
          <p:nvPr/>
        </p:nvSpPr>
        <p:spPr>
          <a:xfrm>
            <a:off x="1587975" y="11244377"/>
            <a:ext cx="1189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Output:</a:t>
            </a:r>
            <a:endParaRPr lang="ko-KR" alt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8B50E-13BC-4144-A70E-EF430F4AB611}"/>
                  </a:ext>
                </a:extLst>
              </p:cNvPr>
              <p:cNvSpPr txBox="1"/>
              <p:nvPr/>
            </p:nvSpPr>
            <p:spPr>
              <a:xfrm>
                <a:off x="3886041" y="11244377"/>
                <a:ext cx="9601360" cy="84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4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48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4800" dirty="0"/>
                  <a:t> 정답 여부</a:t>
                </a:r>
                <a:endParaRPr lang="en-US" altLang="ko-KR" sz="4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8B50E-13BC-4144-A70E-EF430F4A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041" y="11244377"/>
                <a:ext cx="9601360" cy="844911"/>
              </a:xfrm>
              <a:prstGeom prst="rect">
                <a:avLst/>
              </a:prstGeom>
              <a:blipFill>
                <a:blip r:embed="rId5"/>
                <a:stretch>
                  <a:fillRect t="-17391" b="-35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DBE18D3-DADD-43FE-81DB-116627D7457C}"/>
              </a:ext>
            </a:extLst>
          </p:cNvPr>
          <p:cNvSpPr txBox="1"/>
          <p:nvPr/>
        </p:nvSpPr>
        <p:spPr>
          <a:xfrm>
            <a:off x="16579293" y="9067801"/>
            <a:ext cx="1189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수기로 된 답안 채점 시스템의 부족</a:t>
            </a:r>
            <a:endParaRPr lang="en-US" altLang="ko-KR" sz="4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FC520-BE05-4530-9EFE-3EAC579C50D2}"/>
              </a:ext>
            </a:extLst>
          </p:cNvPr>
          <p:cNvSpPr txBox="1"/>
          <p:nvPr/>
        </p:nvSpPr>
        <p:spPr>
          <a:xfrm>
            <a:off x="16579293" y="10175409"/>
            <a:ext cx="11899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/>
              <a:t>온라인 플랫폼의 시험지 채점 연구는 진행된 사례</a:t>
            </a:r>
            <a:r>
              <a:rPr lang="en-US" altLang="ko-KR" sz="4000" dirty="0"/>
              <a:t>(MOOC</a:t>
            </a:r>
            <a:r>
              <a:rPr lang="ko-KR" altLang="en-US" sz="4000" dirty="0"/>
              <a:t>의 채점 시스템</a:t>
            </a:r>
            <a:r>
              <a:rPr lang="en-US" altLang="ko-KR" sz="4000" dirty="0"/>
              <a:t>)</a:t>
            </a:r>
            <a:r>
              <a:rPr lang="ko-KR" altLang="en-US" sz="4000" dirty="0"/>
              <a:t>들이 있으나</a:t>
            </a:r>
            <a:r>
              <a:rPr lang="en-US" altLang="ko-KR" sz="4000" dirty="0"/>
              <a:t>, </a:t>
            </a:r>
            <a:r>
              <a:rPr lang="ko-KR" altLang="en-US" sz="4000" dirty="0"/>
              <a:t>온라인 플랫폼이라는 제한된 시스템에만 적용 가능하다는 문제가 있음</a:t>
            </a:r>
            <a:r>
              <a:rPr lang="en-US" altLang="ko-KR" sz="4000" dirty="0"/>
              <a:t>.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592429A-476A-4571-A835-037A559750A3}"/>
              </a:ext>
            </a:extLst>
          </p:cNvPr>
          <p:cNvSpPr/>
          <p:nvPr/>
        </p:nvSpPr>
        <p:spPr>
          <a:xfrm>
            <a:off x="16128601" y="13551067"/>
            <a:ext cx="1061007" cy="11259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18CF661-2CC9-4657-A199-09D672453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8926" y="38217089"/>
            <a:ext cx="9832779" cy="3203809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94C934-14D3-4844-A706-C12957BA2A0A}"/>
              </a:ext>
            </a:extLst>
          </p:cNvPr>
          <p:cNvSpPr/>
          <p:nvPr/>
        </p:nvSpPr>
        <p:spPr>
          <a:xfrm>
            <a:off x="20395378" y="37367913"/>
            <a:ext cx="8172162" cy="76622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8B045A-5D8B-4423-B0BD-B1DC77B031E2}"/>
              </a:ext>
            </a:extLst>
          </p:cNvPr>
          <p:cNvSpPr txBox="1"/>
          <p:nvPr/>
        </p:nvSpPr>
        <p:spPr>
          <a:xfrm>
            <a:off x="21506222" y="37468096"/>
            <a:ext cx="5974563" cy="56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</a:rPr>
              <a:t>문제별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Confusion Matrix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C657925-9DA1-4933-99CE-7DE32D4B5111}"/>
              </a:ext>
            </a:extLst>
          </p:cNvPr>
          <p:cNvGrpSpPr/>
          <p:nvPr/>
        </p:nvGrpSpPr>
        <p:grpSpPr>
          <a:xfrm>
            <a:off x="1478200" y="34158474"/>
            <a:ext cx="7661604" cy="6611316"/>
            <a:chOff x="1255157" y="32240612"/>
            <a:chExt cx="10340099" cy="9117013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25930871-9E9F-4A37-980D-9258EB1D4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6981" y="32803069"/>
              <a:ext cx="10338274" cy="2757870"/>
            </a:xfrm>
            <a:prstGeom prst="rect">
              <a:avLst/>
            </a:prstGeom>
          </p:spPr>
        </p:pic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B519E8D-9B07-45EB-ADBF-D5F66A8D2722}"/>
                </a:ext>
              </a:extLst>
            </p:cNvPr>
            <p:cNvSpPr/>
            <p:nvPr/>
          </p:nvSpPr>
          <p:spPr>
            <a:xfrm>
              <a:off x="1256983" y="32240612"/>
              <a:ext cx="3975361" cy="9585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문제 </a:t>
              </a:r>
              <a:r>
                <a:rPr lang="en-US" altLang="ko-KR" sz="3600" dirty="0"/>
                <a:t>1</a:t>
              </a:r>
              <a:endParaRPr lang="ko-KR" altLang="en-US" sz="3600" dirty="0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2C20B8F-6748-43B4-9907-DC1B58C34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5158" y="35439377"/>
              <a:ext cx="10340098" cy="2831156"/>
            </a:xfrm>
            <a:prstGeom prst="rect">
              <a:avLst/>
            </a:prstGeom>
          </p:spPr>
        </p:pic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350DF97-714D-416E-8E2D-982EF465E61B}"/>
                </a:ext>
              </a:extLst>
            </p:cNvPr>
            <p:cNvSpPr/>
            <p:nvPr/>
          </p:nvSpPr>
          <p:spPr>
            <a:xfrm>
              <a:off x="1255158" y="35057530"/>
              <a:ext cx="3975361" cy="9585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문제 </a:t>
              </a:r>
              <a:r>
                <a:rPr lang="en-US" altLang="ko-KR" sz="3600" dirty="0"/>
                <a:t>2</a:t>
              </a:r>
              <a:endParaRPr lang="ko-KR" altLang="en-US" sz="3600" dirty="0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073293D-531C-4F85-9AEB-FC587DD44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55157" y="38233189"/>
              <a:ext cx="10340098" cy="3124436"/>
            </a:xfrm>
            <a:prstGeom prst="rect">
              <a:avLst/>
            </a:prstGeom>
          </p:spPr>
        </p:pic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9CF8BA64-F05D-4F19-BA4D-C70110A22A13}"/>
                </a:ext>
              </a:extLst>
            </p:cNvPr>
            <p:cNvSpPr/>
            <p:nvPr/>
          </p:nvSpPr>
          <p:spPr>
            <a:xfrm>
              <a:off x="1256982" y="37801162"/>
              <a:ext cx="3975361" cy="9585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문제 </a:t>
              </a:r>
              <a:r>
                <a:rPr lang="en-US" altLang="ko-KR" sz="3600" dirty="0"/>
                <a:t>3</a:t>
              </a:r>
              <a:endParaRPr lang="ko-KR" altLang="en-US" sz="36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7E7D558-BB2A-4D3B-BBA8-C775BC625534}"/>
              </a:ext>
            </a:extLst>
          </p:cNvPr>
          <p:cNvSpPr txBox="1"/>
          <p:nvPr/>
        </p:nvSpPr>
        <p:spPr>
          <a:xfrm>
            <a:off x="1587975" y="29083819"/>
            <a:ext cx="7111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2400" dirty="0"/>
              <a:t>*Břetislav H.: handwriting-ocr. https://bit.ly/2Wy5dkU </a:t>
            </a:r>
            <a:br>
              <a:rPr lang="sv-SE" altLang="ko-KR" sz="2400" dirty="0"/>
            </a:b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FDB962F-0A2B-4F4A-912F-7EC22A582078}"/>
                  </a:ext>
                </a:extLst>
              </p:cNvPr>
              <p:cNvSpPr/>
              <p:nvPr/>
            </p:nvSpPr>
            <p:spPr>
              <a:xfrm>
                <a:off x="8998500" y="21046151"/>
                <a:ext cx="5808111" cy="98934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>
                    <a:solidFill>
                      <a:schemeClr val="tx1"/>
                    </a:solidFill>
                  </a:rPr>
                  <a:t>1.2. </a:t>
                </a:r>
                <a:r>
                  <a:rPr lang="ko-KR" altLang="en-US" sz="3600" dirty="0" err="1">
                    <a:solidFill>
                      <a:schemeClr val="tx1"/>
                    </a:solidFill>
                  </a:rPr>
                  <a:t>미채점</a:t>
                </a:r>
                <a:r>
                  <a:rPr lang="ko-KR" altLang="en-US" sz="3600" dirty="0">
                    <a:solidFill>
                      <a:schemeClr val="tx1"/>
                    </a:solidFill>
                  </a:rPr>
                  <a:t> 답안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3600" dirty="0">
                    <a:solidFill>
                      <a:schemeClr val="tx1"/>
                    </a:solidFill>
                  </a:rPr>
                  <a:t>를 입력</a:t>
                </a:r>
              </a:p>
            </p:txBody>
          </p:sp>
        </mc:Choice>
        <mc:Fallback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FDB962F-0A2B-4F4A-912F-7EC22A582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500" y="21046151"/>
                <a:ext cx="5808111" cy="989349"/>
              </a:xfrm>
              <a:prstGeom prst="roundRect">
                <a:avLst/>
              </a:prstGeom>
              <a:blipFill>
                <a:blip r:embed="rId10"/>
                <a:stretch>
                  <a:fillRect b="-61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5C7DA5A-7EF5-4098-A126-3115EC95FD0A}"/>
              </a:ext>
            </a:extLst>
          </p:cNvPr>
          <p:cNvSpPr/>
          <p:nvPr/>
        </p:nvSpPr>
        <p:spPr>
          <a:xfrm>
            <a:off x="2098581" y="23139389"/>
            <a:ext cx="12708031" cy="9893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2. </a:t>
            </a:r>
            <a:r>
              <a:rPr lang="ko-KR" altLang="en-US" sz="3600" dirty="0">
                <a:solidFill>
                  <a:schemeClr val="tx1"/>
                </a:solidFill>
              </a:rPr>
              <a:t>수기 부분 추출</a:t>
            </a:r>
            <a:r>
              <a:rPr lang="en-US" altLang="ko-KR" sz="3600" dirty="0">
                <a:solidFill>
                  <a:schemeClr val="tx1"/>
                </a:solidFill>
              </a:rPr>
              <a:t>(OCR*) </a:t>
            </a:r>
            <a:r>
              <a:rPr lang="ko-KR" altLang="en-US" sz="3600" dirty="0">
                <a:solidFill>
                  <a:schemeClr val="tx1"/>
                </a:solidFill>
              </a:rPr>
              <a:t>및 크기 재조정</a:t>
            </a:r>
            <a:r>
              <a:rPr lang="en-US" altLang="ko-KR" sz="3600" dirty="0">
                <a:solidFill>
                  <a:schemeClr val="tx1"/>
                </a:solidFill>
              </a:rPr>
              <a:t>(256x96).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66F4CC8F-C732-433B-B44F-34831C93613E}"/>
                  </a:ext>
                </a:extLst>
              </p:cNvPr>
              <p:cNvSpPr/>
              <p:nvPr/>
            </p:nvSpPr>
            <p:spPr>
              <a:xfrm>
                <a:off x="2098581" y="27219142"/>
                <a:ext cx="12708031" cy="98934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>
                    <a:solidFill>
                      <a:schemeClr val="tx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ko-KR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sz="3600" dirty="0">
                    <a:solidFill>
                      <a:schemeClr val="tx1"/>
                    </a:solidFill>
                  </a:rPr>
                  <a:t>가 일정 값 </a:t>
                </a:r>
                <a14:m>
                  <m:oMath xmlns:m="http://schemas.openxmlformats.org/officeDocument/2006/math">
                    <m:r>
                      <a:rPr lang="en-US" altLang="ko-KR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3600" dirty="0">
                    <a:solidFill>
                      <a:schemeClr val="tx1"/>
                    </a:solidFill>
                  </a:rPr>
                  <a:t>보다 작으면 정답으로 분류</a:t>
                </a:r>
                <a:r>
                  <a:rPr lang="en-US" altLang="ko-KR" sz="3600" dirty="0">
                    <a:solidFill>
                      <a:schemeClr val="tx1"/>
                    </a:solidFill>
                  </a:rPr>
                  <a:t>.</a:t>
                </a:r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66F4CC8F-C732-433B-B44F-34831C936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81" y="27219142"/>
                <a:ext cx="12708031" cy="989349"/>
              </a:xfrm>
              <a:prstGeom prst="roundRect">
                <a:avLst/>
              </a:prstGeom>
              <a:blipFill>
                <a:blip r:embed="rId11"/>
                <a:stretch>
                  <a:fillRect b="-6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050A0E7D-EE49-4235-9143-70A3F4113743}"/>
                  </a:ext>
                </a:extLst>
              </p:cNvPr>
              <p:cNvSpPr/>
              <p:nvPr/>
            </p:nvSpPr>
            <p:spPr>
              <a:xfrm>
                <a:off x="2098581" y="25181043"/>
                <a:ext cx="12708031" cy="98934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>
                    <a:solidFill>
                      <a:schemeClr val="tx1"/>
                    </a:solidFill>
                  </a:rPr>
                  <a:t>3. </a:t>
                </a:r>
                <a:r>
                  <a:rPr lang="ko-KR" altLang="en-US" sz="3600" dirty="0">
                    <a:solidFill>
                      <a:schemeClr val="tx1"/>
                    </a:solidFill>
                  </a:rPr>
                  <a:t>프로토타입 정답 답안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ko-KR" altLang="en-US" sz="3600" dirty="0">
                    <a:solidFill>
                      <a:schemeClr val="tx1"/>
                    </a:solidFill>
                  </a:rPr>
                  <a:t>들과의 평균 거리 </a:t>
                </a:r>
                <a14:m>
                  <m:oMath xmlns:m="http://schemas.openxmlformats.org/officeDocument/2006/math">
                    <m:r>
                      <a:rPr lang="en-US" altLang="ko-KR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sz="3600" dirty="0">
                    <a:solidFill>
                      <a:schemeClr val="tx1"/>
                    </a:solidFill>
                  </a:rPr>
                  <a:t>를 계산</a:t>
                </a:r>
              </a:p>
            </p:txBody>
          </p:sp>
        </mc:Choice>
        <mc:Fallback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050A0E7D-EE49-4235-9143-70A3F411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81" y="25181043"/>
                <a:ext cx="12708031" cy="989349"/>
              </a:xfrm>
              <a:prstGeom prst="roundRect">
                <a:avLst/>
              </a:prstGeom>
              <a:blipFill>
                <a:blip r:embed="rId12"/>
                <a:stretch>
                  <a:fillRect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C0077C47-39BD-4943-983E-6AECD2478FAD}"/>
              </a:ext>
            </a:extLst>
          </p:cNvPr>
          <p:cNvSpPr/>
          <p:nvPr/>
        </p:nvSpPr>
        <p:spPr>
          <a:xfrm>
            <a:off x="15721782" y="22666831"/>
            <a:ext cx="2184008" cy="2670329"/>
          </a:xfrm>
          <a:prstGeom prst="wedgeRoundRectCallout">
            <a:avLst>
              <a:gd name="adj1" fmla="val -93680"/>
              <a:gd name="adj2" fmla="val 5893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화살표: 아래쪽 95">
            <a:extLst>
              <a:ext uri="{FF2B5EF4-FFF2-40B4-BE49-F238E27FC236}">
                <a16:creationId xmlns:a16="http://schemas.microsoft.com/office/drawing/2014/main" id="{500CCCD9-A5BC-450E-BCC7-2AF1D1E4BE8B}"/>
              </a:ext>
            </a:extLst>
          </p:cNvPr>
          <p:cNvSpPr/>
          <p:nvPr/>
        </p:nvSpPr>
        <p:spPr>
          <a:xfrm>
            <a:off x="7906690" y="26434874"/>
            <a:ext cx="1091811" cy="58822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말풍선: 모서리가 둥근 사각형 100">
            <a:extLst>
              <a:ext uri="{FF2B5EF4-FFF2-40B4-BE49-F238E27FC236}">
                <a16:creationId xmlns:a16="http://schemas.microsoft.com/office/drawing/2014/main" id="{CF53AFCB-7E66-40A8-8D7D-FD175F415FAD}"/>
              </a:ext>
            </a:extLst>
          </p:cNvPr>
          <p:cNvSpPr/>
          <p:nvPr/>
        </p:nvSpPr>
        <p:spPr>
          <a:xfrm>
            <a:off x="16219394" y="19560838"/>
            <a:ext cx="2188896" cy="2207725"/>
          </a:xfrm>
          <a:prstGeom prst="wedgeRoundRectCallout">
            <a:avLst>
              <a:gd name="adj1" fmla="val -119207"/>
              <a:gd name="adj2" fmla="val 11487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AC76F5B-5AD1-4D5D-8CBD-B5B2A9A11B1A}"/>
              </a:ext>
            </a:extLst>
          </p:cNvPr>
          <p:cNvSpPr/>
          <p:nvPr/>
        </p:nvSpPr>
        <p:spPr>
          <a:xfrm>
            <a:off x="15721781" y="19554101"/>
            <a:ext cx="12454851" cy="2481399"/>
          </a:xfrm>
          <a:prstGeom prst="roundRect">
            <a:avLst>
              <a:gd name="adj" fmla="val 2855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E59D3D41-B5EB-4221-829C-E05B3C42A5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47142" y="19777052"/>
            <a:ext cx="9975648" cy="1961250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9C9A8D1-DEAA-480F-9B4C-63234CA9D8B7}"/>
              </a:ext>
            </a:extLst>
          </p:cNvPr>
          <p:cNvSpPr/>
          <p:nvPr/>
        </p:nvSpPr>
        <p:spPr>
          <a:xfrm>
            <a:off x="15721782" y="22246703"/>
            <a:ext cx="12454850" cy="52118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2D396D-DBBA-4EE2-81CD-741B8150FED0}"/>
                  </a:ext>
                </a:extLst>
              </p:cNvPr>
              <p:cNvSpPr txBox="1"/>
              <p:nvPr/>
            </p:nvSpPr>
            <p:spPr>
              <a:xfrm>
                <a:off x="16098674" y="25594084"/>
                <a:ext cx="11864268" cy="15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4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altLang="ko-KR" sz="4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altLang="ko-KR" sz="4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4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4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4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4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4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4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4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4800" b="0" dirty="0"/>
                  <a:t>  F: Neural Net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2D396D-DBBA-4EE2-81CD-741B8150F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674" y="25594084"/>
                <a:ext cx="11864268" cy="15540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말풍선: 모서리가 둥근 사각형 102">
            <a:extLst>
              <a:ext uri="{FF2B5EF4-FFF2-40B4-BE49-F238E27FC236}">
                <a16:creationId xmlns:a16="http://schemas.microsoft.com/office/drawing/2014/main" id="{9A855955-6F77-4494-944A-90DF162C06F1}"/>
              </a:ext>
            </a:extLst>
          </p:cNvPr>
          <p:cNvSpPr/>
          <p:nvPr/>
        </p:nvSpPr>
        <p:spPr>
          <a:xfrm>
            <a:off x="16219394" y="27712104"/>
            <a:ext cx="1918519" cy="1602683"/>
          </a:xfrm>
          <a:prstGeom prst="wedgeRoundRectCallout">
            <a:avLst>
              <a:gd name="adj1" fmla="val -128808"/>
              <a:gd name="adj2" fmla="val -5334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5067074-BE58-4927-924F-354C8331F95E}"/>
              </a:ext>
            </a:extLst>
          </p:cNvPr>
          <p:cNvSpPr/>
          <p:nvPr/>
        </p:nvSpPr>
        <p:spPr>
          <a:xfrm>
            <a:off x="15721782" y="27603297"/>
            <a:ext cx="12454850" cy="1750786"/>
          </a:xfrm>
          <a:prstGeom prst="roundRect">
            <a:avLst>
              <a:gd name="adj" fmla="val 34837"/>
            </a:avLst>
          </a:prstGeom>
          <a:solidFill>
            <a:schemeClr val="accent5">
              <a:lumMod val="20000"/>
              <a:lumOff val="8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D0BD4AE-002B-4DBE-9600-93E254A32617}"/>
                  </a:ext>
                </a:extLst>
              </p:cNvPr>
              <p:cNvSpPr txBox="1"/>
              <p:nvPr/>
            </p:nvSpPr>
            <p:spPr>
              <a:xfrm>
                <a:off x="17501929" y="27712104"/>
                <a:ext cx="8592457" cy="160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dirty="0"/>
                  <a:t>Output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1,  &amp;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4400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D0BD4AE-002B-4DBE-9600-93E254A3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929" y="27712104"/>
                <a:ext cx="8592457" cy="1602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B83A2E4-A8CB-4C31-AA60-93D319737A41}"/>
                  </a:ext>
                </a:extLst>
              </p:cNvPr>
              <p:cNvSpPr/>
              <p:nvPr/>
            </p:nvSpPr>
            <p:spPr>
              <a:xfrm>
                <a:off x="2098581" y="21046151"/>
                <a:ext cx="5808109" cy="98934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>
                    <a:solidFill>
                      <a:schemeClr val="tx1"/>
                    </a:solidFill>
                  </a:rPr>
                  <a:t>1.1. </a:t>
                </a:r>
                <a:r>
                  <a:rPr lang="ko-KR" altLang="en-US" sz="3600" dirty="0">
                    <a:solidFill>
                      <a:schemeClr val="tx1"/>
                    </a:solidFill>
                  </a:rPr>
                  <a:t>정답 답안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ko-KR" altLang="en-US" sz="3600" dirty="0">
                    <a:solidFill>
                      <a:schemeClr val="tx1"/>
                    </a:solidFill>
                  </a:rPr>
                  <a:t>를 입력</a:t>
                </a:r>
              </a:p>
            </p:txBody>
          </p:sp>
        </mc:Choice>
        <mc:Fallback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B83A2E4-A8CB-4C31-AA60-93D319737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81" y="21046151"/>
                <a:ext cx="5808109" cy="989349"/>
              </a:xfrm>
              <a:prstGeom prst="roundRect">
                <a:avLst/>
              </a:prstGeom>
              <a:blipFill>
                <a:blip r:embed="rId16"/>
                <a:stretch>
                  <a:fillRect b="-61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아래쪽 106">
            <a:extLst>
              <a:ext uri="{FF2B5EF4-FFF2-40B4-BE49-F238E27FC236}">
                <a16:creationId xmlns:a16="http://schemas.microsoft.com/office/drawing/2014/main" id="{D099B217-FA6D-4F5F-A679-9E27C4D03862}"/>
              </a:ext>
            </a:extLst>
          </p:cNvPr>
          <p:cNvSpPr/>
          <p:nvPr/>
        </p:nvSpPr>
        <p:spPr>
          <a:xfrm>
            <a:off x="7906690" y="24399351"/>
            <a:ext cx="1091811" cy="58822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아래쪽 107">
            <a:extLst>
              <a:ext uri="{FF2B5EF4-FFF2-40B4-BE49-F238E27FC236}">
                <a16:creationId xmlns:a16="http://schemas.microsoft.com/office/drawing/2014/main" id="{0505DB11-9106-4A72-B2FD-116B0BEDC03E}"/>
              </a:ext>
            </a:extLst>
          </p:cNvPr>
          <p:cNvSpPr/>
          <p:nvPr/>
        </p:nvSpPr>
        <p:spPr>
          <a:xfrm>
            <a:off x="11397734" y="22329096"/>
            <a:ext cx="1091811" cy="58822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아래쪽 108">
            <a:extLst>
              <a:ext uri="{FF2B5EF4-FFF2-40B4-BE49-F238E27FC236}">
                <a16:creationId xmlns:a16="http://schemas.microsoft.com/office/drawing/2014/main" id="{4C9135D7-5260-4B7C-8669-15078445BCFC}"/>
              </a:ext>
            </a:extLst>
          </p:cNvPr>
          <p:cNvSpPr/>
          <p:nvPr/>
        </p:nvSpPr>
        <p:spPr>
          <a:xfrm>
            <a:off x="4456729" y="22329096"/>
            <a:ext cx="1091811" cy="58822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순서도: 자기 디스크 109">
            <a:extLst>
              <a:ext uri="{FF2B5EF4-FFF2-40B4-BE49-F238E27FC236}">
                <a16:creationId xmlns:a16="http://schemas.microsoft.com/office/drawing/2014/main" id="{EC1D8A1D-9659-43C3-8500-55EB7F69027D}"/>
              </a:ext>
            </a:extLst>
          </p:cNvPr>
          <p:cNvSpPr/>
          <p:nvPr/>
        </p:nvSpPr>
        <p:spPr>
          <a:xfrm>
            <a:off x="3877989" y="19539167"/>
            <a:ext cx="2249289" cy="1253858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DB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36D4F9D8-8B2F-43BB-ABC3-420E71546D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640301" y="22674906"/>
            <a:ext cx="8454086" cy="2631461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024CF114-5C25-4FCC-AAA9-A0CBF4C93E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83242" y="19500110"/>
            <a:ext cx="4238625" cy="1323975"/>
          </a:xfrm>
          <a:prstGeom prst="rect">
            <a:avLst/>
          </a:prstGeom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C424FD9F-9FCF-4A26-B445-AE4F3A35E60A}"/>
              </a:ext>
            </a:extLst>
          </p:cNvPr>
          <p:cNvSpPr/>
          <p:nvPr/>
        </p:nvSpPr>
        <p:spPr>
          <a:xfrm>
            <a:off x="17189608" y="13222058"/>
            <a:ext cx="11377932" cy="3010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573994-8361-4B99-AF1A-E00FDC0D9EE0}"/>
              </a:ext>
            </a:extLst>
          </p:cNvPr>
          <p:cNvSpPr txBox="1"/>
          <p:nvPr/>
        </p:nvSpPr>
        <p:spPr>
          <a:xfrm>
            <a:off x="17501929" y="13568198"/>
            <a:ext cx="10794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b="1" dirty="0"/>
              <a:t>특정 시스템에 제한되지 않는</a:t>
            </a:r>
            <a:r>
              <a:rPr lang="en-US" altLang="ko-KR" sz="4800" b="1" dirty="0"/>
              <a:t>, </a:t>
            </a:r>
            <a:r>
              <a:rPr lang="ko-KR" altLang="en-US" sz="4800" b="1" dirty="0"/>
              <a:t>수기로 작성된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단답형 답안을 채점하는 방법을 제안한다</a:t>
            </a:r>
            <a:r>
              <a:rPr lang="en-US" altLang="ko-KR" sz="4800" b="1" dirty="0"/>
              <a:t>.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F72D19F1-D4D9-42EC-8AA9-20607D6E6C0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75146" y="12527451"/>
            <a:ext cx="9463088" cy="3764884"/>
          </a:xfrm>
          <a:prstGeom prst="rect">
            <a:avLst/>
          </a:prstGeom>
        </p:spPr>
      </p:pic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7534EE1-5AFF-45E7-9428-DB2402940CAA}"/>
              </a:ext>
            </a:extLst>
          </p:cNvPr>
          <p:cNvSpPr/>
          <p:nvPr/>
        </p:nvSpPr>
        <p:spPr>
          <a:xfrm>
            <a:off x="1256981" y="32643901"/>
            <a:ext cx="7955081" cy="9893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CE5959B-F61F-49DD-805D-EEE99EFE0BC7}"/>
              </a:ext>
            </a:extLst>
          </p:cNvPr>
          <p:cNvSpPr txBox="1"/>
          <p:nvPr/>
        </p:nvSpPr>
        <p:spPr>
          <a:xfrm>
            <a:off x="2643481" y="32733142"/>
            <a:ext cx="515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데이터 수집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7AFEEF7-2CD9-405C-81EE-3D5FFF32B7A7}"/>
              </a:ext>
            </a:extLst>
          </p:cNvPr>
          <p:cNvSpPr/>
          <p:nvPr/>
        </p:nvSpPr>
        <p:spPr>
          <a:xfrm>
            <a:off x="9497962" y="32611433"/>
            <a:ext cx="10111741" cy="9893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E42034B3-F656-4310-A0B8-B277DB2211E0}"/>
              </a:ext>
            </a:extLst>
          </p:cNvPr>
          <p:cNvSpPr/>
          <p:nvPr/>
        </p:nvSpPr>
        <p:spPr>
          <a:xfrm>
            <a:off x="20074037" y="32660186"/>
            <a:ext cx="8944195" cy="9893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5D60C3-C852-4EFC-BB05-DD1606427D61}"/>
              </a:ext>
            </a:extLst>
          </p:cNvPr>
          <p:cNvSpPr txBox="1"/>
          <p:nvPr/>
        </p:nvSpPr>
        <p:spPr>
          <a:xfrm>
            <a:off x="21967321" y="32769785"/>
            <a:ext cx="515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실험 결과 및 분석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44432D-844B-4A46-B704-1914F562028D}"/>
              </a:ext>
            </a:extLst>
          </p:cNvPr>
          <p:cNvSpPr txBox="1"/>
          <p:nvPr/>
        </p:nvSpPr>
        <p:spPr>
          <a:xfrm>
            <a:off x="11975019" y="32709235"/>
            <a:ext cx="515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실험 방법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E4A0B57-44D4-4580-8EBD-32AD0407F380}"/>
              </a:ext>
            </a:extLst>
          </p:cNvPr>
          <p:cNvSpPr txBox="1"/>
          <p:nvPr/>
        </p:nvSpPr>
        <p:spPr>
          <a:xfrm>
            <a:off x="9932204" y="34364461"/>
            <a:ext cx="8675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각</a:t>
            </a:r>
            <a:r>
              <a:rPr lang="en-US" altLang="ko-KR" sz="3600" dirty="0"/>
              <a:t> </a:t>
            </a:r>
            <a:r>
              <a:rPr lang="ko-KR" altLang="en-US" sz="3600" dirty="0"/>
              <a:t>문제별로 학습 데이터 </a:t>
            </a:r>
            <a:r>
              <a:rPr lang="en-US" altLang="ko-KR" sz="3600" dirty="0"/>
              <a:t>222</a:t>
            </a:r>
            <a:r>
              <a:rPr lang="ko-KR" altLang="en-US" sz="3600" dirty="0"/>
              <a:t>개</a:t>
            </a:r>
            <a:r>
              <a:rPr lang="en-US" altLang="ko-KR" sz="3600" dirty="0"/>
              <a:t>, </a:t>
            </a:r>
            <a:r>
              <a:rPr lang="ko-KR" altLang="en-US" sz="3600" dirty="0"/>
              <a:t>테스트 데이터 </a:t>
            </a:r>
            <a:r>
              <a:rPr lang="en-US" altLang="ko-KR" sz="3600" dirty="0"/>
              <a:t>66</a:t>
            </a:r>
            <a:r>
              <a:rPr lang="ko-KR" altLang="en-US" sz="3600" dirty="0"/>
              <a:t>개 이용</a:t>
            </a:r>
            <a:r>
              <a:rPr lang="en-US" altLang="ko-KR" sz="36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33215F1-6D28-432A-BEB2-F386CFEE41BF}"/>
                  </a:ext>
                </a:extLst>
              </p:cNvPr>
              <p:cNvSpPr txBox="1"/>
              <p:nvPr/>
            </p:nvSpPr>
            <p:spPr>
              <a:xfrm>
                <a:off x="9932204" y="36054427"/>
                <a:ext cx="8675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360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ko-KR" altLang="en-US" sz="3600" dirty="0"/>
                  <a:t>로 설정</a:t>
                </a:r>
                <a:endParaRPr lang="en-US" altLang="ko-KR" sz="36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33215F1-6D28-432A-BEB2-F386CFEE4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204" y="36054427"/>
                <a:ext cx="8675002" cy="646331"/>
              </a:xfrm>
              <a:prstGeom prst="rect">
                <a:avLst/>
              </a:prstGeom>
              <a:blipFill>
                <a:blip r:embed="rId20"/>
                <a:stretch>
                  <a:fillRect t="-16981" b="-3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1BE3F39-EAF8-4864-9EBD-A9A70C4A124B}"/>
                  </a:ext>
                </a:extLst>
              </p:cNvPr>
              <p:cNvSpPr txBox="1"/>
              <p:nvPr/>
            </p:nvSpPr>
            <p:spPr>
              <a:xfrm>
                <a:off x="9932204" y="37091766"/>
                <a:ext cx="86750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ko-KR" altLang="en-US" sz="3600" dirty="0"/>
                  <a:t>정답과 오답을 섞어서 </a:t>
                </a:r>
                <a:r>
                  <a:rPr lang="en-US" altLang="ko-KR" sz="3600" dirty="0"/>
                  <a:t>3000</a:t>
                </a:r>
                <a:r>
                  <a:rPr lang="ko-KR" altLang="en-US" sz="3600" dirty="0"/>
                  <a:t>개의 </a:t>
                </a:r>
                <a:r>
                  <a:rPr lang="en-US" altLang="ko-KR" sz="3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600" dirty="0"/>
                  <a:t>)</a:t>
                </a:r>
                <a:r>
                  <a:rPr lang="ko-KR" altLang="en-US" sz="3600" dirty="0"/>
                  <a:t>쌍을 생성한 후 샴 네트워크 학습</a:t>
                </a:r>
                <a:r>
                  <a:rPr lang="en-US" altLang="ko-KR" sz="3600" dirty="0"/>
                  <a:t>.</a:t>
                </a: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1BE3F39-EAF8-4864-9EBD-A9A70C4A1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204" y="37091766"/>
                <a:ext cx="8675002" cy="1200329"/>
              </a:xfrm>
              <a:prstGeom prst="rect">
                <a:avLst/>
              </a:prstGeom>
              <a:blipFill>
                <a:blip r:embed="rId21"/>
                <a:stretch>
                  <a:fillRect l="-1897" t="-9645" r="-3514" b="-18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BB88197-ED47-4D11-BB96-86B630706B8C}"/>
                  </a:ext>
                </a:extLst>
              </p:cNvPr>
              <p:cNvSpPr txBox="1"/>
              <p:nvPr/>
            </p:nvSpPr>
            <p:spPr>
              <a:xfrm>
                <a:off x="9449477" y="38970142"/>
                <a:ext cx="10111741" cy="705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⋅(1−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6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BB88197-ED47-4D11-BB96-86B63070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477" y="38970142"/>
                <a:ext cx="10111741" cy="7051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E42839F-E28F-460E-BF25-F0B2556FFBA2}"/>
                  </a:ext>
                </a:extLst>
              </p:cNvPr>
              <p:cNvSpPr txBox="1"/>
              <p:nvPr/>
            </p:nvSpPr>
            <p:spPr>
              <a:xfrm>
                <a:off x="9140543" y="39926564"/>
                <a:ext cx="10111741" cy="119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𝑎𝑟𝑒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𝑖𝑛𝑐𝑜𝑟𝑟𝑒𝑐𝑡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.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32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E42839F-E28F-460E-BF25-F0B2556FF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543" y="39926564"/>
                <a:ext cx="10111741" cy="119083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8A75D4D7-D07C-449B-89D4-6062B15DE6E2}"/>
              </a:ext>
            </a:extLst>
          </p:cNvPr>
          <p:cNvSpPr txBox="1"/>
          <p:nvPr/>
        </p:nvSpPr>
        <p:spPr>
          <a:xfrm>
            <a:off x="20189993" y="34364461"/>
            <a:ext cx="8675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/>
              <a:t>문제</a:t>
            </a:r>
            <a:r>
              <a:rPr lang="en-US" altLang="ko-KR" sz="3600" dirty="0"/>
              <a:t>3</a:t>
            </a:r>
            <a:r>
              <a:rPr lang="ko-KR" altLang="en-US" sz="3600" dirty="0"/>
              <a:t>번에서</a:t>
            </a:r>
            <a:r>
              <a:rPr lang="en-US" altLang="ko-KR" sz="3600" dirty="0"/>
              <a:t> </a:t>
            </a:r>
            <a:r>
              <a:rPr lang="ko-KR" altLang="en-US" sz="3600" dirty="0"/>
              <a:t>ⓐ와 ⓒ를 잘 구분하지 못함</a:t>
            </a:r>
            <a:r>
              <a:rPr lang="en-US" altLang="ko-KR" sz="3600" dirty="0"/>
              <a:t>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/>
              <a:t>좀 더 다양한 글씨체의 데이터를 수집하면 정확도가 향상될 것으로 보임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7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281</Words>
  <Application>Microsoft Office PowerPoint</Application>
  <PresentationFormat>사용자 지정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JaeYoung</dc:creator>
  <cp:lastModifiedBy>Lee JaeYoung</cp:lastModifiedBy>
  <cp:revision>99</cp:revision>
  <dcterms:created xsi:type="dcterms:W3CDTF">2019-06-18T05:41:16Z</dcterms:created>
  <dcterms:modified xsi:type="dcterms:W3CDTF">2019-06-19T07:54:33Z</dcterms:modified>
</cp:coreProperties>
</file>