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Comforta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Comfortaa-bold.fntdata"/><Relationship Id="rId10" Type="http://schemas.openxmlformats.org/officeDocument/2006/relationships/slide" Target="slides/slide6.xml"/><Relationship Id="rId32" Type="http://schemas.openxmlformats.org/officeDocument/2006/relationships/font" Target="fonts/Comfortaa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7f87d2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7f87d2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8412b59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8412b59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38b7ea7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38b7ea7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7f87d2c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7f87d2c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7f87d2c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7f87d2c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7f87d2c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7f87d2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7f87d2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7f87d2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38b7ea7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938b7ea7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8412b59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8412b59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7f87d2c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7f87d2c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9412ba9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9412ba9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938b7ea7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938b7ea7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938b7ea7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938b7ea7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8412b59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8412b59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8412b5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8412b5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7f87d2c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7f87d2c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8412b59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8412b59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938b7ea7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938b7ea7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938b7ea7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938b7ea7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38b7ea7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38b7ea7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938b7ea7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938b7ea7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938b7ea7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938b7ea7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38b7ea7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38b7ea7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38b7ea7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38b7ea7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938b7ea7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938b7ea7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38b7ea7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38b7ea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iki.ros.org/Robots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mpi-inf.mpg.de/departments/computer-vision-and-multimodal-computing/research/vision-and-language/visual-turing-challenge/" TargetMode="External"/><Relationship Id="rId4" Type="http://schemas.openxmlformats.org/officeDocument/2006/relationships/hyperlink" Target="https://rgbd-dataset.cs.washington.edu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47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mfortaa"/>
                <a:ea typeface="Comfortaa"/>
                <a:cs typeface="Comfortaa"/>
                <a:sym typeface="Comfortaa"/>
              </a:rPr>
              <a:t>Hands-on</a:t>
            </a:r>
            <a:br>
              <a:rPr b="1" lang="en" sz="3600"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 sz="3600">
                <a:latin typeface="Comfortaa"/>
                <a:ea typeface="Comfortaa"/>
                <a:cs typeface="Comfortaa"/>
                <a:sym typeface="Comfortaa"/>
              </a:rPr>
              <a:t>Robot Operating System (ROS)</a:t>
            </a:r>
            <a:endParaRPr b="1"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74075"/>
            <a:ext cx="85206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programming robots and language technology</a:t>
            </a:r>
            <a:endParaRPr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492525"/>
            <a:ext cx="8520600" cy="11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November 2020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Mehdi Ghanimifard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What is ROS?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343875"/>
            <a:ext cx="8520600" cy="3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ROS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= </a:t>
            </a: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obot </a:t>
            </a: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perating </a:t>
            </a:r>
            <a:r>
              <a:rPr b="1" lang="en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ystem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ROS is a platform for robot software.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Goal: advance open-source robotics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Meta-operating system = It’s built on top of the OS </a:t>
            </a:r>
            <a:b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(Linux, Mac, Windows, …)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How fast can you start robot programing?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6522300" cy="3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You need a computer (preferably Ubuntu)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Programming knowledge: Python 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Robot simulation / a</a:t>
            </a: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ny robot compatible with ROS:</a:t>
            </a:r>
            <a:b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http://wiki.ros.org/Robots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Robotics by nature is multi-disciplinary: </a:t>
            </a:r>
            <a:b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Some knowledge from other fields is required.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Use open-source projects if it is easy.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Estirado 3.png"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7975" y="1231375"/>
            <a:ext cx="2444326" cy="360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Why ROS?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343875"/>
            <a:ext cx="8520600" cy="3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Solving these three issues: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Complexity of a big software</a:t>
            </a: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bstraction for specific robot</a:t>
            </a:r>
            <a:r>
              <a:rPr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hardware</a:t>
            </a:r>
            <a:r>
              <a:rPr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AutoNum type="arabicPeriod"/>
            </a:pPr>
            <a:r>
              <a:rPr b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Sequential programming on asynchronous environment.</a:t>
            </a:r>
            <a:endParaRPr b="1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1.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 Complexity in big software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311700" y="1007400"/>
            <a:ext cx="8232000" cy="16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How to organize a big software with several different pieces: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○"/>
            </a:pPr>
            <a:r>
              <a:rPr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Sensors: camera, laser, infrared, ultrasonic. Motors: step, dc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○"/>
            </a:pPr>
            <a:r>
              <a:rPr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Image processing, Audio processing, etc.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○"/>
            </a:pPr>
            <a:r>
              <a:rPr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Dialogue system, Planning, SLAM, etc.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287757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➜ 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ROS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: Separating processes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312500" y="3463575"/>
            <a:ext cx="8232000" cy="14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Organize all tasks as a network of separated processes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Each process runs separately over the network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Each process can communicate with others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 Abstraction for specific robot hardware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311700" y="1229175"/>
            <a:ext cx="82320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Programming for a robot software without making abstraction over hardware leads to </a:t>
            </a:r>
            <a:r>
              <a:rPr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hardware-</a:t>
            </a:r>
            <a:r>
              <a:rPr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dependent software.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2158201"/>
            <a:ext cx="85206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➜ 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ROS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: Message interfaces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312500" y="2793076"/>
            <a:ext cx="8232000" cy="20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 hardware abstraction has a standard message interface.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e.g. a camera driver or generally an image sensor, publish messages in type of </a:t>
            </a:r>
            <a:r>
              <a:rPr b="1"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sensor_msgs/Image</a:t>
            </a:r>
            <a:r>
              <a:rPr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and publish it on</a:t>
            </a:r>
            <a:br>
              <a:rPr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" sz="1800">
                <a:solidFill>
                  <a:srgbClr val="43434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/camera/rgb/image_color</a:t>
            </a:r>
            <a:br>
              <a:rPr b="1" lang="en" sz="1800">
                <a:solidFill>
                  <a:srgbClr val="43434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By changing camera hardware the other parts of the software stays intact.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3.</a:t>
            </a:r>
            <a:r>
              <a:rPr b="1" lang="en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Sequential Programming.</a:t>
            </a:r>
            <a:endParaRPr b="1"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1155850" y="1380625"/>
            <a:ext cx="6524400" cy="186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robot = Robot()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do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image = robot.get_image_from_camera()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belief =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robot.update_belief(image)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path = robot.find_the_path(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belief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goal = robot.go_to_the_goal(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while (goal)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311700" y="3467525"/>
            <a:ext cx="83478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n obstacle stops </a:t>
            </a:r>
            <a:r>
              <a:rPr b="1"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go_to_the_goal</a:t>
            </a:r>
            <a:r>
              <a:rPr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. </a:t>
            </a:r>
            <a:r>
              <a:rPr i="1"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now what?</a:t>
            </a:r>
            <a:endParaRPr i="1"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How could camera use online </a:t>
            </a:r>
            <a:r>
              <a:rPr b="1"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image</a:t>
            </a:r>
            <a:r>
              <a:rPr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to avoid </a:t>
            </a:r>
            <a:r>
              <a:rPr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collision</a:t>
            </a:r>
            <a:r>
              <a:rPr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➜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ROS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: asynchronous events with</a:t>
            </a:r>
            <a:r>
              <a:rPr b="1" i="1" lang="en">
                <a:latin typeface="Comfortaa"/>
                <a:ea typeface="Comfortaa"/>
                <a:cs typeface="Comfortaa"/>
                <a:sym typeface="Comfortaa"/>
              </a:rPr>
              <a:t> Callbacks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513150" y="1502600"/>
            <a:ext cx="8117700" cy="275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image_callback(image):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 … do something with image -&gt; belief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pub.publis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belief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__name__ == '__main__':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# … 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pub = rospy.Publisher(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mybot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belief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latch=True)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rospy.Subscriber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"/camera/rgb/image_color", Image,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image_callback)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rospy.spin()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➜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ROS: asynchronous events with</a:t>
            </a:r>
            <a:r>
              <a:rPr b="1" i="1" lang="en">
                <a:latin typeface="Comfortaa"/>
                <a:ea typeface="Comfortaa"/>
                <a:cs typeface="Comfortaa"/>
                <a:sym typeface="Comfortaa"/>
              </a:rPr>
              <a:t> Callbacks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532050" y="1525225"/>
            <a:ext cx="8079900" cy="272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belief_callback(belief):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# … do something with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belief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-&gt; path -&gt; commands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pub.publish(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commands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__name__ == '__main__':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# … 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pub = rospy.Publisher("/motor/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control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", Twist, latch=True)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rospy.Subscriber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"/mybot/belief", String,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belief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_callback)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rospy.spin()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Design of ROS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152475"/>
            <a:ext cx="8520600" cy="22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Peer-to-peer: </a:t>
            </a: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several processes, doesn’t rely on central server.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Tools-based: </a:t>
            </a: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microkernel design + several small tools.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Multiple languages: </a:t>
            </a: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C++, python, LISP, …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Thin:</a:t>
            </a: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re-uses code from other projects, drivers, navigation system, simulators, vision algorithms, and etc.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Free and Open-Source: </a:t>
            </a: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O</a:t>
            </a: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pen source core but the licence allows to produce modules with different licence.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3511375"/>
            <a:ext cx="8520600" cy="12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Source: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Quigley, Morgan, et al. "ROS: an open-source Robot Operating System." </a:t>
            </a:r>
            <a:r>
              <a:rPr i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ICRA workshop on open source software</a:t>
            </a: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. Vol. 3. No. 3.2. 2009.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303" y="1236875"/>
            <a:ext cx="5167375" cy="23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3511375"/>
            <a:ext cx="8520600" cy="12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Source: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Quigley, Morgan, et al. "ROS: an open-source Robot Operating System." </a:t>
            </a:r>
            <a:r>
              <a:rPr i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ICRA workshop on open source software</a:t>
            </a: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. Vol. 3. No. 3.2. 2009.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Design of ROS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88405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Outline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884050" y="1389600"/>
            <a:ext cx="5148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Intelligent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Agent Schema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Robot Operating System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lphaLcPeriod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What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lphaLcPeriod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Why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lphaLcPeriod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How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&lt; A short break! &gt;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The programming tutorial (live code)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Some examples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lphaLcPeriod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+ Kinect (What/How)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lphaLcPeriod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+ Keras in ROS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16025"/>
            <a:ext cx="303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How ROS works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Screen Shot 2016-11-21 at 09.20.03.png" id="196" name="Google Shape;196;p32"/>
          <p:cNvPicPr preferRelativeResize="0"/>
          <p:nvPr/>
        </p:nvPicPr>
        <p:blipFill rotWithShape="1">
          <a:blip r:embed="rId3">
            <a:alphaModFix/>
          </a:blip>
          <a:srcRect b="1652" l="0" r="0" t="0"/>
          <a:stretch/>
        </p:blipFill>
        <p:spPr>
          <a:xfrm>
            <a:off x="3119844" y="346750"/>
            <a:ext cx="5859752" cy="422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2"/>
          <p:cNvSpPr txBox="1"/>
          <p:nvPr/>
        </p:nvSpPr>
        <p:spPr>
          <a:xfrm>
            <a:off x="3192900" y="4613225"/>
            <a:ext cx="57234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F</a:t>
            </a: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rom slide by Todd Hester (University of Texas - CS378)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16025"/>
            <a:ext cx="303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How ROS works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Screen Shot 2016-11-21 at 09.20.18.png" id="203" name="Google Shape;203;p33"/>
          <p:cNvPicPr preferRelativeResize="0"/>
          <p:nvPr/>
        </p:nvPicPr>
        <p:blipFill rotWithShape="1">
          <a:blip r:embed="rId3">
            <a:alphaModFix/>
          </a:blip>
          <a:srcRect b="0" l="729" r="738" t="0"/>
          <a:stretch/>
        </p:blipFill>
        <p:spPr>
          <a:xfrm>
            <a:off x="3192900" y="416025"/>
            <a:ext cx="5723498" cy="4197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 txBox="1"/>
          <p:nvPr/>
        </p:nvSpPr>
        <p:spPr>
          <a:xfrm>
            <a:off x="3192900" y="4613225"/>
            <a:ext cx="57234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From slide by Todd Hester (University of Texas - CS378)</a:t>
            </a:r>
            <a:endParaRPr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Architecture of ROS robots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083600"/>
            <a:ext cx="8520600" cy="28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ROS is organized as a network of </a:t>
            </a:r>
            <a:r>
              <a:rPr b="1" i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nodes (processes)</a:t>
            </a: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b="1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ROS master (roscore)</a:t>
            </a: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stores all network data (addresses).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Nodes</a:t>
            </a: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on startup register themselves with master.</a:t>
            </a:r>
            <a:endParaRPr i="1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Each </a:t>
            </a:r>
            <a:r>
              <a:rPr b="1" i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node</a:t>
            </a: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performs a single task.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Nodes coordinate with each other through </a:t>
            </a:r>
            <a:r>
              <a:rPr b="1" i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topics</a:t>
            </a: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or </a:t>
            </a:r>
            <a:r>
              <a:rPr b="1" i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services</a:t>
            </a:r>
            <a:r>
              <a:rPr i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i="1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i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Nodes</a:t>
            </a: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can </a:t>
            </a:r>
            <a:r>
              <a:rPr b="1" i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subscribe</a:t>
            </a: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or </a:t>
            </a:r>
            <a:r>
              <a:rPr b="1" i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publish</a:t>
            </a: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to a </a:t>
            </a:r>
            <a:r>
              <a:rPr b="1" i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topic</a:t>
            </a: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with a specific </a:t>
            </a:r>
            <a:r>
              <a:rPr b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message type</a:t>
            </a: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i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topics</a:t>
            </a: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are suitable for asynchronous transactions with </a:t>
            </a:r>
            <a:r>
              <a:rPr i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broadcast</a:t>
            </a:r>
            <a:endParaRPr i="1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i="1"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services</a:t>
            </a:r>
            <a:r>
              <a:rPr lang="en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are suitable for synchronous transactions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ROS_basic_concepts.png"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613" y="3898925"/>
            <a:ext cx="21812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Examples: network architecture of nodes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825" y="1204663"/>
            <a:ext cx="2002450" cy="32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3095" y="2400705"/>
            <a:ext cx="2321375" cy="19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5"/>
          <p:cNvSpPr txBox="1"/>
          <p:nvPr/>
        </p:nvSpPr>
        <p:spPr>
          <a:xfrm>
            <a:off x="1159900" y="4416150"/>
            <a:ext cx="24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ommunication pipeline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0" name="Google Shape;220;p35"/>
          <p:cNvSpPr txBox="1"/>
          <p:nvPr/>
        </p:nvSpPr>
        <p:spPr>
          <a:xfrm>
            <a:off x="5459134" y="4416150"/>
            <a:ext cx="19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navigation system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Nodes, Topics, Publish/Subscribe, Message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6" name="Google Shape;226;p36"/>
          <p:cNvSpPr txBox="1"/>
          <p:nvPr/>
        </p:nvSpPr>
        <p:spPr>
          <a:xfrm>
            <a:off x="812125" y="1532206"/>
            <a:ext cx="7417500" cy="144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commander = rospy.Publisher("/myrobot/commands", String)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 = rospy.Rate(10) # 10hz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not rospy.is_shutdown():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commander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.publish("go forward")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r.sleep()</a:t>
            </a:r>
            <a:endParaRPr>
              <a:solidFill>
                <a:srgbClr val="A71D5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36"/>
          <p:cNvSpPr txBox="1"/>
          <p:nvPr/>
        </p:nvSpPr>
        <p:spPr>
          <a:xfrm>
            <a:off x="812125" y="3416600"/>
            <a:ext cx="7417500" cy="144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cmd_callback(cmd_string):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# do something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__name__ == '__main__':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rospy.Subscriber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/myrobot/commands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", String,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cmd_callback)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rospy.spin()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71D5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311700" y="1080656"/>
            <a:ext cx="823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Node 1: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9" name="Google Shape;229;p36"/>
          <p:cNvSpPr txBox="1"/>
          <p:nvPr/>
        </p:nvSpPr>
        <p:spPr>
          <a:xfrm>
            <a:off x="311700" y="2977905"/>
            <a:ext cx="823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Node 2: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Live Coding!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Processing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RGB-D/Kinect images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472350" y="1333100"/>
            <a:ext cx="8208600" cy="3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8F8F8"/>
                </a:highlight>
                <a:latin typeface="Comfortaa"/>
                <a:ea typeface="Comfortaa"/>
                <a:cs typeface="Comfortaa"/>
                <a:sym typeface="Comfortaa"/>
              </a:rPr>
              <a:t>Malinowski, M., &amp; Fritz, M. (2014). A multi-world approach to question answering about real-world scenes based on uncertain input. In </a:t>
            </a:r>
            <a:r>
              <a:rPr i="1" lang="en">
                <a:solidFill>
                  <a:srgbClr val="222222"/>
                </a:solidFill>
                <a:highlight>
                  <a:srgbClr val="F8F8F8"/>
                </a:highlight>
                <a:latin typeface="Comfortaa"/>
                <a:ea typeface="Comfortaa"/>
                <a:cs typeface="Comfortaa"/>
                <a:sym typeface="Comfortaa"/>
              </a:rPr>
              <a:t>Advances in Neural Information Processing Systems</a:t>
            </a:r>
            <a:r>
              <a:rPr lang="en">
                <a:solidFill>
                  <a:srgbClr val="222222"/>
                </a:solidFill>
                <a:highlight>
                  <a:srgbClr val="F8F8F8"/>
                </a:highlight>
                <a:latin typeface="Comfortaa"/>
                <a:ea typeface="Comfortaa"/>
                <a:cs typeface="Comfortaa"/>
                <a:sym typeface="Comfortaa"/>
              </a:rPr>
              <a:t> (pp. 1682-1690).</a:t>
            </a:r>
            <a:endParaRPr>
              <a:solidFill>
                <a:srgbClr val="222222"/>
              </a:solidFill>
              <a:highlight>
                <a:srgbClr val="F8F8F8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ighlight>
                  <a:srgbClr val="F8F8F8"/>
                </a:highlight>
                <a:latin typeface="Comfortaa"/>
                <a:ea typeface="Comfortaa"/>
                <a:cs typeface="Comfortaa"/>
                <a:sym typeface="Comfortaa"/>
                <a:hlinkClick r:id="rId3"/>
              </a:rPr>
              <a:t>https://www.mpi-inf.mpg.de/departments/computer-vision-and-multimodal-computing/research/vision-and-language/visual-turing-challenge/</a:t>
            </a:r>
            <a:endParaRPr>
              <a:solidFill>
                <a:srgbClr val="222222"/>
              </a:solidFill>
              <a:highlight>
                <a:srgbClr val="F8F8F8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8F8F8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8F8F8"/>
                </a:highlight>
                <a:latin typeface="Comfortaa"/>
                <a:ea typeface="Comfortaa"/>
                <a:cs typeface="Comfortaa"/>
                <a:sym typeface="Comfortaa"/>
              </a:rPr>
              <a:t>Matuszek, C., FitzGerald, N., Zettlemoyer, L., Bo, L., &amp; Fox, D. (2012). A joint model of language and perception for grounded attribute learning. </a:t>
            </a:r>
            <a:r>
              <a:rPr i="1" lang="en">
                <a:solidFill>
                  <a:srgbClr val="222222"/>
                </a:solidFill>
                <a:highlight>
                  <a:srgbClr val="F8F8F8"/>
                </a:highlight>
                <a:latin typeface="Comfortaa"/>
                <a:ea typeface="Comfortaa"/>
                <a:cs typeface="Comfortaa"/>
                <a:sym typeface="Comfortaa"/>
              </a:rPr>
              <a:t>arXiv preprint arXiv:1206.6423</a:t>
            </a:r>
            <a:r>
              <a:rPr lang="en">
                <a:solidFill>
                  <a:srgbClr val="222222"/>
                </a:solidFill>
                <a:highlight>
                  <a:srgbClr val="F8F8F8"/>
                </a:highlight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>
              <a:solidFill>
                <a:srgbClr val="222222"/>
              </a:solidFill>
              <a:highlight>
                <a:srgbClr val="F8F8F8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ighlight>
                  <a:srgbClr val="F8F8F8"/>
                </a:highlight>
                <a:latin typeface="Comfortaa"/>
                <a:ea typeface="Comfortaa"/>
                <a:cs typeface="Comfortaa"/>
                <a:sym typeface="Comfortaa"/>
                <a:hlinkClick r:id="rId4"/>
              </a:rPr>
              <a:t>https://rgbd-dataset.cs.washington.edu/</a:t>
            </a:r>
            <a:endParaRPr>
              <a:solidFill>
                <a:srgbClr val="222222"/>
              </a:solidFill>
              <a:highlight>
                <a:srgbClr val="F8F8F8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8F8F8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8F8F8"/>
                </a:highlight>
                <a:latin typeface="Comfortaa"/>
                <a:ea typeface="Comfortaa"/>
                <a:cs typeface="Comfortaa"/>
                <a:sym typeface="Comfortaa"/>
              </a:rPr>
              <a:t>Krishnamurthy, J., &amp; Kollar, T. (2013). Jointly learning to parse and perceive: Connecting natural language to the physical world. </a:t>
            </a:r>
            <a:r>
              <a:rPr i="1" lang="en">
                <a:solidFill>
                  <a:srgbClr val="222222"/>
                </a:solidFill>
                <a:highlight>
                  <a:srgbClr val="F8F8F8"/>
                </a:highlight>
                <a:latin typeface="Comfortaa"/>
                <a:ea typeface="Comfortaa"/>
                <a:cs typeface="Comfortaa"/>
                <a:sym typeface="Comfortaa"/>
              </a:rPr>
              <a:t>Transactions of the Association for Computational Linguistics</a:t>
            </a:r>
            <a:r>
              <a:rPr lang="en">
                <a:solidFill>
                  <a:srgbClr val="222222"/>
                </a:solidFill>
                <a:highlight>
                  <a:srgbClr val="F8F8F8"/>
                </a:highlight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i="1" lang="en">
                <a:solidFill>
                  <a:srgbClr val="222222"/>
                </a:solidFill>
                <a:highlight>
                  <a:srgbClr val="F8F8F8"/>
                </a:highlight>
                <a:latin typeface="Comfortaa"/>
                <a:ea typeface="Comfortaa"/>
                <a:cs typeface="Comfortaa"/>
                <a:sym typeface="Comfortaa"/>
              </a:rPr>
              <a:t>1</a:t>
            </a:r>
            <a:r>
              <a:rPr lang="en">
                <a:solidFill>
                  <a:srgbClr val="222222"/>
                </a:solidFill>
                <a:highlight>
                  <a:srgbClr val="F8F8F8"/>
                </a:highlight>
                <a:latin typeface="Comfortaa"/>
                <a:ea typeface="Comfortaa"/>
                <a:cs typeface="Comfortaa"/>
                <a:sym typeface="Comfortaa"/>
              </a:rPr>
              <a:t>, 193-206.</a:t>
            </a:r>
            <a:endParaRPr>
              <a:solidFill>
                <a:srgbClr val="222222"/>
              </a:solidFill>
              <a:highlight>
                <a:srgbClr val="F8F8F8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8F8F8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1-21 at 10.48.53.png"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325" y="1021600"/>
            <a:ext cx="6188673" cy="389074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9"/>
          <p:cNvSpPr txBox="1"/>
          <p:nvPr>
            <p:ph type="title"/>
          </p:nvPr>
        </p:nvSpPr>
        <p:spPr>
          <a:xfrm>
            <a:off x="411325" y="28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Char char="+"/>
            </a:pPr>
            <a:r>
              <a:rPr lang="en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DNN</a:t>
            </a:r>
            <a:r>
              <a:rPr lang="en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image processing?</a:t>
            </a:r>
            <a:endParaRPr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1-21 at 08.23.52.png"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077" y="1324950"/>
            <a:ext cx="3876645" cy="24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831475" y="4125775"/>
            <a:ext cx="70482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Source:</a:t>
            </a:r>
            <a:endParaRPr i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Artificial Intelligence: A Modern Approach (1995)</a:t>
            </a:r>
            <a:endParaRPr i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by Stuart Russell and Peter Norvig. Prentice-Hall, Inc.</a:t>
            </a:r>
            <a:endParaRPr i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Intelligent Agent Schema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64075" y="1215200"/>
            <a:ext cx="3754500" cy="27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 simple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reflex agent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1-21 at 08.37.26.png" id="75" name="Google Shape;75;p16"/>
          <p:cNvPicPr preferRelativeResize="0"/>
          <p:nvPr/>
        </p:nvPicPr>
        <p:blipFill rotWithShape="1">
          <a:blip r:embed="rId3">
            <a:alphaModFix/>
          </a:blip>
          <a:srcRect b="0" l="268" r="268" t="0"/>
          <a:stretch/>
        </p:blipFill>
        <p:spPr>
          <a:xfrm>
            <a:off x="4424000" y="1329403"/>
            <a:ext cx="3862800" cy="248469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Intelligent Agent Schema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11700" y="1215200"/>
            <a:ext cx="4049700" cy="27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 reflex agent with internal state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831475" y="4125775"/>
            <a:ext cx="70482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Source:</a:t>
            </a:r>
            <a:endParaRPr i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Artificial Intelligence: A Modern Approach (1995)</a:t>
            </a:r>
            <a:endParaRPr i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by Stuart Russell and Peter Norvig. Prentice-Hall, Inc.</a:t>
            </a:r>
            <a:endParaRPr i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1-21 at 08.37.37.png" id="83" name="Google Shape;83;p17"/>
          <p:cNvPicPr preferRelativeResize="0"/>
          <p:nvPr/>
        </p:nvPicPr>
        <p:blipFill rotWithShape="1">
          <a:blip r:embed="rId3">
            <a:alphaModFix/>
          </a:blip>
          <a:srcRect b="0" l="1076" r="1085" t="0"/>
          <a:stretch/>
        </p:blipFill>
        <p:spPr>
          <a:xfrm>
            <a:off x="4448828" y="1345375"/>
            <a:ext cx="3813143" cy="24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Intelligent Agent Schema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64075" y="1215200"/>
            <a:ext cx="3857700" cy="27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An agent with explicit goals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831475" y="4125775"/>
            <a:ext cx="70482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Source:</a:t>
            </a:r>
            <a:endParaRPr i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Artificial Intelligence: A Modern Approach (1995)</a:t>
            </a:r>
            <a:endParaRPr i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by Stuart Russell and Peter Norvig. Prentice-Hall, Inc.</a:t>
            </a:r>
            <a:endParaRPr i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1-21 at 08.37.48.png" id="91" name="Google Shape;91;p18"/>
          <p:cNvPicPr preferRelativeResize="0"/>
          <p:nvPr/>
        </p:nvPicPr>
        <p:blipFill rotWithShape="1">
          <a:blip r:embed="rId3">
            <a:alphaModFix/>
          </a:blip>
          <a:srcRect b="0" l="1047" r="1047" t="0"/>
          <a:stretch/>
        </p:blipFill>
        <p:spPr>
          <a:xfrm>
            <a:off x="4552156" y="1363900"/>
            <a:ext cx="3755563" cy="24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Intelligent Agent Schema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11700" y="1215200"/>
            <a:ext cx="4002000" cy="27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 complete utility-based agent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831475" y="4125775"/>
            <a:ext cx="70482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Source:</a:t>
            </a:r>
            <a:endParaRPr i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Artificial Intelligence: A Modern Approach (1995)</a:t>
            </a:r>
            <a:endParaRPr i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by Stuart Russell and Peter Norvig. Prentice-Hall, Inc.</a:t>
            </a:r>
            <a:endParaRPr i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5513400" y="1208575"/>
            <a:ext cx="3209436" cy="2660796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E</a:t>
            </a: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nvironment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1169850" y="1208575"/>
            <a:ext cx="2832900" cy="296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1419000" y="3638775"/>
            <a:ext cx="15084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Agent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02" name="Google Shape;102;p19"/>
          <p:cNvCxnSpPr>
            <a:endCxn id="103" idx="3"/>
          </p:cNvCxnSpPr>
          <p:nvPr/>
        </p:nvCxnSpPr>
        <p:spPr>
          <a:xfrm rot="10800000">
            <a:off x="3654650" y="1952975"/>
            <a:ext cx="210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9"/>
          <p:cNvCxnSpPr>
            <a:endCxn id="105" idx="3"/>
          </p:cNvCxnSpPr>
          <p:nvPr/>
        </p:nvCxnSpPr>
        <p:spPr>
          <a:xfrm rot="10800000">
            <a:off x="3654600" y="3052850"/>
            <a:ext cx="210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6" name="Google Shape;106;p19"/>
          <p:cNvSpPr txBox="1"/>
          <p:nvPr/>
        </p:nvSpPr>
        <p:spPr>
          <a:xfrm>
            <a:off x="4147675" y="1624275"/>
            <a:ext cx="12783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Perception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157425" y="2724050"/>
            <a:ext cx="11214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Action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2678150" y="1716125"/>
            <a:ext cx="976500" cy="47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Sensors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2678100" y="2816000"/>
            <a:ext cx="976500" cy="47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Actuators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1419000" y="2302150"/>
            <a:ext cx="976500" cy="47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Program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09" name="Google Shape;109;p19"/>
          <p:cNvCxnSpPr>
            <a:stCxn id="103" idx="1"/>
            <a:endCxn id="108" idx="0"/>
          </p:cNvCxnSpPr>
          <p:nvPr/>
        </p:nvCxnSpPr>
        <p:spPr>
          <a:xfrm flipH="1">
            <a:off x="1907150" y="1952975"/>
            <a:ext cx="771000" cy="3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9"/>
          <p:cNvCxnSpPr>
            <a:stCxn id="108" idx="2"/>
            <a:endCxn id="105" idx="1"/>
          </p:cNvCxnSpPr>
          <p:nvPr/>
        </p:nvCxnSpPr>
        <p:spPr>
          <a:xfrm>
            <a:off x="1907250" y="2775850"/>
            <a:ext cx="771000" cy="2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Generalization over Agent Schema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997" y="877127"/>
            <a:ext cx="2301700" cy="369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464075" y="1546925"/>
            <a:ext cx="4505400" cy="21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"/>
                <a:ea typeface="Comfortaa"/>
                <a:cs typeface="Comfortaa"/>
                <a:sym typeface="Comfortaa"/>
              </a:rPr>
              <a:t>Maybe this program</a:t>
            </a:r>
            <a:r>
              <a:rPr lang="en" sz="3600"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low_p1_02s.jpg"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174" y="0"/>
            <a:ext cx="39756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