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y Grotesk Grand" panose="020B0604020202020204" charset="0"/>
      <p:regular r:id="rId14"/>
    </p:embeddedFont>
    <p:embeddedFont>
      <p:font typeface="Cy Grotesk Grand Bold" panose="020B0604020202020204" charset="0"/>
      <p:regular r:id="rId15"/>
    </p:embeddedFont>
    <p:embeddedFont>
      <p:font typeface="Cy Grotesk Grand Light" panose="020B0604020202020204" charset="0"/>
      <p:regular r:id="rId16"/>
    </p:embeddedFont>
    <p:embeddedFont>
      <p:font typeface="Cy Grotesk Grand Semi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333" autoAdjust="0"/>
  </p:normalViewPr>
  <p:slideViewPr>
    <p:cSldViewPr>
      <p:cViewPr>
        <p:scale>
          <a:sx n="33" d="100"/>
          <a:sy n="33" d="100"/>
        </p:scale>
        <p:origin x="-84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0CC50-BCF7-4DBE-84DB-7B1257F897BF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242CF-DCD9-4AF3-9F53-A5CCE04EF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0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242CF-DCD9-4AF3-9F53-A5CCE04EF0D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24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242CF-DCD9-4AF3-9F53-A5CCE04EF0D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0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242CF-DCD9-4AF3-9F53-A5CCE04EF0D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0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ing.com/images/create/guarda-roupa-com-painel-digital-para-escolher-roup/64af2a2d16fe446097d0b8fea2738b0a?id=%2Fb%2BQsqRGdy37tK26mr3QGg%3D%3D&amp;view=detailv2&amp;idpp=genimg&amp;form=GCRIDP&amp;ajaxhist=0&amp;ajaxserp=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CCA045A8-E65B-5264-6190-6B5425994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-3380"/>
            <a:ext cx="10134600" cy="10287000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-1143000" y="6679964"/>
            <a:ext cx="6128168" cy="924796"/>
          </a:xfrm>
          <a:custGeom>
            <a:avLst/>
            <a:gdLst/>
            <a:ahLst/>
            <a:cxnLst/>
            <a:rect l="l" t="t" r="r" b="b"/>
            <a:pathLst>
              <a:path w="6128168" h="924796">
                <a:moveTo>
                  <a:pt x="0" y="0"/>
                </a:moveTo>
                <a:lnTo>
                  <a:pt x="6128168" y="0"/>
                </a:lnTo>
                <a:lnTo>
                  <a:pt x="6128168" y="924796"/>
                </a:lnTo>
                <a:lnTo>
                  <a:pt x="0" y="924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71601" y="2306423"/>
            <a:ext cx="7391400" cy="1971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62"/>
              </a:lnSpc>
            </a:pPr>
            <a:r>
              <a:rPr lang="en-US" sz="6000" dirty="0" err="1">
                <a:solidFill>
                  <a:srgbClr val="FFFFFF"/>
                </a:solidFill>
                <a:latin typeface="Cy Grotesk Grand Semi-Bold"/>
              </a:rPr>
              <a:t>Guarda</a:t>
            </a:r>
            <a:r>
              <a:rPr lang="en-US" sz="6000" dirty="0">
                <a:solidFill>
                  <a:srgbClr val="FFFFFF"/>
                </a:solidFill>
                <a:latin typeface="Cy Grotesk Grand Semi-Bold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Cy Grotesk Grand Semi-Bold"/>
              </a:rPr>
              <a:t>Roupa</a:t>
            </a:r>
            <a:r>
              <a:rPr lang="en-US" sz="6000" dirty="0">
                <a:solidFill>
                  <a:srgbClr val="FFFFFF"/>
                </a:solidFill>
                <a:latin typeface="Cy Grotesk Grand Semi-Bold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Cy Grotesk Grand Semi-Bold"/>
              </a:rPr>
              <a:t>Inteligente</a:t>
            </a:r>
            <a:endParaRPr lang="en-US" sz="6000" dirty="0">
              <a:solidFill>
                <a:srgbClr val="FFFFFF"/>
              </a:solidFill>
              <a:latin typeface="Cy Grotesk Grand Semi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71601" y="5216981"/>
            <a:ext cx="5325034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FFFFFF"/>
                </a:solidFill>
                <a:latin typeface="Cy Grotesk Grand Light"/>
              </a:rPr>
              <a:t>Gustavo Dias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81751" y="6907787"/>
            <a:ext cx="2875487" cy="43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1"/>
              </a:lnSpc>
              <a:spcBef>
                <a:spcPct val="0"/>
              </a:spcBef>
            </a:pPr>
            <a:r>
              <a:rPr lang="en-US" sz="2529" spc="1305" dirty="0">
                <a:solidFill>
                  <a:srgbClr val="130039"/>
                </a:solidFill>
                <a:latin typeface="Cy Grotesk Grand"/>
              </a:rPr>
              <a:t>FUTURO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71601" y="8685474"/>
            <a:ext cx="7804088" cy="1163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1400" dirty="0" err="1">
                <a:solidFill>
                  <a:srgbClr val="FFFFFF"/>
                </a:solidFill>
                <a:latin typeface="Cy Grotesk Grand Light"/>
              </a:rPr>
              <a:t>Disciplina</a:t>
            </a:r>
            <a:r>
              <a:rPr lang="en-US" sz="1400" dirty="0">
                <a:solidFill>
                  <a:srgbClr val="FFFFFF"/>
                </a:solidFill>
                <a:latin typeface="Cy Grotesk Grand Light"/>
              </a:rPr>
              <a:t>: Informatica e </a:t>
            </a:r>
            <a:r>
              <a:rPr lang="en-US" sz="1400" dirty="0" err="1">
                <a:solidFill>
                  <a:srgbClr val="FFFFFF"/>
                </a:solidFill>
                <a:latin typeface="Cy Grotesk Grand Light"/>
              </a:rPr>
              <a:t>Sociedade</a:t>
            </a:r>
            <a:endParaRPr lang="en-US" sz="1400" dirty="0">
              <a:solidFill>
                <a:srgbClr val="FFFFFF"/>
              </a:solidFill>
              <a:latin typeface="Cy Grotesk Grand Light"/>
            </a:endParaRPr>
          </a:p>
          <a:p>
            <a:pPr>
              <a:lnSpc>
                <a:spcPts val="3079"/>
              </a:lnSpc>
            </a:pPr>
            <a:r>
              <a:rPr lang="en-US" sz="1400" dirty="0">
                <a:solidFill>
                  <a:srgbClr val="FFFFFF"/>
                </a:solidFill>
                <a:latin typeface="Cy Grotesk Grand Light"/>
              </a:rPr>
              <a:t>Data: 13 de </a:t>
            </a:r>
            <a:r>
              <a:rPr lang="en-US" sz="1400" dirty="0" err="1">
                <a:solidFill>
                  <a:srgbClr val="FFFFFF"/>
                </a:solidFill>
                <a:latin typeface="Cy Grotesk Grand Light"/>
              </a:rPr>
              <a:t>Julho</a:t>
            </a:r>
            <a:r>
              <a:rPr lang="en-US" sz="1400" dirty="0">
                <a:solidFill>
                  <a:srgbClr val="FFFFFF"/>
                </a:solidFill>
                <a:latin typeface="Cy Grotesk Grand Light"/>
              </a:rPr>
              <a:t> de 2023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400" dirty="0">
                <a:solidFill>
                  <a:srgbClr val="FFFFFF"/>
                </a:solidFill>
                <a:latin typeface="Cy Grotesk Grand Light"/>
              </a:rPr>
              <a:t>Local: IPRJ-UERJ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extLst>
              <a:ext uri="{FF2B5EF4-FFF2-40B4-BE49-F238E27FC236}">
                <a16:creationId xmlns:a16="http://schemas.microsoft.com/office/drawing/2014/main" id="{B569D7F5-E8D4-CB97-26F5-437C97EB4F69}"/>
              </a:ext>
            </a:extLst>
          </p:cNvPr>
          <p:cNvSpPr/>
          <p:nvPr/>
        </p:nvSpPr>
        <p:spPr>
          <a:xfrm rot="16200000">
            <a:off x="11696700" y="3695700"/>
            <a:ext cx="10287000" cy="2895600"/>
          </a:xfrm>
          <a:custGeom>
            <a:avLst/>
            <a:gdLst/>
            <a:ahLst/>
            <a:cxnLst/>
            <a:rect l="l" t="t" r="r" b="b"/>
            <a:pathLst>
              <a:path w="11364754" h="5224236">
                <a:moveTo>
                  <a:pt x="0" y="0"/>
                </a:moveTo>
                <a:lnTo>
                  <a:pt x="11364754" y="0"/>
                </a:lnTo>
                <a:lnTo>
                  <a:pt x="11364754" y="5224236"/>
                </a:lnTo>
                <a:lnTo>
                  <a:pt x="0" y="5224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31087" r="-73524"/>
            </a:stretch>
          </a:blipFill>
        </p:spPr>
      </p:sp>
      <p:sp>
        <p:nvSpPr>
          <p:cNvPr id="3" name="Freeform 3"/>
          <p:cNvSpPr/>
          <p:nvPr/>
        </p:nvSpPr>
        <p:spPr>
          <a:xfrm rot="4735612">
            <a:off x="10378785" y="3988067"/>
            <a:ext cx="9701284" cy="3515048"/>
          </a:xfrm>
          <a:custGeom>
            <a:avLst/>
            <a:gdLst/>
            <a:ahLst/>
            <a:cxnLst/>
            <a:rect l="l" t="t" r="r" b="b"/>
            <a:pathLst>
              <a:path w="9701284" h="3515048">
                <a:moveTo>
                  <a:pt x="0" y="0"/>
                </a:moveTo>
                <a:lnTo>
                  <a:pt x="9701284" y="0"/>
                </a:lnTo>
                <a:lnTo>
                  <a:pt x="9701284" y="3515048"/>
                </a:lnTo>
                <a:lnTo>
                  <a:pt x="0" y="35150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186" r="-4324" b="-218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40152" y="500065"/>
            <a:ext cx="7409444" cy="716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3200" dirty="0" err="1">
                <a:solidFill>
                  <a:srgbClr val="FFFFFF"/>
                </a:solidFill>
                <a:latin typeface="Cy Grotesk Grand Semi-Bold"/>
              </a:rPr>
              <a:t>Objetivo</a:t>
            </a:r>
            <a:endParaRPr lang="en-US" sz="3200" dirty="0">
              <a:solidFill>
                <a:srgbClr val="FFFFFF"/>
              </a:solidFill>
              <a:latin typeface="Cy Grotesk Grand Semi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0152" y="1450800"/>
            <a:ext cx="11890048" cy="3183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pt-BR" sz="2999" dirty="0">
                <a:solidFill>
                  <a:srgbClr val="FFFFFF"/>
                </a:solidFill>
                <a:latin typeface="Cy Grotesk Grand Light"/>
              </a:rPr>
              <a:t>	É auxiliar as pessoas a se vestir bem de forma rápida, sem ter muito trabalho com a seleção de peças de roupas, e além disso, conseguir diversificar o estilo e o uso das roupas que possui guardada.</a:t>
            </a:r>
            <a:endParaRPr lang="en-US" sz="2999" dirty="0">
              <a:solidFill>
                <a:srgbClr val="FFFFFF"/>
              </a:solidFill>
              <a:latin typeface="Cy Grotesk Grand Light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C49A260C-4874-85CB-BAA4-0254EAC87A42}"/>
              </a:ext>
            </a:extLst>
          </p:cNvPr>
          <p:cNvSpPr txBox="1"/>
          <p:nvPr/>
        </p:nvSpPr>
        <p:spPr>
          <a:xfrm>
            <a:off x="1140152" y="5820128"/>
            <a:ext cx="11890048" cy="38375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pt-BR" sz="2999" dirty="0">
                <a:solidFill>
                  <a:srgbClr val="FFFFFF"/>
                </a:solidFill>
                <a:latin typeface="Cy Grotesk Grand Light"/>
              </a:rPr>
              <a:t>	Na pressa do dia a dia, as vezes não dedicamos tempo pra escolher nossas roupas, e a roupa é uma peça importante da nossa personalidade e imagem, além disso, cada ambiente exige um tipo diferente de vestimenta. Isso ajudaria as pessoas</a:t>
            </a:r>
            <a:endParaRPr lang="en-US" sz="2999" dirty="0">
              <a:solidFill>
                <a:srgbClr val="FFFFFF"/>
              </a:solidFill>
              <a:latin typeface="Cy Grotesk Grand Light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F67C997-FFE7-94F8-B98D-3592CE637E5A}"/>
              </a:ext>
            </a:extLst>
          </p:cNvPr>
          <p:cNvSpPr txBox="1"/>
          <p:nvPr/>
        </p:nvSpPr>
        <p:spPr>
          <a:xfrm>
            <a:off x="1140152" y="4785068"/>
            <a:ext cx="7409444" cy="716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3200" dirty="0" err="1">
                <a:solidFill>
                  <a:srgbClr val="FFFFFF"/>
                </a:solidFill>
                <a:latin typeface="Cy Grotesk Grand Semi-Bold"/>
              </a:rPr>
              <a:t>Justificativa</a:t>
            </a:r>
            <a:endParaRPr lang="en-US" sz="3200" dirty="0">
              <a:solidFill>
                <a:srgbClr val="FFFFFF"/>
              </a:solidFill>
              <a:latin typeface="Cy Grotesk Grand Semi-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297135" y="3504429"/>
            <a:ext cx="4135288" cy="1204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200" dirty="0" err="1">
                <a:solidFill>
                  <a:srgbClr val="FFFFFF"/>
                </a:solidFill>
                <a:latin typeface="Cy Grotesk Grand Semi-Bold"/>
              </a:rPr>
              <a:t>Visão</a:t>
            </a:r>
            <a:r>
              <a:rPr lang="en-US" sz="3200" dirty="0">
                <a:solidFill>
                  <a:srgbClr val="FFFFFF"/>
                </a:solidFill>
                <a:latin typeface="Cy Grotesk Grand Semi-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Cy Grotesk Grand Semi-Bold"/>
              </a:rPr>
              <a:t>Computacional</a:t>
            </a:r>
            <a:endParaRPr lang="en-US" sz="3200" dirty="0">
              <a:solidFill>
                <a:srgbClr val="FFFFFF"/>
              </a:solidFill>
              <a:latin typeface="Cy Grotesk Grand Semi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85504" y="5151543"/>
            <a:ext cx="4558550" cy="323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9"/>
              </a:lnSpc>
            </a:pPr>
            <a:r>
              <a:rPr lang="pt-BR" sz="2400" dirty="0">
                <a:solidFill>
                  <a:srgbClr val="F6F6F6"/>
                </a:solidFill>
                <a:latin typeface="Cy Grotesk Grand Light"/>
              </a:rPr>
              <a:t>São tecnologias que permitem que os computadores entendam, analisem e interpretem imagens e vídeos.</a:t>
            </a:r>
            <a:endParaRPr lang="en-US" sz="2400" dirty="0">
              <a:solidFill>
                <a:srgbClr val="F6F6F6"/>
              </a:solidFill>
              <a:latin typeface="Cy Grotesk Grand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72896" y="1425457"/>
            <a:ext cx="12342208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Cy Grotesk Grand Semi-Bold"/>
              </a:rPr>
              <a:t>Tecnologias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58BC962-CBA4-F023-4133-401EBE08B7C1}"/>
              </a:ext>
            </a:extLst>
          </p:cNvPr>
          <p:cNvSpPr txBox="1"/>
          <p:nvPr/>
        </p:nvSpPr>
        <p:spPr>
          <a:xfrm>
            <a:off x="6493970" y="3504429"/>
            <a:ext cx="4558549" cy="1845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200" dirty="0" err="1">
                <a:solidFill>
                  <a:srgbClr val="FFFFFF"/>
                </a:solidFill>
                <a:latin typeface="Cy Grotesk Grand Semi-Bold"/>
              </a:rPr>
              <a:t>Processamento</a:t>
            </a:r>
            <a:r>
              <a:rPr lang="en-US" sz="3200" dirty="0">
                <a:solidFill>
                  <a:srgbClr val="FFFFFF"/>
                </a:solidFill>
                <a:latin typeface="Cy Grotesk Grand Semi-Bold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latin typeface="Cy Grotesk Grand Semi-Bold"/>
              </a:rPr>
              <a:t>Linguagem</a:t>
            </a:r>
            <a:r>
              <a:rPr lang="en-US" sz="3200" dirty="0">
                <a:solidFill>
                  <a:srgbClr val="FFFFFF"/>
                </a:solidFill>
                <a:latin typeface="Cy Grotesk Grand Semi-Bold"/>
              </a:rPr>
              <a:t> Natural (PLN)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6D070EE-F144-2FC3-C52F-1348A46A94CA}"/>
              </a:ext>
            </a:extLst>
          </p:cNvPr>
          <p:cNvSpPr txBox="1"/>
          <p:nvPr/>
        </p:nvSpPr>
        <p:spPr>
          <a:xfrm>
            <a:off x="6493969" y="5629248"/>
            <a:ext cx="4558550" cy="323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9"/>
              </a:lnSpc>
            </a:pPr>
            <a:r>
              <a:rPr lang="pt-BR" sz="2400" dirty="0">
                <a:solidFill>
                  <a:srgbClr val="F6F6F6"/>
                </a:solidFill>
                <a:latin typeface="Cy Grotesk Grand Light"/>
              </a:rPr>
              <a:t> É uma tecnologia que permite a interação entre humanos e computadores por meio de linguagem natural.</a:t>
            </a:r>
            <a:endParaRPr lang="en-US" sz="2400" dirty="0">
              <a:solidFill>
                <a:srgbClr val="F6F6F6"/>
              </a:solidFill>
              <a:latin typeface="Cy Grotesk Grand Light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D4996479-3720-9CC4-F77D-E66734792B8A}"/>
              </a:ext>
            </a:extLst>
          </p:cNvPr>
          <p:cNvSpPr txBox="1"/>
          <p:nvPr/>
        </p:nvSpPr>
        <p:spPr>
          <a:xfrm>
            <a:off x="11902434" y="3504429"/>
            <a:ext cx="4135288" cy="1845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</a:pPr>
            <a:r>
              <a:rPr lang="en-US" sz="3200" dirty="0">
                <a:solidFill>
                  <a:srgbClr val="FFFFFF"/>
                </a:solidFill>
                <a:latin typeface="Cy Grotesk Grand Semi-Bold"/>
              </a:rPr>
              <a:t>Redes </a:t>
            </a:r>
            <a:r>
              <a:rPr lang="en-US" sz="3200" dirty="0" err="1">
                <a:solidFill>
                  <a:srgbClr val="FFFFFF"/>
                </a:solidFill>
                <a:latin typeface="Cy Grotesk Grand Semi-Bold"/>
              </a:rPr>
              <a:t>Neurais</a:t>
            </a:r>
            <a:r>
              <a:rPr lang="en-US" sz="3200" dirty="0">
                <a:solidFill>
                  <a:srgbClr val="FFFFFF"/>
                </a:solidFill>
                <a:latin typeface="Cy Grotesk Grand Semi-Bold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Cy Grotesk Grand Semi-Bold"/>
              </a:rPr>
              <a:t>Artificiais</a:t>
            </a:r>
            <a:r>
              <a:rPr lang="en-US" sz="3200" dirty="0">
                <a:solidFill>
                  <a:srgbClr val="FFFFFF"/>
                </a:solidFill>
                <a:latin typeface="Cy Grotesk Grand Semi-Bold"/>
              </a:rPr>
              <a:t> (RNA)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3F46CE18-6116-5ECD-0499-739F665235E6}"/>
              </a:ext>
            </a:extLst>
          </p:cNvPr>
          <p:cNvSpPr txBox="1"/>
          <p:nvPr/>
        </p:nvSpPr>
        <p:spPr>
          <a:xfrm>
            <a:off x="11690803" y="5727837"/>
            <a:ext cx="4558550" cy="2680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9"/>
              </a:lnSpc>
            </a:pPr>
            <a:r>
              <a:rPr lang="pt-BR" sz="2400" dirty="0">
                <a:solidFill>
                  <a:srgbClr val="F6F6F6"/>
                </a:solidFill>
                <a:latin typeface="Cy Grotesk Grand Light"/>
              </a:rPr>
              <a:t>São algoritmos de aprendizado de máquina inspirados no funcionamento do cérebro humano.</a:t>
            </a:r>
            <a:endParaRPr lang="en-US" sz="2400" dirty="0">
              <a:solidFill>
                <a:srgbClr val="F6F6F6"/>
              </a:solidFill>
              <a:latin typeface="Cy Grotesk Grand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25D3FC22-3BB9-E81C-9272-3D7D90698B02}"/>
              </a:ext>
            </a:extLst>
          </p:cNvPr>
          <p:cNvSpPr/>
          <p:nvPr/>
        </p:nvSpPr>
        <p:spPr>
          <a:xfrm rot="16200000">
            <a:off x="11696700" y="3695700"/>
            <a:ext cx="10287000" cy="2895600"/>
          </a:xfrm>
          <a:custGeom>
            <a:avLst/>
            <a:gdLst/>
            <a:ahLst/>
            <a:cxnLst/>
            <a:rect l="l" t="t" r="r" b="b"/>
            <a:pathLst>
              <a:path w="11364754" h="5224236">
                <a:moveTo>
                  <a:pt x="0" y="0"/>
                </a:moveTo>
                <a:lnTo>
                  <a:pt x="11364754" y="0"/>
                </a:lnTo>
                <a:lnTo>
                  <a:pt x="11364754" y="5224236"/>
                </a:lnTo>
                <a:lnTo>
                  <a:pt x="0" y="5224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1087" r="-7352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79365"/>
            <a:ext cx="783289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9"/>
              </a:lnSpc>
            </a:pPr>
            <a:r>
              <a:rPr lang="en-US" sz="5999" dirty="0">
                <a:solidFill>
                  <a:srgbClr val="FFFFFF"/>
                </a:solidFill>
                <a:latin typeface="Cy Grotesk Grand Semi-Bold"/>
              </a:rPr>
              <a:t>Modo de </a:t>
            </a:r>
            <a:r>
              <a:rPr lang="en-US" sz="5999" dirty="0" err="1">
                <a:solidFill>
                  <a:srgbClr val="FFFFFF"/>
                </a:solidFill>
                <a:latin typeface="Cy Grotesk Grand Semi-Bold"/>
              </a:rPr>
              <a:t>Uso</a:t>
            </a:r>
            <a:endParaRPr lang="en-US" sz="5999" dirty="0">
              <a:solidFill>
                <a:srgbClr val="FFFFFF"/>
              </a:solidFill>
              <a:latin typeface="Cy Grotesk Grand Semi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593075"/>
            <a:ext cx="13567710" cy="480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pt-BR" sz="3000" dirty="0">
                <a:solidFill>
                  <a:srgbClr val="FFFFFF"/>
                </a:solidFill>
                <a:latin typeface="Cy Grotesk Grand"/>
              </a:rPr>
              <a:t>Nesse caso dei o nome do assistente de </a:t>
            </a:r>
            <a:r>
              <a:rPr lang="pt-BR" sz="3000" dirty="0" err="1">
                <a:solidFill>
                  <a:srgbClr val="FFFFFF"/>
                </a:solidFill>
                <a:latin typeface="Cy Grotesk Grand"/>
              </a:rPr>
              <a:t>Styles</a:t>
            </a:r>
            <a:endParaRPr lang="en-US" sz="3000" dirty="0">
              <a:solidFill>
                <a:srgbClr val="FFFFFF"/>
              </a:solidFill>
              <a:latin typeface="Cy Grotesk Gran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2635B83-A0AA-7086-25F6-8A123FDA9725}"/>
              </a:ext>
            </a:extLst>
          </p:cNvPr>
          <p:cNvSpPr txBox="1"/>
          <p:nvPr/>
        </p:nvSpPr>
        <p:spPr>
          <a:xfrm>
            <a:off x="1028700" y="5524500"/>
            <a:ext cx="12306300" cy="261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pt-BR" sz="2400" dirty="0">
                <a:solidFill>
                  <a:srgbClr val="FFFFFF"/>
                </a:solidFill>
                <a:latin typeface="Cy Grotesk Grand"/>
              </a:rPr>
              <a:t>“</a:t>
            </a:r>
            <a:r>
              <a:rPr lang="pt-BR" sz="2400" dirty="0" err="1">
                <a:solidFill>
                  <a:srgbClr val="FFFFFF"/>
                </a:solidFill>
                <a:latin typeface="Cy Grotesk Grand"/>
              </a:rPr>
              <a:t>Styles</a:t>
            </a:r>
            <a:r>
              <a:rPr lang="pt-BR" sz="2400" dirty="0">
                <a:solidFill>
                  <a:srgbClr val="FFFFFF"/>
                </a:solidFill>
                <a:latin typeface="Cy Grotesk Grand"/>
              </a:rPr>
              <a:t> me de opções para ir a faculdade”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pt-BR" sz="2400" dirty="0">
                <a:solidFill>
                  <a:srgbClr val="FFFFFF"/>
                </a:solidFill>
                <a:latin typeface="Cy Grotesk Grand"/>
              </a:rPr>
              <a:t>“</a:t>
            </a:r>
            <a:r>
              <a:rPr lang="pt-BR" sz="2400" dirty="0" err="1">
                <a:solidFill>
                  <a:srgbClr val="FFFFFF"/>
                </a:solidFill>
                <a:latin typeface="Cy Grotesk Grand"/>
              </a:rPr>
              <a:t>Styles</a:t>
            </a:r>
            <a:r>
              <a:rPr lang="pt-BR" sz="2400" dirty="0">
                <a:solidFill>
                  <a:srgbClr val="FFFFFF"/>
                </a:solidFill>
                <a:latin typeface="Cy Grotesk Grand"/>
              </a:rPr>
              <a:t> me de opções para ir a um evento social”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pt-BR" sz="2400" dirty="0">
                <a:solidFill>
                  <a:srgbClr val="FFFFFF"/>
                </a:solidFill>
                <a:latin typeface="Cy Grotesk Grand"/>
              </a:rPr>
              <a:t>“</a:t>
            </a:r>
            <a:r>
              <a:rPr lang="pt-BR" sz="2400" dirty="0" err="1">
                <a:solidFill>
                  <a:srgbClr val="FFFFFF"/>
                </a:solidFill>
                <a:latin typeface="Cy Grotesk Grand"/>
              </a:rPr>
              <a:t>Styles</a:t>
            </a:r>
            <a:r>
              <a:rPr lang="pt-BR" sz="2400" dirty="0">
                <a:solidFill>
                  <a:srgbClr val="FFFFFF"/>
                </a:solidFill>
                <a:latin typeface="Cy Grotesk Grand"/>
              </a:rPr>
              <a:t> me de opções para ir a uma entrevista de emprego”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pt-BR" sz="2400" dirty="0">
                <a:solidFill>
                  <a:srgbClr val="FFFFFF"/>
                </a:solidFill>
                <a:latin typeface="Cy Grotesk Grand"/>
              </a:rPr>
              <a:t>“</a:t>
            </a:r>
            <a:r>
              <a:rPr lang="pt-BR" sz="2400" dirty="0" err="1">
                <a:solidFill>
                  <a:srgbClr val="FFFFFF"/>
                </a:solidFill>
                <a:latin typeface="Cy Grotesk Grand"/>
              </a:rPr>
              <a:t>Styles</a:t>
            </a:r>
            <a:r>
              <a:rPr lang="pt-BR" sz="2400" dirty="0">
                <a:solidFill>
                  <a:srgbClr val="FFFFFF"/>
                </a:solidFill>
                <a:latin typeface="Cy Grotesk Grand"/>
              </a:rPr>
              <a:t> me de opções de um estilo streetwear”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pt-BR" sz="2400" dirty="0">
                <a:solidFill>
                  <a:srgbClr val="FFFFFF"/>
                </a:solidFill>
                <a:latin typeface="Cy Grotesk Grand"/>
              </a:rPr>
              <a:t>“</a:t>
            </a:r>
            <a:r>
              <a:rPr lang="pt-BR" sz="2400" dirty="0" err="1">
                <a:solidFill>
                  <a:srgbClr val="FFFFFF"/>
                </a:solidFill>
                <a:latin typeface="Cy Grotesk Grand"/>
              </a:rPr>
              <a:t>Styles</a:t>
            </a:r>
            <a:r>
              <a:rPr lang="pt-BR" sz="2400" dirty="0">
                <a:solidFill>
                  <a:srgbClr val="FFFFFF"/>
                </a:solidFill>
                <a:latin typeface="Cy Grotesk Grand"/>
              </a:rPr>
              <a:t> ...”</a:t>
            </a:r>
            <a:endParaRPr lang="en-US" sz="2400" dirty="0">
              <a:solidFill>
                <a:srgbClr val="FFFFFF"/>
              </a:solidFill>
              <a:latin typeface="Cy Grotesk Grand"/>
            </a:endParaRPr>
          </a:p>
        </p:txBody>
      </p:sp>
      <p:sp>
        <p:nvSpPr>
          <p:cNvPr id="3" name="Freeform 3"/>
          <p:cNvSpPr/>
          <p:nvPr/>
        </p:nvSpPr>
        <p:spPr>
          <a:xfrm rot="-1359619">
            <a:off x="14541319" y="354603"/>
            <a:ext cx="2353971" cy="3964922"/>
          </a:xfrm>
          <a:custGeom>
            <a:avLst/>
            <a:gdLst/>
            <a:ahLst/>
            <a:cxnLst/>
            <a:rect l="l" t="t" r="r" b="b"/>
            <a:pathLst>
              <a:path w="4079295" h="6424087">
                <a:moveTo>
                  <a:pt x="0" y="0"/>
                </a:moveTo>
                <a:lnTo>
                  <a:pt x="4079295" y="0"/>
                </a:lnTo>
                <a:lnTo>
                  <a:pt x="4079295" y="6424087"/>
                </a:lnTo>
                <a:lnTo>
                  <a:pt x="0" y="6424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5986" y="1028700"/>
            <a:ext cx="14296028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6F6F6"/>
                </a:solidFill>
                <a:latin typeface="Cy Grotesk Grand Bold"/>
              </a:rPr>
              <a:t>Este produto não existe ainda porque</a:t>
            </a:r>
          </a:p>
        </p:txBody>
      </p:sp>
      <p:sp>
        <p:nvSpPr>
          <p:cNvPr id="3" name="Freeform 3"/>
          <p:cNvSpPr/>
          <p:nvPr/>
        </p:nvSpPr>
        <p:spPr>
          <a:xfrm>
            <a:off x="1447800" y="1125050"/>
            <a:ext cx="657935" cy="519768"/>
          </a:xfrm>
          <a:custGeom>
            <a:avLst/>
            <a:gdLst/>
            <a:ahLst/>
            <a:cxnLst/>
            <a:rect l="l" t="t" r="r" b="b"/>
            <a:pathLst>
              <a:path w="657935" h="519768">
                <a:moveTo>
                  <a:pt x="0" y="0"/>
                </a:moveTo>
                <a:lnTo>
                  <a:pt x="657935" y="0"/>
                </a:lnTo>
                <a:lnTo>
                  <a:pt x="657935" y="519768"/>
                </a:lnTo>
                <a:lnTo>
                  <a:pt x="0" y="519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6178952" y="1125050"/>
            <a:ext cx="657935" cy="519768"/>
          </a:xfrm>
          <a:custGeom>
            <a:avLst/>
            <a:gdLst/>
            <a:ahLst/>
            <a:cxnLst/>
            <a:rect l="l" t="t" r="r" b="b"/>
            <a:pathLst>
              <a:path w="657935" h="519768">
                <a:moveTo>
                  <a:pt x="657935" y="519768"/>
                </a:moveTo>
                <a:lnTo>
                  <a:pt x="0" y="519768"/>
                </a:lnTo>
                <a:lnTo>
                  <a:pt x="0" y="0"/>
                </a:lnTo>
                <a:lnTo>
                  <a:pt x="657935" y="0"/>
                </a:lnTo>
                <a:lnTo>
                  <a:pt x="657935" y="5197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199" y="2414172"/>
            <a:ext cx="16611601" cy="6857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pt-BR" sz="3000" u="sng" dirty="0">
                <a:solidFill>
                  <a:srgbClr val="F6F6F6"/>
                </a:solidFill>
                <a:latin typeface="Cy Grotesk Grand"/>
              </a:rPr>
              <a:t>Complexidade tecnológica</a:t>
            </a:r>
            <a:r>
              <a:rPr lang="pt-BR" sz="3000" dirty="0">
                <a:solidFill>
                  <a:srgbClr val="F6F6F6"/>
                </a:solidFill>
                <a:latin typeface="Cy Grotesk Grand"/>
              </a:rPr>
              <a:t>: Desenvolver um guarda-roupa inteligente requer tecnologias avançadas, como reconhecimento de imagem e aprendizado de máquina.</a:t>
            </a:r>
          </a:p>
          <a:p>
            <a:pPr algn="ctr">
              <a:lnSpc>
                <a:spcPts val="4500"/>
              </a:lnSpc>
            </a:pPr>
            <a:endParaRPr lang="pt-BR" sz="3000" dirty="0">
              <a:solidFill>
                <a:srgbClr val="F6F6F6"/>
              </a:solidFill>
              <a:latin typeface="Cy Grotesk Grand"/>
            </a:endParaRPr>
          </a:p>
          <a:p>
            <a:pPr algn="ctr">
              <a:lnSpc>
                <a:spcPts val="4500"/>
              </a:lnSpc>
            </a:pPr>
            <a:r>
              <a:rPr lang="pt-BR" sz="3000" u="sng" dirty="0">
                <a:solidFill>
                  <a:srgbClr val="F6F6F6"/>
                </a:solidFill>
                <a:latin typeface="Cy Grotesk Grand"/>
              </a:rPr>
              <a:t>Variedade de preferências pessoais</a:t>
            </a:r>
            <a:r>
              <a:rPr lang="pt-BR" sz="3000" dirty="0">
                <a:solidFill>
                  <a:srgbClr val="F6F6F6"/>
                </a:solidFill>
                <a:latin typeface="Cy Grotesk Grand"/>
              </a:rPr>
              <a:t>: A escolha de roupas é subjetiva e varia de pessoa para pessoa, tornando difícil criar um algoritmo que atenda a todos os estilos e preferências individuais.</a:t>
            </a:r>
          </a:p>
          <a:p>
            <a:pPr algn="ctr">
              <a:lnSpc>
                <a:spcPts val="4500"/>
              </a:lnSpc>
            </a:pPr>
            <a:endParaRPr lang="pt-BR" sz="3000" dirty="0">
              <a:solidFill>
                <a:srgbClr val="F6F6F6"/>
              </a:solidFill>
              <a:latin typeface="Cy Grotesk Grand"/>
            </a:endParaRPr>
          </a:p>
          <a:p>
            <a:pPr algn="ctr">
              <a:lnSpc>
                <a:spcPts val="4500"/>
              </a:lnSpc>
            </a:pPr>
            <a:r>
              <a:rPr lang="pt-BR" sz="3000" u="sng" dirty="0">
                <a:solidFill>
                  <a:srgbClr val="F6F6F6"/>
                </a:solidFill>
                <a:latin typeface="Cy Grotesk Grand"/>
              </a:rPr>
              <a:t>Limitações práticas</a:t>
            </a:r>
            <a:r>
              <a:rPr lang="pt-BR" sz="3000" dirty="0">
                <a:solidFill>
                  <a:srgbClr val="F6F6F6"/>
                </a:solidFill>
                <a:latin typeface="Cy Grotesk Grand"/>
              </a:rPr>
              <a:t>: Seria necessário ter acesso a todas as roupas do usuário, instalar sensores em cada peça e ter um sistema de organização complexo, o que pode não ser prático ou acessível para a maioria das pessoas.</a:t>
            </a:r>
            <a:endParaRPr lang="en-US" sz="3000" dirty="0">
              <a:solidFill>
                <a:srgbClr val="F6F6F6"/>
              </a:solidFill>
              <a:latin typeface="Cy Grotesk Gran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5986" y="1535317"/>
            <a:ext cx="14296028" cy="67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 err="1">
                <a:solidFill>
                  <a:srgbClr val="F6F6F6"/>
                </a:solidFill>
                <a:latin typeface="Cy Grotesk Grand Bold"/>
              </a:rPr>
              <a:t>Referência</a:t>
            </a:r>
            <a:endParaRPr lang="en-US" sz="4200" dirty="0">
              <a:solidFill>
                <a:srgbClr val="F6F6F6"/>
              </a:solidFill>
              <a:latin typeface="Cy Grotesk Grand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6324600" y="1650717"/>
            <a:ext cx="657935" cy="519768"/>
          </a:xfrm>
          <a:custGeom>
            <a:avLst/>
            <a:gdLst/>
            <a:ahLst/>
            <a:cxnLst/>
            <a:rect l="l" t="t" r="r" b="b"/>
            <a:pathLst>
              <a:path w="657935" h="519768">
                <a:moveTo>
                  <a:pt x="0" y="0"/>
                </a:moveTo>
                <a:lnTo>
                  <a:pt x="657935" y="0"/>
                </a:lnTo>
                <a:lnTo>
                  <a:pt x="657935" y="519768"/>
                </a:lnTo>
                <a:lnTo>
                  <a:pt x="0" y="519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1305467" y="1650717"/>
            <a:ext cx="657935" cy="519768"/>
          </a:xfrm>
          <a:custGeom>
            <a:avLst/>
            <a:gdLst/>
            <a:ahLst/>
            <a:cxnLst/>
            <a:rect l="l" t="t" r="r" b="b"/>
            <a:pathLst>
              <a:path w="657935" h="519768">
                <a:moveTo>
                  <a:pt x="657935" y="519768"/>
                </a:moveTo>
                <a:lnTo>
                  <a:pt x="0" y="519768"/>
                </a:lnTo>
                <a:lnTo>
                  <a:pt x="0" y="0"/>
                </a:lnTo>
                <a:lnTo>
                  <a:pt x="657935" y="0"/>
                </a:lnTo>
                <a:lnTo>
                  <a:pt x="657935" y="5197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70288" y="4076700"/>
            <a:ext cx="13147424" cy="3359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y Grotesk Gr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https://www.bing.</a:t>
            </a:r>
            <a:r>
              <a:rPr lang="en-US" sz="2000" dirty="0">
                <a:solidFill>
                  <a:schemeClr val="bg1"/>
                </a:solidFill>
                <a:latin typeface="Cy Grotesk Gr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en-US" sz="1600" dirty="0">
                <a:solidFill>
                  <a:schemeClr val="bg1"/>
                </a:solidFill>
                <a:latin typeface="Cy Grotesk Gr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/images/create/guarda-roupa-com-painel-digital-para-escolher-roup/64af2a2d16fe446097d0b8fea2738b0a?id=%2Fb%2BQsqRGdy37tK26mr3QGg%3D%3D&amp;view=detailv2&amp;idpp=genimg&amp;form=GCRIDP&amp;ajaxhist=0&amp;ajaxserp=0</a:t>
            </a:r>
            <a:endParaRPr lang="en-US" sz="1600" dirty="0">
              <a:solidFill>
                <a:schemeClr val="bg1"/>
              </a:solidFill>
              <a:latin typeface="Cy Grotesk Grand"/>
            </a:endParaRPr>
          </a:p>
          <a:p>
            <a:pPr marL="457200" indent="-4572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  <a:latin typeface="Cy Grotesk Grand"/>
              </a:rPr>
              <a:t>https://pa1.aminoapps.com/7482/f2ebad5cccd8f28b502ff69e79131121d9b6626er1-480-270_hq.gif</a:t>
            </a:r>
          </a:p>
          <a:p>
            <a:pPr marL="457200" indent="-457200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6F6F6"/>
              </a:solidFill>
              <a:latin typeface="Cy Grotesk Grand"/>
            </a:endParaRPr>
          </a:p>
        </p:txBody>
      </p:sp>
    </p:spTree>
    <p:extLst>
      <p:ext uri="{BB962C8B-B14F-4D97-AF65-F5344CB8AC3E}">
        <p14:creationId xmlns:p14="http://schemas.microsoft.com/office/powerpoint/2010/main" val="24570214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82924EA8-0314-216A-AA08-00C97274179C}"/>
              </a:ext>
            </a:extLst>
          </p:cNvPr>
          <p:cNvSpPr/>
          <p:nvPr/>
        </p:nvSpPr>
        <p:spPr>
          <a:xfrm rot="16200000">
            <a:off x="10401300" y="2400300"/>
            <a:ext cx="10287000" cy="5486400"/>
          </a:xfrm>
          <a:custGeom>
            <a:avLst/>
            <a:gdLst/>
            <a:ahLst/>
            <a:cxnLst/>
            <a:rect l="l" t="t" r="r" b="b"/>
            <a:pathLst>
              <a:path w="11364754" h="5224236">
                <a:moveTo>
                  <a:pt x="0" y="0"/>
                </a:moveTo>
                <a:lnTo>
                  <a:pt x="11364754" y="0"/>
                </a:lnTo>
                <a:lnTo>
                  <a:pt x="11364754" y="5224236"/>
                </a:lnTo>
                <a:lnTo>
                  <a:pt x="0" y="5224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1087" r="-73524"/>
            </a:stretch>
          </a:blipFill>
        </p:spPr>
      </p:sp>
      <p:sp>
        <p:nvSpPr>
          <p:cNvPr id="2" name="TextBox 2"/>
          <p:cNvSpPr txBox="1"/>
          <p:nvPr/>
        </p:nvSpPr>
        <p:spPr>
          <a:xfrm>
            <a:off x="6151182" y="8496300"/>
            <a:ext cx="5985636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dirty="0" err="1">
                <a:solidFill>
                  <a:srgbClr val="FFFFFF"/>
                </a:solidFill>
                <a:latin typeface="Cy Grotesk Grand Semi-Bold"/>
              </a:rPr>
              <a:t>Isso</a:t>
            </a:r>
            <a:r>
              <a:rPr lang="en-US" sz="3000" dirty="0">
                <a:solidFill>
                  <a:srgbClr val="FFFFFF"/>
                </a:solidFill>
                <a:latin typeface="Cy Grotesk Grand Semi-Bold"/>
              </a:rPr>
              <a:t> é </a:t>
            </a:r>
            <a:r>
              <a:rPr lang="en-US" sz="3000" dirty="0" err="1">
                <a:solidFill>
                  <a:srgbClr val="FFFFFF"/>
                </a:solidFill>
                <a:latin typeface="Cy Grotesk Grand Semi-Bold"/>
              </a:rPr>
              <a:t>tudo</a:t>
            </a:r>
            <a:r>
              <a:rPr lang="en-US" sz="3000" dirty="0">
                <a:solidFill>
                  <a:srgbClr val="FFFFFF"/>
                </a:solidFill>
                <a:latin typeface="Cy Grotesk Grand Semi-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y Grotesk Grand Semi-Bold"/>
              </a:rPr>
              <a:t>pessoal</a:t>
            </a:r>
            <a:r>
              <a:rPr lang="en-US" sz="3000" dirty="0">
                <a:solidFill>
                  <a:srgbClr val="FFFFFF"/>
                </a:solidFill>
                <a:latin typeface="Cy Grotesk Grand Semi-Bold"/>
              </a:rPr>
              <a:t> !</a:t>
            </a:r>
          </a:p>
        </p:txBody>
      </p:sp>
      <p:pic>
        <p:nvPicPr>
          <p:cNvPr id="1026" name="Picture 2" descr="⭐| Horóscopo do dia - 27 • 02 • 2020 | LGBT+ 🌈 Amino">
            <a:extLst>
              <a:ext uri="{FF2B5EF4-FFF2-40B4-BE49-F238E27FC236}">
                <a16:creationId xmlns:a16="http://schemas.microsoft.com/office/drawing/2014/main" id="{D7B3A4BF-40AF-35A3-062A-58444BBE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557462"/>
            <a:ext cx="91948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DC1DF03D-58B6-9851-353D-B20B67FBEF88}"/>
              </a:ext>
            </a:extLst>
          </p:cNvPr>
          <p:cNvSpPr txBox="1"/>
          <p:nvPr/>
        </p:nvSpPr>
        <p:spPr>
          <a:xfrm>
            <a:off x="5227552" y="1075960"/>
            <a:ext cx="783289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dirty="0">
                <a:solidFill>
                  <a:srgbClr val="FFFFFF"/>
                </a:solidFill>
                <a:latin typeface="Cy Grotesk Grand Semi-Bold"/>
              </a:rPr>
              <a:t>FIM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405</Words>
  <Application>Microsoft Office PowerPoint</Application>
  <PresentationFormat>Personalizar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Calibri</vt:lpstr>
      <vt:lpstr>Cy Grotesk Grand Bold</vt:lpstr>
      <vt:lpstr>Cy Grotesk Grand Light</vt:lpstr>
      <vt:lpstr>Arial</vt:lpstr>
      <vt:lpstr>Cy Grotesk Grand</vt:lpstr>
      <vt:lpstr>Cy Grotesk Grand Semi-Bold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Project</dc:title>
  <cp:lastModifiedBy>Gustavo Dias</cp:lastModifiedBy>
  <cp:revision>2</cp:revision>
  <dcterms:created xsi:type="dcterms:W3CDTF">2006-08-16T00:00:00Z</dcterms:created>
  <dcterms:modified xsi:type="dcterms:W3CDTF">2023-07-13T00:33:10Z</dcterms:modified>
  <dc:identifier>DAFodTwqSX8</dc:identifier>
</cp:coreProperties>
</file>