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6" r:id="rId3"/>
    <p:sldId id="305" r:id="rId4"/>
    <p:sldId id="304" r:id="rId5"/>
    <p:sldId id="311" r:id="rId6"/>
    <p:sldId id="309" r:id="rId7"/>
    <p:sldId id="310" r:id="rId8"/>
    <p:sldId id="312" r:id="rId9"/>
    <p:sldId id="313" r:id="rId10"/>
    <p:sldId id="320" r:id="rId11"/>
    <p:sldId id="316" r:id="rId12"/>
    <p:sldId id="317" r:id="rId13"/>
    <p:sldId id="324" r:id="rId14"/>
    <p:sldId id="314" r:id="rId15"/>
    <p:sldId id="315" r:id="rId16"/>
    <p:sldId id="323" r:id="rId17"/>
    <p:sldId id="318" r:id="rId18"/>
    <p:sldId id="319" r:id="rId19"/>
    <p:sldId id="321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278" r:id="rId29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0" autoAdjust="0"/>
    <p:restoredTop sz="97286" autoAdjust="0"/>
  </p:normalViewPr>
  <p:slideViewPr>
    <p:cSldViewPr>
      <p:cViewPr varScale="1">
        <p:scale>
          <a:sx n="87" d="100"/>
          <a:sy n="87" d="100"/>
        </p:scale>
        <p:origin x="1368" y="77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5F418-D912-4121-A7FE-F680FF950F12}" type="datetimeFigureOut">
              <a:rPr lang="ko-KR" altLang="en-US" smtClean="0"/>
              <a:pPr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3F1A6-E600-46F6-ABA8-E9F4AB1547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30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E9666-EE80-4DF4-BC75-9CB19A2137CE}" type="datetimeFigureOut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90FEC-0AC2-4EB4-98EE-CA73C8CFFF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8087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1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82100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D:\SharedFolder\UNI91K_Corner1 사본.jpg"/>
          <p:cNvPicPr>
            <a:picLocks noChangeAspect="1" noChangeArrowheads="1"/>
          </p:cNvPicPr>
          <p:nvPr userDrawn="1"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1700808"/>
            <a:ext cx="3573344" cy="479603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51920" y="1448780"/>
            <a:ext cx="5292080" cy="13955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89EE6-A170-4F76-8F1E-4B9487884F16}" type="datetime1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DFBF56-4C9B-4E31-AD4C-3A611E712E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D58A74-5105-46BA-80F3-F982ADFCB80A}" type="datetime1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DFBF56-4C9B-4E31-AD4C-3A611E712E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8062B7-715F-4018-B8FC-2B33F31381E8}" type="datetime1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BFABEE-E0E7-435A-8025-C8BDF9D508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92988" cy="706090"/>
          </a:xfrm>
        </p:spPr>
        <p:txBody>
          <a:bodyPr/>
          <a:lstStyle>
            <a:lvl1pPr algn="l"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872716"/>
            <a:ext cx="8928992" cy="543660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8724F4-EDAA-4E37-B54A-9A51B90ABE3B}" type="datetime1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DFBF56-4C9B-4E31-AD4C-3A611E712E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73BE4F-4AE8-4618-B131-CEBE221307A0}" type="datetime1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DFBF56-4C9B-4E31-AD4C-3A611E712E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821DC4-13C9-43C1-8475-E90C893A9C2F}" type="datetime1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DFBF56-4C9B-4E31-AD4C-3A611E712E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BE6950-68B9-423B-8DF2-C9B62D3CDACD}" type="datetime1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DFBF56-4C9B-4E31-AD4C-3A611E712E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29D810-EB90-4D39-917D-5DA2EB3F8979}" type="datetime1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DFBF56-4C9B-4E31-AD4C-3A611E712E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840290-3A75-4A09-B068-318813C158EE}" type="datetime1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DFBF56-4C9B-4E31-AD4C-3A611E712E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58A41D-B7A2-47B0-B68B-72C36C8C5328}" type="datetime1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DFBF56-4C9B-4E31-AD4C-3A611E712E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ED50E6-AC00-42BB-8754-A25203124C94}" type="datetime1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DFBF56-4C9B-4E31-AD4C-3A611E712E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pt.png"/>
          <p:cNvPicPr>
            <a:picLocks noChangeAspect="1"/>
          </p:cNvPicPr>
          <p:nvPr userDrawn="1"/>
        </p:nvPicPr>
        <p:blipFill>
          <a:blip r:embed="rId15" cstate="email">
            <a:lum bright="-18000" contrast="24000"/>
          </a:blip>
          <a:srcRect t="-2524"/>
          <a:stretch>
            <a:fillRect/>
          </a:stretch>
        </p:blipFill>
        <p:spPr>
          <a:xfrm>
            <a:off x="1196" y="-27384"/>
            <a:ext cx="9142804" cy="864096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7504" y="130622"/>
            <a:ext cx="5904656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39"/>
          <p:cNvSpPr>
            <a:spLocks/>
          </p:cNvSpPr>
          <p:nvPr userDrawn="1"/>
        </p:nvSpPr>
        <p:spPr bwMode="auto">
          <a:xfrm rot="1205583">
            <a:off x="7341938" y="299550"/>
            <a:ext cx="1475265" cy="2803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57783" bIns="0"/>
          <a:lstStyle/>
          <a:p>
            <a:pPr marL="55563" algn="ctr"/>
            <a:r>
              <a:rPr lang="en-US" altLang="ko-KR" sz="1700" b="1" dirty="0" smtClean="0">
                <a:solidFill>
                  <a:srgbClr val="FF0000"/>
                </a:solidFill>
                <a:ea typeface="굴림" pitchFamily="50" charset="-127"/>
                <a:cs typeface="Times New Roman" pitchFamily="18" charset="0"/>
              </a:rPr>
              <a:t>Confidential</a:t>
            </a:r>
            <a:endParaRPr lang="en-US" altLang="ko-KR" sz="1700" b="1" dirty="0">
              <a:solidFill>
                <a:srgbClr val="FF0000"/>
              </a:solidFill>
              <a:ea typeface="굴림" pitchFamily="50" charset="-127"/>
              <a:cs typeface="Times New Roman" pitchFamily="18" charset="0"/>
            </a:endParaRPr>
          </a:p>
        </p:txBody>
      </p:sp>
      <p:pic>
        <p:nvPicPr>
          <p:cNvPr id="10" name="그림 9" descr="pt-1.png"/>
          <p:cNvPicPr>
            <a:picLocks noChangeAspect="1"/>
          </p:cNvPicPr>
          <p:nvPr userDrawn="1"/>
        </p:nvPicPr>
        <p:blipFill>
          <a:blip r:embed="rId16" cstate="email"/>
          <a:srcRect/>
          <a:stretch>
            <a:fillRect/>
          </a:stretch>
        </p:blipFill>
        <p:spPr>
          <a:xfrm>
            <a:off x="0" y="6525344"/>
            <a:ext cx="9144000" cy="332656"/>
          </a:xfrm>
          <a:prstGeom prst="rect">
            <a:avLst/>
          </a:prstGeom>
        </p:spPr>
      </p:pic>
      <p:pic>
        <p:nvPicPr>
          <p:cNvPr id="11" name="Picture 9" descr="유니테스트"/>
          <p:cNvPicPr>
            <a:picLocks noChangeAspect="1" noChangeArrowheads="1"/>
          </p:cNvPicPr>
          <p:nvPr userDrawn="1"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7974800" y="6562568"/>
            <a:ext cx="1008112" cy="25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 userDrawn="1"/>
        </p:nvSpPr>
        <p:spPr>
          <a:xfrm>
            <a:off x="0" y="836712"/>
            <a:ext cx="9144000" cy="5688632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175956" y="1376772"/>
            <a:ext cx="4824536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altLang="ko-KR" sz="6000" b="1" dirty="0" smtClean="0">
                <a:solidFill>
                  <a:srgbClr val="FFCC00"/>
                </a:solidFill>
                <a:latin typeface="Calibri" pitchFamily="34" charset="0"/>
                <a:ea typeface="+mj-ea"/>
                <a:cs typeface="Times New Roman" pitchFamily="18" charset="0"/>
              </a:rPr>
              <a:t>UNI92K</a:t>
            </a:r>
            <a:endParaRPr lang="en-US" altLang="ko-KR" sz="6000" b="1" dirty="0" smtClean="0">
              <a:solidFill>
                <a:srgbClr val="FFCC00"/>
              </a:solidFill>
              <a:latin typeface="Calibri" pitchFamily="34" charset="0"/>
              <a:ea typeface="+mj-ea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</a:rPr>
              <a:t>UFS SW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개발 문서</a:t>
            </a:r>
            <a:endParaRPr lang="en-US" altLang="ko-KR" sz="2400" b="1" dirty="0" smtClean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4028" y="5085184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개발본부 </a:t>
            </a:r>
            <a:r>
              <a:rPr lang="en-US" altLang="ko-KR" sz="20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S/W2</a:t>
            </a:r>
            <a:r>
              <a:rPr lang="ko-KR" altLang="en-US" sz="20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팀</a:t>
            </a:r>
            <a:endParaRPr lang="en-US" altLang="ko-KR" sz="2000" dirty="0" smtClean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조창희 주임</a:t>
            </a:r>
            <a:endParaRPr lang="en-US" altLang="ko-KR" sz="2000" dirty="0" smtClean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UPIU (UFS Protocol Information Unit) format</a:t>
            </a:r>
          </a:p>
          <a:p>
            <a:pPr lvl="1"/>
            <a:r>
              <a:rPr lang="en-US" altLang="ko-KR" dirty="0" smtClean="0"/>
              <a:t>Basic header format</a:t>
            </a: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589240"/>
            <a:ext cx="2052228" cy="89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TextBox 39"/>
          <p:cNvSpPr txBox="1"/>
          <p:nvPr/>
        </p:nvSpPr>
        <p:spPr>
          <a:xfrm>
            <a:off x="611560" y="5337212"/>
            <a:ext cx="3096344" cy="24198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36000" bIns="36000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6 - Response</a:t>
            </a:r>
            <a:endParaRPr lang="ko-KR" altLang="en-US" sz="11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51920" y="5337212"/>
            <a:ext cx="4140460" cy="24198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36000" bIns="36000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7 - SCSI status (RESPONSE UPIU with CMD set type = 0x00) </a:t>
            </a:r>
            <a:endParaRPr lang="ko-KR" altLang="en-US" sz="11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548" y="1448780"/>
            <a:ext cx="5148572" cy="130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539552" y="2888940"/>
            <a:ext cx="6624736" cy="24198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36000" bIns="36000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5 - Be used in QUERY, TASK MAG. Function</a:t>
            </a:r>
            <a:endParaRPr lang="ko-KR" altLang="en-US" sz="11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176972"/>
            <a:ext cx="235474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3181444"/>
            <a:ext cx="3960440" cy="2089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UPIU (UFS Protocol Information Unit) format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32755"/>
            <a:ext cx="4248472" cy="4103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232756"/>
            <a:ext cx="425738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UPIU (UFS Protocol Information Unit) format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232757"/>
            <a:ext cx="4272914" cy="316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232756"/>
            <a:ext cx="4264571" cy="2854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257092"/>
            <a:ext cx="4104456" cy="207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직선 화살표 연결선 10"/>
          <p:cNvCxnSpPr>
            <a:stCxn id="3076" idx="0"/>
          </p:cNvCxnSpPr>
          <p:nvPr/>
        </p:nvCxnSpPr>
        <p:spPr>
          <a:xfrm flipH="1" flipV="1">
            <a:off x="6264188" y="1988840"/>
            <a:ext cx="504056" cy="226825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00292" y="2492896"/>
            <a:ext cx="540060" cy="144016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LUN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00292" y="2809049"/>
            <a:ext cx="540060" cy="144016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Task Tag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00292" y="3112847"/>
            <a:ext cx="540060" cy="144016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IID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7524" y="4905164"/>
            <a:ext cx="4254562" cy="10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251520" y="2168860"/>
            <a:ext cx="4248472" cy="1044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8" idx="0"/>
            <a:endCxn id="19" idx="2"/>
          </p:cNvCxnSpPr>
          <p:nvPr/>
        </p:nvCxnSpPr>
        <p:spPr>
          <a:xfrm flipH="1" flipV="1">
            <a:off x="2375756" y="3212976"/>
            <a:ext cx="39049" cy="16921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RATE Series and GEARs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76772"/>
            <a:ext cx="8190656" cy="288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Initialize Host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Initialize Host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47564" y="1268760"/>
            <a:ext cx="2772308" cy="216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START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7564" y="1707362"/>
            <a:ext cx="277230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Set HS GEAR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564" y="2145964"/>
            <a:ext cx="277230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Set DRP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7564" y="5216094"/>
            <a:ext cx="277230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Set PA Layer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7564" y="5654696"/>
            <a:ext cx="277230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Set Symbol Clock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6093296"/>
            <a:ext cx="2772308" cy="216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END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640096"/>
              </p:ext>
            </p:extLst>
          </p:nvPr>
        </p:nvGraphicFramePr>
        <p:xfrm>
          <a:off x="4608004" y="800708"/>
          <a:ext cx="3264024" cy="578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Set PA Layer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TX HS G1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Sync Length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TX HS G1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Prepare Length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TX HS G2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Sync Length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TX HS G2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Prepare Length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4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TX HS G3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Sync Length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4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TX HS G3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Prepare Length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4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TX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HS G4 Sync Length ( UFS 3.0 )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162626"/>
                  </a:ext>
                </a:extLst>
              </a:tr>
              <a:tr h="1594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TX HS G4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Prepare Length ( UFS 3.0 )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547745"/>
                  </a:ext>
                </a:extLst>
              </a:tr>
              <a:tr h="1594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Peer RX HS Adapt Refresh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( UFS 3.0 )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743062"/>
                  </a:ext>
                </a:extLst>
              </a:tr>
              <a:tr h="1594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Peer RX HS Adapt Initial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( UFS 3.0 )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964673"/>
                  </a:ext>
                </a:extLst>
              </a:tr>
              <a:tr h="1594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TX HS Adapt Type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( UFS 3.0 )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141819"/>
                  </a:ext>
                </a:extLst>
              </a:tr>
              <a:tr h="1594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Adapt After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LRST </a:t>
                      </a:r>
                      <a:r>
                        <a:rPr lang="en-US" altLang="ko-KR" sz="1050" baseline="0" dirty="0" err="1" smtClean="0">
                          <a:solidFill>
                            <a:schemeClr val="tx1"/>
                          </a:solidFill>
                        </a:rPr>
                        <a:t>InPA_INIT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( UFS 3.0 )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744609"/>
                  </a:ext>
                </a:extLst>
              </a:tr>
              <a:tr h="1594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TX MK2 Extension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4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Peer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Scrambling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4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TX Skip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94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TX Skip period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94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Local TX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LCC Disable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94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Peer TX LCC Enable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94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Scrambling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94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MK2 Extension </a:t>
                      </a:r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Guardband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94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TX Trailing locks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94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AFC0 </a:t>
                      </a:r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Time out </a:t>
                      </a:r>
                      <a:r>
                        <a:rPr lang="en-US" altLang="ko-KR" sz="1050" baseline="0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cxnSp>
        <p:nvCxnSpPr>
          <p:cNvPr id="26" name="직선 화살표 연결선 25"/>
          <p:cNvCxnSpPr>
            <a:stCxn id="17" idx="2"/>
            <a:endCxn id="18" idx="0"/>
          </p:cNvCxnSpPr>
          <p:nvPr/>
        </p:nvCxnSpPr>
        <p:spPr>
          <a:xfrm>
            <a:off x="2033718" y="1484784"/>
            <a:ext cx="0" cy="222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2"/>
            <a:endCxn id="19" idx="0"/>
          </p:cNvCxnSpPr>
          <p:nvPr/>
        </p:nvCxnSpPr>
        <p:spPr>
          <a:xfrm>
            <a:off x="2033718" y="1923386"/>
            <a:ext cx="0" cy="222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1" idx="2"/>
            <a:endCxn id="22" idx="0"/>
          </p:cNvCxnSpPr>
          <p:nvPr/>
        </p:nvCxnSpPr>
        <p:spPr>
          <a:xfrm>
            <a:off x="2033718" y="5432118"/>
            <a:ext cx="0" cy="222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2" idx="2"/>
            <a:endCxn id="23" idx="0"/>
          </p:cNvCxnSpPr>
          <p:nvPr/>
        </p:nvCxnSpPr>
        <p:spPr>
          <a:xfrm>
            <a:off x="2033718" y="5870720"/>
            <a:ext cx="0" cy="2225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47564" y="2584566"/>
            <a:ext cx="277230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HCE Disable &amp; Check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47564" y="3023168"/>
            <a:ext cx="277230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HCE Enable &amp; Check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47564" y="3461770"/>
            <a:ext cx="277230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Interrupt Enable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47564" y="3900372"/>
            <a:ext cx="2772308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Set DMA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Addr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(Transfer Req. List)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7564" y="4338946"/>
            <a:ext cx="2772308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Set DMA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Addr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(Task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Mang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564" y="4777520"/>
            <a:ext cx="2772308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Set Retry Timer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>
            <a:stCxn id="19" idx="2"/>
            <a:endCxn id="55" idx="0"/>
          </p:cNvCxnSpPr>
          <p:nvPr/>
        </p:nvCxnSpPr>
        <p:spPr>
          <a:xfrm>
            <a:off x="2033718" y="2361988"/>
            <a:ext cx="0" cy="222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5" idx="2"/>
            <a:endCxn id="56" idx="0"/>
          </p:cNvCxnSpPr>
          <p:nvPr/>
        </p:nvCxnSpPr>
        <p:spPr>
          <a:xfrm>
            <a:off x="2033718" y="2800590"/>
            <a:ext cx="0" cy="222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6" idx="2"/>
            <a:endCxn id="57" idx="0"/>
          </p:cNvCxnSpPr>
          <p:nvPr/>
        </p:nvCxnSpPr>
        <p:spPr>
          <a:xfrm>
            <a:off x="2033718" y="3239192"/>
            <a:ext cx="0" cy="222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7" idx="2"/>
            <a:endCxn id="58" idx="0"/>
          </p:cNvCxnSpPr>
          <p:nvPr/>
        </p:nvCxnSpPr>
        <p:spPr>
          <a:xfrm>
            <a:off x="2033718" y="3677794"/>
            <a:ext cx="0" cy="222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8" idx="2"/>
            <a:endCxn id="59" idx="0"/>
          </p:cNvCxnSpPr>
          <p:nvPr/>
        </p:nvCxnSpPr>
        <p:spPr>
          <a:xfrm>
            <a:off x="2033718" y="4116372"/>
            <a:ext cx="0" cy="2225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9" idx="2"/>
            <a:endCxn id="60" idx="0"/>
          </p:cNvCxnSpPr>
          <p:nvPr/>
        </p:nvCxnSpPr>
        <p:spPr>
          <a:xfrm>
            <a:off x="2033718" y="4554946"/>
            <a:ext cx="0" cy="2225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0" idx="2"/>
            <a:endCxn id="21" idx="0"/>
          </p:cNvCxnSpPr>
          <p:nvPr/>
        </p:nvCxnSpPr>
        <p:spPr>
          <a:xfrm>
            <a:off x="2033718" y="4993520"/>
            <a:ext cx="0" cy="2225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1" idx="3"/>
          </p:cNvCxnSpPr>
          <p:nvPr/>
        </p:nvCxnSpPr>
        <p:spPr>
          <a:xfrm flipV="1">
            <a:off x="3419872" y="3645024"/>
            <a:ext cx="1188132" cy="167908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Link Startup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Initialize Link Startup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67544" y="1268760"/>
            <a:ext cx="3132348" cy="3312368"/>
            <a:chOff x="467544" y="1268760"/>
            <a:chExt cx="3132348" cy="3312368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67544" y="1268760"/>
              <a:ext cx="3132348" cy="2520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7544" y="1707362"/>
              <a:ext cx="3132348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Device Reset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7544" y="2145964"/>
              <a:ext cx="3132348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UIC </a:t>
              </a:r>
              <a:r>
                <a:rPr lang="en-US" altLang="ko-KR" sz="1000" b="1" dirty="0" err="1" smtClean="0">
                  <a:solidFill>
                    <a:schemeClr val="tx1"/>
                  </a:solidFill>
                </a:rPr>
                <a:t>LinkStartup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b="1" dirty="0" err="1" smtClean="0">
                  <a:solidFill>
                    <a:schemeClr val="tx1"/>
                  </a:solidFill>
                </a:rPr>
                <a:t>Cmd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67544" y="4329100"/>
              <a:ext cx="3132348" cy="2520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END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17" idx="2"/>
              <a:endCxn id="18" idx="0"/>
            </p:cNvCxnSpPr>
            <p:nvPr/>
          </p:nvCxnSpPr>
          <p:spPr>
            <a:xfrm>
              <a:off x="2033718" y="1520788"/>
              <a:ext cx="0" cy="1865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8" idx="2"/>
              <a:endCxn id="19" idx="0"/>
            </p:cNvCxnSpPr>
            <p:nvPr/>
          </p:nvCxnSpPr>
          <p:spPr>
            <a:xfrm>
              <a:off x="2033718" y="1959390"/>
              <a:ext cx="0" cy="1865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467544" y="2584566"/>
              <a:ext cx="3132348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NOP OUT UPIU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67544" y="3023168"/>
              <a:ext cx="3132348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Query – Set Flag( </a:t>
              </a:r>
              <a:r>
                <a:rPr lang="en-US" altLang="ko-KR" sz="1000" b="1" dirty="0" err="1" smtClean="0">
                  <a:solidFill>
                    <a:schemeClr val="tx1"/>
                  </a:solidFill>
                </a:rPr>
                <a:t>fDeviceInit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 ) &amp; Check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67544" y="3461770"/>
              <a:ext cx="3132348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Query – Write </a:t>
              </a:r>
              <a:r>
                <a:rPr lang="en-US" altLang="ko-KR" sz="1000" b="1" dirty="0" err="1" smtClean="0">
                  <a:solidFill>
                    <a:schemeClr val="tx1"/>
                  </a:solidFill>
                </a:rPr>
                <a:t>Desc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.( </a:t>
              </a:r>
              <a:r>
                <a:rPr lang="en-US" altLang="ko-KR" sz="1000" b="1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b="1" dirty="0" err="1" smtClean="0">
                  <a:solidFill>
                    <a:schemeClr val="tx1"/>
                  </a:solidFill>
                </a:rPr>
                <a:t>Desc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. )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67544" y="3900372"/>
              <a:ext cx="3132348" cy="25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CMD UPIU ( Test Unit Ready ) </a:t>
              </a:r>
              <a:r>
                <a:rPr lang="en-US" altLang="ko-KR" sz="1000" b="1" smtClean="0">
                  <a:solidFill>
                    <a:schemeClr val="tx1"/>
                  </a:solidFill>
                </a:rPr>
                <a:t>&amp; Check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화살표 연결선 60"/>
            <p:cNvCxnSpPr>
              <a:stCxn id="19" idx="2"/>
              <a:endCxn id="55" idx="0"/>
            </p:cNvCxnSpPr>
            <p:nvPr/>
          </p:nvCxnSpPr>
          <p:spPr>
            <a:xfrm>
              <a:off x="2033718" y="2397992"/>
              <a:ext cx="0" cy="1865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55" idx="2"/>
              <a:endCxn id="56" idx="0"/>
            </p:cNvCxnSpPr>
            <p:nvPr/>
          </p:nvCxnSpPr>
          <p:spPr>
            <a:xfrm>
              <a:off x="2033718" y="2836594"/>
              <a:ext cx="0" cy="1865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56" idx="2"/>
              <a:endCxn id="57" idx="0"/>
            </p:cNvCxnSpPr>
            <p:nvPr/>
          </p:nvCxnSpPr>
          <p:spPr>
            <a:xfrm>
              <a:off x="2033718" y="3275196"/>
              <a:ext cx="0" cy="1865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57" idx="2"/>
              <a:endCxn id="58" idx="0"/>
            </p:cNvCxnSpPr>
            <p:nvPr/>
          </p:nvCxnSpPr>
          <p:spPr>
            <a:xfrm>
              <a:off x="2033718" y="3713798"/>
              <a:ext cx="0" cy="1865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58" idx="2"/>
              <a:endCxn id="23" idx="0"/>
            </p:cNvCxnSpPr>
            <p:nvPr/>
          </p:nvCxnSpPr>
          <p:spPr>
            <a:xfrm>
              <a:off x="2033718" y="4152372"/>
              <a:ext cx="0" cy="1767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Set Power Mode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Set Power Mode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47564" y="1268760"/>
            <a:ext cx="2772308" cy="216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START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7564" y="1707362"/>
            <a:ext cx="277230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Set HS GEAR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564" y="2145964"/>
            <a:ext cx="277230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Set RX </a:t>
            </a:r>
            <a:r>
              <a:rPr lang="en-US" altLang="ko-KR" sz="1000" b="1" smtClean="0">
                <a:solidFill>
                  <a:schemeClr val="tx1"/>
                </a:solidFill>
              </a:rPr>
              <a:t>CDR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Config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3465004"/>
            <a:ext cx="2772308" cy="216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END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408210"/>
              </p:ext>
            </p:extLst>
          </p:nvPr>
        </p:nvGraphicFramePr>
        <p:xfrm>
          <a:off x="4608004" y="1268760"/>
          <a:ext cx="326402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Set PA Layer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TX Gear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RX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Gear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TX Termination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RX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Termination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Active TX Data Lanes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Active RX Data Lanes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HS Series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TX HS Adapt Type ( UFS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3.0 )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306221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Power Mode User Data 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Power Mode User Data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Power Mode User Data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FC0 Protection Timeout Attribute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TC0 Replay Timeout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AFC0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Request Timeout Attribute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05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Power Mode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26" name="직선 화살표 연결선 25"/>
          <p:cNvCxnSpPr>
            <a:stCxn id="17" idx="2"/>
            <a:endCxn id="18" idx="0"/>
          </p:cNvCxnSpPr>
          <p:nvPr/>
        </p:nvCxnSpPr>
        <p:spPr>
          <a:xfrm>
            <a:off x="2033718" y="1484784"/>
            <a:ext cx="0" cy="222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2"/>
            <a:endCxn id="19" idx="0"/>
          </p:cNvCxnSpPr>
          <p:nvPr/>
        </p:nvCxnSpPr>
        <p:spPr>
          <a:xfrm>
            <a:off x="2033718" y="1923386"/>
            <a:ext cx="0" cy="222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47564" y="2584566"/>
            <a:ext cx="277230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GTX Reset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47564" y="3023168"/>
            <a:ext cx="277230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Set PA Layer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>
            <a:stCxn id="19" idx="2"/>
            <a:endCxn id="55" idx="0"/>
          </p:cNvCxnSpPr>
          <p:nvPr/>
        </p:nvCxnSpPr>
        <p:spPr>
          <a:xfrm>
            <a:off x="2033718" y="2361988"/>
            <a:ext cx="0" cy="222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5" idx="2"/>
            <a:endCxn id="56" idx="0"/>
          </p:cNvCxnSpPr>
          <p:nvPr/>
        </p:nvCxnSpPr>
        <p:spPr>
          <a:xfrm>
            <a:off x="2033718" y="2800590"/>
            <a:ext cx="0" cy="2225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6" idx="2"/>
            <a:endCxn id="23" idx="0"/>
          </p:cNvCxnSpPr>
          <p:nvPr/>
        </p:nvCxnSpPr>
        <p:spPr>
          <a:xfrm>
            <a:off x="2033718" y="3239192"/>
            <a:ext cx="0" cy="225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6" idx="3"/>
          </p:cNvCxnSpPr>
          <p:nvPr/>
        </p:nvCxnSpPr>
        <p:spPr>
          <a:xfrm>
            <a:off x="3419872" y="3131180"/>
            <a:ext cx="1188132" cy="15380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Command UPIU 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Command UPIU Operation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67544" y="1268760"/>
            <a:ext cx="2700300" cy="3312368"/>
            <a:chOff x="467544" y="1268760"/>
            <a:chExt cx="2700300" cy="3312368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67544" y="1268760"/>
              <a:ext cx="2700300" cy="2520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7544" y="1707362"/>
              <a:ext cx="2700300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CDB Setting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7544" y="2145964"/>
              <a:ext cx="2700300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Command UPIU Setting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67544" y="4329100"/>
              <a:ext cx="2700300" cy="2520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END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17" idx="2"/>
              <a:endCxn id="18" idx="0"/>
            </p:cNvCxnSpPr>
            <p:nvPr/>
          </p:nvCxnSpPr>
          <p:spPr>
            <a:xfrm>
              <a:off x="1817694" y="1520788"/>
              <a:ext cx="0" cy="1865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8" idx="2"/>
              <a:endCxn id="19" idx="0"/>
            </p:cNvCxnSpPr>
            <p:nvPr/>
          </p:nvCxnSpPr>
          <p:spPr>
            <a:xfrm>
              <a:off x="1817694" y="1959390"/>
              <a:ext cx="0" cy="1865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467544" y="2584566"/>
              <a:ext cx="2700300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Transfer Request List Setting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67544" y="3023168"/>
              <a:ext cx="2700300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Issue Door Bell &amp; Interrupt Check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67544" y="3461770"/>
              <a:ext cx="2700300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Clear Completion Notification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67544" y="3900372"/>
              <a:ext cx="2700300" cy="25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OCS &amp; Response Check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화살표 연결선 60"/>
            <p:cNvCxnSpPr>
              <a:stCxn id="19" idx="2"/>
              <a:endCxn id="55" idx="0"/>
            </p:cNvCxnSpPr>
            <p:nvPr/>
          </p:nvCxnSpPr>
          <p:spPr>
            <a:xfrm>
              <a:off x="1817694" y="2397992"/>
              <a:ext cx="0" cy="1865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55" idx="2"/>
              <a:endCxn id="56" idx="0"/>
            </p:cNvCxnSpPr>
            <p:nvPr/>
          </p:nvCxnSpPr>
          <p:spPr>
            <a:xfrm>
              <a:off x="1817694" y="2836594"/>
              <a:ext cx="0" cy="1865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56" idx="2"/>
              <a:endCxn id="57" idx="0"/>
            </p:cNvCxnSpPr>
            <p:nvPr/>
          </p:nvCxnSpPr>
          <p:spPr>
            <a:xfrm>
              <a:off x="1817694" y="3275196"/>
              <a:ext cx="0" cy="1865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57" idx="2"/>
              <a:endCxn id="58" idx="0"/>
            </p:cNvCxnSpPr>
            <p:nvPr/>
          </p:nvCxnSpPr>
          <p:spPr>
            <a:xfrm>
              <a:off x="1817694" y="3713798"/>
              <a:ext cx="0" cy="1865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58" idx="2"/>
              <a:endCxn id="23" idx="0"/>
            </p:cNvCxnSpPr>
            <p:nvPr/>
          </p:nvCxnSpPr>
          <p:spPr>
            <a:xfrm>
              <a:off x="1817694" y="4152372"/>
              <a:ext cx="0" cy="1767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516" y="4725144"/>
            <a:ext cx="42764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455876" y="944724"/>
            <a:ext cx="2124236" cy="27699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Ex) Read Capacity16 CMD</a:t>
            </a:r>
            <a:endParaRPr lang="ko-KR" altLang="en-US" sz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2020" y="3789040"/>
            <a:ext cx="425738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6156176" y="3989109"/>
            <a:ext cx="360040" cy="138499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0x40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20530" y="3989109"/>
            <a:ext cx="360040" cy="138499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0x0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08404" y="3989109"/>
            <a:ext cx="540060" cy="138499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 Queue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60032" y="4293096"/>
            <a:ext cx="360040" cy="138499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0x0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52220" y="5049180"/>
            <a:ext cx="360040" cy="138499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32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16016" y="5301208"/>
            <a:ext cx="4320480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4098" idx="3"/>
            <a:endCxn id="31" idx="1"/>
          </p:cNvCxnSpPr>
          <p:nvPr/>
        </p:nvCxnSpPr>
        <p:spPr>
          <a:xfrm>
            <a:off x="4492004" y="5733256"/>
            <a:ext cx="224012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1567262"/>
            <a:ext cx="5597796" cy="164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TextBox 42"/>
          <p:cNvSpPr txBox="1"/>
          <p:nvPr/>
        </p:nvSpPr>
        <p:spPr>
          <a:xfrm>
            <a:off x="5155946" y="2002069"/>
            <a:ext cx="280149" cy="138499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0x1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21791" y="2002069"/>
            <a:ext cx="290269" cy="138499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0x2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28642" y="2331229"/>
            <a:ext cx="360040" cy="138499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0x0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직선 화살표 연결선 46"/>
          <p:cNvCxnSpPr>
            <a:stCxn id="21" idx="0"/>
          </p:cNvCxnSpPr>
          <p:nvPr/>
        </p:nvCxnSpPr>
        <p:spPr>
          <a:xfrm flipH="1" flipV="1">
            <a:off x="6120172" y="2600908"/>
            <a:ext cx="760541" cy="11881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60132" y="2863406"/>
            <a:ext cx="360040" cy="138499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0xC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44408" y="2863406"/>
            <a:ext cx="360040" cy="138499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0xD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80112" y="3043426"/>
            <a:ext cx="360040" cy="138499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0x1C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064388" y="3043426"/>
            <a:ext cx="360040" cy="138499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9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0x1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76156" y="3434517"/>
            <a:ext cx="1476164" cy="138499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CMD UPIU Start Address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55876" y="1315797"/>
            <a:ext cx="3960440" cy="27699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Transfer Request List</a:t>
            </a:r>
            <a:endParaRPr lang="ko-KR" alt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L 도형 49"/>
          <p:cNvSpPr/>
          <p:nvPr/>
        </p:nvSpPr>
        <p:spPr>
          <a:xfrm flipH="1">
            <a:off x="143507" y="872716"/>
            <a:ext cx="8945312" cy="5985284"/>
          </a:xfrm>
          <a:prstGeom prst="corner">
            <a:avLst>
              <a:gd name="adj1" fmla="val 36303"/>
              <a:gd name="adj2" fmla="val 963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Query UPIU 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Query UPIU Operation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67544" y="1268760"/>
            <a:ext cx="2700300" cy="2628292"/>
            <a:chOff x="467544" y="1268760"/>
            <a:chExt cx="2700300" cy="262829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67544" y="1268760"/>
              <a:ext cx="2700300" cy="2520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7544" y="1664804"/>
              <a:ext cx="2700300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Query UPIU Setting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67544" y="3645024"/>
              <a:ext cx="2700300" cy="2520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END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17" idx="2"/>
              <a:endCxn id="19" idx="0"/>
            </p:cNvCxnSpPr>
            <p:nvPr/>
          </p:nvCxnSpPr>
          <p:spPr>
            <a:xfrm>
              <a:off x="1817694" y="1520788"/>
              <a:ext cx="0" cy="144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467544" y="2060848"/>
              <a:ext cx="2700300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Transfer Request List Setting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67544" y="2456892"/>
              <a:ext cx="2700300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Issue Door Bell &amp; Interrupt Check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67544" y="2852936"/>
              <a:ext cx="2700300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Clear Completion Notification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67544" y="3248980"/>
              <a:ext cx="2700300" cy="25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OCS &amp; Response Check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화살표 연결선 60"/>
            <p:cNvCxnSpPr>
              <a:stCxn id="19" idx="2"/>
              <a:endCxn id="55" idx="0"/>
            </p:cNvCxnSpPr>
            <p:nvPr/>
          </p:nvCxnSpPr>
          <p:spPr>
            <a:xfrm>
              <a:off x="1817694" y="1916832"/>
              <a:ext cx="0" cy="144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55" idx="2"/>
              <a:endCxn id="56" idx="0"/>
            </p:cNvCxnSpPr>
            <p:nvPr/>
          </p:nvCxnSpPr>
          <p:spPr>
            <a:xfrm>
              <a:off x="1817694" y="2312876"/>
              <a:ext cx="0" cy="144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56" idx="2"/>
              <a:endCxn id="57" idx="0"/>
            </p:cNvCxnSpPr>
            <p:nvPr/>
          </p:nvCxnSpPr>
          <p:spPr>
            <a:xfrm>
              <a:off x="1817694" y="2708920"/>
              <a:ext cx="0" cy="144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57" idx="2"/>
              <a:endCxn id="58" idx="0"/>
            </p:cNvCxnSpPr>
            <p:nvPr/>
          </p:nvCxnSpPr>
          <p:spPr>
            <a:xfrm>
              <a:off x="1817694" y="3104964"/>
              <a:ext cx="0" cy="144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58" idx="2"/>
              <a:endCxn id="23" idx="0"/>
            </p:cNvCxnSpPr>
            <p:nvPr/>
          </p:nvCxnSpPr>
          <p:spPr>
            <a:xfrm>
              <a:off x="1817694" y="3500980"/>
              <a:ext cx="0" cy="144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455876" y="944724"/>
            <a:ext cx="3960440" cy="27699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Ex) Write Descriptor ( Configuration Descriptor )</a:t>
            </a:r>
            <a:endParaRPr lang="ko-KR" altLang="en-US" sz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76156" y="3248980"/>
            <a:ext cx="1476164" cy="138499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9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Query UPIU </a:t>
            </a:r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Start Address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7504" y="4005064"/>
            <a:ext cx="4107536" cy="1440160"/>
            <a:chOff x="107504" y="4005064"/>
            <a:chExt cx="4107536" cy="144016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504" y="4005064"/>
              <a:ext cx="4107536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TextBox 47"/>
            <p:cNvSpPr txBox="1"/>
            <p:nvPr/>
          </p:nvSpPr>
          <p:spPr>
            <a:xfrm>
              <a:off x="1475656" y="4185084"/>
              <a:ext cx="360040" cy="13849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" tIns="0" rIns="18000" bIns="0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0x0</a:t>
              </a:r>
              <a:endPara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19772" y="4185084"/>
              <a:ext cx="360040" cy="13849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" tIns="0" rIns="18000" bIns="0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0x0</a:t>
              </a:r>
              <a:endPara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527884" y="4185084"/>
              <a:ext cx="360040" cy="13849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" tIns="0" rIns="18000" bIns="0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0x0</a:t>
              </a:r>
              <a:endPara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83868" y="4653136"/>
              <a:ext cx="756084" cy="13849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" tIns="0" rIns="18000" bIns="0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Data Length</a:t>
              </a:r>
              <a:endPara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7" name="직선 화살표 연결선 66"/>
          <p:cNvCxnSpPr>
            <a:stCxn id="7171" idx="3"/>
            <a:endCxn id="66" idx="1"/>
          </p:cNvCxnSpPr>
          <p:nvPr/>
        </p:nvCxnSpPr>
        <p:spPr>
          <a:xfrm>
            <a:off x="4215040" y="4725144"/>
            <a:ext cx="477327" cy="29591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692099" y="3573017"/>
            <a:ext cx="4444018" cy="3168351"/>
            <a:chOff x="4692099" y="3573017"/>
            <a:chExt cx="4444018" cy="3168351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6016" y="3573017"/>
              <a:ext cx="4272914" cy="3168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6156176" y="3724915"/>
              <a:ext cx="360040" cy="13849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" tIns="0" rIns="18000" bIns="0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0x0</a:t>
              </a:r>
              <a:endPara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208404" y="3724915"/>
              <a:ext cx="540060" cy="13849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" tIns="0" rIns="18000" bIns="0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 Queue</a:t>
              </a:r>
              <a:endPara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56176" y="3986932"/>
              <a:ext cx="360040" cy="13849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" tIns="0" rIns="18000" bIns="0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0x81</a:t>
              </a:r>
              <a:endPara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380033" y="4341455"/>
              <a:ext cx="756084" cy="13849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" tIns="0" rIns="18000" bIns="0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Data Length</a:t>
              </a:r>
              <a:endPara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692367" y="4488882"/>
              <a:ext cx="4320480" cy="1064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692367" y="5949280"/>
              <a:ext cx="4320480" cy="6683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92099" y="5948097"/>
              <a:ext cx="1080000" cy="13849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" tIns="0" rIns="18000" bIns="0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Descriptor Format</a:t>
              </a:r>
              <a:endPara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419872" y="1315797"/>
            <a:ext cx="5597796" cy="1861175"/>
            <a:chOff x="3419872" y="1315797"/>
            <a:chExt cx="5597796" cy="1861175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19872" y="1531258"/>
              <a:ext cx="5597796" cy="164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3" name="TextBox 42"/>
            <p:cNvSpPr txBox="1"/>
            <p:nvPr/>
          </p:nvSpPr>
          <p:spPr>
            <a:xfrm>
              <a:off x="5155946" y="1966065"/>
              <a:ext cx="316153" cy="13849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" tIns="0" rIns="18000" bIns="0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0x1</a:t>
              </a:r>
              <a:endPara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24028" y="1966065"/>
              <a:ext cx="290269" cy="13849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" tIns="0" rIns="18000" bIns="0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0x1</a:t>
              </a:r>
              <a:endPara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28642" y="2295225"/>
              <a:ext cx="360040" cy="13849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" tIns="0" rIns="18000" bIns="0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0x0</a:t>
              </a:r>
              <a:endPara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60132" y="2827402"/>
              <a:ext cx="360040" cy="13849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" tIns="0" rIns="18000" bIns="0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0x48</a:t>
              </a:r>
              <a:endPara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244408" y="2827402"/>
              <a:ext cx="360040" cy="13849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" tIns="0" rIns="18000" bIns="0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0x48</a:t>
              </a:r>
              <a:endPara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80112" y="3007422"/>
              <a:ext cx="360040" cy="13849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" tIns="0" rIns="18000" bIns="0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0x0</a:t>
              </a:r>
              <a:endPara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064388" y="3007422"/>
              <a:ext cx="360040" cy="13849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" tIns="0" rIns="18000" bIns="0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0x0</a:t>
              </a:r>
              <a:endPara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55876" y="1315797"/>
              <a:ext cx="3960440" cy="27699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Transfer Request List</a:t>
              </a:r>
              <a:endParaRPr lang="ko-KR" alt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8" name="L 도형 67"/>
          <p:cNvSpPr/>
          <p:nvPr/>
        </p:nvSpPr>
        <p:spPr>
          <a:xfrm flipH="1">
            <a:off x="55179" y="872716"/>
            <a:ext cx="9033640" cy="5985284"/>
          </a:xfrm>
          <a:prstGeom prst="corner">
            <a:avLst>
              <a:gd name="adj1" fmla="val 48420"/>
              <a:gd name="adj2" fmla="val 963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>
            <a:stCxn id="41" idx="0"/>
          </p:cNvCxnSpPr>
          <p:nvPr/>
        </p:nvCxnSpPr>
        <p:spPr>
          <a:xfrm flipH="1" flipV="1">
            <a:off x="6408204" y="2564904"/>
            <a:ext cx="444269" cy="100811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Task Management UPIU 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Task Management UPIU Operation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67544" y="1268760"/>
            <a:ext cx="2700300" cy="2232248"/>
            <a:chOff x="467544" y="1268760"/>
            <a:chExt cx="2700300" cy="2232248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67544" y="1268760"/>
              <a:ext cx="2700300" cy="2520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7544" y="1664804"/>
              <a:ext cx="2700300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Task </a:t>
              </a:r>
              <a:r>
                <a:rPr lang="en-US" altLang="ko-KR" sz="1000" b="1" dirty="0" err="1" smtClean="0">
                  <a:solidFill>
                    <a:schemeClr val="tx1"/>
                  </a:solidFill>
                </a:rPr>
                <a:t>Manag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. UPIU Setting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67544" y="3248980"/>
              <a:ext cx="2700300" cy="2520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END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17" idx="2"/>
              <a:endCxn id="19" idx="0"/>
            </p:cNvCxnSpPr>
            <p:nvPr/>
          </p:nvCxnSpPr>
          <p:spPr>
            <a:xfrm>
              <a:off x="1817694" y="1520788"/>
              <a:ext cx="0" cy="144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467544" y="2060848"/>
              <a:ext cx="2700300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Task </a:t>
              </a:r>
              <a:r>
                <a:rPr lang="en-US" altLang="ko-KR" sz="1000" b="1" dirty="0" err="1" smtClean="0">
                  <a:solidFill>
                    <a:schemeClr val="tx1"/>
                  </a:solidFill>
                </a:rPr>
                <a:t>Manag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. Request List Setting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67544" y="2456892"/>
              <a:ext cx="2700300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Issue Door Bell &amp; Interrupt Check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67544" y="2852936"/>
              <a:ext cx="2700300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OCS &amp; Response Check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화살표 연결선 60"/>
            <p:cNvCxnSpPr>
              <a:stCxn id="19" idx="2"/>
              <a:endCxn id="55" idx="0"/>
            </p:cNvCxnSpPr>
            <p:nvPr/>
          </p:nvCxnSpPr>
          <p:spPr>
            <a:xfrm>
              <a:off x="1817694" y="1916832"/>
              <a:ext cx="0" cy="144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55" idx="2"/>
              <a:endCxn id="56" idx="0"/>
            </p:cNvCxnSpPr>
            <p:nvPr/>
          </p:nvCxnSpPr>
          <p:spPr>
            <a:xfrm>
              <a:off x="1817694" y="2312876"/>
              <a:ext cx="0" cy="144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56" idx="2"/>
              <a:endCxn id="57" idx="0"/>
            </p:cNvCxnSpPr>
            <p:nvPr/>
          </p:nvCxnSpPr>
          <p:spPr>
            <a:xfrm>
              <a:off x="1817694" y="2708920"/>
              <a:ext cx="0" cy="144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57" idx="2"/>
              <a:endCxn id="23" idx="0"/>
            </p:cNvCxnSpPr>
            <p:nvPr/>
          </p:nvCxnSpPr>
          <p:spPr>
            <a:xfrm>
              <a:off x="1817694" y="3104964"/>
              <a:ext cx="0" cy="144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932668" y="1171781"/>
            <a:ext cx="3960440" cy="27699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Ex) Abort Task Function</a:t>
            </a:r>
            <a:endParaRPr lang="ko-KR" altLang="en-US" sz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664" y="1866057"/>
            <a:ext cx="5139832" cy="307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5399235" y="2136610"/>
            <a:ext cx="288889" cy="138499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0x1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61031" y="2414000"/>
            <a:ext cx="360040" cy="138499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0xF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7504" y="3897052"/>
            <a:ext cx="3770132" cy="2520280"/>
            <a:chOff x="107504" y="3897052"/>
            <a:chExt cx="3770132" cy="252028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504" y="3897052"/>
              <a:ext cx="3770132" cy="2520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" name="TextBox 75"/>
            <p:cNvSpPr txBox="1"/>
            <p:nvPr/>
          </p:nvSpPr>
          <p:spPr>
            <a:xfrm>
              <a:off x="1323757" y="4048951"/>
              <a:ext cx="360040" cy="13849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" tIns="0" rIns="18000" bIns="0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0x0</a:t>
              </a:r>
              <a:endPara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67744" y="4048951"/>
              <a:ext cx="360040" cy="13849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" tIns="0" rIns="18000" bIns="0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0x0</a:t>
              </a:r>
              <a:endPara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67844" y="4056834"/>
              <a:ext cx="540060" cy="13849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" tIns="0" rIns="18000" bIns="0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Queue</a:t>
              </a:r>
              <a:endPara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5516" y="4329100"/>
              <a:ext cx="360040" cy="13849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" tIns="0" rIns="18000" bIns="0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0x0</a:t>
              </a:r>
              <a:endPara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331640" y="4329100"/>
              <a:ext cx="360040" cy="13849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" tIns="0" rIns="18000" bIns="0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0x1</a:t>
              </a:r>
              <a:endPara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339752" y="4997410"/>
              <a:ext cx="360040" cy="13849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" tIns="0" rIns="18000" bIns="0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0x0</a:t>
              </a:r>
              <a:endPara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339752" y="5265204"/>
              <a:ext cx="432048" cy="13849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" tIns="0" rIns="18000" bIns="0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Queue</a:t>
              </a:r>
              <a:endPara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339752" y="5553236"/>
              <a:ext cx="360040" cy="13849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" tIns="0" rIns="18000" bIns="0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0x0</a:t>
              </a:r>
              <a:endPara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84" name="직선 화살표 연결선 83"/>
          <p:cNvCxnSpPr>
            <a:endCxn id="86" idx="1"/>
          </p:cNvCxnSpPr>
          <p:nvPr/>
        </p:nvCxnSpPr>
        <p:spPr>
          <a:xfrm flipV="1">
            <a:off x="3455876" y="3180203"/>
            <a:ext cx="468052" cy="75285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23928" y="2586137"/>
            <a:ext cx="5076564" cy="1188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932668" y="1556792"/>
            <a:ext cx="3960440" cy="27699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Task Management Request List</a:t>
            </a:r>
            <a:endParaRPr lang="ko-KR" alt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L 도형 30"/>
          <p:cNvSpPr/>
          <p:nvPr/>
        </p:nvSpPr>
        <p:spPr>
          <a:xfrm flipH="1">
            <a:off x="55179" y="872716"/>
            <a:ext cx="9033640" cy="5985284"/>
          </a:xfrm>
          <a:prstGeom prst="corner">
            <a:avLst>
              <a:gd name="adj1" fmla="val 52239"/>
              <a:gd name="adj2" fmla="val 8806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General architecture of UFS Host Controller Interface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76772"/>
            <a:ext cx="800105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647564" y="2204864"/>
            <a:ext cx="18362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UFSHCI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RPMB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PMB Resources</a:t>
            </a:r>
          </a:p>
          <a:p>
            <a:pPr lvl="1"/>
            <a:r>
              <a:rPr lang="en-US" altLang="ko-KR" dirty="0" smtClean="0"/>
              <a:t>Authentication Key</a:t>
            </a:r>
          </a:p>
          <a:p>
            <a:pPr lvl="2"/>
            <a:r>
              <a:rPr lang="en-US" altLang="ko-KR" dirty="0" smtClean="0"/>
              <a:t>Type : Write once, not erasable or readable</a:t>
            </a:r>
          </a:p>
          <a:p>
            <a:pPr lvl="2"/>
            <a:r>
              <a:rPr lang="en-US" altLang="ko-KR" dirty="0" smtClean="0"/>
              <a:t>Size : 32 Bytes</a:t>
            </a:r>
          </a:p>
          <a:p>
            <a:pPr lvl="2"/>
            <a:r>
              <a:rPr lang="en-US" altLang="ko-KR" dirty="0" smtClean="0"/>
              <a:t>Authentication key register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calculate</a:t>
            </a:r>
            <a:r>
              <a:rPr lang="ko-KR" altLang="en-US" dirty="0" smtClean="0"/>
              <a:t>되었을 때 </a:t>
            </a:r>
            <a:r>
              <a:rPr lang="en-US" altLang="ko-KR" dirty="0" smtClean="0"/>
              <a:t>authenticate access</a:t>
            </a:r>
            <a:r>
              <a:rPr lang="ko-KR" altLang="en-US" dirty="0" smtClean="0"/>
              <a:t>에 사용된다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Write Counter</a:t>
            </a:r>
          </a:p>
          <a:p>
            <a:pPr lvl="2"/>
            <a:r>
              <a:rPr lang="en-US" altLang="ko-KR" dirty="0" smtClean="0"/>
              <a:t>Type : Read only</a:t>
            </a:r>
          </a:p>
          <a:p>
            <a:pPr lvl="2"/>
            <a:r>
              <a:rPr lang="en-US" altLang="ko-KR" dirty="0" smtClean="0"/>
              <a:t>Size : 4bytes</a:t>
            </a:r>
          </a:p>
          <a:p>
            <a:pPr lvl="2"/>
            <a:r>
              <a:rPr lang="en-US" altLang="ko-KR" dirty="0" smtClean="0"/>
              <a:t>authenticated data write requests</a:t>
            </a:r>
            <a:r>
              <a:rPr lang="ko-KR" altLang="en-US" dirty="0" smtClean="0"/>
              <a:t>의 성공된 총 횟수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programming access</a:t>
            </a:r>
            <a:r>
              <a:rPr lang="ko-KR" altLang="en-US" dirty="0" smtClean="0"/>
              <a:t>가 성공적으로 끝날때마다 </a:t>
            </a:r>
            <a:r>
              <a:rPr lang="en-US" altLang="ko-KR" dirty="0" smtClean="0"/>
              <a:t>UFS device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'1'</a:t>
            </a:r>
            <a:r>
              <a:rPr lang="ko-KR" altLang="en-US" dirty="0" smtClean="0"/>
              <a:t>씩 자동으로 증가</a:t>
            </a:r>
            <a:r>
              <a:rPr lang="en-US" altLang="ko-KR" dirty="0" smtClean="0"/>
              <a:t>. ( Reset </a:t>
            </a:r>
            <a:r>
              <a:rPr lang="ko-KR" altLang="en-US" dirty="0" smtClean="0"/>
              <a:t>불가능</a:t>
            </a:r>
            <a:r>
              <a:rPr lang="en-US" altLang="ko-KR" dirty="0" smtClean="0"/>
              <a:t> )</a:t>
            </a:r>
          </a:p>
          <a:p>
            <a:pPr lvl="2"/>
            <a:r>
              <a:rPr lang="en-US" altLang="ko-KR" dirty="0" smtClean="0"/>
              <a:t>Counter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maximum value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FFFF_FFFFh</a:t>
            </a:r>
            <a:r>
              <a:rPr lang="ko-KR" altLang="en-US" dirty="0" smtClean="0"/>
              <a:t>에 도달하면 더 이상 증가하지 않는다</a:t>
            </a:r>
            <a:r>
              <a:rPr lang="en-US" altLang="ko-KR" dirty="0" smtClean="0"/>
              <a:t>.(overflow prevention)</a:t>
            </a:r>
          </a:p>
          <a:p>
            <a:pPr lvl="1"/>
            <a:r>
              <a:rPr lang="en-US" altLang="ko-KR" dirty="0" smtClean="0"/>
              <a:t>RPMB Data Area</a:t>
            </a:r>
          </a:p>
          <a:p>
            <a:pPr lvl="2"/>
            <a:r>
              <a:rPr lang="en-US" altLang="ko-KR" dirty="0" smtClean="0"/>
              <a:t>Type : Readable and writable</a:t>
            </a:r>
          </a:p>
          <a:p>
            <a:pPr lvl="2"/>
            <a:r>
              <a:rPr lang="en-US" altLang="ko-KR" dirty="0" smtClean="0"/>
              <a:t>Size : Multiples of 128Kbytes defined in RPMB Unit Descriptor</a:t>
            </a:r>
          </a:p>
          <a:p>
            <a:pPr lvl="2"/>
            <a:r>
              <a:rPr lang="en-US" altLang="ko-KR" dirty="0" smtClean="0"/>
              <a:t>Data</a:t>
            </a:r>
            <a:r>
              <a:rPr lang="ko-KR" altLang="en-US" dirty="0" smtClean="0"/>
              <a:t>는 인증된 </a:t>
            </a:r>
            <a:r>
              <a:rPr lang="en-US" altLang="ko-KR" dirty="0" smtClean="0"/>
              <a:t>write/read access</a:t>
            </a:r>
            <a:r>
              <a:rPr lang="ko-KR" altLang="en-US" dirty="0" smtClean="0"/>
              <a:t>를 통해서만 </a:t>
            </a:r>
            <a:r>
              <a:rPr lang="en-US" altLang="ko-KR" dirty="0" smtClean="0"/>
              <a:t>read</a:t>
            </a:r>
            <a:r>
              <a:rPr lang="ko-KR" altLang="en-US" dirty="0" smtClean="0"/>
              <a:t>되거나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될 수 있다</a:t>
            </a:r>
            <a:r>
              <a:rPr lang="en-US" altLang="ko-KR" dirty="0" smtClean="0"/>
              <a:t>. ( Overwrite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, Erase </a:t>
            </a:r>
            <a:r>
              <a:rPr lang="ko-KR" altLang="en-US" dirty="0" smtClean="0"/>
              <a:t>불가능 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Algorithm and Key for MAC Calculation</a:t>
            </a:r>
          </a:p>
          <a:p>
            <a:pPr lvl="2"/>
            <a:r>
              <a:rPr lang="en-US" altLang="ko-KR" dirty="0" smtClean="0"/>
              <a:t>MAC(Message Authentication Code)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[HMAC-SHA]</a:t>
            </a:r>
            <a:r>
              <a:rPr lang="ko-KR" altLang="en-US" dirty="0" smtClean="0"/>
              <a:t>에 정의되어 있는 </a:t>
            </a:r>
            <a:r>
              <a:rPr lang="en-US" altLang="ko-KR" dirty="0" smtClean="0"/>
              <a:t>HMAC SHA-256</a:t>
            </a:r>
            <a:r>
              <a:rPr lang="ko-KR" altLang="en-US" dirty="0" smtClean="0"/>
              <a:t>을 이용하여 만들어진다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HMAC SHA-256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input key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message</a:t>
            </a:r>
            <a:r>
              <a:rPr lang="ko-KR" altLang="en-US" dirty="0" smtClean="0"/>
              <a:t>를 이용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생성된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256bits(32bytes)</a:t>
            </a:r>
            <a:r>
              <a:rPr lang="ko-KR" altLang="en-US" dirty="0" smtClean="0"/>
              <a:t>의 크기를 갖고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data frame</a:t>
            </a:r>
            <a:r>
              <a:rPr lang="ko-KR" altLang="en-US" dirty="0" smtClean="0"/>
              <a:t>에 삽입되어진다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RPMB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RPMB Resources</a:t>
            </a:r>
          </a:p>
          <a:p>
            <a:pPr lvl="1"/>
            <a:r>
              <a:rPr lang="en-US" altLang="ko-KR" dirty="0" smtClean="0"/>
              <a:t>Secure Write Protect Configuration Block</a:t>
            </a:r>
          </a:p>
          <a:p>
            <a:pPr lvl="2"/>
            <a:r>
              <a:rPr lang="en-US" altLang="ko-KR" dirty="0" smtClean="0"/>
              <a:t>Type : Readable and writable</a:t>
            </a:r>
          </a:p>
          <a:p>
            <a:pPr lvl="2"/>
            <a:r>
              <a:rPr lang="en-US" altLang="ko-KR" dirty="0" smtClean="0"/>
              <a:t>Size : 256Bytes</a:t>
            </a:r>
          </a:p>
          <a:p>
            <a:pPr lvl="2"/>
            <a:r>
              <a:rPr lang="en-US" altLang="ko-KR" dirty="0" smtClean="0"/>
              <a:t>logical unit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secure write protect area</a:t>
            </a:r>
            <a:r>
              <a:rPr lang="ko-KR" altLang="en-US" dirty="0" smtClean="0"/>
              <a:t>를 설정하기 위해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각각의 </a:t>
            </a:r>
            <a:r>
              <a:rPr lang="en-US" altLang="ko-KR" dirty="0" smtClean="0"/>
              <a:t>logical unit</a:t>
            </a:r>
            <a:r>
              <a:rPr lang="ko-KR" altLang="en-US" dirty="0" smtClean="0"/>
              <a:t>은 하나의 </a:t>
            </a:r>
            <a:r>
              <a:rPr lang="en-US" altLang="ko-KR" dirty="0" smtClean="0"/>
              <a:t>Secure Write Protect Configuration Block</a:t>
            </a:r>
            <a:r>
              <a:rPr lang="ko-KR" altLang="en-US" dirty="0" smtClean="0"/>
              <a:t>을 가지고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각각의 </a:t>
            </a:r>
            <a:r>
              <a:rPr lang="en-US" altLang="ko-KR" dirty="0" smtClean="0"/>
              <a:t>Secure Write Protect Configuration Block</a:t>
            </a:r>
            <a:r>
              <a:rPr lang="ko-KR" altLang="en-US" dirty="0" smtClean="0"/>
              <a:t>은 네 개의 </a:t>
            </a:r>
            <a:r>
              <a:rPr lang="en-US" altLang="ko-KR" dirty="0" smtClean="0"/>
              <a:t>Secure Write Protect Entries</a:t>
            </a:r>
            <a:r>
              <a:rPr lang="ko-KR" altLang="en-US" dirty="0" smtClean="0"/>
              <a:t>를 가지고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각각의 </a:t>
            </a:r>
            <a:r>
              <a:rPr lang="en-US" altLang="ko-KR" dirty="0" smtClean="0"/>
              <a:t>entry</a:t>
            </a:r>
            <a:r>
              <a:rPr lang="ko-KR" altLang="en-US" dirty="0" smtClean="0"/>
              <a:t>는 하나의 </a:t>
            </a:r>
            <a:r>
              <a:rPr lang="en-US" altLang="ko-KR" dirty="0" smtClean="0"/>
              <a:t>secure write protect area</a:t>
            </a:r>
            <a:r>
              <a:rPr lang="ko-KR" altLang="en-US" dirty="0" smtClean="0"/>
              <a:t>를 나타낸다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816932"/>
            <a:ext cx="2964272" cy="387179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55776" y="3185580"/>
            <a:ext cx="1152128" cy="138499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0~bMaxNumberLU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5776" y="3356992"/>
            <a:ext cx="1800200" cy="138499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16:one entry, 32:Two entries….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010581"/>
            <a:ext cx="2016224" cy="138499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Write Protect configuration Block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7564" y="4005064"/>
            <a:ext cx="2916324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3988" y="2852936"/>
            <a:ext cx="2778910" cy="190821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4941168"/>
            <a:ext cx="3356038" cy="151216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11" name="직선 화살표 연결선 10"/>
          <p:cNvCxnSpPr>
            <a:stCxn id="10" idx="0"/>
          </p:cNvCxnSpPr>
          <p:nvPr/>
        </p:nvCxnSpPr>
        <p:spPr>
          <a:xfrm flipV="1">
            <a:off x="6106003" y="3284984"/>
            <a:ext cx="374209" cy="165618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71792" y="2863970"/>
            <a:ext cx="1800200" cy="692497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WPF(Write Protect Flag)</a:t>
            </a:r>
          </a:p>
          <a:p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0b : Secure Write Protection disabled</a:t>
            </a:r>
          </a:p>
          <a:p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1b : Secure Write Protection enabled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RPMB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RPMB Resources</a:t>
            </a:r>
          </a:p>
          <a:p>
            <a:pPr lvl="1"/>
            <a:r>
              <a:rPr lang="en-US" altLang="ko-KR" dirty="0" smtClean="0"/>
              <a:t>Algorithm and Key for MAC Calculation</a:t>
            </a:r>
          </a:p>
          <a:p>
            <a:pPr lvl="2"/>
            <a:r>
              <a:rPr lang="en-US" altLang="ko-KR" dirty="0" smtClean="0"/>
              <a:t>MAC(Message Authentication Code)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[HMAC-SHA]</a:t>
            </a:r>
            <a:r>
              <a:rPr lang="ko-KR" altLang="en-US" dirty="0" smtClean="0"/>
              <a:t>에 정의되어 있는 </a:t>
            </a:r>
            <a:r>
              <a:rPr lang="en-US" altLang="ko-KR" dirty="0" smtClean="0"/>
              <a:t>HMAC SHA-256</a:t>
            </a:r>
            <a:r>
              <a:rPr lang="ko-KR" altLang="en-US" dirty="0" smtClean="0"/>
              <a:t>을 이용하여 만들어진다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HMAC SHA-256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input key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message</a:t>
            </a:r>
            <a:r>
              <a:rPr lang="ko-KR" altLang="en-US" dirty="0" smtClean="0"/>
              <a:t>를 이용한다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생성된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256bits(32bytes)</a:t>
            </a:r>
            <a:r>
              <a:rPr lang="ko-KR" altLang="en-US" dirty="0" smtClean="0"/>
              <a:t>의 크기를 갖고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data frame</a:t>
            </a:r>
            <a:r>
              <a:rPr lang="ko-KR" altLang="en-US" dirty="0" smtClean="0"/>
              <a:t>에 삽입되어진다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MAC calculation</a:t>
            </a:r>
            <a:r>
              <a:rPr lang="ko-KR" altLang="en-US" dirty="0" smtClean="0"/>
              <a:t>을 위해 사용되는 </a:t>
            </a:r>
            <a:r>
              <a:rPr lang="en-US" altLang="ko-KR" dirty="0" smtClean="0"/>
              <a:t>256bit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Authentication Key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UFS device</a:t>
            </a:r>
            <a:r>
              <a:rPr lang="ko-KR" altLang="en-US" dirty="0" smtClean="0"/>
              <a:t>에 저장된다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RPMB Message Components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596" y="2621589"/>
            <a:ext cx="4176464" cy="408377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621615"/>
            <a:ext cx="2662002" cy="198972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4997879"/>
            <a:ext cx="2664296" cy="1779493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RPMB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RPMB Message</a:t>
            </a:r>
          </a:p>
          <a:p>
            <a:pPr lvl="1"/>
            <a:r>
              <a:rPr lang="en-US" altLang="ko-KR" dirty="0" smtClean="0"/>
              <a:t>RPMB Message Data Frame size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512bytes</a:t>
            </a:r>
            <a:r>
              <a:rPr lang="ko-KR" altLang="en-US" dirty="0" smtClean="0"/>
              <a:t>이며 아래와 같이 구성된다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596" y="1484783"/>
            <a:ext cx="4788532" cy="4702253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RPMB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SECURITY PROTOCOL IN/OUT Commands</a:t>
            </a:r>
          </a:p>
          <a:p>
            <a:pPr lvl="1"/>
            <a:r>
              <a:rPr lang="en-US" altLang="ko-KR" dirty="0" smtClean="0"/>
              <a:t>RPMB Security Data</a:t>
            </a:r>
            <a:r>
              <a:rPr lang="ko-KR" altLang="en-US" dirty="0" smtClean="0"/>
              <a:t>를 사용하기 위해서는 </a:t>
            </a:r>
            <a:r>
              <a:rPr lang="en-US" altLang="ko-KR" dirty="0" smtClean="0"/>
              <a:t>SECURITY PROTOCOL IN/OUT Commands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4898534" cy="381642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6" name="직선 화살표 연결선 5"/>
          <p:cNvCxnSpPr>
            <a:endCxn id="8" idx="1"/>
          </p:cNvCxnSpPr>
          <p:nvPr/>
        </p:nvCxnSpPr>
        <p:spPr>
          <a:xfrm>
            <a:off x="5544108" y="2443100"/>
            <a:ext cx="540060" cy="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4168" y="2304601"/>
            <a:ext cx="2808312" cy="276999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00h : Security protocol information</a:t>
            </a:r>
          </a:p>
          <a:p>
            <a:r>
              <a:rPr lang="en-US" altLang="ko-KR" sz="9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Ech</a:t>
            </a:r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: JEDEC Universal Flash Storage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직선 화살표 연결선 14"/>
          <p:cNvCxnSpPr>
            <a:endCxn id="16" idx="1"/>
          </p:cNvCxnSpPr>
          <p:nvPr/>
        </p:nvCxnSpPr>
        <p:spPr>
          <a:xfrm>
            <a:off x="5544108" y="2811415"/>
            <a:ext cx="540060" cy="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84168" y="2672916"/>
            <a:ext cx="2808312" cy="276999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0000h : supported security protocol list</a:t>
            </a:r>
          </a:p>
          <a:p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0001h : Certificate data</a:t>
            </a:r>
            <a:endParaRPr lang="ko-KR" altLang="en-US" sz="9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직선 화살표 연결선 16"/>
          <p:cNvCxnSpPr>
            <a:endCxn id="18" idx="1"/>
          </p:cNvCxnSpPr>
          <p:nvPr/>
        </p:nvCxnSpPr>
        <p:spPr>
          <a:xfrm>
            <a:off x="5544108" y="3819527"/>
            <a:ext cx="540060" cy="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84168" y="3265530"/>
            <a:ext cx="2808312" cy="1107996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ALLOCATION LENGTH</a:t>
            </a:r>
          </a:p>
          <a:p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SECURITY PROTOCOL IN command</a:t>
            </a:r>
            <a:r>
              <a: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일 때 </a:t>
            </a:r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512</a:t>
            </a:r>
            <a:r>
              <a: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의 배수가 아니면 해당 </a:t>
            </a:r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command</a:t>
            </a:r>
            <a:r>
              <a: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CHECK CONDITION status</a:t>
            </a:r>
            <a:r>
              <a: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와 함께 종료된다</a:t>
            </a:r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TRNASFER LENGTH</a:t>
            </a:r>
          </a:p>
          <a:p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SECURITY PROTOCOL OUT command</a:t>
            </a:r>
            <a:r>
              <a: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일 때 </a:t>
            </a:r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512</a:t>
            </a:r>
            <a:r>
              <a: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의 배수가 아니면 해당 </a:t>
            </a:r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command</a:t>
            </a:r>
            <a:r>
              <a: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CHECK CONDITION status</a:t>
            </a:r>
            <a:r>
              <a:rPr lang="ko-KR" altLang="en-US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와 함께 종료된다</a:t>
            </a:r>
            <a:r>
              <a:rPr lang="en-US" altLang="ko-K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RPMB</a:t>
            </a:r>
            <a:endParaRPr lang="ko-KR" altLang="en-US" dirty="0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08" y="1340768"/>
            <a:ext cx="4392488" cy="5165067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 type="none" w="med" len="med"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29562" y="914527"/>
            <a:ext cx="3420380" cy="24622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Authentication Key Programming</a:t>
            </a:r>
            <a:endParaRPr lang="ko-KR" alt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4058" y="914527"/>
            <a:ext cx="3420380" cy="24622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 Counter Value</a:t>
            </a:r>
            <a:endParaRPr lang="ko-KR" alt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8004" y="1340768"/>
            <a:ext cx="4392488" cy="4051691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RPMB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562" y="914527"/>
            <a:ext cx="3420380" cy="24622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Authenticated Data Write</a:t>
            </a:r>
            <a:endParaRPr lang="ko-KR" alt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4058" y="914527"/>
            <a:ext cx="3420380" cy="24622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Authenticated Data Read</a:t>
            </a:r>
            <a:endParaRPr lang="ko-KR" alt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08" y="1356597"/>
            <a:ext cx="4392488" cy="5168747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 type="none" w="med" len="med"/>
          </a:ln>
          <a:effectLst/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3866" y="1356597"/>
            <a:ext cx="4419879" cy="414046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RPMB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562" y="821613"/>
            <a:ext cx="3420380" cy="49244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Authenticated Secure Write Protect Configuration Block Write</a:t>
            </a:r>
            <a:endParaRPr lang="ko-KR" alt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4058" y="821613"/>
            <a:ext cx="3420380" cy="49244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0" rIns="18000" bIns="0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Authenticated Secure Write Protect Configuration Block Read</a:t>
            </a:r>
            <a:endParaRPr lang="ko-KR" alt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08" y="1352937"/>
            <a:ext cx="4392488" cy="4848371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 type="none" w="med" len="med"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608" y="1356534"/>
            <a:ext cx="4406526" cy="4032448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447764" y="2492896"/>
            <a:ext cx="4248472" cy="205222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Thank You For Your Attention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감사합니다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UFSHCI Register Map</a:t>
            </a:r>
          </a:p>
          <a:p>
            <a:pPr lvl="1"/>
            <a:r>
              <a:rPr lang="en-US" altLang="ko-KR" dirty="0" smtClean="0"/>
              <a:t>Standard register map for UFSHCI.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65898"/>
            <a:ext cx="7488834" cy="412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UFSHCI Register Map</a:t>
            </a:r>
          </a:p>
          <a:p>
            <a:pPr lvl="1"/>
            <a:r>
              <a:rPr lang="en-US" altLang="ko-KR" dirty="0" smtClean="0"/>
              <a:t>Standard register map for UFSHCI.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6" y="1448780"/>
            <a:ext cx="7488830" cy="518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UFS Transfer Request List</a:t>
            </a:r>
          </a:p>
          <a:p>
            <a:pPr lvl="1"/>
            <a:r>
              <a:rPr lang="en-US" altLang="ko-KR" dirty="0" smtClean="0"/>
              <a:t>UTP transfer request descriptor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476" y="2814808"/>
            <a:ext cx="6173860" cy="181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그룹 12"/>
          <p:cNvGrpSpPr/>
          <p:nvPr/>
        </p:nvGrpSpPr>
        <p:grpSpPr>
          <a:xfrm>
            <a:off x="179512" y="2672916"/>
            <a:ext cx="1980220" cy="504056"/>
            <a:chOff x="679578" y="3571090"/>
            <a:chExt cx="1980220" cy="504056"/>
          </a:xfrm>
        </p:grpSpPr>
        <p:sp>
          <p:nvSpPr>
            <p:cNvPr id="22" name="TextBox 21"/>
            <p:cNvSpPr txBox="1"/>
            <p:nvPr/>
          </p:nvSpPr>
          <p:spPr>
            <a:xfrm>
              <a:off x="679578" y="3571090"/>
              <a:ext cx="1714512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UFS Storage (01h)</a:t>
              </a:r>
              <a:endParaRPr lang="ko-KR" alt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직선 화살표 연결선 22"/>
            <p:cNvCxnSpPr>
              <a:stCxn id="22" idx="2"/>
            </p:cNvCxnSpPr>
            <p:nvPr/>
          </p:nvCxnSpPr>
          <p:spPr>
            <a:xfrm>
              <a:off x="1536834" y="3848089"/>
              <a:ext cx="1122964" cy="22705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23"/>
          <p:cNvGrpSpPr/>
          <p:nvPr/>
        </p:nvGrpSpPr>
        <p:grpSpPr>
          <a:xfrm>
            <a:off x="1223628" y="1592796"/>
            <a:ext cx="2952328" cy="1548172"/>
            <a:chOff x="1223628" y="2490970"/>
            <a:chExt cx="2952328" cy="1548172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24668" y="2779002"/>
              <a:ext cx="2951288" cy="688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직선 화살표 연결선 19"/>
            <p:cNvCxnSpPr>
              <a:stCxn id="19" idx="2"/>
            </p:cNvCxnSpPr>
            <p:nvPr/>
          </p:nvCxnSpPr>
          <p:spPr>
            <a:xfrm>
              <a:off x="2700312" y="3467230"/>
              <a:ext cx="467532" cy="5719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223628" y="2490970"/>
              <a:ext cx="1357322" cy="27699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Data Direction</a:t>
              </a:r>
              <a:endParaRPr lang="ko-KR" alt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386" y="1864433"/>
            <a:ext cx="4211883" cy="98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직선 화살표 연결선 16"/>
          <p:cNvCxnSpPr>
            <a:stCxn id="16" idx="1"/>
          </p:cNvCxnSpPr>
          <p:nvPr/>
        </p:nvCxnSpPr>
        <p:spPr>
          <a:xfrm flipH="1">
            <a:off x="3455876" y="2358685"/>
            <a:ext cx="1420510" cy="78228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96036" y="1556792"/>
            <a:ext cx="1000132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Interrupt</a:t>
            </a:r>
            <a:endParaRPr lang="ko-KR" altLang="en-US" sz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4869160"/>
            <a:ext cx="2714644" cy="461665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Contains a pointer for a UTP Command Descriptor (UCD) </a:t>
            </a:r>
            <a:endParaRPr lang="ko-KR" altLang="en-US" sz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직선 화살표 연결선 8"/>
          <p:cNvCxnSpPr>
            <a:stCxn id="8" idx="0"/>
          </p:cNvCxnSpPr>
          <p:nvPr/>
        </p:nvCxnSpPr>
        <p:spPr>
          <a:xfrm flipV="1">
            <a:off x="1536834" y="3969060"/>
            <a:ext cx="1775026" cy="9001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508" y="5301208"/>
            <a:ext cx="4644516" cy="79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2" y="4797152"/>
            <a:ext cx="4206828" cy="16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6" name="직선 화살표 연결선 35"/>
          <p:cNvCxnSpPr>
            <a:stCxn id="33" idx="0"/>
          </p:cNvCxnSpPr>
          <p:nvPr/>
        </p:nvCxnSpPr>
        <p:spPr>
          <a:xfrm flipV="1">
            <a:off x="6963446" y="3609020"/>
            <a:ext cx="200842" cy="11881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UFS Transfer Request List</a:t>
            </a:r>
          </a:p>
          <a:p>
            <a:pPr lvl="1"/>
            <a:r>
              <a:rPr lang="en-US" altLang="ko-KR" dirty="0" smtClean="0"/>
              <a:t>UTP command descriptor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799692" y="1581628"/>
            <a:ext cx="5285946" cy="4755514"/>
            <a:chOff x="2595002" y="1581628"/>
            <a:chExt cx="5285946" cy="4755514"/>
          </a:xfrm>
        </p:grpSpPr>
        <p:grpSp>
          <p:nvGrpSpPr>
            <p:cNvPr id="5" name="그룹 7"/>
            <p:cNvGrpSpPr/>
            <p:nvPr/>
          </p:nvGrpSpPr>
          <p:grpSpPr>
            <a:xfrm>
              <a:off x="2595002" y="1581628"/>
              <a:ext cx="5285946" cy="4755514"/>
              <a:chOff x="2595002" y="1581628"/>
              <a:chExt cx="5285946" cy="4755514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06126" y="1581628"/>
                <a:ext cx="4974822" cy="24088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95002" y="4792112"/>
                <a:ext cx="5177934" cy="1545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9" name="직선 화살표 연결선 8"/>
              <p:cNvCxnSpPr>
                <a:stCxn id="6" idx="3"/>
                <a:endCxn id="7" idx="2"/>
              </p:cNvCxnSpPr>
              <p:nvPr/>
            </p:nvCxnSpPr>
            <p:spPr>
              <a:xfrm flipV="1">
                <a:off x="5143504" y="3990488"/>
                <a:ext cx="250033" cy="63651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2786050" y="4473116"/>
              <a:ext cx="2357454" cy="30777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Data structure </a:t>
              </a:r>
              <a:r>
                <a:rPr lang="en-US" altLang="ko-KR" sz="140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for PRDT</a:t>
              </a:r>
              <a:endParaRPr lang="ko-KR" alt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UTP Task Management Request List</a:t>
            </a:r>
          </a:p>
          <a:p>
            <a:pPr lvl="1"/>
            <a:r>
              <a:rPr lang="en-US" altLang="ko-KR" dirty="0" smtClean="0"/>
              <a:t>UTP task management request descriptor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51520" y="1592796"/>
            <a:ext cx="8666892" cy="4824536"/>
            <a:chOff x="647564" y="1592796"/>
            <a:chExt cx="8666892" cy="4824536"/>
          </a:xfrm>
        </p:grpSpPr>
        <p:grpSp>
          <p:nvGrpSpPr>
            <p:cNvPr id="11" name="그룹 13"/>
            <p:cNvGrpSpPr/>
            <p:nvPr/>
          </p:nvGrpSpPr>
          <p:grpSpPr>
            <a:xfrm>
              <a:off x="647564" y="1762900"/>
              <a:ext cx="6696745" cy="4654432"/>
              <a:chOff x="576126" y="1762900"/>
              <a:chExt cx="6696745" cy="4654432"/>
            </a:xfrm>
          </p:grpSpPr>
          <p:grpSp>
            <p:nvGrpSpPr>
              <p:cNvPr id="14" name="그룹 6"/>
              <p:cNvGrpSpPr/>
              <p:nvPr/>
            </p:nvGrpSpPr>
            <p:grpSpPr>
              <a:xfrm>
                <a:off x="612130" y="1762900"/>
                <a:ext cx="6660741" cy="4654432"/>
                <a:chOff x="-30812" y="1834338"/>
                <a:chExt cx="6660741" cy="4654432"/>
              </a:xfrm>
            </p:grpSpPr>
            <p:pic>
              <p:nvPicPr>
                <p:cNvPr id="1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274073" y="3265860"/>
                  <a:ext cx="5355856" cy="32229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30812" y="1834338"/>
                  <a:ext cx="4752528" cy="10445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cxnSp>
              <p:nvCxnSpPr>
                <p:cNvPr id="21" name="직선 화살표 연결선 5"/>
                <p:cNvCxnSpPr>
                  <a:stCxn id="20" idx="2"/>
                </p:cNvCxnSpPr>
                <p:nvPr/>
              </p:nvCxnSpPr>
              <p:spPr>
                <a:xfrm>
                  <a:off x="2345452" y="2878898"/>
                  <a:ext cx="612068" cy="54953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왼쪽 중괄호 14"/>
              <p:cNvSpPr/>
              <p:nvPr/>
            </p:nvSpPr>
            <p:spPr>
              <a:xfrm>
                <a:off x="1764258" y="3356992"/>
                <a:ext cx="144016" cy="612068"/>
              </a:xfrm>
              <a:prstGeom prst="leftBrac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76126" y="3435387"/>
                <a:ext cx="1143008" cy="46166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Little endian format</a:t>
                </a:r>
                <a:endParaRPr lang="ko-KR" altLang="en-US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왼쪽 중괄호 16"/>
              <p:cNvSpPr/>
              <p:nvPr/>
            </p:nvSpPr>
            <p:spPr>
              <a:xfrm>
                <a:off x="1764258" y="3969060"/>
                <a:ext cx="144016" cy="2424902"/>
              </a:xfrm>
              <a:prstGeom prst="leftBrac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76126" y="4941168"/>
                <a:ext cx="1143008" cy="46166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Big endian format</a:t>
                </a:r>
                <a:endParaRPr lang="ko-KR" altLang="en-US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44108" y="1592796"/>
              <a:ext cx="3770348" cy="1638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3" name="직선 화살표 연결선 12"/>
            <p:cNvCxnSpPr>
              <a:stCxn id="12" idx="2"/>
            </p:cNvCxnSpPr>
            <p:nvPr/>
          </p:nvCxnSpPr>
          <p:spPr>
            <a:xfrm flipH="1">
              <a:off x="7200292" y="3230834"/>
              <a:ext cx="228990" cy="4861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UPIU (UFS Protocol Information Unit) format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UPIU total size</a:t>
            </a:r>
          </a:p>
          <a:p>
            <a:pPr lvl="2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Integer Multiple of 32-bits</a:t>
            </a:r>
          </a:p>
          <a:p>
            <a:pPr lvl="2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Smallest sized UPIU is 32 bytes</a:t>
            </a:r>
          </a:p>
          <a:p>
            <a:pPr lvl="1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UPIU types</a:t>
            </a:r>
          </a:p>
          <a:p>
            <a:pPr lvl="2"/>
            <a:r>
              <a:rPr lang="en-US" altLang="ko-KR" dirty="0" smtClean="0"/>
              <a:t>COMMAND UPIU</a:t>
            </a:r>
          </a:p>
          <a:p>
            <a:pPr lvl="2"/>
            <a:r>
              <a:rPr lang="en-US" altLang="ko-KR" dirty="0" smtClean="0"/>
              <a:t>RESPONSE UPIU</a:t>
            </a:r>
          </a:p>
          <a:p>
            <a:pPr lvl="2"/>
            <a:r>
              <a:rPr lang="en-US" altLang="ko-KR" dirty="0" smtClean="0"/>
              <a:t>DATA OUT UPIU</a:t>
            </a:r>
          </a:p>
          <a:p>
            <a:pPr lvl="2"/>
            <a:r>
              <a:rPr lang="en-US" altLang="ko-KR" dirty="0" smtClean="0"/>
              <a:t>DATA IN UPIU</a:t>
            </a:r>
          </a:p>
          <a:p>
            <a:pPr lvl="2"/>
            <a:r>
              <a:rPr lang="en-US" altLang="ko-KR" dirty="0" smtClean="0"/>
              <a:t>READY TO TRANSFER UPIU</a:t>
            </a:r>
          </a:p>
          <a:p>
            <a:pPr lvl="2"/>
            <a:r>
              <a:rPr lang="en-US" altLang="ko-KR" dirty="0" smtClean="0"/>
              <a:t>TASK MANAGEMENT REQUEST UPIU</a:t>
            </a:r>
          </a:p>
          <a:p>
            <a:pPr lvl="2"/>
            <a:r>
              <a:rPr lang="en-US" altLang="ko-KR" dirty="0" smtClean="0"/>
              <a:t>TASK MANAGEMENT RESPONSE UPIU</a:t>
            </a:r>
          </a:p>
          <a:p>
            <a:pPr lvl="2"/>
            <a:r>
              <a:rPr lang="en-US" altLang="ko-KR" dirty="0" smtClean="0"/>
              <a:t>QUERY REQUEST UPIU</a:t>
            </a:r>
          </a:p>
          <a:p>
            <a:pPr lvl="2"/>
            <a:r>
              <a:rPr lang="en-US" altLang="ko-KR" dirty="0" smtClean="0"/>
              <a:t>QUERY RESPONSE UPIU</a:t>
            </a:r>
          </a:p>
          <a:p>
            <a:pPr lvl="2"/>
            <a:r>
              <a:rPr lang="en-US" altLang="ko-KR" dirty="0" smtClean="0"/>
              <a:t>REJECT UPIU</a:t>
            </a:r>
          </a:p>
          <a:p>
            <a:pPr lvl="2"/>
            <a:r>
              <a:rPr lang="en-US" altLang="ko-KR" dirty="0" smtClean="0"/>
              <a:t>NOP OUT UPIU</a:t>
            </a:r>
          </a:p>
          <a:p>
            <a:pPr lvl="2"/>
            <a:r>
              <a:rPr lang="en-US" altLang="ko-KR" dirty="0" smtClean="0"/>
              <a:t>NOP IN UPIU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4152" y="1700808"/>
            <a:ext cx="4727747" cy="442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4211960" y="1880828"/>
            <a:ext cx="4671494" cy="1116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6" idx="2"/>
            <a:endCxn id="24" idx="0"/>
          </p:cNvCxnSpPr>
          <p:nvPr/>
        </p:nvCxnSpPr>
        <p:spPr>
          <a:xfrm flipH="1">
            <a:off x="6547707" y="1581762"/>
            <a:ext cx="1255533" cy="2990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60232" y="1304763"/>
            <a:ext cx="2286016" cy="27699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Basic header format</a:t>
            </a:r>
            <a:endParaRPr lang="ko-KR" altLang="en-US" sz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UFS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UPIU (UFS Protocol Information Unit) format</a:t>
            </a:r>
          </a:p>
          <a:p>
            <a:pPr lvl="1"/>
            <a:r>
              <a:rPr lang="en-US" altLang="ko-KR" dirty="0" smtClean="0"/>
              <a:t>Basic header format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548" y="1448780"/>
            <a:ext cx="5148572" cy="130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896" y="3109697"/>
            <a:ext cx="4188120" cy="1609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539552" y="2868702"/>
            <a:ext cx="3096344" cy="24198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36000" bIns="36000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0 - Transaction Type</a:t>
            </a:r>
            <a:endParaRPr lang="ko-KR" altLang="en-US" sz="11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9552" y="4977172"/>
            <a:ext cx="3096344" cy="24198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36000" bIns="36000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1 - Flag:  Vary with transaction type</a:t>
            </a:r>
            <a:endParaRPr lang="ko-KR" altLang="en-US" sz="11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 b="56796"/>
          <a:stretch>
            <a:fillRect/>
          </a:stretch>
        </p:blipFill>
        <p:spPr bwMode="auto">
          <a:xfrm>
            <a:off x="539552" y="5240177"/>
            <a:ext cx="3780420" cy="92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/>
          <p:cNvSpPr txBox="1"/>
          <p:nvPr/>
        </p:nvSpPr>
        <p:spPr>
          <a:xfrm>
            <a:off x="5040052" y="2873174"/>
            <a:ext cx="3096344" cy="24198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36000" bIns="36000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2 - Logical Unit Number of target device</a:t>
            </a:r>
            <a:endParaRPr lang="ko-KR" altLang="en-US" sz="11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40052" y="3392996"/>
            <a:ext cx="3096344" cy="24198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36000" bIns="36000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3 - Task Tag ( Queue )</a:t>
            </a:r>
            <a:endParaRPr lang="ko-KR" altLang="en-US" sz="11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0052" y="3645024"/>
            <a:ext cx="262845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40052" y="5172958"/>
            <a:ext cx="2483768" cy="106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TextBox 45"/>
          <p:cNvSpPr txBox="1"/>
          <p:nvPr/>
        </p:nvSpPr>
        <p:spPr>
          <a:xfrm>
            <a:off x="5040052" y="4920930"/>
            <a:ext cx="3096344" cy="24198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36000" bIns="36000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4 - Command Set Type</a:t>
            </a:r>
            <a:endParaRPr lang="ko-KR" altLang="en-US" sz="11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24984</TotalTime>
  <Words>1219</Words>
  <Application>Microsoft Office PowerPoint</Application>
  <PresentationFormat>화면 슬라이드 쇼(4:3)</PresentationFormat>
  <Paragraphs>285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굴림</vt:lpstr>
      <vt:lpstr>맑은 고딕</vt:lpstr>
      <vt:lpstr>Arial</vt:lpstr>
      <vt:lpstr>Calibri</vt:lpstr>
      <vt:lpstr>Times New Roman</vt:lpstr>
      <vt:lpstr>Office 테마</vt:lpstr>
      <vt:lpstr>PowerPoint 프레젠테이션</vt:lpstr>
      <vt:lpstr>UFS Overview</vt:lpstr>
      <vt:lpstr>UFS Overview</vt:lpstr>
      <vt:lpstr>UFS Overview</vt:lpstr>
      <vt:lpstr>UFS Overview</vt:lpstr>
      <vt:lpstr>UFS Overview</vt:lpstr>
      <vt:lpstr>UFS Overview</vt:lpstr>
      <vt:lpstr>UFS Overview</vt:lpstr>
      <vt:lpstr>UFS Overview</vt:lpstr>
      <vt:lpstr>UFS Overview</vt:lpstr>
      <vt:lpstr>UFS Overview</vt:lpstr>
      <vt:lpstr>UFS Overview</vt:lpstr>
      <vt:lpstr>UFS Overview</vt:lpstr>
      <vt:lpstr>UFS Initialize Host</vt:lpstr>
      <vt:lpstr>UFS Link Startup</vt:lpstr>
      <vt:lpstr>UFS Set Power Mode</vt:lpstr>
      <vt:lpstr>UFS Command UPIU Operation</vt:lpstr>
      <vt:lpstr>UFS Query UPIU Operation</vt:lpstr>
      <vt:lpstr>UFS Task Management UPIU Operation</vt:lpstr>
      <vt:lpstr>UFS RPMB</vt:lpstr>
      <vt:lpstr>UFS RPMB</vt:lpstr>
      <vt:lpstr>UFS RPMB</vt:lpstr>
      <vt:lpstr>UFS RPMB</vt:lpstr>
      <vt:lpstr>UFS RPMB</vt:lpstr>
      <vt:lpstr>UFS RPMB</vt:lpstr>
      <vt:lpstr>UFS RPMB</vt:lpstr>
      <vt:lpstr>UFS RPMB</vt:lpstr>
      <vt:lpstr>PowerPoint 프레젠테이션</vt:lpstr>
    </vt:vector>
  </TitlesOfParts>
  <Company>UNITEST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홍숙희</dc:creator>
  <cp:lastModifiedBy>user</cp:lastModifiedBy>
  <cp:revision>2462</cp:revision>
  <dcterms:created xsi:type="dcterms:W3CDTF">2012-02-17T05:41:38Z</dcterms:created>
  <dcterms:modified xsi:type="dcterms:W3CDTF">2020-01-29T04:38:02Z</dcterms:modified>
</cp:coreProperties>
</file>