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3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>
      <p:cViewPr varScale="1">
        <p:scale>
          <a:sx n="57" d="100"/>
          <a:sy n="5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6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7B334-9EBE-45BE-A03E-061FAA2FC8AF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6EF5-0FBA-4DFF-AFDE-74E48E9AB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5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 каркас, предназначенный для создания динамических веб-сайтов, сетевых приложений, сервисов или ресурсов. Он упрощает разработку и избавляет от необходимости написания рутинного кода. Многие каркасы упрощают доступ к базам данных, разработку интерфейса, и также уменьшают дублирование кода.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6EF5-0FBA-4DFF-AFDE-74E48E9AB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Хотя можно обрабатывать запросы с каждого URL-адреса с помощью одной функции, гораздо удобнее писать отдельную функцию для обработки каждого ресурса. URL-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для перенаправления HTTP-запросов в соответствующее представление на основе URL-адреса запроса. URL-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может извлекать данные из URL-адреса в соответствии с заданным шаблоном и передавать их в соответствующую функцию в виде аргументов.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Представление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это функция обработчика запросов, которая получает HTTP-запросы и возвращает ответы.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 доступ к данным через модели (необходимым для удовлетворения запросов и делегирования ответа в шаблоны).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Модели представляют собой объекты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определяют структуру данных приложения и предоставляют механизмы для управления (добавления, изменения, удаления) и выполнения запросов в базу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(шаблон) - это текстовый файл определяющий структуру или разметку страницы (например HTML страницы), с полями для подстановки используемыми для представления актуального содержимого. 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динамически создавать HTML страницы, используя HTML шаблоны и заполняя их данными из модели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Шаблон может быть использован для определения структуры файлов любых типов, не обязательно HTML.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6EF5-0FBA-4DFF-AFDE-74E48E9AB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8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6EF5-0FBA-4DFF-AFDE-74E48E9AB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3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0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4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1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451E-E27D-4018-9355-B18A2F0F2E3C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4359-F738-4108-A463-A7D63C46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 № 6. 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Web-</a:t>
            </a:r>
            <a:r>
              <a:rPr lang="ru-RU" b="1" dirty="0">
                <a:solidFill>
                  <a:schemeClr val="tx1"/>
                </a:solidFill>
              </a:rPr>
              <a:t>программирование: </a:t>
            </a:r>
            <a:r>
              <a:rPr lang="en-US" b="1" dirty="0" smtClean="0">
                <a:solidFill>
                  <a:schemeClr val="tx1"/>
                </a:solidFill>
              </a:rPr>
              <a:t>Django</a:t>
            </a:r>
            <a:endParaRPr lang="ru-RU" b="1" dirty="0" smtClean="0">
              <a:solidFill>
                <a:schemeClr val="tx1"/>
              </a:solidFill>
            </a:endParaRPr>
          </a:p>
          <a:p>
            <a:pPr fontAlgn="base"/>
            <a:r>
              <a:rPr lang="ru-RU" b="1" dirty="0" smtClean="0">
                <a:solidFill>
                  <a:schemeClr val="tx1"/>
                </a:solidFill>
              </a:rPr>
              <a:t>Часть 1.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" y="0"/>
            <a:ext cx="1964959" cy="15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35419" y="6021288"/>
            <a:ext cx="1980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Нижний Новгород</a:t>
            </a:r>
          </a:p>
          <a:p>
            <a:pPr algn="ctr"/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201</a:t>
            </a:r>
            <a:r>
              <a:rPr lang="en-US" altLang="ru-RU" dirty="0" smtClean="0">
                <a:solidFill>
                  <a:srgbClr val="000000"/>
                </a:solidFill>
                <a:cs typeface="Times New Roman" pitchFamily="18" charset="0"/>
              </a:rPr>
              <a:t>8</a:t>
            </a:r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 г. </a:t>
            </a:r>
            <a:endParaRPr lang="ru-RU" altLang="ru-RU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 </a:t>
            </a:r>
            <a:r>
              <a:rPr lang="ru-RU" b="1" dirty="0"/>
              <a:t>на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Первый шаг — создать новый проект </a:t>
            </a:r>
            <a:r>
              <a:rPr lang="ru-RU" sz="2800" dirty="0" err="1"/>
              <a:t>Django</a:t>
            </a:r>
            <a:r>
              <a:rPr lang="ru-RU" sz="2800" dirty="0"/>
              <a:t>. В сущности, это значит, что мы запустим несколько стандартных скриптов из поставки </a:t>
            </a:r>
            <a:r>
              <a:rPr lang="ru-RU" sz="2800" dirty="0" err="1"/>
              <a:t>Django</a:t>
            </a:r>
            <a:r>
              <a:rPr lang="ru-RU" sz="2800" dirty="0"/>
              <a:t>, которые создадут для нас скелет </a:t>
            </a:r>
            <a:r>
              <a:rPr lang="ru-RU" sz="2800" dirty="0" smtClean="0"/>
              <a:t>проекта (каталоги </a:t>
            </a:r>
            <a:r>
              <a:rPr lang="ru-RU" sz="2800" dirty="0"/>
              <a:t>и </a:t>
            </a:r>
            <a:r>
              <a:rPr lang="ru-RU" sz="2800" dirty="0" smtClean="0"/>
              <a:t>файлы). </a:t>
            </a:r>
            <a:r>
              <a:rPr lang="ru-RU" sz="2800" dirty="0"/>
              <a:t>Названия этих каталогов и файлов очень важны для </a:t>
            </a:r>
            <a:r>
              <a:rPr lang="ru-RU" sz="2800" dirty="0" err="1" smtClean="0"/>
              <a:t>Django</a:t>
            </a:r>
            <a:r>
              <a:rPr lang="ru-RU" sz="2800" dirty="0" smtClean="0"/>
              <a:t> (нельзя переименовывать или перемещать).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401" y="3789040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(</a:t>
            </a:r>
            <a:r>
              <a:rPr lang="en-US" sz="2400" i="1" dirty="0" err="1"/>
              <a:t>myvenv</a:t>
            </a:r>
            <a:r>
              <a:rPr lang="en-US" sz="2400" i="1" dirty="0"/>
              <a:t>) C:\Users\Olga\djangopracticum&gt; </a:t>
            </a:r>
            <a:r>
              <a:rPr lang="en-US" sz="2400" i="1" dirty="0" smtClean="0"/>
              <a:t> </a:t>
            </a:r>
            <a:r>
              <a:rPr lang="en-US" sz="2400" i="1" dirty="0"/>
              <a:t>django-admin.exe </a:t>
            </a:r>
            <a:r>
              <a:rPr lang="en-US" sz="2400" i="1" dirty="0" err="1"/>
              <a:t>startproject</a:t>
            </a:r>
            <a:r>
              <a:rPr lang="en-US" sz="2400" i="1" dirty="0"/>
              <a:t> </a:t>
            </a:r>
            <a:r>
              <a:rPr lang="en-US" sz="2400" i="1" dirty="0" err="1"/>
              <a:t>mysite</a:t>
            </a:r>
            <a:r>
              <a:rPr lang="en-US" sz="2400" i="1" dirty="0"/>
              <a:t> .</a:t>
            </a:r>
            <a:endParaRPr lang="ru-RU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537321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django-admin.py</a:t>
            </a:r>
            <a:r>
              <a:rPr lang="ru-RU" sz="2800" dirty="0"/>
              <a:t> — это скрипт, который создаст необходимую структуру директорий и файлы.</a:t>
            </a:r>
          </a:p>
        </p:txBody>
      </p:sp>
    </p:spTree>
    <p:extLst>
      <p:ext uri="{BB962C8B-B14F-4D97-AF65-F5344CB8AC3E}">
        <p14:creationId xmlns:p14="http://schemas.microsoft.com/office/powerpoint/2010/main" val="38372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Изменяем настройки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</a:t>
            </a:r>
            <a:r>
              <a:rPr lang="ru-RU" sz="2400" dirty="0" smtClean="0"/>
              <a:t>несём </a:t>
            </a:r>
            <a:r>
              <a:rPr lang="ru-RU" sz="2400" dirty="0"/>
              <a:t>изменения в </a:t>
            </a:r>
            <a:r>
              <a:rPr lang="en-US" sz="2400" dirty="0" smtClean="0"/>
              <a:t>mysite/settings.py</a:t>
            </a:r>
            <a:r>
              <a:rPr lang="ru-RU" sz="2400" dirty="0" smtClean="0"/>
              <a:t>:</a:t>
            </a:r>
          </a:p>
          <a:p>
            <a:pPr algn="just"/>
            <a:r>
              <a:rPr lang="ru-RU" sz="2400" b="1" dirty="0" smtClean="0"/>
              <a:t>Установим корректный </a:t>
            </a:r>
            <a:r>
              <a:rPr lang="ru-RU" sz="2400" b="1" dirty="0"/>
              <a:t>часовой </a:t>
            </a:r>
            <a:r>
              <a:rPr lang="ru-RU" sz="2400" b="1" dirty="0" smtClean="0"/>
              <a:t>пояс: </a:t>
            </a:r>
          </a:p>
          <a:p>
            <a:pPr marL="0" indent="0" algn="just">
              <a:buNone/>
            </a:pPr>
            <a:r>
              <a:rPr lang="en-US" sz="2400" i="1" dirty="0" smtClean="0"/>
              <a:t>TIME_ZONE </a:t>
            </a:r>
            <a:r>
              <a:rPr lang="en-US" sz="2400" i="1" dirty="0"/>
              <a:t>= </a:t>
            </a:r>
            <a:r>
              <a:rPr lang="en-US" sz="2400" i="1" dirty="0" smtClean="0"/>
              <a:t>'Europe/Moscow‘</a:t>
            </a:r>
            <a:endParaRPr lang="ru-RU" sz="2400" i="1" dirty="0" smtClean="0"/>
          </a:p>
          <a:p>
            <a:pPr algn="just"/>
            <a:r>
              <a:rPr lang="ru-RU" sz="2400" b="1" dirty="0" smtClean="0"/>
              <a:t>Изменим язык, </a:t>
            </a:r>
            <a:r>
              <a:rPr lang="ru-RU" sz="2400" b="1" dirty="0"/>
              <a:t>отредактировав следующую строку</a:t>
            </a:r>
            <a:r>
              <a:rPr lang="ru-RU" sz="2400" b="1" dirty="0" smtClean="0"/>
              <a:t>:</a:t>
            </a:r>
          </a:p>
          <a:p>
            <a:pPr marL="0" indent="0" algn="just">
              <a:buNone/>
            </a:pPr>
            <a:r>
              <a:rPr lang="en-US" sz="2400" i="1" dirty="0"/>
              <a:t>LANGUAGE_CODE = </a:t>
            </a:r>
            <a:r>
              <a:rPr lang="en-US" sz="2400" i="1" dirty="0" smtClean="0"/>
              <a:t>'</a:t>
            </a:r>
            <a:r>
              <a:rPr lang="en-US" sz="2400" i="1" dirty="0" err="1" smtClean="0"/>
              <a:t>ru-ru</a:t>
            </a:r>
            <a:r>
              <a:rPr lang="en-US" sz="2400" i="1" dirty="0" smtClean="0"/>
              <a:t>‘</a:t>
            </a:r>
            <a:endParaRPr lang="ru-RU" sz="2400" i="1" dirty="0" smtClean="0"/>
          </a:p>
          <a:p>
            <a:pPr algn="just"/>
            <a:r>
              <a:rPr lang="ru-RU" sz="2400" b="1" dirty="0" smtClean="0"/>
              <a:t>Добавим </a:t>
            </a:r>
            <a:r>
              <a:rPr lang="ru-RU" sz="2400" b="1" dirty="0"/>
              <a:t>в настройки информацию о расположении статических </a:t>
            </a:r>
            <a:r>
              <a:rPr lang="ru-RU" sz="2400" b="1" dirty="0" smtClean="0"/>
              <a:t>файлов</a:t>
            </a:r>
            <a:r>
              <a:rPr lang="ru-RU" sz="2400" dirty="0" smtClean="0"/>
              <a:t> (в </a:t>
            </a:r>
            <a:r>
              <a:rPr lang="ru-RU" sz="2400" i="1" dirty="0" err="1" smtClean="0"/>
              <a:t>конеце</a:t>
            </a:r>
            <a:r>
              <a:rPr lang="ru-RU" sz="2400" dirty="0"/>
              <a:t> файла и после переменной STATIC_URL </a:t>
            </a:r>
            <a:r>
              <a:rPr lang="ru-RU" sz="2400" dirty="0" smtClean="0"/>
              <a:t>добавим </a:t>
            </a:r>
            <a:r>
              <a:rPr lang="ru-RU" sz="2400" dirty="0"/>
              <a:t>новую — </a:t>
            </a:r>
            <a:r>
              <a:rPr lang="ru-RU" sz="2400" dirty="0" smtClean="0"/>
              <a:t>STATIC_ROOT):</a:t>
            </a:r>
          </a:p>
          <a:p>
            <a:pPr marL="0" indent="0" algn="just">
              <a:buNone/>
            </a:pPr>
            <a:r>
              <a:rPr lang="en-US" sz="2400" i="1" dirty="0"/>
              <a:t>STATIC_URL = '/static/'</a:t>
            </a:r>
          </a:p>
          <a:p>
            <a:pPr marL="0" indent="0" algn="just">
              <a:buNone/>
            </a:pPr>
            <a:r>
              <a:rPr lang="en-US" sz="2400" i="1" dirty="0"/>
              <a:t>STATIC_ROOT = </a:t>
            </a:r>
            <a:r>
              <a:rPr lang="en-US" sz="2400" i="1" dirty="0" err="1"/>
              <a:t>os.path.join</a:t>
            </a:r>
            <a:r>
              <a:rPr lang="en-US" sz="2400" i="1" dirty="0"/>
              <a:t>(BASE_DIR, 'static</a:t>
            </a:r>
            <a:r>
              <a:rPr lang="en-US" sz="2400" i="1" dirty="0" smtClean="0"/>
              <a:t>')</a:t>
            </a:r>
            <a:endParaRPr lang="ru-RU" sz="2400" i="1" dirty="0" smtClean="0"/>
          </a:p>
          <a:p>
            <a:pPr algn="just"/>
            <a:r>
              <a:rPr lang="ru-RU" sz="2400" b="1" i="1" dirty="0" smtClean="0"/>
              <a:t>Добавим разрешённый </a:t>
            </a:r>
            <a:r>
              <a:rPr lang="en-US" sz="2400" b="1" i="1" dirty="0" smtClean="0"/>
              <a:t>host </a:t>
            </a:r>
            <a:r>
              <a:rPr lang="ru-RU" sz="2400" i="1" dirty="0" smtClean="0"/>
              <a:t>(имя пользователя на </a:t>
            </a:r>
            <a:r>
              <a:rPr lang="ru-RU" sz="2400" dirty="0" err="1"/>
              <a:t>PythonAnywhere</a:t>
            </a:r>
            <a:r>
              <a:rPr lang="ru-RU" sz="2400" i="1" dirty="0" smtClean="0"/>
              <a:t>)</a:t>
            </a:r>
            <a:r>
              <a:rPr lang="en-US" sz="2400" i="1" dirty="0" smtClean="0"/>
              <a:t>:</a:t>
            </a:r>
            <a:endParaRPr lang="ru-RU" sz="2400" i="1" dirty="0" smtClean="0"/>
          </a:p>
          <a:p>
            <a:pPr marL="0" indent="0">
              <a:buNone/>
            </a:pPr>
            <a:r>
              <a:rPr lang="en-US" sz="2400" dirty="0" smtClean="0"/>
              <a:t>ALLOWED_HOSTS </a:t>
            </a:r>
            <a:r>
              <a:rPr lang="en-US" sz="2400" dirty="0"/>
              <a:t>= ['127.0.0.1', '&lt;</a:t>
            </a:r>
            <a:r>
              <a:rPr lang="ru-RU" sz="2400" dirty="0" err="1"/>
              <a:t>твоё_имя_пользователя</a:t>
            </a:r>
            <a:r>
              <a:rPr lang="ru-RU" sz="2400" dirty="0"/>
              <a:t>&gt;.</a:t>
            </a:r>
            <a:r>
              <a:rPr lang="en-US" sz="2400" dirty="0"/>
              <a:t>pythonanywhere.com']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0171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Настройка базы </a:t>
            </a:r>
            <a:r>
              <a:rPr lang="ru-RU" b="1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Существует множество различных баз данных, которые могут хранить данные для твоего сайта. Мы будем использовать стандартную — sqlite3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Чтобы создать базу </a:t>
            </a:r>
            <a:r>
              <a:rPr lang="ru-RU" sz="2400" dirty="0" smtClean="0"/>
              <a:t>данных используем (директории, </a:t>
            </a:r>
            <a:r>
              <a:rPr lang="ru-RU" sz="2400" dirty="0"/>
              <a:t>где расположен файл </a:t>
            </a:r>
            <a:r>
              <a:rPr lang="ru-RU" sz="2400" dirty="0" smtClean="0"/>
              <a:t>manage.py):</a:t>
            </a:r>
          </a:p>
          <a:p>
            <a:pPr marL="0" indent="0">
              <a:buNone/>
            </a:pPr>
            <a:r>
              <a:rPr lang="ru-RU" sz="2400" dirty="0"/>
              <a:t> </a:t>
            </a:r>
            <a:r>
              <a:rPr lang="ru-RU" sz="2400" b="1" i="1" dirty="0" err="1"/>
              <a:t>python</a:t>
            </a:r>
            <a:r>
              <a:rPr lang="ru-RU" sz="2400" b="1" i="1" dirty="0"/>
              <a:t> manage.py </a:t>
            </a:r>
            <a:r>
              <a:rPr lang="ru-RU" sz="2400" b="1" i="1" dirty="0" err="1"/>
              <a:t>migrate</a:t>
            </a:r>
            <a:r>
              <a:rPr lang="ru-RU" sz="2400" b="1" i="1" dirty="0"/>
              <a:t> </a:t>
            </a:r>
            <a:endParaRPr lang="ru-RU" sz="2400" b="1" i="1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809626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9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328" y="13393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Запуск веб-сервера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247" y="620688"/>
            <a:ext cx="8503225" cy="792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Запустим веб-сервер из командной строки: 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i="1" dirty="0" err="1" smtClean="0"/>
              <a:t>python</a:t>
            </a:r>
            <a:r>
              <a:rPr lang="ru-RU" sz="2400" b="1" i="1" dirty="0" smtClean="0"/>
              <a:t> </a:t>
            </a:r>
            <a:r>
              <a:rPr lang="ru-RU" sz="2400" b="1" i="1" dirty="0"/>
              <a:t>manage.py </a:t>
            </a:r>
            <a:r>
              <a:rPr lang="ru-RU" sz="2400" b="1" i="1" dirty="0" err="1"/>
              <a:t>runserver</a:t>
            </a:r>
            <a:endParaRPr lang="ru-RU" sz="24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1" y="1412776"/>
            <a:ext cx="869731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5471" y="3717032"/>
            <a:ext cx="8697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</a:t>
            </a:r>
            <a:r>
              <a:rPr lang="ru-RU" sz="2400" dirty="0" smtClean="0"/>
              <a:t>нужно </a:t>
            </a:r>
            <a:r>
              <a:rPr lang="ru-RU" sz="2400" dirty="0"/>
              <a:t>проверить, работает ли веб-сайт — </a:t>
            </a:r>
            <a:r>
              <a:rPr lang="ru-RU" sz="2400" dirty="0" smtClean="0"/>
              <a:t>открыть браузер и набрать адрес:  </a:t>
            </a:r>
            <a:r>
              <a:rPr lang="en-US" sz="2400" dirty="0"/>
              <a:t>http://127.0.0.1:8000/</a:t>
            </a:r>
            <a:endParaRPr lang="ru-RU" sz="2400" dirty="0"/>
          </a:p>
        </p:txBody>
      </p:sp>
      <p:pic>
        <p:nvPicPr>
          <p:cNvPr id="3076" name="Picture 4" descr="Сработало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23335"/>
            <a:ext cx="7649806" cy="207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393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Модели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Модель в </a:t>
            </a:r>
            <a:r>
              <a:rPr lang="ru-RU" sz="2400" dirty="0" err="1"/>
              <a:t>Django</a:t>
            </a:r>
            <a:r>
              <a:rPr lang="ru-RU" sz="2400" dirty="0"/>
              <a:t> — это </a:t>
            </a:r>
            <a:r>
              <a:rPr lang="ru-RU" sz="2400" b="1" dirty="0"/>
              <a:t>объект</a:t>
            </a:r>
            <a:r>
              <a:rPr lang="ru-RU" sz="2400" dirty="0"/>
              <a:t> определённого </a:t>
            </a:r>
            <a:r>
              <a:rPr lang="ru-RU" sz="2400" dirty="0" smtClean="0"/>
              <a:t>свойства, </a:t>
            </a:r>
            <a:r>
              <a:rPr lang="ru-RU" sz="2400" dirty="0"/>
              <a:t>он хранится в базе </a:t>
            </a:r>
            <a:r>
              <a:rPr lang="ru-RU" sz="2400" dirty="0" smtClean="0"/>
              <a:t>данных (используем </a:t>
            </a:r>
            <a:r>
              <a:rPr lang="ru-RU" sz="2400" dirty="0" err="1" smtClean="0"/>
              <a:t>SQLite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r>
              <a:rPr lang="ru-RU" sz="2400" dirty="0"/>
              <a:t>С</a:t>
            </a:r>
            <a:r>
              <a:rPr lang="ru-RU" sz="2400" dirty="0" smtClean="0"/>
              <a:t>оздадим </a:t>
            </a:r>
            <a:r>
              <a:rPr lang="ru-RU" sz="2400" dirty="0"/>
              <a:t>отдельное приложение в нашем </a:t>
            </a:r>
            <a:r>
              <a:rPr lang="ru-RU" sz="2400" dirty="0" smtClean="0"/>
              <a:t>проекте, используя </a:t>
            </a:r>
            <a:r>
              <a:rPr lang="en-US" sz="2400" b="1" i="1" dirty="0"/>
              <a:t>python manage.py </a:t>
            </a:r>
            <a:r>
              <a:rPr lang="en-US" sz="2400" b="1" i="1" dirty="0" err="1"/>
              <a:t>startapp</a:t>
            </a:r>
            <a:r>
              <a:rPr lang="en-US" sz="2400" b="1" i="1" dirty="0"/>
              <a:t> </a:t>
            </a:r>
            <a:r>
              <a:rPr lang="en-US" sz="2400" b="1" i="1" dirty="0" smtClean="0"/>
              <a:t>blog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ru-RU" sz="2400" i="1" dirty="0" smtClean="0"/>
              <a:t>(Перед этим необходимо з</a:t>
            </a:r>
            <a:r>
              <a:rPr lang="ru-RU" sz="2400" dirty="0" smtClean="0"/>
              <a:t>апустить </a:t>
            </a:r>
            <a:r>
              <a:rPr lang="ru-RU" sz="2400" dirty="0"/>
              <a:t>виртуальное окружение. </a:t>
            </a:r>
            <a:r>
              <a:rPr lang="ru-RU" sz="2400" i="1" dirty="0" smtClean="0"/>
              <a:t>)</a:t>
            </a:r>
            <a:endParaRPr lang="ru-RU" sz="2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85255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393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Модели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59046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После того, как приложение создано, нам нужно сообщить </a:t>
            </a:r>
            <a:r>
              <a:rPr lang="ru-RU" sz="2400" dirty="0" err="1"/>
              <a:t>Django</a:t>
            </a:r>
            <a:r>
              <a:rPr lang="ru-RU" sz="2400" dirty="0"/>
              <a:t>, что теперь он должен его использовать.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Сделаем </a:t>
            </a:r>
            <a:r>
              <a:rPr lang="ru-RU" sz="2400" dirty="0"/>
              <a:t>это с помощью файла </a:t>
            </a:r>
            <a:r>
              <a:rPr lang="ru-RU" sz="2400" dirty="0" err="1"/>
              <a:t>mysite</a:t>
            </a:r>
            <a:r>
              <a:rPr lang="ru-RU" sz="2400" dirty="0"/>
              <a:t>/settings.py.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Нужно </a:t>
            </a:r>
            <a:r>
              <a:rPr lang="ru-RU" sz="2400" dirty="0"/>
              <a:t>найти </a:t>
            </a:r>
            <a:r>
              <a:rPr lang="ru-RU" sz="2400" b="1" dirty="0"/>
              <a:t>INSTALLED_APPS</a:t>
            </a:r>
            <a:r>
              <a:rPr lang="ru-RU" sz="2400" dirty="0"/>
              <a:t> и добавить к списку </a:t>
            </a:r>
            <a:r>
              <a:rPr lang="ru-RU" sz="2400" b="1" dirty="0"/>
              <a:t>'</a:t>
            </a:r>
            <a:r>
              <a:rPr lang="ru-RU" sz="2400" b="1" dirty="0" err="1"/>
              <a:t>blog</a:t>
            </a:r>
            <a:r>
              <a:rPr lang="ru-RU" sz="2400" b="1" dirty="0"/>
              <a:t>'</a:t>
            </a:r>
            <a:r>
              <a:rPr lang="ru-RU" sz="2400" dirty="0"/>
              <a:t>, прямо перед ]. Конечный </a:t>
            </a:r>
            <a:r>
              <a:rPr lang="ru-RU" sz="2400" dirty="0" smtClean="0"/>
              <a:t>результат </a:t>
            </a:r>
            <a:r>
              <a:rPr lang="ru-RU" sz="2400" dirty="0"/>
              <a:t>должен выглядеть следующим образом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i="1" dirty="0"/>
              <a:t>INSTALLED_APPS = [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django.contrib.admin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django.contrib.auth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django.contrib.contenttypes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django.contrib.sessions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django.contrib.messages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</a:t>
            </a:r>
            <a:r>
              <a:rPr lang="en-US" sz="2400" i="1" dirty="0" err="1"/>
              <a:t>django.contrib.staticfiles</a:t>
            </a:r>
            <a:r>
              <a:rPr lang="en-US" sz="2400" i="1" dirty="0"/>
              <a:t>',</a:t>
            </a:r>
          </a:p>
          <a:p>
            <a:pPr marL="0" indent="0" algn="just">
              <a:buNone/>
            </a:pPr>
            <a:r>
              <a:rPr lang="en-US" sz="2400" i="1" dirty="0"/>
              <a:t>    'blog',</a:t>
            </a:r>
          </a:p>
          <a:p>
            <a:pPr marL="0" indent="0" algn="just">
              <a:buNone/>
            </a:pPr>
            <a:r>
              <a:rPr lang="en-US" sz="2400" i="1" dirty="0"/>
              <a:t>]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40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393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модели записи в </a:t>
            </a:r>
            <a:r>
              <a:rPr lang="ru-RU" b="1" dirty="0" smtClean="0"/>
              <a:t>блоге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61926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В файле blog/models.py </a:t>
            </a:r>
            <a:r>
              <a:rPr lang="ru-RU" sz="2400" dirty="0" smtClean="0"/>
              <a:t>определяем </a:t>
            </a:r>
            <a:r>
              <a:rPr lang="ru-RU" sz="2400" dirty="0"/>
              <a:t>все </a:t>
            </a:r>
            <a:r>
              <a:rPr lang="ru-RU" sz="2400" dirty="0" smtClean="0"/>
              <a:t>модели (удалить все и добавить).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models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 err="1"/>
              <a:t>django.utils</a:t>
            </a:r>
            <a:r>
              <a:rPr lang="en-US" sz="2000" dirty="0"/>
              <a:t> import </a:t>
            </a:r>
            <a:r>
              <a:rPr lang="en-US" sz="2000" dirty="0" err="1"/>
              <a:t>timezone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Post(</a:t>
            </a:r>
            <a:r>
              <a:rPr lang="en-US" sz="2000" dirty="0" err="1"/>
              <a:t>models.Model</a:t>
            </a:r>
            <a:r>
              <a:rPr lang="en-US" sz="2000" dirty="0"/>
              <a:t>):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author </a:t>
            </a:r>
            <a:r>
              <a:rPr lang="en-US" sz="2000" dirty="0"/>
              <a:t>= </a:t>
            </a:r>
            <a:r>
              <a:rPr lang="en-US" sz="2000" dirty="0" err="1"/>
              <a:t>models.ForeignKey</a:t>
            </a:r>
            <a:r>
              <a:rPr lang="en-US" sz="2000" dirty="0"/>
              <a:t>('</a:t>
            </a:r>
            <a:r>
              <a:rPr lang="en-US" sz="2000" dirty="0" err="1"/>
              <a:t>auth.User</a:t>
            </a:r>
            <a:r>
              <a:rPr lang="en-US" sz="2000" dirty="0"/>
              <a:t>', </a:t>
            </a:r>
            <a:r>
              <a:rPr lang="en-US" sz="2000" dirty="0" err="1" smtClean="0"/>
              <a:t>on_delete</a:t>
            </a:r>
            <a:r>
              <a:rPr lang="en-US" sz="2000" dirty="0" smtClean="0"/>
              <a:t>=</a:t>
            </a:r>
            <a:r>
              <a:rPr lang="en-US" sz="2000" dirty="0" err="1" smtClean="0"/>
              <a:t>models.CASCADE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title </a:t>
            </a:r>
            <a:r>
              <a:rPr lang="en-US" sz="2000" dirty="0"/>
              <a:t>= </a:t>
            </a:r>
            <a:r>
              <a:rPr lang="en-US" sz="2000" dirty="0" err="1" smtClean="0"/>
              <a:t>models.CharField</a:t>
            </a:r>
            <a:r>
              <a:rPr lang="en-US" sz="2000" dirty="0" smtClean="0"/>
              <a:t>(</a:t>
            </a:r>
            <a:r>
              <a:rPr lang="en-US" sz="2000" dirty="0" err="1" smtClean="0"/>
              <a:t>max_length</a:t>
            </a:r>
            <a:r>
              <a:rPr lang="en-US" sz="2000" dirty="0" smtClean="0"/>
              <a:t>=200)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text </a:t>
            </a:r>
            <a:r>
              <a:rPr lang="en-US" sz="2000" dirty="0"/>
              <a:t>= </a:t>
            </a:r>
            <a:r>
              <a:rPr lang="en-US" sz="2000" dirty="0" err="1"/>
              <a:t>models.TextField</a:t>
            </a:r>
            <a:r>
              <a:rPr lang="en-US" sz="2000" dirty="0"/>
              <a:t>()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err="1" smtClean="0"/>
              <a:t>created_date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models.DateTimeField</a:t>
            </a:r>
            <a:r>
              <a:rPr lang="en-US" sz="2000" dirty="0"/>
              <a:t>(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default=</a:t>
            </a:r>
            <a:r>
              <a:rPr lang="en-US" sz="2000" dirty="0" err="1" smtClean="0"/>
              <a:t>timezone.now</a:t>
            </a:r>
            <a:r>
              <a:rPr lang="en-US" sz="2000" dirty="0"/>
              <a:t>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 smtClean="0"/>
              <a:t>published_date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models.DateTimeField</a:t>
            </a:r>
            <a:r>
              <a:rPr lang="en-US" sz="2000" dirty="0"/>
              <a:t>(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blank=True</a:t>
            </a:r>
            <a:r>
              <a:rPr lang="en-US" sz="2000" dirty="0"/>
              <a:t>, null=True)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publish(self</a:t>
            </a:r>
            <a:r>
              <a:rPr lang="en-US" sz="2000" dirty="0" smtClean="0"/>
              <a:t>):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 smtClean="0"/>
              <a:t>self.published_date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timezone.now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 smtClean="0"/>
              <a:t>self.save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__</a:t>
            </a:r>
            <a:r>
              <a:rPr lang="en-US" sz="2000" dirty="0" err="1"/>
              <a:t>str</a:t>
            </a:r>
            <a:r>
              <a:rPr lang="en-US" sz="2000" dirty="0"/>
              <a:t>__(self</a:t>
            </a:r>
            <a:r>
              <a:rPr lang="en-US" sz="2000" dirty="0" smtClean="0"/>
              <a:t>):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 err="1"/>
              <a:t>self.title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017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940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Создаём таблицы моделей в базе </a:t>
            </a:r>
            <a:r>
              <a:rPr lang="ru-RU" sz="3200" b="1" dirty="0" smtClean="0"/>
              <a:t>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Далее добавим модель </a:t>
            </a:r>
            <a:r>
              <a:rPr lang="ru-RU" sz="2800" dirty="0"/>
              <a:t>в базу данных. Сначала мы должны дать </a:t>
            </a:r>
            <a:r>
              <a:rPr lang="ru-RU" sz="2800" dirty="0" err="1"/>
              <a:t>Django</a:t>
            </a:r>
            <a:r>
              <a:rPr lang="ru-RU" sz="2800" dirty="0"/>
              <a:t> знать, что сделали изменения в нашей </a:t>
            </a:r>
            <a:r>
              <a:rPr lang="ru-RU" sz="2800" dirty="0" smtClean="0"/>
              <a:t>модели. </a:t>
            </a:r>
          </a:p>
          <a:p>
            <a:pPr marL="0" indent="0">
              <a:buNone/>
            </a:pPr>
            <a:r>
              <a:rPr lang="ru-RU" sz="2800" dirty="0"/>
              <a:t> </a:t>
            </a:r>
            <a:r>
              <a:rPr lang="ru-RU" sz="2800" i="1" dirty="0" err="1"/>
              <a:t>python</a:t>
            </a:r>
            <a:r>
              <a:rPr lang="ru-RU" sz="2800" i="1" dirty="0"/>
              <a:t> manage.py </a:t>
            </a:r>
            <a:r>
              <a:rPr lang="ru-RU" sz="2800" i="1" dirty="0" err="1"/>
              <a:t>makemigrations</a:t>
            </a:r>
            <a:r>
              <a:rPr lang="ru-RU" sz="2800" i="1" dirty="0"/>
              <a:t> </a:t>
            </a:r>
            <a:r>
              <a:rPr lang="ru-RU" sz="2800" i="1" dirty="0" err="1" smtClean="0"/>
              <a:t>blog</a:t>
            </a:r>
            <a:r>
              <a:rPr lang="ru-RU" sz="2800" i="1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(команда создаст файл </a:t>
            </a:r>
            <a:r>
              <a:rPr lang="ru-RU" sz="2800" dirty="0"/>
              <a:t>с миграцией для базы </a:t>
            </a:r>
            <a:r>
              <a:rPr lang="ru-RU" sz="2800" dirty="0" smtClean="0"/>
              <a:t>данных)</a:t>
            </a:r>
          </a:p>
          <a:p>
            <a:pPr marL="0" indent="0">
              <a:buNone/>
            </a:pPr>
            <a:r>
              <a:rPr lang="en-US" sz="2800" i="1" dirty="0"/>
              <a:t>python manage.py migrate blog</a:t>
            </a:r>
            <a:endParaRPr lang="ru-RU" sz="28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92151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6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575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Администрирование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9036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Чтобы добавлять, редактировать и удалять </a:t>
            </a:r>
            <a:r>
              <a:rPr lang="ru-RU" sz="2400" dirty="0" smtClean="0"/>
              <a:t>записи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используем </a:t>
            </a:r>
            <a:r>
              <a:rPr lang="ru-RU" sz="2400" dirty="0"/>
              <a:t>панель управления администратора </a:t>
            </a:r>
            <a:r>
              <a:rPr lang="ru-RU" sz="2400" dirty="0" err="1" smtClean="0"/>
              <a:t>Django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  <a:r>
              <a:rPr lang="ru-RU" sz="2400" b="1" dirty="0" smtClean="0"/>
              <a:t>Импортируем </a:t>
            </a:r>
            <a:r>
              <a:rPr lang="ru-RU" sz="2400" b="1" dirty="0"/>
              <a:t>и регистрируем модель </a:t>
            </a:r>
            <a:r>
              <a:rPr lang="en-US" sz="2400" b="1" dirty="0" smtClean="0"/>
              <a:t>Post</a:t>
            </a:r>
            <a:r>
              <a:rPr lang="ru-RU" sz="2400" dirty="0" smtClean="0"/>
              <a:t>:  Откроем </a:t>
            </a:r>
            <a:r>
              <a:rPr lang="ru-RU" sz="2400" dirty="0"/>
              <a:t>файл blog/admin.py и заменим его содержимое </a:t>
            </a:r>
            <a:r>
              <a:rPr lang="ru-RU" sz="2400" dirty="0" smtClean="0"/>
              <a:t>на (далее можно зайти на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://127.0.0.1:8000/admin</a:t>
            </a:r>
            <a:r>
              <a:rPr lang="en-US" sz="2400" dirty="0" smtClean="0">
                <a:hlinkClick r:id="rId2"/>
              </a:rPr>
              <a:t>/</a:t>
            </a:r>
            <a:r>
              <a:rPr lang="ru-RU" sz="2400" dirty="0" smtClean="0"/>
              <a:t>):</a:t>
            </a:r>
          </a:p>
          <a:p>
            <a:pPr marL="400050" lvl="1" indent="0">
              <a:buNone/>
            </a:pPr>
            <a:r>
              <a:rPr lang="en-US" sz="2400" i="1" dirty="0"/>
              <a:t>from </a:t>
            </a:r>
            <a:r>
              <a:rPr lang="en-US" sz="2400" i="1" dirty="0" err="1"/>
              <a:t>django.contrib</a:t>
            </a:r>
            <a:r>
              <a:rPr lang="en-US" sz="2400" i="1" dirty="0"/>
              <a:t> import </a:t>
            </a:r>
            <a:r>
              <a:rPr lang="en-US" sz="2400" i="1" dirty="0" smtClean="0"/>
              <a:t>admin</a:t>
            </a:r>
            <a:endParaRPr lang="ru-RU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from </a:t>
            </a:r>
            <a:r>
              <a:rPr lang="en-US" sz="2400" i="1" dirty="0"/>
              <a:t>.models import Post </a:t>
            </a:r>
            <a:endParaRPr lang="ru-RU" sz="2400" i="1" dirty="0" smtClean="0"/>
          </a:p>
          <a:p>
            <a:pPr marL="400050" lvl="1" indent="0">
              <a:buNone/>
            </a:pPr>
            <a:r>
              <a:rPr lang="en-US" sz="2400" i="1" dirty="0" err="1" smtClean="0"/>
              <a:t>admin.site.register</a:t>
            </a:r>
            <a:r>
              <a:rPr lang="en-US" sz="2400" i="1" dirty="0" smtClean="0"/>
              <a:t>(Post)</a:t>
            </a:r>
            <a:endParaRPr lang="ru-RU" sz="2400" i="1" dirty="0"/>
          </a:p>
          <a:p>
            <a:pPr marL="0" lvl="1" indent="0">
              <a:buNone/>
            </a:pPr>
            <a:r>
              <a:rPr lang="ru-RU" sz="2400" dirty="0" smtClean="0"/>
              <a:t>Далее </a:t>
            </a:r>
            <a:r>
              <a:rPr lang="ru-RU" sz="2400" dirty="0"/>
              <a:t>необходимо создать </a:t>
            </a:r>
            <a:r>
              <a:rPr lang="ru-RU" sz="2400" i="1" dirty="0" smtClean="0"/>
              <a:t>супер пользователя:</a:t>
            </a:r>
          </a:p>
          <a:p>
            <a:pPr marL="0" lvl="1" indent="0">
              <a:buNone/>
            </a:pPr>
            <a:r>
              <a:rPr lang="en-US" sz="2400" i="1" dirty="0"/>
              <a:t>python manage.py </a:t>
            </a:r>
            <a:r>
              <a:rPr lang="en-US" sz="2400" i="1" dirty="0" err="1"/>
              <a:t>createsuperuser</a:t>
            </a:r>
            <a:endParaRPr lang="ru-RU" sz="2400" i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581128"/>
            <a:ext cx="702149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0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96944" cy="59046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Вернемся </a:t>
            </a:r>
            <a:r>
              <a:rPr lang="ru-RU" sz="2400" dirty="0"/>
              <a:t>в браузер и </a:t>
            </a:r>
            <a:r>
              <a:rPr lang="ru-RU" sz="2400" dirty="0" smtClean="0"/>
              <a:t>войдем </a:t>
            </a:r>
            <a:r>
              <a:rPr lang="ru-RU" sz="2400" dirty="0"/>
              <a:t>в систему при помощи имени пользователя и </a:t>
            </a:r>
            <a:r>
              <a:rPr lang="ru-RU" sz="2400" dirty="0" smtClean="0"/>
              <a:t>пароля</a:t>
            </a:r>
            <a:r>
              <a:rPr lang="ru-RU" sz="2400" dirty="0"/>
              <a:t> </a:t>
            </a:r>
            <a:r>
              <a:rPr lang="ru-RU" sz="2400" dirty="0" smtClean="0"/>
              <a:t>для супер пользователя (попадаем </a:t>
            </a:r>
            <a:r>
              <a:rPr lang="ru-RU" sz="2400" dirty="0"/>
              <a:t>в панель управления </a:t>
            </a:r>
            <a:r>
              <a:rPr lang="ru-RU" sz="2400" dirty="0" err="1" smtClean="0"/>
              <a:t>Django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Необходимо создать несколько постов с различной датой публикации.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8575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Администрирование </a:t>
            </a:r>
            <a:r>
              <a:rPr lang="en-US" b="1" dirty="0" smtClean="0"/>
              <a:t>Django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1150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Django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424936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err="1"/>
              <a:t>Django</a:t>
            </a:r>
            <a:r>
              <a:rPr lang="ru-RU" sz="2800" dirty="0"/>
              <a:t> - это высокоуровневая </a:t>
            </a:r>
            <a:r>
              <a:rPr lang="ru-RU" sz="2800" dirty="0" smtClean="0"/>
              <a:t>веб</a:t>
            </a:r>
            <a:r>
              <a:rPr lang="en-US" sz="2800" dirty="0" smtClean="0"/>
              <a:t>-</a:t>
            </a:r>
            <a:r>
              <a:rPr lang="ru-RU" sz="2800" dirty="0" smtClean="0"/>
              <a:t>инфраструктура </a:t>
            </a:r>
            <a:r>
              <a:rPr lang="ru-RU" sz="2800" dirty="0" err="1"/>
              <a:t>Python</a:t>
            </a:r>
            <a:r>
              <a:rPr lang="ru-RU" sz="2800" dirty="0"/>
              <a:t>, которая позволяет быстро создавать безопасные и поддерживаемые веб-сайты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r>
              <a:rPr lang="ru-RU" sz="2800" dirty="0" err="1"/>
              <a:t>Django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ru-RU" sz="2800" i="1" dirty="0" err="1" smtClean="0"/>
              <a:t>джанго</a:t>
            </a:r>
            <a:r>
              <a:rPr lang="ru-RU" sz="2800" dirty="0"/>
              <a:t>) — бесплатный и свободный </a:t>
            </a:r>
            <a:r>
              <a:rPr lang="ru-RU" sz="2800" dirty="0" err="1"/>
              <a:t>фреймворк</a:t>
            </a:r>
            <a:r>
              <a:rPr lang="ru-RU" sz="2800" dirty="0"/>
              <a:t> для веб-приложений, написанный на </a:t>
            </a:r>
            <a:r>
              <a:rPr lang="ru-RU" sz="2800" dirty="0" err="1"/>
              <a:t>Python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Фреймворк </a:t>
            </a:r>
            <a:r>
              <a:rPr lang="ru-RU" sz="2800" dirty="0"/>
              <a:t>— это набор компонентов, которые помогают разрабатывать веб-сайты быстро и просто.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725144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Django </a:t>
            </a:r>
            <a:r>
              <a:rPr lang="ru-RU" sz="2400" dirty="0"/>
              <a:t>используют такие крупные сайты, как </a:t>
            </a:r>
            <a:r>
              <a:rPr lang="en-US" sz="2400" dirty="0" err="1"/>
              <a:t>Disqus</a:t>
            </a:r>
            <a:r>
              <a:rPr lang="en-US" sz="2400" dirty="0"/>
              <a:t>, Instagram, Knight Foundation, MacArthur Foundation, Mozilla, National Geographic, Open Knowledge Foundation, </a:t>
            </a:r>
            <a:r>
              <a:rPr lang="en-US" sz="2400" dirty="0" smtClean="0"/>
              <a:t>Pinterest </a:t>
            </a:r>
            <a:r>
              <a:rPr lang="ru-RU" sz="2400" dirty="0"/>
              <a:t>и </a:t>
            </a:r>
            <a:r>
              <a:rPr lang="en-US" sz="2400" dirty="0"/>
              <a:t>Open </a:t>
            </a:r>
            <a:r>
              <a:rPr lang="en-US" sz="2400" dirty="0" smtClean="0"/>
              <a:t>Stack</a:t>
            </a:r>
            <a:r>
              <a:rPr lang="ru-RU" sz="2400" dirty="0" smtClean="0"/>
              <a:t>.</a:t>
            </a:r>
            <a:r>
              <a:rPr lang="en-US" sz="2400" dirty="0"/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31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4000" b="1" dirty="0"/>
              <a:t>Развертывание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процесс публикации приложения в </a:t>
            </a:r>
            <a:r>
              <a:rPr lang="ru-RU" sz="2400" dirty="0" smtClean="0"/>
              <a:t>сети (</a:t>
            </a:r>
            <a:r>
              <a:rPr lang="ru-RU" sz="2400" dirty="0"/>
              <a:t>д</a:t>
            </a:r>
            <a:r>
              <a:rPr lang="ru-RU" sz="2400" dirty="0" smtClean="0"/>
              <a:t>о </a:t>
            </a:r>
            <a:r>
              <a:rPr lang="ru-RU" sz="2400" dirty="0"/>
              <a:t>настоящего момента </a:t>
            </a:r>
            <a:r>
              <a:rPr lang="ru-RU" sz="2400" dirty="0" smtClean="0"/>
              <a:t>сайт </a:t>
            </a:r>
            <a:r>
              <a:rPr lang="ru-RU" sz="2400" dirty="0"/>
              <a:t>был доступен только для локального просмотра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 smtClean="0"/>
              <a:t>Будем использовать </a:t>
            </a:r>
            <a:r>
              <a:rPr lang="ru-RU" sz="2400" dirty="0"/>
              <a:t> </a:t>
            </a:r>
            <a:r>
              <a:rPr lang="en-US" sz="2400" dirty="0"/>
              <a:t> </a:t>
            </a:r>
            <a:r>
              <a:rPr lang="en-US" sz="2400" b="1" i="1" dirty="0"/>
              <a:t>GitHub</a:t>
            </a:r>
            <a:r>
              <a:rPr lang="en-US" sz="2400" dirty="0"/>
              <a:t> </a:t>
            </a:r>
            <a:r>
              <a:rPr lang="ru-RU" sz="2400" dirty="0" smtClean="0"/>
              <a:t>– сервис </a:t>
            </a:r>
            <a:r>
              <a:rPr lang="ru-RU" sz="2400" dirty="0"/>
              <a:t>хостинга </a:t>
            </a:r>
            <a:r>
              <a:rPr lang="ru-RU" sz="2400" dirty="0" smtClean="0"/>
              <a:t>кода и</a:t>
            </a:r>
            <a:r>
              <a:rPr lang="en-US" sz="2400" dirty="0"/>
              <a:t> </a:t>
            </a:r>
            <a:r>
              <a:rPr lang="en-US" sz="2400" b="1" i="1" dirty="0"/>
              <a:t>PythonAnywhere</a:t>
            </a:r>
            <a:r>
              <a:rPr lang="ru-RU" sz="2400" dirty="0" smtClean="0"/>
              <a:t> в качестве сервера.</a:t>
            </a:r>
          </a:p>
          <a:p>
            <a:pPr marL="0" indent="0">
              <a:buNone/>
            </a:pPr>
            <a:r>
              <a:rPr lang="ru-RU" sz="2400" dirty="0" smtClean="0"/>
              <a:t>Общая последовательность действий при работе с </a:t>
            </a:r>
            <a:r>
              <a:rPr lang="en-US" sz="2400" b="1" dirty="0" err="1" smtClean="0"/>
              <a:t>Git</a:t>
            </a:r>
            <a:r>
              <a:rPr lang="ru-RU" sz="2400" dirty="0" smtClean="0"/>
              <a:t>: </a:t>
            </a:r>
          </a:p>
          <a:p>
            <a:pPr marL="0" indent="0">
              <a:buNone/>
            </a:pPr>
            <a:r>
              <a:rPr lang="ru-RU" sz="2400" b="1" dirty="0" smtClean="0"/>
              <a:t>На локальной станции</a:t>
            </a:r>
            <a:r>
              <a:rPr lang="ru-RU" sz="24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status</a:t>
            </a:r>
            <a:r>
              <a:rPr lang="ru-RU" sz="2400" dirty="0" smtClean="0"/>
              <a:t>   (проверяем есть ли изменения)</a:t>
            </a:r>
          </a:p>
          <a:p>
            <a:pPr marL="514350" indent="-514350">
              <a:buAutoNum type="arabicPeriod"/>
            </a:pPr>
            <a:r>
              <a:rPr lang="en-US" sz="2400" b="1" dirty="0" err="1"/>
              <a:t>git</a:t>
            </a:r>
            <a:r>
              <a:rPr lang="en-US" sz="2400" b="1" dirty="0"/>
              <a:t> add --all </a:t>
            </a:r>
            <a:r>
              <a:rPr lang="en-US" sz="2400" b="1" dirty="0" smtClean="0"/>
              <a:t>.</a:t>
            </a:r>
            <a:r>
              <a:rPr lang="ru-RU" sz="2400" b="1" dirty="0" smtClean="0"/>
              <a:t>  </a:t>
            </a:r>
            <a:r>
              <a:rPr lang="ru-RU" sz="2400" dirty="0" smtClean="0"/>
              <a:t>(добавляем изменения в текущую ветку)</a:t>
            </a:r>
          </a:p>
          <a:p>
            <a:pPr marL="514350" indent="-514350">
              <a:buAutoNum type="arabicPeriod"/>
            </a:pPr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smtClean="0"/>
              <a:t>commit</a:t>
            </a:r>
            <a:r>
              <a:rPr lang="ru-RU" sz="2400" b="1" dirty="0" smtClean="0"/>
              <a:t>  </a:t>
            </a:r>
            <a:r>
              <a:rPr lang="ru-RU" sz="2400" dirty="0" smtClean="0"/>
              <a:t>(сохраняем изменения)</a:t>
            </a:r>
          </a:p>
          <a:p>
            <a:pPr marL="514350" indent="-514350">
              <a:buAutoNum type="arabicPeriod"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push</a:t>
            </a:r>
            <a:r>
              <a:rPr lang="ru-RU" sz="2400" b="1" dirty="0" smtClean="0"/>
              <a:t>   </a:t>
            </a:r>
            <a:r>
              <a:rPr lang="ru-RU" sz="2400" dirty="0" smtClean="0"/>
              <a:t>(отправляем изменения на сервер)</a:t>
            </a:r>
          </a:p>
          <a:p>
            <a:pPr marL="0" indent="0">
              <a:buNone/>
            </a:pPr>
            <a:r>
              <a:rPr lang="ru-RU" sz="2400" b="1" dirty="0" smtClean="0"/>
              <a:t>На сервере:</a:t>
            </a:r>
          </a:p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</a:t>
            </a:r>
            <a:r>
              <a:rPr lang="ru-RU" sz="2400" dirty="0" smtClean="0"/>
              <a:t>   (забираем изменения с </a:t>
            </a:r>
            <a:r>
              <a:rPr lang="en-US" sz="2400" dirty="0" smtClean="0"/>
              <a:t>GitHub</a:t>
            </a:r>
            <a:r>
              <a:rPr lang="ru-RU" sz="2400" dirty="0" smtClean="0"/>
              <a:t>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307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/>
              <a:t>Создаём </a:t>
            </a:r>
            <a:r>
              <a:rPr lang="en-US" sz="2800" b="1" dirty="0" err="1"/>
              <a:t>Git</a:t>
            </a:r>
            <a:r>
              <a:rPr lang="en-US" sz="2800" b="1" dirty="0"/>
              <a:t>-</a:t>
            </a:r>
            <a:r>
              <a:rPr lang="ru-RU" sz="2800" b="1" dirty="0" err="1" smtClean="0"/>
              <a:t>репозиторий</a:t>
            </a:r>
            <a:r>
              <a:rPr lang="ru-RU" sz="2800" b="1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только один раз за проект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Git</a:t>
            </a:r>
            <a:r>
              <a:rPr lang="ru-RU" sz="2400" dirty="0"/>
              <a:t> отслеживает изменения определенного набора файлов, который называется </a:t>
            </a:r>
            <a:r>
              <a:rPr lang="ru-RU" sz="2400" dirty="0" err="1" smtClean="0"/>
              <a:t>репозиторием</a:t>
            </a:r>
            <a:r>
              <a:rPr lang="en-US" sz="2400" dirty="0" smtClean="0"/>
              <a:t>. </a:t>
            </a:r>
            <a:r>
              <a:rPr lang="ru-RU" sz="2400" dirty="0" smtClean="0"/>
              <a:t>Из директории проекта выполняем: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user.name "Your Name"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you@example.com</a:t>
            </a:r>
            <a:r>
              <a:rPr lang="ru-RU" sz="2400" dirty="0"/>
              <a:t> 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4000" b="1" dirty="0"/>
              <a:t>Развертывание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6" y="3717032"/>
            <a:ext cx="827110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err="1"/>
              <a:t>Git</a:t>
            </a:r>
            <a:r>
              <a:rPr lang="ru-RU" sz="2400" dirty="0"/>
              <a:t> будет отслеживать изменения всех файлов и каталогов в заданной директории, однако некоторые из них </a:t>
            </a:r>
            <a:r>
              <a:rPr lang="ru-RU" sz="2400" dirty="0" smtClean="0"/>
              <a:t>нам лучше игнорировать</a:t>
            </a:r>
            <a:r>
              <a:rPr lang="ru-RU" sz="2400" dirty="0"/>
              <a:t>. Для этого </a:t>
            </a:r>
            <a:r>
              <a:rPr lang="ru-RU" sz="2400" dirty="0" smtClean="0"/>
              <a:t>нужно </a:t>
            </a:r>
            <a:r>
              <a:rPr lang="ru-RU" sz="2400" dirty="0"/>
              <a:t>создать файл </a:t>
            </a:r>
            <a:r>
              <a:rPr lang="ru-RU" sz="2400" b="1" dirty="0"/>
              <a:t>.</a:t>
            </a:r>
            <a:r>
              <a:rPr lang="ru-RU" sz="2400" b="1" dirty="0" err="1"/>
              <a:t>gitignore</a:t>
            </a:r>
            <a:r>
              <a:rPr lang="ru-RU" sz="2400" dirty="0"/>
              <a:t> в корневом каталоге </a:t>
            </a:r>
            <a:r>
              <a:rPr lang="ru-RU" sz="2400" dirty="0" err="1"/>
              <a:t>репозитория</a:t>
            </a:r>
            <a:r>
              <a:rPr lang="ru-RU" sz="2400" dirty="0"/>
              <a:t>. </a:t>
            </a:r>
            <a:r>
              <a:rPr lang="ru-RU" sz="2400" dirty="0" smtClean="0"/>
              <a:t>Открываем </a:t>
            </a:r>
            <a:r>
              <a:rPr lang="ru-RU" sz="2400" dirty="0"/>
              <a:t>редактор и </a:t>
            </a:r>
            <a:r>
              <a:rPr lang="ru-RU" sz="2400" dirty="0" smtClean="0"/>
              <a:t>создаем </a:t>
            </a:r>
            <a:r>
              <a:rPr lang="ru-RU" sz="2400" dirty="0"/>
              <a:t>новый файл со следующим содержанием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*.</a:t>
            </a:r>
            <a:r>
              <a:rPr lang="en-US" sz="2400" dirty="0" err="1"/>
              <a:t>pyc</a:t>
            </a:r>
            <a:r>
              <a:rPr lang="en-US" sz="2400" dirty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*~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__</a:t>
            </a:r>
            <a:r>
              <a:rPr lang="en-US" sz="2400" dirty="0" err="1"/>
              <a:t>pycache</a:t>
            </a:r>
            <a:r>
              <a:rPr lang="en-US" sz="2400" dirty="0" smtClean="0"/>
              <a:t>__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yvenv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db.sqlite3</a:t>
            </a:r>
          </a:p>
          <a:p>
            <a:pPr marL="0" indent="0">
              <a:buNone/>
            </a:pPr>
            <a:r>
              <a:rPr lang="en-US" sz="2400" dirty="0" smtClean="0"/>
              <a:t>/static </a:t>
            </a:r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DS_Store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Сохраняем </a:t>
            </a:r>
            <a:r>
              <a:rPr lang="ru-RU" sz="2400" dirty="0"/>
              <a:t>его как .</a:t>
            </a:r>
            <a:r>
              <a:rPr lang="ru-RU" sz="2400" dirty="0" err="1"/>
              <a:t>gitignore</a:t>
            </a:r>
            <a:r>
              <a:rPr lang="ru-RU" sz="2400" dirty="0"/>
              <a:t> в корневом </a:t>
            </a:r>
            <a:r>
              <a:rPr lang="ru-RU" sz="2400" dirty="0" smtClean="0"/>
              <a:t>каталоге.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4000" b="1" dirty="0"/>
              <a:t>Развертывание</a:t>
            </a:r>
          </a:p>
        </p:txBody>
      </p:sp>
    </p:spTree>
    <p:extLst>
      <p:ext uri="{BB962C8B-B14F-4D97-AF65-F5344CB8AC3E}">
        <p14:creationId xmlns:p14="http://schemas.microsoft.com/office/powerpoint/2010/main" val="2176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Далее выполняем команды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  <a:r>
              <a:rPr lang="ru-RU" sz="2400" dirty="0" smtClean="0"/>
              <a:t>, </a:t>
            </a:r>
            <a:r>
              <a:rPr lang="en-US" sz="2400" dirty="0" err="1"/>
              <a:t>git</a:t>
            </a:r>
            <a:r>
              <a:rPr lang="en-US" sz="2400" dirty="0"/>
              <a:t> add --all </a:t>
            </a:r>
            <a:r>
              <a:rPr lang="en-US" sz="2400" dirty="0" smtClean="0"/>
              <a:t>.</a:t>
            </a:r>
            <a:r>
              <a:rPr lang="ru-RU" sz="2400" dirty="0" smtClean="0"/>
              <a:t> и </a:t>
            </a:r>
            <a:r>
              <a:rPr lang="en-US" sz="2400" dirty="0" err="1"/>
              <a:t>git</a:t>
            </a:r>
            <a:r>
              <a:rPr lang="en-US" sz="2400" dirty="0"/>
              <a:t> commit -m </a:t>
            </a:r>
            <a:r>
              <a:rPr lang="en-US" sz="2400" dirty="0" smtClean="0"/>
              <a:t>"first </a:t>
            </a:r>
            <a:r>
              <a:rPr lang="en-US" sz="2400" dirty="0"/>
              <a:t>commit"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4000" b="1" dirty="0"/>
              <a:t>Развертывание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53839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507" y="953743"/>
            <a:ext cx="8856984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На </a:t>
            </a:r>
            <a:r>
              <a:rPr lang="en-US" sz="2400" dirty="0" smtClean="0"/>
              <a:t>GitHub </a:t>
            </a:r>
            <a:r>
              <a:rPr lang="ru-RU" sz="2400" dirty="0" smtClean="0"/>
              <a:t>создаем новый </a:t>
            </a:r>
            <a:r>
              <a:rPr lang="ru-RU" sz="2400" dirty="0" err="1"/>
              <a:t>репозиторий</a:t>
            </a:r>
            <a:r>
              <a:rPr lang="ru-RU" sz="2400" dirty="0"/>
              <a:t> </a:t>
            </a:r>
            <a:r>
              <a:rPr lang="ru-RU" sz="2400" dirty="0" smtClean="0"/>
              <a:t>"</a:t>
            </a:r>
            <a:r>
              <a:rPr lang="ru-RU" sz="2400" dirty="0" err="1"/>
              <a:t>my-first-blog</a:t>
            </a:r>
            <a:r>
              <a:rPr lang="ru-RU" sz="2400" dirty="0"/>
              <a:t>". Не </a:t>
            </a:r>
            <a:r>
              <a:rPr lang="ru-RU" sz="2400" dirty="0" smtClean="0"/>
              <a:t>выбираем </a:t>
            </a:r>
            <a:r>
              <a:rPr lang="ru-RU" sz="2400" dirty="0"/>
              <a:t>опцию "</a:t>
            </a:r>
            <a:r>
              <a:rPr lang="ru-RU" sz="2400" dirty="0" err="1"/>
              <a:t>initialise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a README", не </a:t>
            </a:r>
            <a:r>
              <a:rPr lang="ru-RU" sz="2400" dirty="0" smtClean="0"/>
              <a:t>создаем </a:t>
            </a:r>
            <a:r>
              <a:rPr lang="ru-RU" sz="2400" dirty="0"/>
              <a:t>файл .</a:t>
            </a:r>
            <a:r>
              <a:rPr lang="ru-RU" sz="2400" dirty="0" err="1"/>
              <a:t>gitignore</a:t>
            </a:r>
            <a:r>
              <a:rPr lang="ru-RU" sz="2400" dirty="0"/>
              <a:t> </a:t>
            </a:r>
            <a:r>
              <a:rPr lang="ru-RU" sz="2400" dirty="0" smtClean="0"/>
              <a:t>и оставляем </a:t>
            </a:r>
            <a:r>
              <a:rPr lang="ru-RU" sz="2400" dirty="0"/>
              <a:t>лицензию </a:t>
            </a:r>
            <a:r>
              <a:rPr lang="ru-RU" sz="2400" dirty="0" err="1"/>
              <a:t>None</a:t>
            </a:r>
            <a:r>
              <a:rPr lang="ru-RU" sz="2400" dirty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199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Развертывание. </a:t>
            </a:r>
            <a:r>
              <a:rPr lang="ru-RU" sz="2800" b="1" dirty="0"/>
              <a:t>Загружаем код в </a:t>
            </a:r>
            <a:r>
              <a:rPr lang="ru-RU" sz="2800" b="1" dirty="0" err="1"/>
              <a:t>репозиторий</a:t>
            </a:r>
            <a:r>
              <a:rPr lang="ru-RU" sz="2800" b="1" dirty="0"/>
              <a:t> </a:t>
            </a:r>
            <a:r>
              <a:rPr lang="ru-RU" sz="2800" b="1" dirty="0" err="1" smtClean="0"/>
              <a:t>GitHub</a:t>
            </a:r>
            <a:endParaRPr lang="ru-RU" sz="2800" b="1" dirty="0"/>
          </a:p>
        </p:txBody>
      </p:sp>
      <p:pic>
        <p:nvPicPr>
          <p:cNvPr id="11266" name="Picture 2" descr="https://tutorial.djangogirls.org/ru/deploy/images/new_github_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9" y="2347359"/>
            <a:ext cx="7358821" cy="45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507" y="953743"/>
            <a:ext cx="8856984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следующем </a:t>
            </a:r>
            <a:r>
              <a:rPr lang="ru-RU" sz="2400" dirty="0" smtClean="0"/>
              <a:t>экране выбираем </a:t>
            </a:r>
            <a:r>
              <a:rPr lang="ru-RU" sz="2400" dirty="0"/>
              <a:t>вариант "HTTPS" и </a:t>
            </a:r>
            <a:r>
              <a:rPr lang="ru-RU" sz="2400" dirty="0" smtClean="0"/>
              <a:t>скопируем ссылку: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Далее связываем </a:t>
            </a:r>
            <a:r>
              <a:rPr lang="ru-RU" sz="2400" dirty="0"/>
              <a:t>локальный </a:t>
            </a:r>
            <a:r>
              <a:rPr lang="ru-RU" sz="2400" dirty="0" err="1"/>
              <a:t>репозиторий</a:t>
            </a:r>
            <a:r>
              <a:rPr lang="ru-RU" sz="2400" dirty="0"/>
              <a:t> с </a:t>
            </a:r>
            <a:r>
              <a:rPr lang="ru-RU" sz="2400" dirty="0" err="1"/>
              <a:t>репозиторием</a:t>
            </a:r>
            <a:r>
              <a:rPr lang="ru-RU" sz="2400" dirty="0"/>
              <a:t> на </a:t>
            </a:r>
            <a:r>
              <a:rPr lang="ru-RU" sz="2400" dirty="0" err="1" smtClean="0"/>
              <a:t>GitHub</a:t>
            </a:r>
            <a:r>
              <a:rPr lang="ru-RU" sz="2400" dirty="0"/>
              <a:t>:</a:t>
            </a:r>
            <a:r>
              <a:rPr lang="ru-RU" sz="2400" dirty="0" smtClean="0"/>
              <a:t> </a:t>
            </a: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remote add origin https://github.com/&lt;your-github-username&gt;/my-first-blog.git $ </a:t>
            </a:r>
            <a:r>
              <a:rPr lang="en-US" sz="2400" dirty="0" err="1"/>
              <a:t>git</a:t>
            </a:r>
            <a:r>
              <a:rPr lang="en-US" sz="2400" dirty="0"/>
              <a:t> push -u origin master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199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Развертывание. </a:t>
            </a:r>
            <a:r>
              <a:rPr lang="ru-RU" sz="2800" b="1" dirty="0"/>
              <a:t>Загружаем код в </a:t>
            </a:r>
            <a:r>
              <a:rPr lang="ru-RU" sz="2800" b="1" dirty="0" err="1"/>
              <a:t>репозиторий</a:t>
            </a:r>
            <a:r>
              <a:rPr lang="ru-RU" sz="2800" b="1" dirty="0"/>
              <a:t> </a:t>
            </a:r>
            <a:r>
              <a:rPr lang="ru-RU" sz="2800" b="1" dirty="0" err="1" smtClean="0"/>
              <a:t>GitHub</a:t>
            </a:r>
            <a:endParaRPr lang="ru-RU" sz="28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23" y="1412775"/>
            <a:ext cx="7639435" cy="21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16" y="4734671"/>
            <a:ext cx="573176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3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507" y="953743"/>
            <a:ext cx="8856984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регистрации на </a:t>
            </a:r>
            <a:r>
              <a:rPr lang="ru-RU" sz="2400" dirty="0" err="1"/>
              <a:t>PythonAnywhere</a:t>
            </a:r>
            <a:r>
              <a:rPr lang="ru-RU" sz="2400" dirty="0"/>
              <a:t> </a:t>
            </a:r>
            <a:r>
              <a:rPr lang="ru-RU" sz="2400" dirty="0" smtClean="0"/>
              <a:t>на странице </a:t>
            </a:r>
            <a:r>
              <a:rPr lang="ru-RU" sz="2400" dirty="0"/>
              <a:t>«</a:t>
            </a:r>
            <a:r>
              <a:rPr lang="ru-RU" sz="2400" dirty="0" err="1"/>
              <a:t>Consoles</a:t>
            </a:r>
            <a:r>
              <a:rPr lang="ru-RU" sz="2400" dirty="0" smtClean="0"/>
              <a:t>» </a:t>
            </a:r>
            <a:r>
              <a:rPr lang="ru-RU" sz="2400" dirty="0" err="1" smtClean="0"/>
              <a:t>выбераем</a:t>
            </a:r>
            <a:r>
              <a:rPr lang="ru-RU" sz="2400" dirty="0" smtClean="0"/>
              <a:t> </a:t>
            </a:r>
            <a:r>
              <a:rPr lang="ru-RU" sz="2400" dirty="0"/>
              <a:t>опцию старта консоли «</a:t>
            </a:r>
            <a:r>
              <a:rPr lang="ru-RU" sz="2400" dirty="0" err="1"/>
              <a:t>Bash</a:t>
            </a:r>
            <a:r>
              <a:rPr lang="ru-RU" sz="2400" dirty="0"/>
              <a:t>» — это версия консоли </a:t>
            </a:r>
            <a:r>
              <a:rPr lang="ru-RU" sz="2400" dirty="0" err="1"/>
              <a:t>PythonAnywhere</a:t>
            </a:r>
            <a:r>
              <a:rPr lang="ru-RU" sz="2400" dirty="0"/>
              <a:t>, аналогичная </a:t>
            </a:r>
            <a:r>
              <a:rPr lang="ru-RU" sz="2400" dirty="0" smtClean="0"/>
              <a:t>локальному </a:t>
            </a:r>
            <a:r>
              <a:rPr lang="ru-RU" sz="2400" dirty="0"/>
              <a:t>терминалу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Загружаем код </a:t>
            </a:r>
            <a:r>
              <a:rPr lang="ru-RU" sz="2400" dirty="0"/>
              <a:t>из </a:t>
            </a:r>
            <a:r>
              <a:rPr lang="ru-RU" sz="2400" dirty="0" err="1"/>
              <a:t>GitHub</a:t>
            </a:r>
            <a:r>
              <a:rPr lang="ru-RU" sz="2400" dirty="0"/>
              <a:t> на </a:t>
            </a:r>
            <a:r>
              <a:rPr lang="ru-RU" sz="2400" dirty="0" err="1"/>
              <a:t>PythonAnywhere</a:t>
            </a:r>
            <a:r>
              <a:rPr lang="ru-RU" sz="2400" dirty="0"/>
              <a:t>, создав «клон» </a:t>
            </a:r>
            <a:r>
              <a:rPr lang="ru-RU" sz="2400" dirty="0" err="1"/>
              <a:t>репозитория</a:t>
            </a:r>
            <a:r>
              <a:rPr lang="ru-RU" sz="2400" dirty="0"/>
              <a:t>. </a:t>
            </a:r>
            <a:r>
              <a:rPr lang="ru-RU" sz="2400" dirty="0" err="1" smtClean="0"/>
              <a:t>Введим</a:t>
            </a:r>
            <a:r>
              <a:rPr lang="ru-RU" sz="2400" dirty="0" smtClean="0"/>
              <a:t> команду </a:t>
            </a:r>
            <a:r>
              <a:rPr lang="ru-RU" sz="2400" dirty="0"/>
              <a:t>в консоли на </a:t>
            </a:r>
            <a:r>
              <a:rPr lang="ru-RU" sz="2400" dirty="0" err="1" smtClean="0"/>
              <a:t>PythonAnywhere</a:t>
            </a:r>
            <a:r>
              <a:rPr lang="ru-RU" sz="2400" dirty="0" smtClean="0"/>
              <a:t>: </a:t>
            </a:r>
          </a:p>
          <a:p>
            <a:pPr marL="0" indent="0" algn="just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clone https://github.com/&lt;your-github-username&gt;/my-first-blog.git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199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Настройка </a:t>
            </a:r>
            <a:r>
              <a:rPr lang="ru-RU" sz="2800" b="1" dirty="0" smtClean="0"/>
              <a:t>блога </a:t>
            </a:r>
            <a:r>
              <a:rPr lang="ru-RU" sz="2800" b="1" dirty="0"/>
              <a:t>на </a:t>
            </a:r>
            <a:r>
              <a:rPr lang="ru-RU" sz="2800" b="1" dirty="0" err="1" smtClean="0"/>
              <a:t>PythonAnywhere</a:t>
            </a:r>
            <a:r>
              <a:rPr lang="ru-RU" sz="2800" b="1" dirty="0" smtClean="0"/>
              <a:t>. </a:t>
            </a:r>
            <a:r>
              <a:rPr lang="ru-RU" sz="2800" b="1" dirty="0"/>
              <a:t>Загружаем код на </a:t>
            </a:r>
            <a:r>
              <a:rPr lang="en-US" sz="2800" b="1" dirty="0" smtClean="0"/>
              <a:t>PythonAnywhere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pic>
        <p:nvPicPr>
          <p:cNvPr id="16386" name="Picture 2" descr="Указатель на Bash при выборе консо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79"/>
            <a:ext cx="52578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804195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199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Настройка </a:t>
            </a:r>
            <a:r>
              <a:rPr lang="ru-RU" sz="2800" b="1" dirty="0" smtClean="0"/>
              <a:t>блога </a:t>
            </a:r>
            <a:r>
              <a:rPr lang="ru-RU" sz="2800" b="1" dirty="0"/>
              <a:t>на </a:t>
            </a:r>
            <a:r>
              <a:rPr lang="ru-RU" sz="2800" b="1" dirty="0" err="1" smtClean="0"/>
              <a:t>PythonAnywhere</a:t>
            </a:r>
            <a:r>
              <a:rPr lang="ru-RU" sz="2800" b="1" dirty="0" smtClean="0"/>
              <a:t>. </a:t>
            </a:r>
            <a:r>
              <a:rPr lang="ru-RU" sz="2800" b="1" dirty="0"/>
              <a:t>Загружаем код на </a:t>
            </a:r>
            <a:r>
              <a:rPr lang="en-US" sz="2800" b="1" dirty="0" smtClean="0"/>
              <a:t>PythonAnywhere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00238"/>
            <a:ext cx="4680520" cy="484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9512" y="97690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</a:t>
            </a:r>
            <a:r>
              <a:rPr lang="ru-RU" sz="2400" dirty="0" smtClean="0"/>
              <a:t>оманда загружает </a:t>
            </a:r>
            <a:r>
              <a:rPr lang="ru-RU" sz="2400" dirty="0"/>
              <a:t>копию </a:t>
            </a:r>
            <a:r>
              <a:rPr lang="ru-RU" sz="2400" dirty="0" smtClean="0"/>
              <a:t>кода с </a:t>
            </a:r>
            <a:r>
              <a:rPr lang="en-US" sz="2400" dirty="0" smtClean="0"/>
              <a:t>GitHub </a:t>
            </a:r>
            <a:r>
              <a:rPr lang="ru-RU" sz="2400" dirty="0" smtClean="0"/>
              <a:t>на </a:t>
            </a:r>
            <a:r>
              <a:rPr lang="ru-RU" sz="2400" dirty="0" err="1"/>
              <a:t>PythonAnywhere</a:t>
            </a:r>
            <a:r>
              <a:rPr lang="ru-RU" sz="2400" dirty="0"/>
              <a:t>. </a:t>
            </a:r>
            <a:r>
              <a:rPr lang="ru-RU" sz="2400" dirty="0" smtClean="0"/>
              <a:t>Проверяем </a:t>
            </a:r>
            <a:r>
              <a:rPr lang="ru-RU" sz="2400" dirty="0"/>
              <a:t>это, набрав </a:t>
            </a:r>
            <a:r>
              <a:rPr lang="ru-RU" sz="2400" dirty="0" err="1"/>
              <a:t>tree</a:t>
            </a:r>
            <a:r>
              <a:rPr lang="ru-RU" sz="2400" dirty="0"/>
              <a:t> </a:t>
            </a:r>
            <a:r>
              <a:rPr lang="ru-RU" sz="2400" dirty="0" err="1"/>
              <a:t>my-first-blog</a:t>
            </a:r>
            <a:r>
              <a:rPr lang="ru-RU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97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904" y="260648"/>
            <a:ext cx="8229600" cy="692696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Создаём виртуальное окружение на </a:t>
            </a:r>
            <a:r>
              <a:rPr lang="ru-RU" sz="3200" b="1" dirty="0" err="1"/>
              <a:t>PythonAnywhere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513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По аналогии с локальной версией создаем </a:t>
            </a:r>
            <a:r>
              <a:rPr lang="ru-RU" sz="2800" dirty="0"/>
              <a:t>виртуальное окружение на </a:t>
            </a:r>
            <a:r>
              <a:rPr lang="ru-RU" sz="2800" dirty="0" err="1" smtClean="0"/>
              <a:t>PythonAnywhere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" y="2420888"/>
            <a:ext cx="904059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4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800" b="1" dirty="0"/>
              <a:t>Создаём базу данных на </a:t>
            </a:r>
            <a:r>
              <a:rPr lang="ru-RU" sz="2800" b="1" dirty="0" err="1" smtClean="0"/>
              <a:t>PythonAnywhere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Одно </a:t>
            </a:r>
            <a:r>
              <a:rPr lang="ru-RU" sz="2800" dirty="0"/>
              <a:t>отличие </a:t>
            </a:r>
            <a:r>
              <a:rPr lang="ru-RU" sz="2800" dirty="0" smtClean="0"/>
              <a:t>локального </a:t>
            </a:r>
            <a:r>
              <a:rPr lang="ru-RU" sz="2800" dirty="0"/>
              <a:t>компьютера и сервера — они используют разные базы данных. Таким образом, пользовательские аккаунты и записи в блоге на сервере и локальном компьютере могут отличаться друг от </a:t>
            </a:r>
            <a:r>
              <a:rPr lang="ru-RU" sz="2800" dirty="0" smtClean="0"/>
              <a:t>друга. Необходимо инициализировать </a:t>
            </a:r>
            <a:r>
              <a:rPr lang="ru-RU" sz="2800" dirty="0"/>
              <a:t>базу </a:t>
            </a:r>
            <a:r>
              <a:rPr lang="ru-RU" sz="2800" dirty="0" smtClean="0"/>
              <a:t>данных— </a:t>
            </a:r>
            <a:r>
              <a:rPr lang="ru-RU" sz="2800" dirty="0"/>
              <a:t>с помощью команд </a:t>
            </a:r>
            <a:r>
              <a:rPr lang="ru-RU" sz="2800" b="1" i="1" dirty="0" err="1"/>
              <a:t>migrate</a:t>
            </a:r>
            <a:r>
              <a:rPr lang="ru-RU" sz="2800" dirty="0"/>
              <a:t> и </a:t>
            </a:r>
            <a:r>
              <a:rPr lang="ru-RU" sz="2800" b="1" i="1" dirty="0" err="1"/>
              <a:t>createsuperuser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85049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Что происходит, когда кто-то запрашивает веб-сайт </a:t>
            </a:r>
            <a:r>
              <a:rPr lang="ru-RU" b="1" dirty="0" smtClean="0"/>
              <a:t>у </a:t>
            </a:r>
            <a:r>
              <a:rPr lang="ru-RU" b="1" dirty="0"/>
              <a:t>сервера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41277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Когда на сервер приходит запрос, он </a:t>
            </a:r>
            <a:r>
              <a:rPr lang="ru-RU" sz="2400" dirty="0" err="1"/>
              <a:t>переадресуется</a:t>
            </a:r>
            <a:r>
              <a:rPr lang="ru-RU" sz="2400" dirty="0"/>
              <a:t> </a:t>
            </a:r>
            <a:r>
              <a:rPr lang="ru-RU" sz="2400" dirty="0" err="1"/>
              <a:t>Django</a:t>
            </a:r>
            <a:r>
              <a:rPr lang="ru-RU" sz="2400" dirty="0"/>
              <a:t>, который пытается сообразить, что же конкретно от него просят. Для начала он берет адрес веб-страницы и пробует понять — что же нужно сделать. Эту часть процесса в </a:t>
            </a:r>
            <a:r>
              <a:rPr lang="ru-RU" sz="2400" dirty="0" err="1"/>
              <a:t>Django</a:t>
            </a:r>
            <a:r>
              <a:rPr lang="ru-RU" sz="2400" dirty="0"/>
              <a:t> выполняет </a:t>
            </a:r>
            <a:r>
              <a:rPr lang="ru-RU" sz="2400" dirty="0" err="1"/>
              <a:t>urlresolver</a:t>
            </a:r>
            <a:r>
              <a:rPr lang="ru-RU" sz="2400" dirty="0"/>
              <a:t> (адрес веб-сайта называется URL — </a:t>
            </a:r>
            <a:r>
              <a:rPr lang="ru-RU" sz="2400" dirty="0" err="1"/>
              <a:t>Uniform</a:t>
            </a:r>
            <a:r>
              <a:rPr lang="ru-RU" sz="2400" dirty="0"/>
              <a:t> 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Locator</a:t>
            </a:r>
            <a:r>
              <a:rPr lang="ru-RU" sz="2400" dirty="0"/>
              <a:t> — Единый указатель ресурсов, так что название </a:t>
            </a:r>
            <a:r>
              <a:rPr lang="ru-RU" sz="2400" dirty="0" err="1"/>
              <a:t>urlresolver</a:t>
            </a:r>
            <a:r>
              <a:rPr lang="ru-RU" sz="2400" dirty="0"/>
              <a:t>, </a:t>
            </a:r>
            <a:r>
              <a:rPr lang="ru-RU" sz="2400" dirty="0" err="1"/>
              <a:t>resolver</a:t>
            </a:r>
            <a:r>
              <a:rPr lang="ru-RU" sz="2400" dirty="0"/>
              <a:t> == определитель, имеет определенный смысл). </a:t>
            </a:r>
            <a:endParaRPr lang="ru-RU" sz="2400" dirty="0" smtClean="0"/>
          </a:p>
          <a:p>
            <a:pPr algn="just"/>
            <a:r>
              <a:rPr lang="ru-RU" sz="2400" dirty="0" smtClean="0"/>
              <a:t>Он берет </a:t>
            </a:r>
            <a:r>
              <a:rPr lang="ru-RU" sz="2400" dirty="0"/>
              <a:t>список шаблонов и пытается сопоставить их с URL. </a:t>
            </a:r>
            <a:r>
              <a:rPr lang="ru-RU" sz="2400" dirty="0" err="1"/>
              <a:t>Django</a:t>
            </a:r>
            <a:r>
              <a:rPr lang="ru-RU" sz="2400" dirty="0"/>
              <a:t> сверяет шаблоны сверху вниз и, если что-то совпадает, он переправляет запрос соответствующей функции (которая называется </a:t>
            </a:r>
            <a:r>
              <a:rPr lang="ru-RU" sz="2400" dirty="0" err="1"/>
              <a:t>view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17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Публикация нашего блога как </a:t>
            </a:r>
            <a:r>
              <a:rPr lang="ru-RU" sz="3200" b="1" dirty="0" smtClean="0"/>
              <a:t>веб-приложения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в панель управления </a:t>
            </a:r>
            <a:r>
              <a:rPr lang="en-US" dirty="0"/>
              <a:t>PythonAnywhere, </a:t>
            </a:r>
            <a:r>
              <a:rPr lang="ru-RU" dirty="0"/>
              <a:t>нажав на лого в верхнем левом углу, затем </a:t>
            </a:r>
            <a:r>
              <a:rPr lang="ru-RU" dirty="0" smtClean="0"/>
              <a:t>переключаемся </a:t>
            </a:r>
            <a:r>
              <a:rPr lang="ru-RU" dirty="0"/>
              <a:t>на вкладку </a:t>
            </a:r>
            <a:r>
              <a:rPr lang="en-US" b="1" dirty="0"/>
              <a:t>Web</a:t>
            </a:r>
            <a:r>
              <a:rPr lang="en-US" dirty="0"/>
              <a:t> </a:t>
            </a:r>
            <a:r>
              <a:rPr lang="ru-RU" dirty="0"/>
              <a:t>и </a:t>
            </a:r>
            <a:r>
              <a:rPr lang="ru-RU" dirty="0" smtClean="0"/>
              <a:t>нажимаем </a:t>
            </a:r>
            <a:r>
              <a:rPr lang="ru-RU" dirty="0"/>
              <a:t>кнопку </a:t>
            </a:r>
            <a:r>
              <a:rPr lang="en-US" b="1" dirty="0"/>
              <a:t>Add a new web </a:t>
            </a:r>
            <a:r>
              <a:rPr lang="en-US" b="1" dirty="0" smtClean="0"/>
              <a:t>app</a:t>
            </a:r>
            <a:r>
              <a:rPr lang="en-US" dirty="0" smtClean="0"/>
              <a:t>.</a:t>
            </a:r>
            <a:r>
              <a:rPr lang="ru-RU" dirty="0" smtClean="0"/>
              <a:t> После </a:t>
            </a:r>
            <a:r>
              <a:rPr lang="ru-RU" dirty="0"/>
              <a:t>подтверждения доменного имени </a:t>
            </a:r>
            <a:r>
              <a:rPr lang="ru-RU" dirty="0" err="1" smtClean="0"/>
              <a:t>выбераем</a:t>
            </a:r>
            <a:r>
              <a:rPr lang="ru-RU" dirty="0"/>
              <a:t> </a:t>
            </a:r>
            <a:r>
              <a:rPr lang="en-US" b="1" dirty="0"/>
              <a:t>Manual configuration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ru-RU" i="1" dirty="0" smtClean="0"/>
              <a:t>не</a:t>
            </a:r>
            <a:r>
              <a:rPr lang="ru-RU" dirty="0"/>
              <a:t> «</a:t>
            </a:r>
            <a:r>
              <a:rPr lang="en-US" dirty="0"/>
              <a:t>Django»!) </a:t>
            </a:r>
            <a:r>
              <a:rPr lang="ru-RU" dirty="0"/>
              <a:t>в диалоговом окне. Затем </a:t>
            </a:r>
            <a:r>
              <a:rPr lang="ru-RU" dirty="0" smtClean="0"/>
              <a:t>выбираем</a:t>
            </a:r>
            <a:r>
              <a:rPr lang="ru-RU" dirty="0"/>
              <a:t> </a:t>
            </a:r>
            <a:r>
              <a:rPr lang="en-US" b="1" dirty="0"/>
              <a:t>Python 3.6</a:t>
            </a:r>
            <a:r>
              <a:rPr lang="en-US" dirty="0"/>
              <a:t> </a:t>
            </a:r>
            <a:r>
              <a:rPr lang="ru-RU" dirty="0"/>
              <a:t>и </a:t>
            </a:r>
            <a:r>
              <a:rPr lang="ru-RU" dirty="0" smtClean="0"/>
              <a:t>завершаем </a:t>
            </a:r>
            <a:r>
              <a:rPr lang="ru-RU" dirty="0"/>
              <a:t>работу мастера.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0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Настройка виртуального </a:t>
            </a:r>
            <a:r>
              <a:rPr lang="ru-RU" sz="3200" b="1" dirty="0" smtClean="0"/>
              <a:t>окружения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На странице настройки приложения в </a:t>
            </a:r>
            <a:r>
              <a:rPr lang="ru-RU" sz="2400" dirty="0"/>
              <a:t>секции "</a:t>
            </a:r>
            <a:r>
              <a:rPr lang="en-US" sz="2400" dirty="0" err="1"/>
              <a:t>Virtualenv</a:t>
            </a:r>
            <a:r>
              <a:rPr lang="en-US" sz="2400" dirty="0"/>
              <a:t>" </a:t>
            </a:r>
            <a:r>
              <a:rPr lang="ru-RU" sz="2400" dirty="0" smtClean="0"/>
              <a:t>кликаем </a:t>
            </a:r>
            <a:r>
              <a:rPr lang="ru-RU" sz="2400" dirty="0"/>
              <a:t>по красному тексту "</a:t>
            </a:r>
            <a:r>
              <a:rPr lang="en-US" sz="2400" dirty="0"/>
              <a:t>Enter the path to a </a:t>
            </a:r>
            <a:r>
              <a:rPr lang="en-US" sz="2400" dirty="0" err="1"/>
              <a:t>virtualenv</a:t>
            </a:r>
            <a:r>
              <a:rPr lang="en-US" sz="2400" dirty="0"/>
              <a:t>" </a:t>
            </a:r>
            <a:r>
              <a:rPr lang="ru-RU" sz="2400" dirty="0"/>
              <a:t>и </a:t>
            </a:r>
            <a:r>
              <a:rPr lang="ru-RU" sz="2400" dirty="0" smtClean="0"/>
              <a:t>набираем</a:t>
            </a:r>
            <a:r>
              <a:rPr lang="ru-RU" sz="2400" dirty="0"/>
              <a:t> /</a:t>
            </a:r>
            <a:r>
              <a:rPr lang="en-US" sz="2400" dirty="0"/>
              <a:t>home/&lt;your-username&gt;/my-first-blog/</a:t>
            </a:r>
            <a:r>
              <a:rPr lang="en-US" sz="2400" dirty="0" err="1"/>
              <a:t>myvenv</a:t>
            </a:r>
            <a:r>
              <a:rPr lang="en-US" sz="2400" dirty="0"/>
              <a:t>/. </a:t>
            </a:r>
            <a:r>
              <a:rPr lang="ru-RU" sz="2400" dirty="0" smtClean="0"/>
              <a:t>Нажимаем </a:t>
            </a:r>
            <a:r>
              <a:rPr lang="ru-RU" sz="2400" dirty="0"/>
              <a:t>на синий прямоугольник с галочкой, чтобы сохранить изменения, прежде чем двигаться дальше.</a:t>
            </a:r>
          </a:p>
        </p:txBody>
      </p:sp>
      <p:pic>
        <p:nvPicPr>
          <p:cNvPr id="20482" name="Picture 2" descr="https://tutorial.djangogirls.org/ru/deploy/images/pythonanywhere_web_tab_virtualen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14" y="2564904"/>
            <a:ext cx="6264696" cy="41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Настройка файла </a:t>
            </a:r>
            <a:r>
              <a:rPr lang="en-US" sz="3200" b="1" dirty="0" smtClean="0"/>
              <a:t>WSGI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352928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err="1" smtClean="0"/>
              <a:t>Django</a:t>
            </a:r>
            <a:r>
              <a:rPr lang="ru-RU" sz="2800" dirty="0" smtClean="0"/>
              <a:t> использует протокол WSGI, стандартный </a:t>
            </a:r>
            <a:r>
              <a:rPr lang="ru-RU" sz="2800" dirty="0"/>
              <a:t>протокол для обслуживания </a:t>
            </a:r>
            <a:r>
              <a:rPr lang="ru-RU" sz="2800" dirty="0" smtClean="0"/>
              <a:t>веб-сайтов, использующих </a:t>
            </a:r>
            <a:r>
              <a:rPr lang="ru-RU" sz="2800" dirty="0" err="1" smtClean="0"/>
              <a:t>Python</a:t>
            </a:r>
            <a:r>
              <a:rPr lang="ru-RU" sz="2800" dirty="0" smtClean="0"/>
              <a:t>, который поддерживается </a:t>
            </a:r>
            <a:r>
              <a:rPr lang="ru-RU" sz="2800" dirty="0" err="1" smtClean="0"/>
              <a:t>PythonAnywhere</a:t>
            </a:r>
            <a:r>
              <a:rPr lang="ru-RU" sz="2800" dirty="0" smtClean="0"/>
              <a:t>. Используя </a:t>
            </a:r>
            <a:r>
              <a:rPr lang="ru-RU" sz="2800" dirty="0"/>
              <a:t>файл настроек WSGI, мы позволим </a:t>
            </a:r>
            <a:r>
              <a:rPr lang="ru-RU" sz="2800" dirty="0" err="1"/>
              <a:t>PythonAnywhere</a:t>
            </a:r>
            <a:r>
              <a:rPr lang="ru-RU" sz="2800" dirty="0"/>
              <a:t> распознать наш </a:t>
            </a:r>
            <a:r>
              <a:rPr lang="ru-RU" sz="2800" dirty="0" err="1"/>
              <a:t>Django</a:t>
            </a:r>
            <a:r>
              <a:rPr lang="ru-RU" sz="2800" dirty="0"/>
              <a:t> </a:t>
            </a:r>
            <a:r>
              <a:rPr lang="ru-RU" sz="2800" dirty="0" smtClean="0"/>
              <a:t>блог. </a:t>
            </a:r>
          </a:p>
          <a:p>
            <a:pPr marL="0" indent="0" algn="just">
              <a:buNone/>
            </a:pPr>
            <a:r>
              <a:rPr lang="ru-RU" sz="2800" dirty="0" smtClean="0"/>
              <a:t>Кликаем </a:t>
            </a:r>
            <a:r>
              <a:rPr lang="ru-RU" sz="2800" dirty="0"/>
              <a:t>по ссылке "</a:t>
            </a:r>
            <a:r>
              <a:rPr lang="ru-RU" sz="2800" b="1" dirty="0"/>
              <a:t>WSGI </a:t>
            </a:r>
            <a:r>
              <a:rPr lang="ru-RU" sz="2800" b="1" dirty="0" err="1"/>
              <a:t>configuration</a:t>
            </a:r>
            <a:r>
              <a:rPr lang="ru-RU" sz="2800" b="1" dirty="0"/>
              <a:t> </a:t>
            </a:r>
            <a:r>
              <a:rPr lang="ru-RU" sz="2800" b="1" dirty="0" err="1"/>
              <a:t>file</a:t>
            </a:r>
            <a:r>
              <a:rPr lang="ru-RU" sz="2800" dirty="0"/>
              <a:t>" (в секции «</a:t>
            </a:r>
            <a:r>
              <a:rPr lang="ru-RU" sz="2800" dirty="0" err="1"/>
              <a:t>Code</a:t>
            </a:r>
            <a:r>
              <a:rPr lang="ru-RU" sz="2800" dirty="0"/>
              <a:t>» наверху страницы — она будет выглядеть следующим образом: /</a:t>
            </a:r>
            <a:r>
              <a:rPr lang="ru-RU" sz="2800" dirty="0" err="1"/>
              <a:t>var</a:t>
            </a:r>
            <a:r>
              <a:rPr lang="ru-RU" sz="2800" dirty="0"/>
              <a:t>/</a:t>
            </a:r>
            <a:r>
              <a:rPr lang="ru-RU" sz="2800" dirty="0" err="1"/>
              <a:t>www</a:t>
            </a:r>
            <a:r>
              <a:rPr lang="ru-RU" sz="2800" dirty="0"/>
              <a:t>/&lt;</a:t>
            </a:r>
            <a:r>
              <a:rPr lang="ru-RU" sz="2800" dirty="0" err="1"/>
              <a:t>your-username</a:t>
            </a:r>
            <a:r>
              <a:rPr lang="ru-RU" sz="2800" dirty="0"/>
              <a:t>&gt;_pythonanywhere_com_wsgi.py</a:t>
            </a:r>
            <a:r>
              <a:rPr lang="ru-RU" sz="2800" dirty="0" smtClean="0"/>
              <a:t>) 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Удаляем все содержимое и заменяем его на: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300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Настройка файла </a:t>
            </a:r>
            <a:r>
              <a:rPr lang="en-US" sz="3200" b="1" dirty="0" smtClean="0"/>
              <a:t>WSGI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3334" y="476672"/>
            <a:ext cx="6768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os</a:t>
            </a:r>
            <a:endParaRPr lang="en-US" b="1" dirty="0"/>
          </a:p>
          <a:p>
            <a:r>
              <a:rPr lang="en-US" b="1" dirty="0"/>
              <a:t>import sys</a:t>
            </a:r>
          </a:p>
          <a:p>
            <a:endParaRPr lang="en-US" b="1" dirty="0"/>
          </a:p>
          <a:p>
            <a:r>
              <a:rPr lang="en-US" b="1" dirty="0"/>
              <a:t>path = </a:t>
            </a:r>
            <a:r>
              <a:rPr lang="en-US" b="1" dirty="0" err="1"/>
              <a:t>os.path.expanduser</a:t>
            </a:r>
            <a:r>
              <a:rPr lang="en-US" b="1" dirty="0"/>
              <a:t>('~/my-first-blog')</a:t>
            </a:r>
          </a:p>
          <a:p>
            <a:r>
              <a:rPr lang="en-US" b="1" dirty="0"/>
              <a:t>if path not in </a:t>
            </a:r>
            <a:r>
              <a:rPr lang="en-US" b="1" dirty="0" err="1"/>
              <a:t>sys.path</a:t>
            </a:r>
            <a:r>
              <a:rPr lang="en-US" b="1" dirty="0"/>
              <a:t>:</a:t>
            </a:r>
          </a:p>
          <a:p>
            <a:r>
              <a:rPr lang="en-US" b="1" dirty="0"/>
              <a:t>    </a:t>
            </a:r>
            <a:r>
              <a:rPr lang="en-US" b="1" dirty="0" err="1"/>
              <a:t>sys.path.append</a:t>
            </a:r>
            <a:r>
              <a:rPr lang="en-US" b="1" dirty="0"/>
              <a:t>(path)</a:t>
            </a:r>
          </a:p>
          <a:p>
            <a:endParaRPr lang="en-US" b="1" dirty="0"/>
          </a:p>
          <a:p>
            <a:r>
              <a:rPr lang="en-US" b="1" dirty="0" err="1"/>
              <a:t>os.environ</a:t>
            </a:r>
            <a:r>
              <a:rPr lang="en-US" b="1" dirty="0"/>
              <a:t>['DJANGO_SETTINGS_MODULE'] = '</a:t>
            </a:r>
            <a:r>
              <a:rPr lang="en-US" b="1" dirty="0" err="1"/>
              <a:t>mysite.settings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django.core.wsgi</a:t>
            </a:r>
            <a:r>
              <a:rPr lang="en-US" b="1" dirty="0"/>
              <a:t> import </a:t>
            </a:r>
            <a:r>
              <a:rPr lang="en-US" b="1" dirty="0" err="1"/>
              <a:t>get_wsgi_application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django.contrib.staticfiles.handlers</a:t>
            </a:r>
            <a:r>
              <a:rPr lang="en-US" b="1" dirty="0"/>
              <a:t> import </a:t>
            </a:r>
            <a:r>
              <a:rPr lang="en-US" b="1" dirty="0" err="1"/>
              <a:t>StaticFilesHandler</a:t>
            </a:r>
            <a:endParaRPr lang="en-US" b="1" dirty="0"/>
          </a:p>
          <a:p>
            <a:r>
              <a:rPr lang="en-US" b="1" dirty="0"/>
              <a:t>application = </a:t>
            </a:r>
            <a:r>
              <a:rPr lang="en-US" b="1" dirty="0" err="1"/>
              <a:t>StaticFilesHandler</a:t>
            </a:r>
            <a:r>
              <a:rPr lang="en-US" b="1" dirty="0"/>
              <a:t>(</a:t>
            </a:r>
            <a:r>
              <a:rPr lang="en-US" b="1" dirty="0" err="1"/>
              <a:t>get_wsgi_application</a:t>
            </a:r>
            <a:r>
              <a:rPr lang="en-US" b="1" dirty="0"/>
              <a:t>())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077072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Задача данного файла — сказать </a:t>
            </a:r>
            <a:r>
              <a:rPr lang="ru-RU" sz="2400" dirty="0" err="1"/>
              <a:t>PythonAnywhere</a:t>
            </a:r>
            <a:r>
              <a:rPr lang="ru-RU" sz="2400" dirty="0"/>
              <a:t>, где находится </a:t>
            </a:r>
            <a:r>
              <a:rPr lang="ru-RU" sz="2400" dirty="0" smtClean="0"/>
              <a:t>наше веб-приложение </a:t>
            </a:r>
            <a:r>
              <a:rPr lang="ru-RU" sz="2400" dirty="0"/>
              <a:t>и как называется файл настроек </a:t>
            </a:r>
            <a:r>
              <a:rPr lang="ru-RU" sz="2400" dirty="0" err="1"/>
              <a:t>Django</a:t>
            </a:r>
            <a:r>
              <a:rPr lang="ru-RU" sz="2400" dirty="0"/>
              <a:t>.</a:t>
            </a:r>
          </a:p>
          <a:p>
            <a:r>
              <a:rPr lang="ru-RU" sz="2400" b="1" i="1" dirty="0" err="1" smtClean="0"/>
              <a:t>StaticFilesHandler</a:t>
            </a:r>
            <a:r>
              <a:rPr lang="ru-RU" sz="2400" dirty="0" smtClean="0"/>
              <a:t> </a:t>
            </a:r>
            <a:r>
              <a:rPr lang="ru-RU" sz="2400" dirty="0"/>
              <a:t>нужен для обработки наших CSS. Она происходит автоматически во время разработки при запуске </a:t>
            </a:r>
            <a:r>
              <a:rPr lang="ru-RU" sz="2400" dirty="0" err="1"/>
              <a:t>runserver</a:t>
            </a:r>
            <a:r>
              <a:rPr lang="ru-RU" sz="2400" dirty="0"/>
              <a:t>. </a:t>
            </a:r>
          </a:p>
          <a:p>
            <a:r>
              <a:rPr lang="ru-RU" sz="2400" dirty="0" err="1" smtClean="0"/>
              <a:t>Нажмаем</a:t>
            </a:r>
            <a:r>
              <a:rPr lang="ru-RU" sz="2400" dirty="0" smtClean="0"/>
              <a:t> </a:t>
            </a:r>
            <a:r>
              <a:rPr lang="ru-RU" sz="2400" dirty="0" err="1"/>
              <a:t>Save</a:t>
            </a:r>
            <a:r>
              <a:rPr lang="ru-RU" sz="2400" dirty="0"/>
              <a:t> и </a:t>
            </a:r>
            <a:r>
              <a:rPr lang="ru-RU" sz="2400" dirty="0" smtClean="0"/>
              <a:t>переключаемся </a:t>
            </a:r>
            <a:r>
              <a:rPr lang="ru-RU" sz="2400" dirty="0"/>
              <a:t>на вкладку </a:t>
            </a:r>
            <a:r>
              <a:rPr lang="ru-RU" sz="2400" dirty="0" err="1"/>
              <a:t>Web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05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Советы по отладке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12576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 smtClean="0"/>
              <a:t>появились ошибки </a:t>
            </a:r>
            <a:r>
              <a:rPr lang="ru-RU" sz="2400" dirty="0"/>
              <a:t>при попытке посетить </a:t>
            </a:r>
            <a:r>
              <a:rPr lang="ru-RU" sz="2400" dirty="0" smtClean="0"/>
              <a:t>сайт</a:t>
            </a:r>
            <a:r>
              <a:rPr lang="ru-RU" sz="2400" dirty="0"/>
              <a:t>, для получения отладочной информации </a:t>
            </a:r>
            <a:r>
              <a:rPr lang="ru-RU" sz="2400" dirty="0" smtClean="0"/>
              <a:t>необходимо просмотреть</a:t>
            </a:r>
            <a:r>
              <a:rPr lang="ru-RU" sz="2400" dirty="0"/>
              <a:t> </a:t>
            </a:r>
            <a:r>
              <a:rPr lang="ru-RU" sz="2400" b="1" dirty="0"/>
              <a:t>журнал ошибок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Это могут быть: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Пропуск одного из шагов в консоли: создание </a:t>
            </a:r>
            <a:r>
              <a:rPr lang="ru-RU" sz="2400" dirty="0" err="1"/>
              <a:t>virtualenv</a:t>
            </a:r>
            <a:r>
              <a:rPr lang="ru-RU" sz="2400" dirty="0"/>
              <a:t>, её активация, установка </a:t>
            </a:r>
            <a:r>
              <a:rPr lang="ru-RU" sz="2400" dirty="0" err="1"/>
              <a:t>Django</a:t>
            </a:r>
            <a:r>
              <a:rPr lang="ru-RU" sz="2400" dirty="0"/>
              <a:t> в виртуальное окружение, инициализация базы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Ошибка в пути к </a:t>
            </a:r>
            <a:r>
              <a:rPr lang="ru-RU" sz="2400" dirty="0" err="1"/>
              <a:t>virtualenv</a:t>
            </a:r>
            <a:r>
              <a:rPr lang="ru-RU" sz="2400" dirty="0"/>
              <a:t> — рядом должно появиться небольшое предупреждение, если </a:t>
            </a:r>
            <a:r>
              <a:rPr lang="ru-RU" sz="2400" dirty="0" err="1"/>
              <a:t>PythonAnywhere</a:t>
            </a:r>
            <a:r>
              <a:rPr lang="ru-RU" sz="2400" dirty="0"/>
              <a:t> не может найти виртуальное окружение по указанному адресу.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Ошибка в файле настроек WSGI </a:t>
            </a:r>
            <a:r>
              <a:rPr lang="ru-RU" sz="2400" dirty="0" smtClean="0"/>
              <a:t>—правильно указан </a:t>
            </a:r>
            <a:r>
              <a:rPr lang="ru-RU" sz="2400" dirty="0"/>
              <a:t>путь к директории </a:t>
            </a:r>
            <a:r>
              <a:rPr lang="ru-RU" sz="2400" dirty="0" err="1"/>
              <a:t>my-first-blog</a:t>
            </a:r>
            <a:r>
              <a:rPr lang="ru-RU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Выбрана одна </a:t>
            </a:r>
            <a:r>
              <a:rPr lang="ru-RU" sz="2400" dirty="0"/>
              <a:t>и </a:t>
            </a:r>
            <a:r>
              <a:rPr lang="ru-RU" sz="2400" dirty="0" smtClean="0"/>
              <a:t>та </a:t>
            </a:r>
            <a:r>
              <a:rPr lang="ru-RU" sz="2400" dirty="0"/>
              <a:t>же </a:t>
            </a:r>
            <a:r>
              <a:rPr lang="ru-RU" sz="2400" dirty="0" smtClean="0"/>
              <a:t>версия </a:t>
            </a:r>
            <a:r>
              <a:rPr lang="ru-RU" sz="2400" dirty="0" err="1"/>
              <a:t>Python</a:t>
            </a:r>
            <a:r>
              <a:rPr lang="ru-RU" sz="2400" dirty="0"/>
              <a:t> для </a:t>
            </a:r>
            <a:r>
              <a:rPr lang="ru-RU" sz="2400" dirty="0" err="1"/>
              <a:t>virtualenv</a:t>
            </a:r>
            <a:r>
              <a:rPr lang="ru-RU" sz="2400" dirty="0"/>
              <a:t> и для веб-приложения? Обе должны быть 3.6.</a:t>
            </a:r>
          </a:p>
          <a:p>
            <a:r>
              <a:rPr lang="ru-RU" sz="2400" dirty="0"/>
              <a:t>Также </a:t>
            </a:r>
            <a:r>
              <a:rPr lang="ru-RU" sz="2400" dirty="0" smtClean="0"/>
              <a:t>можно </a:t>
            </a:r>
            <a:r>
              <a:rPr lang="ru-RU" sz="2400" dirty="0"/>
              <a:t>посмотреть общие советы по отладке на вики </a:t>
            </a:r>
            <a:r>
              <a:rPr lang="ru-RU" sz="2400" dirty="0" err="1" smtClean="0"/>
              <a:t>PythonAnywhere</a:t>
            </a:r>
            <a:r>
              <a:rPr lang="ru-RU" sz="2400" dirty="0" smtClean="0"/>
              <a:t>: </a:t>
            </a:r>
            <a:r>
              <a:rPr lang="en-US" sz="2400" dirty="0"/>
              <a:t>https://</a:t>
            </a:r>
            <a:r>
              <a:rPr lang="en-US" sz="2400" dirty="0" smtClean="0"/>
              <a:t>help.pythonanywhere.com/pages/DebuggingImportError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08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7337"/>
            <a:ext cx="8568952" cy="63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4834880" cy="7920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Схема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u</a:t>
            </a:r>
            <a:r>
              <a:rPr lang="en-US" sz="2000" b="1" dirty="0" smtClean="0"/>
              <a:t>rls.py</a:t>
            </a:r>
            <a:r>
              <a:rPr lang="en-US" sz="2000" dirty="0" smtClean="0"/>
              <a:t> </a:t>
            </a:r>
            <a:r>
              <a:rPr lang="ru-RU" sz="2000" dirty="0" smtClean="0"/>
              <a:t>URL-</a:t>
            </a:r>
            <a:r>
              <a:rPr lang="ru-RU" sz="2000" dirty="0" err="1" smtClean="0"/>
              <a:t>mapper</a:t>
            </a:r>
            <a:r>
              <a:rPr lang="ru-RU" sz="2000" dirty="0"/>
              <a:t> используется для перенаправления HTTP-запросов в соответствующее представление на основе URL-адреса запроса. URL-</a:t>
            </a:r>
            <a:r>
              <a:rPr lang="ru-RU" sz="2000" dirty="0" err="1"/>
              <a:t>mapper</a:t>
            </a:r>
            <a:r>
              <a:rPr lang="ru-RU" sz="2000" dirty="0"/>
              <a:t> также может извлекать данные из URL-адреса в соответствии с заданным шаблоном и передавать их в соответствующую функцию в виде аргументов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b="1" dirty="0" err="1"/>
              <a:t>v</a:t>
            </a:r>
            <a:r>
              <a:rPr lang="ru-RU" sz="2000" b="1" dirty="0" err="1" smtClean="0"/>
              <a:t>iew</a:t>
            </a:r>
            <a:r>
              <a:rPr lang="ru-RU" sz="2000" dirty="0"/>
              <a:t>: Представление (</a:t>
            </a:r>
            <a:r>
              <a:rPr lang="ru-RU" sz="2000" dirty="0" err="1"/>
              <a:t>view</a:t>
            </a:r>
            <a:r>
              <a:rPr lang="ru-RU" sz="2000" dirty="0"/>
              <a:t>) </a:t>
            </a:r>
            <a:r>
              <a:rPr lang="ru-RU" sz="2000" dirty="0" smtClean="0"/>
              <a:t>– это </a:t>
            </a:r>
            <a:r>
              <a:rPr lang="ru-RU" sz="2000" dirty="0"/>
              <a:t>функция обработчика запросов, которая получает HTTP-запросы и возвращает ответы. </a:t>
            </a:r>
            <a:r>
              <a:rPr lang="ru-RU" sz="2000" dirty="0" err="1"/>
              <a:t>View</a:t>
            </a:r>
            <a:r>
              <a:rPr lang="ru-RU" sz="2000" dirty="0"/>
              <a:t> имеет доступ к данным через модели (необходимым для удовлетворения запросов и делегирования ответа в шаблоны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algn="just"/>
            <a:r>
              <a:rPr lang="ru-RU" sz="2000" b="1" dirty="0" err="1"/>
              <a:t>Models</a:t>
            </a:r>
            <a:r>
              <a:rPr lang="ru-RU" sz="2000" dirty="0"/>
              <a:t>: Модели представляют собой объекты </a:t>
            </a:r>
            <a:r>
              <a:rPr lang="ru-RU" sz="2000" dirty="0" err="1"/>
              <a:t>Python</a:t>
            </a:r>
            <a:r>
              <a:rPr lang="ru-RU" sz="2000" dirty="0"/>
              <a:t>, которые определяют структуру данных приложения и предоставляют механизмы для управления (добавления, изменения, удаления) и выполнения запросов в базу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ru-RU" sz="2000" b="1" dirty="0"/>
              <a:t>HTML </a:t>
            </a:r>
            <a:r>
              <a:rPr lang="ru-RU" sz="2000" b="1" dirty="0" err="1"/>
              <a:t>Templates</a:t>
            </a:r>
            <a:r>
              <a:rPr lang="ru-RU" sz="2000" dirty="0"/>
              <a:t>: </a:t>
            </a:r>
            <a:r>
              <a:rPr lang="ru-RU" sz="2000" dirty="0" err="1"/>
              <a:t>Template</a:t>
            </a:r>
            <a:r>
              <a:rPr lang="ru-RU" sz="2000" dirty="0"/>
              <a:t> (шаблон) </a:t>
            </a:r>
            <a:r>
              <a:rPr lang="ru-RU" sz="2000" dirty="0" smtClean="0"/>
              <a:t>– это </a:t>
            </a:r>
            <a:r>
              <a:rPr lang="ru-RU" sz="2000" dirty="0"/>
              <a:t>текстовый файл определяющий структуру или разметку страницы (например HTML страницы), с полями для подстановки используемыми для представления актуального содержимого.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Django</a:t>
            </a:r>
            <a:r>
              <a:rPr lang="ru-RU" b="1" dirty="0" smtClean="0"/>
              <a:t>. Элементы.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74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Настрока</a:t>
            </a:r>
            <a:r>
              <a:rPr lang="ru-RU" b="1" dirty="0"/>
              <a:t> </a:t>
            </a:r>
            <a:r>
              <a:rPr lang="ru-RU" b="1" dirty="0" err="1" smtClean="0"/>
              <a:t>virtualenv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err="1"/>
              <a:t>Virtualenv</a:t>
            </a:r>
            <a:r>
              <a:rPr lang="ru-RU" sz="2400" dirty="0"/>
              <a:t> </a:t>
            </a:r>
            <a:r>
              <a:rPr lang="ru-RU" sz="2400" dirty="0" smtClean="0"/>
              <a:t>изолирует </a:t>
            </a:r>
            <a:r>
              <a:rPr lang="ru-RU" sz="2400" dirty="0"/>
              <a:t>зависимости </a:t>
            </a:r>
            <a:r>
              <a:rPr lang="ru-RU" sz="2400" dirty="0" err="1"/>
              <a:t>Python</a:t>
            </a:r>
            <a:r>
              <a:rPr lang="ru-RU" sz="2400" dirty="0"/>
              <a:t>/</a:t>
            </a:r>
            <a:r>
              <a:rPr lang="ru-RU" sz="2400" dirty="0" err="1"/>
              <a:t>Django</a:t>
            </a:r>
            <a:r>
              <a:rPr lang="ru-RU" sz="2400" dirty="0"/>
              <a:t> для каждого отдельного проекта. Это значит, что изменения одного сайта никогда не затронут другие </a:t>
            </a:r>
            <a:r>
              <a:rPr lang="ru-RU" sz="2400" dirty="0" smtClean="0"/>
              <a:t>сайты.</a:t>
            </a:r>
          </a:p>
          <a:p>
            <a:pPr algn="just"/>
            <a:r>
              <a:rPr lang="ru-RU" sz="2400" dirty="0" smtClean="0"/>
              <a:t>Создадим директорию, например </a:t>
            </a:r>
            <a:r>
              <a:rPr lang="en-US" sz="2400" b="1" i="1" dirty="0" err="1" smtClean="0"/>
              <a:t>djangopracticum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С</a:t>
            </a:r>
            <a:r>
              <a:rPr lang="ru-RU" sz="2400" dirty="0" smtClean="0"/>
              <a:t>оздадим </a:t>
            </a:r>
            <a:r>
              <a:rPr lang="ru-RU" sz="2400" dirty="0"/>
              <a:t>виртуальное окружение под именем </a:t>
            </a:r>
            <a:r>
              <a:rPr lang="ru-RU" sz="2400" b="1" i="1" dirty="0" err="1"/>
              <a:t>myvenv</a:t>
            </a:r>
            <a:r>
              <a:rPr lang="ru-RU" sz="2400" dirty="0"/>
              <a:t>. В общем случаем </a:t>
            </a:r>
            <a:r>
              <a:rPr lang="ru-RU" sz="2400" dirty="0" smtClean="0"/>
              <a:t>команда </a:t>
            </a:r>
            <a:r>
              <a:rPr lang="ru-RU" sz="2400" dirty="0"/>
              <a:t>будет выглядеть так</a:t>
            </a:r>
            <a:r>
              <a:rPr lang="ru-RU" sz="2400" dirty="0" smtClean="0"/>
              <a:t>: </a:t>
            </a:r>
          </a:p>
          <a:p>
            <a:pPr marL="0" indent="0" algn="just">
              <a:buNone/>
            </a:pPr>
            <a:r>
              <a:rPr lang="en-US" sz="2400" b="1" i="1" dirty="0" smtClean="0"/>
              <a:t>python</a:t>
            </a:r>
            <a:r>
              <a:rPr lang="ru-RU" sz="2400" b="1" i="1" dirty="0" smtClean="0"/>
              <a:t>3</a:t>
            </a:r>
            <a:r>
              <a:rPr lang="en-US" sz="2400" b="1" i="1" dirty="0" smtClean="0"/>
              <a:t> </a:t>
            </a:r>
            <a:r>
              <a:rPr lang="en-US" sz="2400" b="1" i="1" dirty="0"/>
              <a:t>-m </a:t>
            </a:r>
            <a:r>
              <a:rPr lang="en-US" sz="2400" b="1" i="1" dirty="0" err="1"/>
              <a:t>venv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myvenv</a:t>
            </a:r>
            <a:endParaRPr lang="ru-RU" sz="2400" b="1" i="1" dirty="0" smtClean="0"/>
          </a:p>
          <a:p>
            <a:pPr algn="just"/>
            <a:r>
              <a:rPr lang="ru-RU" sz="2400" dirty="0" smtClean="0"/>
              <a:t>Запустим виртуальное окружение. (Префикс </a:t>
            </a:r>
            <a:r>
              <a:rPr lang="en-US" sz="2400" dirty="0" err="1" smtClean="0"/>
              <a:t>myvenv</a:t>
            </a:r>
            <a:r>
              <a:rPr lang="ru-RU" sz="2400" dirty="0" smtClean="0"/>
              <a:t>  сообщит, что</a:t>
            </a:r>
            <a:r>
              <a:rPr lang="ru-RU" sz="2400" dirty="0"/>
              <a:t> </a:t>
            </a:r>
            <a:r>
              <a:rPr lang="en-US" sz="2400" dirty="0" err="1"/>
              <a:t>virtualenv</a:t>
            </a:r>
            <a:r>
              <a:rPr lang="en-US" sz="2400" dirty="0"/>
              <a:t> </a:t>
            </a:r>
            <a:r>
              <a:rPr lang="ru-RU" sz="2400" dirty="0"/>
              <a:t>запущено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61484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4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Перед </a:t>
            </a:r>
            <a:r>
              <a:rPr lang="ru-RU" sz="2800" dirty="0"/>
              <a:t>этим </a:t>
            </a:r>
            <a:r>
              <a:rPr lang="ru-RU" sz="2800" dirty="0" smtClean="0"/>
              <a:t>необходимо удостовериться</a:t>
            </a:r>
            <a:r>
              <a:rPr lang="ru-RU" sz="2800" dirty="0"/>
              <a:t>, что </a:t>
            </a:r>
            <a:r>
              <a:rPr lang="ru-RU" sz="2800" dirty="0" smtClean="0"/>
              <a:t> установлена последняя </a:t>
            </a:r>
            <a:r>
              <a:rPr lang="ru-RU" sz="2800" dirty="0"/>
              <a:t>версия </a:t>
            </a:r>
            <a:r>
              <a:rPr lang="ru-RU" sz="2800" dirty="0" err="1" smtClean="0"/>
              <a:t>pip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en-US" sz="2800" i="1" dirty="0"/>
              <a:t>(</a:t>
            </a:r>
            <a:r>
              <a:rPr lang="en-US" sz="2800" i="1" dirty="0" err="1"/>
              <a:t>myvenv</a:t>
            </a:r>
            <a:r>
              <a:rPr lang="en-US" sz="2800" i="1" dirty="0"/>
              <a:t>) ~$ pip install --upgrade </a:t>
            </a:r>
            <a:r>
              <a:rPr lang="en-US" sz="2800" i="1" dirty="0" smtClean="0"/>
              <a:t>pip</a:t>
            </a:r>
            <a:endParaRPr lang="ru-RU" sz="2800" i="1" dirty="0" smtClean="0"/>
          </a:p>
          <a:p>
            <a:pPr marL="0" indent="0">
              <a:buNone/>
            </a:pPr>
            <a:r>
              <a:rPr lang="ru-RU" sz="2800" dirty="0"/>
              <a:t>Затем </a:t>
            </a:r>
            <a:r>
              <a:rPr lang="ru-RU" sz="2800" dirty="0" smtClean="0"/>
              <a:t>запускаем команду:</a:t>
            </a:r>
            <a:r>
              <a:rPr lang="ru-RU" sz="2800" dirty="0"/>
              <a:t> </a:t>
            </a:r>
            <a:r>
              <a:rPr lang="ru-RU" sz="2800" i="1" dirty="0" err="1"/>
              <a:t>pip</a:t>
            </a:r>
            <a:r>
              <a:rPr lang="ru-RU" sz="2800" i="1" dirty="0"/>
              <a:t> </a:t>
            </a:r>
            <a:r>
              <a:rPr lang="ru-RU" sz="2800" i="1" dirty="0" err="1"/>
              <a:t>install</a:t>
            </a:r>
            <a:r>
              <a:rPr lang="ru-RU" sz="2800" i="1" dirty="0"/>
              <a:t> </a:t>
            </a:r>
            <a:r>
              <a:rPr lang="ru-RU" sz="2800" i="1" dirty="0" err="1"/>
              <a:t>django</a:t>
            </a:r>
            <a:r>
              <a:rPr lang="ru-RU" sz="2800" i="1" dirty="0"/>
              <a:t>~=1.11.0</a:t>
            </a:r>
            <a:r>
              <a:rPr lang="ru-RU" sz="2800" dirty="0"/>
              <a:t> </a:t>
            </a:r>
            <a:r>
              <a:rPr lang="ru-RU" sz="2800" dirty="0" smtClean="0"/>
              <a:t>, </a:t>
            </a:r>
            <a:r>
              <a:rPr lang="ru-RU" sz="2800" dirty="0"/>
              <a:t>чтобы установить </a:t>
            </a:r>
            <a:r>
              <a:rPr lang="ru-RU" sz="2800" dirty="0" err="1"/>
              <a:t>Django</a:t>
            </a:r>
            <a:r>
              <a:rPr lang="ru-RU" sz="2800" dirty="0"/>
              <a:t>.</a:t>
            </a:r>
            <a:endParaRPr lang="ru-RU" sz="2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676174" cy="19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en-US" b="1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5688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err="1"/>
              <a:t>Git</a:t>
            </a:r>
            <a:r>
              <a:rPr lang="ru-RU" sz="2400" dirty="0"/>
              <a:t> — это «система управления версиями», используемая множеством программистов. Эта программа отслеживает изменения, происходящие с файлами, чтобы впоследствии можно было восстановить состояние кода на нужный момент времени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Необходимо загрузить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ru-RU" sz="2400" dirty="0"/>
              <a:t>с официального сайта </a:t>
            </a:r>
            <a:r>
              <a:rPr lang="en-US" sz="2400" dirty="0">
                <a:hlinkClick r:id="rId2"/>
              </a:rPr>
              <a:t>git-scm.com</a:t>
            </a:r>
            <a:r>
              <a:rPr lang="en-US" sz="2400" dirty="0"/>
              <a:t>. </a:t>
            </a:r>
            <a:r>
              <a:rPr lang="ru-RU" sz="2400" dirty="0" smtClean="0"/>
              <a:t>На </a:t>
            </a:r>
            <a:r>
              <a:rPr lang="ru-RU" sz="2400" dirty="0"/>
              <a:t>всех этапах </a:t>
            </a:r>
            <a:r>
              <a:rPr lang="ru-RU" sz="2400" dirty="0" smtClean="0"/>
              <a:t>установки нажать далее, </a:t>
            </a:r>
            <a:r>
              <a:rPr lang="ru-RU" sz="2400" dirty="0"/>
              <a:t>за исключением одного: на пятом </a:t>
            </a:r>
            <a:r>
              <a:rPr lang="ru-RU" sz="2400" dirty="0" smtClean="0"/>
              <a:t>шаге "</a:t>
            </a:r>
            <a:r>
              <a:rPr lang="en-US" sz="2400" dirty="0"/>
              <a:t>Adjusting your PATH environment" </a:t>
            </a:r>
            <a:r>
              <a:rPr lang="ru-RU" sz="2400" dirty="0" smtClean="0"/>
              <a:t>выбрать </a:t>
            </a:r>
            <a:r>
              <a:rPr lang="ru-RU" sz="2400" dirty="0"/>
              <a:t>"</a:t>
            </a:r>
            <a:r>
              <a:rPr lang="en-US" sz="2400" dirty="0"/>
              <a:t>Use </a:t>
            </a:r>
            <a:r>
              <a:rPr lang="en-US" sz="2400" dirty="0" err="1"/>
              <a:t>Git</a:t>
            </a:r>
            <a:r>
              <a:rPr lang="en-US" sz="2400" dirty="0"/>
              <a:t> and optional Unix tools from the Windows Command Prompt" </a:t>
            </a:r>
            <a:r>
              <a:rPr lang="ru-RU" sz="2400" dirty="0" smtClean="0"/>
              <a:t>После </a:t>
            </a:r>
            <a:r>
              <a:rPr lang="ru-RU" sz="2400" dirty="0"/>
              <a:t>окончания установки </a:t>
            </a:r>
            <a:r>
              <a:rPr lang="ru-RU" sz="2400" dirty="0" smtClean="0"/>
              <a:t>перезапустить </a:t>
            </a:r>
            <a:r>
              <a:rPr lang="ru-RU" sz="2400" dirty="0"/>
              <a:t>командную </a:t>
            </a:r>
            <a:r>
              <a:rPr lang="ru-RU" sz="2400" dirty="0" smtClean="0"/>
              <a:t>строку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algn="just"/>
            <a:r>
              <a:rPr lang="ru-RU" sz="2400" dirty="0" err="1" smtClean="0"/>
              <a:t>Перейдти</a:t>
            </a:r>
            <a:r>
              <a:rPr lang="ru-RU" sz="2400" dirty="0" smtClean="0"/>
              <a:t> </a:t>
            </a:r>
            <a:r>
              <a:rPr lang="ru-RU" sz="2400" dirty="0"/>
              <a:t>на </a:t>
            </a:r>
            <a:r>
              <a:rPr lang="ru-RU" sz="2400" dirty="0">
                <a:hlinkClick r:id="rId3"/>
              </a:rPr>
              <a:t>GitHub.com</a:t>
            </a:r>
            <a:r>
              <a:rPr lang="ru-RU" sz="2400" dirty="0"/>
              <a:t> и </a:t>
            </a:r>
            <a:r>
              <a:rPr lang="ru-RU" sz="2400" dirty="0" smtClean="0"/>
              <a:t>зарегистрировать </a:t>
            </a:r>
            <a:r>
              <a:rPr lang="ru-RU" sz="2400" dirty="0"/>
              <a:t>новый бесплатный аккаунт.</a:t>
            </a:r>
            <a:endParaRPr lang="en-US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74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848872" cy="100811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учётной записи на </a:t>
            </a:r>
            <a:r>
              <a:rPr lang="ru-RU" b="1" dirty="0" err="1"/>
              <a:t>PythonAnywhere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80920" cy="44198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Приложения </a:t>
            </a:r>
            <a:r>
              <a:rPr lang="ru-RU" sz="2400" dirty="0" err="1" smtClean="0"/>
              <a:t>Django</a:t>
            </a:r>
            <a:r>
              <a:rPr lang="ru-RU" sz="2400" dirty="0" smtClean="0"/>
              <a:t> можно развернуть на хостинге</a:t>
            </a:r>
            <a:r>
              <a:rPr lang="ru-RU" sz="2400" dirty="0"/>
              <a:t>  </a:t>
            </a:r>
            <a:r>
              <a:rPr lang="ru-RU" sz="2400" b="1" dirty="0" err="1" smtClean="0"/>
              <a:t>PythonAnywhere</a:t>
            </a:r>
            <a:r>
              <a:rPr lang="ru-RU" sz="2400" dirty="0"/>
              <a:t> (</a:t>
            </a:r>
            <a:r>
              <a:rPr lang="ru-RU" sz="2400" dirty="0" smtClean="0"/>
              <a:t>облачная платформа, предназначенная </a:t>
            </a:r>
            <a:r>
              <a:rPr lang="ru-RU" sz="2400" dirty="0"/>
              <a:t>преимущественно для запуска приложений </a:t>
            </a:r>
            <a:r>
              <a:rPr lang="ru-RU" sz="2400" dirty="0" err="1" smtClean="0"/>
              <a:t>Python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Необходимо создать </a:t>
            </a:r>
            <a:r>
              <a:rPr lang="ru-RU" sz="2400" dirty="0"/>
              <a:t>бесплатный аккаунт уровня "</a:t>
            </a:r>
            <a:r>
              <a:rPr lang="ru-RU" sz="2400" dirty="0" err="1"/>
              <a:t>Beginner</a:t>
            </a:r>
            <a:r>
              <a:rPr lang="ru-RU" sz="2400" dirty="0"/>
              <a:t>" на </a:t>
            </a:r>
            <a:r>
              <a:rPr lang="ru-RU" sz="2400" dirty="0" err="1" smtClean="0"/>
              <a:t>PythonAnywhere</a:t>
            </a:r>
            <a:r>
              <a:rPr lang="ru-RU" sz="2400" dirty="0" smtClean="0"/>
              <a:t>: </a:t>
            </a:r>
            <a:r>
              <a:rPr lang="ru-RU" sz="2400" dirty="0" smtClean="0">
                <a:hlinkClick r:id="rId2"/>
              </a:rPr>
              <a:t>www.pythonanywhere.com</a:t>
            </a: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выборе имени </a:t>
            </a:r>
            <a:r>
              <a:rPr lang="ru-RU" sz="2400" dirty="0" smtClean="0"/>
              <a:t>пользователя необходимо учесть, </a:t>
            </a:r>
            <a:r>
              <a:rPr lang="ru-RU" sz="2400" dirty="0"/>
              <a:t>что URL </a:t>
            </a:r>
            <a:r>
              <a:rPr lang="ru-RU" sz="2400" dirty="0" smtClean="0"/>
              <a:t>сайта примет </a:t>
            </a:r>
            <a:r>
              <a:rPr lang="ru-RU" sz="2400" dirty="0"/>
              <a:t>вид </a:t>
            </a:r>
            <a:r>
              <a:rPr lang="ru-RU" sz="2400" i="1" dirty="0" smtClean="0"/>
              <a:t>yourusername.pythonanywhere.com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1057</Words>
  <Application>Microsoft Office PowerPoint</Application>
  <PresentationFormat>Экран (4:3)</PresentationFormat>
  <Paragraphs>218</Paragraphs>
  <Slides>34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Компьютерные технологии</vt:lpstr>
      <vt:lpstr>Django</vt:lpstr>
      <vt:lpstr>Что происходит, когда кто-то запрашивает веб-сайт у сервера?</vt:lpstr>
      <vt:lpstr>Схема взаимодействия</vt:lpstr>
      <vt:lpstr>Django. Элементы.</vt:lpstr>
      <vt:lpstr>Настрока virtualenv</vt:lpstr>
      <vt:lpstr>Установка Django</vt:lpstr>
      <vt:lpstr>Установка Git</vt:lpstr>
      <vt:lpstr>Создание учётной записи на PythonAnywhere</vt:lpstr>
      <vt:lpstr>Проект на Django</vt:lpstr>
      <vt:lpstr>Изменяем настройки</vt:lpstr>
      <vt:lpstr>Настройка базы данных</vt:lpstr>
      <vt:lpstr>Запуск веб-сервера</vt:lpstr>
      <vt:lpstr>Модели Django</vt:lpstr>
      <vt:lpstr>Модели Django</vt:lpstr>
      <vt:lpstr>Создание модели записи в блоге</vt:lpstr>
      <vt:lpstr>Создаём таблицы моделей в базе данных</vt:lpstr>
      <vt:lpstr>Администрирование Django</vt:lpstr>
      <vt:lpstr>Администрирование Django</vt:lpstr>
      <vt:lpstr>Развертывание</vt:lpstr>
      <vt:lpstr>Развертывание</vt:lpstr>
      <vt:lpstr>Развертывание</vt:lpstr>
      <vt:lpstr>Развертывание</vt:lpstr>
      <vt:lpstr>Развертывание. Загружаем код в репозиторий GitHub</vt:lpstr>
      <vt:lpstr>Развертывание. Загружаем код в репозиторий GitHub</vt:lpstr>
      <vt:lpstr>Настройка блога на PythonAnywhere. Загружаем код на PythonAnywhere.</vt:lpstr>
      <vt:lpstr>Настройка блога на PythonAnywhere. Загружаем код на PythonAnywhere.</vt:lpstr>
      <vt:lpstr>Создаём виртуальное окружение на PythonAnywhere</vt:lpstr>
      <vt:lpstr>Создаём базу данных на PythonAnywhere</vt:lpstr>
      <vt:lpstr>Публикация нашего блога как веб-приложения</vt:lpstr>
      <vt:lpstr>Настройка виртуального окружения</vt:lpstr>
      <vt:lpstr>Настройка файла WSGI</vt:lpstr>
      <vt:lpstr>Настройка файла WSGI</vt:lpstr>
      <vt:lpstr>Советы по отладке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Olga</cp:lastModifiedBy>
  <cp:revision>156</cp:revision>
  <dcterms:created xsi:type="dcterms:W3CDTF">2018-02-24T15:53:44Z</dcterms:created>
  <dcterms:modified xsi:type="dcterms:W3CDTF">2018-03-05T08:14:27Z</dcterms:modified>
</cp:coreProperties>
</file>