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6" r:id="rId27"/>
    <p:sldId id="287" r:id="rId28"/>
    <p:sldId id="288" r:id="rId2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747" autoAdjust="0"/>
  </p:normalViewPr>
  <p:slideViewPr>
    <p:cSldViewPr>
      <p:cViewPr>
        <p:scale>
          <a:sx n="60" d="100"/>
          <a:sy n="60" d="100"/>
        </p:scale>
        <p:origin x="-1560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9CAEF-FD17-462F-A802-8698731681CD}" type="datetimeFigureOut">
              <a:rPr lang="ru-RU" smtClean="0"/>
              <a:t>05.03.2018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68E4A-0F05-472C-A986-4D9F605F59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4951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&lt;div class="content container"&gt;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&lt;div class="row"&gt;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&lt;div class="col-md-8"&gt;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en-US" dirty="0" smtClean="0"/>
              <a:t>{% for post in posts %}</a:t>
            </a:r>
            <a:endParaRPr lang="ru-RU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&lt;div class="post"&gt;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&lt;div class="date"&gt;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&lt;p&gt;</a:t>
            </a:r>
            <a:r>
              <a:rPr lang="ru-RU" dirty="0" smtClean="0"/>
              <a:t>Опубликовано: {{ </a:t>
            </a:r>
            <a:r>
              <a:rPr lang="en-US" dirty="0" err="1" smtClean="0"/>
              <a:t>post.published_date</a:t>
            </a:r>
            <a:r>
              <a:rPr lang="en-US" dirty="0" smtClean="0"/>
              <a:t> }}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&lt;/p&gt;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&lt;/div&gt;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&lt;h1&gt;&lt;a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href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=""&gt;</a:t>
            </a:r>
            <a:r>
              <a:rPr lang="en-US" dirty="0" smtClean="0"/>
              <a:t>{{ </a:t>
            </a:r>
            <a:r>
              <a:rPr lang="en-US" dirty="0" err="1" smtClean="0"/>
              <a:t>post.title</a:t>
            </a:r>
            <a:r>
              <a:rPr lang="en-US" dirty="0" smtClean="0"/>
              <a:t> }}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&lt;/a&gt;&lt;/h1&gt;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&lt;p&gt;</a:t>
            </a:r>
            <a:r>
              <a:rPr lang="en-US" dirty="0" smtClean="0"/>
              <a:t>{{ </a:t>
            </a:r>
            <a:r>
              <a:rPr lang="en-US" dirty="0" err="1" smtClean="0"/>
              <a:t>post.text|linebreaksbr</a:t>
            </a:r>
            <a:r>
              <a:rPr lang="en-US" dirty="0" smtClean="0"/>
              <a:t> }}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&lt;/p&gt;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&lt;/div&gt;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 {% </a:t>
            </a:r>
            <a:r>
              <a:rPr lang="en-US" dirty="0" err="1" smtClean="0"/>
              <a:t>endfor</a:t>
            </a:r>
            <a:r>
              <a:rPr lang="en-US" dirty="0" smtClean="0"/>
              <a:t> %} </a:t>
            </a:r>
            <a:endParaRPr lang="ru-RU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&lt;/div&gt;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&lt;/div&gt;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&lt;/div&gt;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68E4A-0F05-472C-A986-4D9F605F590E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972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появилась ошибка </a:t>
            </a:r>
            <a:r>
              <a:rPr lang="en-US" dirty="0" err="1" smtClean="0"/>
              <a:t>TemplateDoesNotExists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значит, что нет файла </a:t>
            </a:r>
            <a:r>
              <a:rPr lang="en-US" dirty="0" smtClean="0"/>
              <a:t>blog/base.html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 </a:t>
            </a:r>
            <a:r>
              <a:rPr lang="en-US" dirty="0" err="1" smtClean="0"/>
              <a:t>runserver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запущен в командной строке. Попробуй остановить его (одновременно нажми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 + C)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перезапусти веб-сервер командой </a:t>
            </a:r>
            <a:r>
              <a:rPr lang="en-US" dirty="0" smtClean="0"/>
              <a:t>python manage.py </a:t>
            </a:r>
            <a:r>
              <a:rPr lang="en-US" dirty="0" err="1" smtClean="0"/>
              <a:t>runserver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68E4A-0F05-472C-A986-4D9F605F590E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2740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ADC4C-76C1-441F-BF07-ADBABD2FE79D}" type="datetimeFigureOut">
              <a:rPr lang="ru-RU" smtClean="0"/>
              <a:t>05.03.2018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E7B97-7A34-4874-878C-60C45A0AE7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8639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ADC4C-76C1-441F-BF07-ADBABD2FE79D}" type="datetimeFigureOut">
              <a:rPr lang="ru-RU" smtClean="0"/>
              <a:t>05.03.2018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E7B97-7A34-4874-878C-60C45A0AE7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0558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ADC4C-76C1-441F-BF07-ADBABD2FE79D}" type="datetimeFigureOut">
              <a:rPr lang="ru-RU" smtClean="0"/>
              <a:t>05.03.2018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E7B97-7A34-4874-878C-60C45A0AE7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216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ADC4C-76C1-441F-BF07-ADBABD2FE79D}" type="datetimeFigureOut">
              <a:rPr lang="ru-RU" smtClean="0"/>
              <a:t>05.03.2018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E7B97-7A34-4874-878C-60C45A0AE7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424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ADC4C-76C1-441F-BF07-ADBABD2FE79D}" type="datetimeFigureOut">
              <a:rPr lang="ru-RU" smtClean="0"/>
              <a:t>05.03.2018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E7B97-7A34-4874-878C-60C45A0AE7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0567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ADC4C-76C1-441F-BF07-ADBABD2FE79D}" type="datetimeFigureOut">
              <a:rPr lang="ru-RU" smtClean="0"/>
              <a:t>05.03.2018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E7B97-7A34-4874-878C-60C45A0AE7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1731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ADC4C-76C1-441F-BF07-ADBABD2FE79D}" type="datetimeFigureOut">
              <a:rPr lang="ru-RU" smtClean="0"/>
              <a:t>05.03.2018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E7B97-7A34-4874-878C-60C45A0AE7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3364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ADC4C-76C1-441F-BF07-ADBABD2FE79D}" type="datetimeFigureOut">
              <a:rPr lang="ru-RU" smtClean="0"/>
              <a:t>05.03.2018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E7B97-7A34-4874-878C-60C45A0AE7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6085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ADC4C-76C1-441F-BF07-ADBABD2FE79D}" type="datetimeFigureOut">
              <a:rPr lang="ru-RU" smtClean="0"/>
              <a:t>05.03.2018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E7B97-7A34-4874-878C-60C45A0AE7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7087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ADC4C-76C1-441F-BF07-ADBABD2FE79D}" type="datetimeFigureOut">
              <a:rPr lang="ru-RU" smtClean="0"/>
              <a:t>05.03.2018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E7B97-7A34-4874-878C-60C45A0AE7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6902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ADC4C-76C1-441F-BF07-ADBABD2FE79D}" type="datetimeFigureOut">
              <a:rPr lang="ru-RU" smtClean="0"/>
              <a:t>05.03.2018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E7B97-7A34-4874-878C-60C45A0AE7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9689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ADC4C-76C1-441F-BF07-ADBABD2FE79D}" type="datetimeFigureOut">
              <a:rPr lang="ru-RU" smtClean="0"/>
              <a:t>05.03.2018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E7B97-7A34-4874-878C-60C45A0AE7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5417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8000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127.0.0.1:8000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Компьютерные технологии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Лекция № 7. </a:t>
            </a:r>
          </a:p>
          <a:p>
            <a:pPr fontAlgn="base"/>
            <a:r>
              <a:rPr lang="en-US" b="1" dirty="0">
                <a:solidFill>
                  <a:schemeClr val="tx1"/>
                </a:solidFill>
              </a:rPr>
              <a:t>Web-</a:t>
            </a:r>
            <a:r>
              <a:rPr lang="ru-RU" b="1" dirty="0">
                <a:solidFill>
                  <a:schemeClr val="tx1"/>
                </a:solidFill>
              </a:rPr>
              <a:t>программирование: </a:t>
            </a:r>
            <a:r>
              <a:rPr lang="en-US" b="1" dirty="0" smtClean="0">
                <a:solidFill>
                  <a:schemeClr val="tx1"/>
                </a:solidFill>
              </a:rPr>
              <a:t>Django</a:t>
            </a:r>
            <a:endParaRPr lang="ru-RU" b="1" dirty="0" smtClean="0">
              <a:solidFill>
                <a:schemeClr val="tx1"/>
              </a:solidFill>
            </a:endParaRPr>
          </a:p>
          <a:p>
            <a:pPr fontAlgn="base"/>
            <a:r>
              <a:rPr lang="ru-RU" b="1" dirty="0" smtClean="0">
                <a:solidFill>
                  <a:schemeClr val="tx1"/>
                </a:solidFill>
              </a:rPr>
              <a:t>Часть 2.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3" y="0"/>
            <a:ext cx="1964959" cy="1581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3635419" y="6021288"/>
            <a:ext cx="19806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altLang="ru-RU" dirty="0" smtClean="0">
                <a:solidFill>
                  <a:srgbClr val="000000"/>
                </a:solidFill>
                <a:cs typeface="Times New Roman" pitchFamily="18" charset="0"/>
              </a:rPr>
              <a:t>Нижний Новгород</a:t>
            </a:r>
          </a:p>
          <a:p>
            <a:pPr algn="ctr"/>
            <a:r>
              <a:rPr lang="ru-RU" altLang="ru-RU" dirty="0" smtClean="0">
                <a:solidFill>
                  <a:srgbClr val="000000"/>
                </a:solidFill>
                <a:cs typeface="Times New Roman" pitchFamily="18" charset="0"/>
              </a:rPr>
              <a:t>201</a:t>
            </a:r>
            <a:r>
              <a:rPr lang="en-US" altLang="ru-RU" dirty="0" smtClean="0">
                <a:solidFill>
                  <a:srgbClr val="000000"/>
                </a:solidFill>
                <a:cs typeface="Times New Roman" pitchFamily="18" charset="0"/>
              </a:rPr>
              <a:t>8</a:t>
            </a:r>
            <a:r>
              <a:rPr lang="ru-RU" altLang="ru-RU" dirty="0" smtClean="0">
                <a:solidFill>
                  <a:srgbClr val="000000"/>
                </a:solidFill>
                <a:cs typeface="Times New Roman" pitchFamily="18" charset="0"/>
              </a:rPr>
              <a:t> г. </a:t>
            </a:r>
            <a:endParaRPr lang="ru-RU" altLang="ru-RU" dirty="0">
              <a:solidFill>
                <a:srgbClr val="000000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36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4674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Настраиваем </a:t>
            </a:r>
            <a:r>
              <a:rPr lang="ru-RU" b="1" dirty="0" smtClean="0"/>
              <a:t>шаблон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6120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Примеры тегов:</a:t>
            </a:r>
          </a:p>
          <a:p>
            <a:r>
              <a:rPr lang="ru-RU" sz="2400" dirty="0" smtClean="0"/>
              <a:t>&lt;</a:t>
            </a:r>
            <a:r>
              <a:rPr lang="ru-RU" sz="2400" dirty="0"/>
              <a:t>h1&gt;Заголовок&lt;/h1&gt; — главный заголовок страницы;</a:t>
            </a:r>
          </a:p>
          <a:p>
            <a:r>
              <a:rPr lang="ru-RU" sz="2400" dirty="0"/>
              <a:t>&lt;h2&gt;Подзаголовок&lt;/h2&gt; — для заголовков второго уровня;</a:t>
            </a:r>
          </a:p>
          <a:p>
            <a:r>
              <a:rPr lang="ru-RU" sz="2400" dirty="0"/>
              <a:t>&lt;h3&gt;Заголовок третьего уровня&lt;/h3&gt; … и так далее, вплоть до &lt;h6&gt;;</a:t>
            </a:r>
          </a:p>
          <a:p>
            <a:r>
              <a:rPr lang="ru-RU" sz="2400" dirty="0" smtClean="0"/>
              <a:t>&lt;p&gt;Параграф&lt;/</a:t>
            </a:r>
            <a:r>
              <a:rPr lang="ru-RU" sz="2400" dirty="0"/>
              <a:t>p&gt;</a:t>
            </a:r>
          </a:p>
          <a:p>
            <a:r>
              <a:rPr lang="ru-RU" sz="2400" dirty="0"/>
              <a:t>&lt;</a:t>
            </a:r>
            <a:r>
              <a:rPr lang="ru-RU" sz="2400" dirty="0" err="1"/>
              <a:t>em</a:t>
            </a:r>
            <a:r>
              <a:rPr lang="ru-RU" sz="2400" dirty="0"/>
              <a:t>&gt;текст&lt;/</a:t>
            </a:r>
            <a:r>
              <a:rPr lang="ru-RU" sz="2400" dirty="0" err="1"/>
              <a:t>em</a:t>
            </a:r>
            <a:r>
              <a:rPr lang="ru-RU" sz="2400" dirty="0"/>
              <a:t>&gt; подчёркивает твой текст;</a:t>
            </a:r>
          </a:p>
          <a:p>
            <a:r>
              <a:rPr lang="ru-RU" sz="2400" dirty="0"/>
              <a:t>&lt;</a:t>
            </a:r>
            <a:r>
              <a:rPr lang="ru-RU" sz="2400" dirty="0" err="1"/>
              <a:t>strong</a:t>
            </a:r>
            <a:r>
              <a:rPr lang="ru-RU" sz="2400" dirty="0"/>
              <a:t>&gt;текст&lt;/</a:t>
            </a:r>
            <a:r>
              <a:rPr lang="ru-RU" sz="2400" dirty="0" err="1"/>
              <a:t>strong</a:t>
            </a:r>
            <a:r>
              <a:rPr lang="ru-RU" sz="2400" dirty="0"/>
              <a:t>&gt; — жирный шрифт;</a:t>
            </a:r>
          </a:p>
          <a:p>
            <a:r>
              <a:rPr lang="ru-RU" sz="2400" dirty="0"/>
              <a:t>&lt;</a:t>
            </a:r>
            <a:r>
              <a:rPr lang="ru-RU" sz="2400" dirty="0" err="1"/>
              <a:t>br</a:t>
            </a:r>
            <a:r>
              <a:rPr lang="ru-RU" sz="2400" dirty="0"/>
              <a:t> /&gt; — переход на следующую строку (внутрь </a:t>
            </a:r>
            <a:r>
              <a:rPr lang="ru-RU" sz="2400" dirty="0" err="1"/>
              <a:t>br</a:t>
            </a:r>
            <a:r>
              <a:rPr lang="ru-RU" sz="2400" dirty="0"/>
              <a:t> тега нельзя ничего поместить);</a:t>
            </a:r>
          </a:p>
          <a:p>
            <a:r>
              <a:rPr lang="ru-RU" sz="2400" dirty="0"/>
              <a:t>&lt;a </a:t>
            </a:r>
            <a:r>
              <a:rPr lang="ru-RU" sz="2400" dirty="0" err="1"/>
              <a:t>href</a:t>
            </a:r>
            <a:r>
              <a:rPr lang="ru-RU" sz="2400" dirty="0"/>
              <a:t>="https://djangogirls.org"&gt;link&lt;/a&gt; создаёт ссылку;</a:t>
            </a:r>
          </a:p>
          <a:p>
            <a:r>
              <a:rPr lang="ru-RU" sz="2400" dirty="0"/>
              <a:t>&lt;</a:t>
            </a:r>
            <a:r>
              <a:rPr lang="ru-RU" sz="2400" dirty="0" err="1"/>
              <a:t>ul</a:t>
            </a:r>
            <a:r>
              <a:rPr lang="ru-RU" sz="2400" dirty="0"/>
              <a:t>&gt;&lt;</a:t>
            </a:r>
            <a:r>
              <a:rPr lang="ru-RU" sz="2400" dirty="0" err="1"/>
              <a:t>li</a:t>
            </a:r>
            <a:r>
              <a:rPr lang="ru-RU" sz="2400" dirty="0"/>
              <a:t>&gt;первый элемент&lt;/</a:t>
            </a:r>
            <a:r>
              <a:rPr lang="ru-RU" sz="2400" dirty="0" err="1"/>
              <a:t>li</a:t>
            </a:r>
            <a:r>
              <a:rPr lang="ru-RU" sz="2400" dirty="0"/>
              <a:t>&gt;&lt;</a:t>
            </a:r>
            <a:r>
              <a:rPr lang="ru-RU" sz="2400" dirty="0" err="1"/>
              <a:t>li</a:t>
            </a:r>
            <a:r>
              <a:rPr lang="ru-RU" sz="2400" dirty="0"/>
              <a:t>&gt;второй элемент&lt;/</a:t>
            </a:r>
            <a:r>
              <a:rPr lang="ru-RU" sz="2400" dirty="0" err="1"/>
              <a:t>li</a:t>
            </a:r>
            <a:r>
              <a:rPr lang="ru-RU" sz="2400" dirty="0"/>
              <a:t>&gt;&lt;/</a:t>
            </a:r>
            <a:r>
              <a:rPr lang="ru-RU" sz="2400" dirty="0" err="1"/>
              <a:t>ul</a:t>
            </a:r>
            <a:r>
              <a:rPr lang="ru-RU" sz="2400" dirty="0"/>
              <a:t>&gt; создаёт список, такой же как этот!</a:t>
            </a:r>
          </a:p>
          <a:p>
            <a:r>
              <a:rPr lang="ru-RU" sz="2400" dirty="0"/>
              <a:t>&lt;</a:t>
            </a:r>
            <a:r>
              <a:rPr lang="ru-RU" sz="2400" dirty="0" err="1"/>
              <a:t>div</a:t>
            </a:r>
            <a:r>
              <a:rPr lang="ru-RU" sz="2400" dirty="0"/>
              <a:t>&gt;&lt;/</a:t>
            </a:r>
            <a:r>
              <a:rPr lang="ru-RU" sz="2400" dirty="0" err="1"/>
              <a:t>div</a:t>
            </a:r>
            <a:r>
              <a:rPr lang="ru-RU" sz="2400" dirty="0"/>
              <a:t>&gt; определяет раздел страницы.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3752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476672"/>
            <a:ext cx="8640960" cy="652534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sz="2800" dirty="0" smtClean="0"/>
              <a:t>Пример </a:t>
            </a:r>
            <a:r>
              <a:rPr lang="ru-RU" sz="2800" dirty="0"/>
              <a:t>готового шаблона, </a:t>
            </a:r>
            <a:r>
              <a:rPr lang="ru-RU" sz="2800" b="1" dirty="0" smtClean="0"/>
              <a:t>копируем</a:t>
            </a:r>
            <a:r>
              <a:rPr lang="ru-RU" sz="2800" dirty="0" smtClean="0"/>
              <a:t> </a:t>
            </a:r>
            <a:r>
              <a:rPr lang="ru-RU" sz="2800" dirty="0"/>
              <a:t>его содержимое в файл</a:t>
            </a:r>
            <a:r>
              <a:rPr lang="ru-RU" sz="2800" b="1" i="1" dirty="0"/>
              <a:t> </a:t>
            </a:r>
            <a:r>
              <a:rPr lang="en-US" sz="2800" b="1" i="1" dirty="0" smtClean="0"/>
              <a:t>blog/templates/blog/post_list.html</a:t>
            </a:r>
            <a:endParaRPr lang="ru-RU" sz="2800" b="1" i="1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&lt;html</a:t>
            </a:r>
            <a:r>
              <a:rPr lang="en-US" sz="2400" dirty="0" smtClean="0"/>
              <a:t>&gt;</a:t>
            </a:r>
            <a:endParaRPr lang="ru-RU" sz="2400" dirty="0"/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 smtClean="0"/>
              <a:t>	</a:t>
            </a:r>
            <a:r>
              <a:rPr lang="en-US" sz="2400" dirty="0" smtClean="0"/>
              <a:t>&lt;</a:t>
            </a:r>
            <a:r>
              <a:rPr lang="en-US" sz="2400" dirty="0"/>
              <a:t>head</a:t>
            </a:r>
            <a:r>
              <a:rPr lang="en-US" sz="2400" dirty="0" smtClean="0"/>
              <a:t>&gt;</a:t>
            </a:r>
            <a:endParaRPr lang="ru-RU" sz="2400" dirty="0"/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 smtClean="0"/>
              <a:t>		</a:t>
            </a:r>
            <a:r>
              <a:rPr lang="en-US" sz="2400" dirty="0" smtClean="0"/>
              <a:t>&lt;</a:t>
            </a:r>
            <a:r>
              <a:rPr lang="en-US" sz="2400" dirty="0"/>
              <a:t>title&gt;</a:t>
            </a:r>
            <a:r>
              <a:rPr lang="en-US" sz="2400" dirty="0" smtClean="0"/>
              <a:t>Django blog</a:t>
            </a:r>
            <a:r>
              <a:rPr lang="en-US" sz="2400" dirty="0"/>
              <a:t>&lt;/title&gt;</a:t>
            </a:r>
            <a:r>
              <a:rPr lang="en-US" sz="2400" dirty="0" smtClean="0"/>
              <a:t> </a:t>
            </a:r>
            <a:endParaRPr lang="ru-RU" sz="24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/>
              <a:t>	</a:t>
            </a:r>
            <a:r>
              <a:rPr lang="en-US" sz="2400" dirty="0" smtClean="0"/>
              <a:t>&lt;/</a:t>
            </a:r>
            <a:r>
              <a:rPr lang="en-US" sz="2400" dirty="0"/>
              <a:t>head</a:t>
            </a:r>
            <a:r>
              <a:rPr lang="en-US" sz="2400" dirty="0" smtClean="0"/>
              <a:t>&gt;</a:t>
            </a:r>
            <a:endParaRPr lang="ru-RU" sz="24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/>
              <a:t>	</a:t>
            </a:r>
            <a:r>
              <a:rPr lang="en-US" sz="2400" dirty="0" smtClean="0"/>
              <a:t>&lt;</a:t>
            </a:r>
            <a:r>
              <a:rPr lang="en-US" sz="2400" dirty="0"/>
              <a:t>body&gt;</a:t>
            </a:r>
            <a:r>
              <a:rPr lang="en-US" sz="2400" dirty="0" smtClean="0"/>
              <a:t> </a:t>
            </a:r>
            <a:endParaRPr lang="ru-RU" sz="24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/>
              <a:t>	</a:t>
            </a:r>
            <a:r>
              <a:rPr lang="ru-RU" sz="2400" dirty="0" smtClean="0"/>
              <a:t>	</a:t>
            </a:r>
            <a:r>
              <a:rPr lang="en-US" sz="2400" dirty="0" smtClean="0"/>
              <a:t>&lt;</a:t>
            </a:r>
            <a:r>
              <a:rPr lang="en-US" sz="2400" dirty="0"/>
              <a:t>div</a:t>
            </a:r>
            <a:r>
              <a:rPr lang="en-US" sz="2400" dirty="0" smtClean="0"/>
              <a:t>&gt;</a:t>
            </a:r>
            <a:endParaRPr lang="ru-RU" sz="24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/>
              <a:t>	</a:t>
            </a:r>
            <a:r>
              <a:rPr lang="ru-RU" sz="2400" dirty="0" smtClean="0"/>
              <a:t>		</a:t>
            </a:r>
            <a:r>
              <a:rPr lang="en-US" sz="2400" dirty="0" smtClean="0"/>
              <a:t>&lt;</a:t>
            </a:r>
            <a:r>
              <a:rPr lang="en-US" sz="2400" dirty="0"/>
              <a:t>h1&gt;&lt;a </a:t>
            </a:r>
            <a:r>
              <a:rPr lang="en-US" sz="2400" dirty="0" err="1"/>
              <a:t>href</a:t>
            </a:r>
            <a:r>
              <a:rPr lang="en-US" sz="2400" dirty="0"/>
              <a:t>="/"&gt;</a:t>
            </a:r>
            <a:r>
              <a:rPr lang="en-US" sz="2400" dirty="0" smtClean="0"/>
              <a:t>Django Blog</a:t>
            </a:r>
            <a:r>
              <a:rPr lang="en-US" sz="2400" dirty="0"/>
              <a:t>&lt;/a&gt;&lt;/h1</a:t>
            </a:r>
            <a:r>
              <a:rPr lang="en-US" sz="2400" dirty="0" smtClean="0"/>
              <a:t>&gt;</a:t>
            </a:r>
            <a:endParaRPr lang="ru-RU" sz="24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/>
              <a:t>	</a:t>
            </a:r>
            <a:r>
              <a:rPr lang="ru-RU" sz="2400" dirty="0" smtClean="0"/>
              <a:t>	</a:t>
            </a:r>
            <a:r>
              <a:rPr lang="en-US" sz="2400" dirty="0" smtClean="0"/>
              <a:t>&lt;/</a:t>
            </a:r>
            <a:r>
              <a:rPr lang="en-US" sz="2400" dirty="0"/>
              <a:t>div</a:t>
            </a:r>
            <a:r>
              <a:rPr lang="en-US" sz="2400" dirty="0" smtClean="0"/>
              <a:t>&gt;</a:t>
            </a:r>
            <a:endParaRPr lang="ru-RU" sz="2400" dirty="0"/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 smtClean="0"/>
              <a:t>		</a:t>
            </a:r>
            <a:r>
              <a:rPr lang="en-US" sz="2400" dirty="0" smtClean="0"/>
              <a:t>&lt;</a:t>
            </a:r>
            <a:r>
              <a:rPr lang="en-US" sz="2400" dirty="0"/>
              <a:t>div</a:t>
            </a:r>
            <a:r>
              <a:rPr lang="en-US" sz="2400" dirty="0" smtClean="0"/>
              <a:t>&gt;</a:t>
            </a:r>
            <a:endParaRPr lang="ru-RU" sz="24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/>
              <a:t>	</a:t>
            </a:r>
            <a:r>
              <a:rPr lang="ru-RU" sz="2400" dirty="0" smtClean="0"/>
              <a:t>		</a:t>
            </a:r>
            <a:r>
              <a:rPr lang="en-US" sz="2400" dirty="0" smtClean="0"/>
              <a:t>&lt;</a:t>
            </a:r>
            <a:r>
              <a:rPr lang="en-US" sz="2400" dirty="0"/>
              <a:t>p&gt;</a:t>
            </a:r>
            <a:r>
              <a:rPr lang="en-US" sz="2400" dirty="0" smtClean="0"/>
              <a:t>published: 14.06.2014, 12:14</a:t>
            </a:r>
            <a:r>
              <a:rPr lang="en-US" sz="2400" dirty="0"/>
              <a:t>&lt;/p&gt;</a:t>
            </a:r>
            <a:r>
              <a:rPr lang="en-US" sz="2400" dirty="0" smtClean="0"/>
              <a:t> </a:t>
            </a:r>
            <a:endParaRPr lang="ru-RU" sz="24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/>
              <a:t>	</a:t>
            </a:r>
            <a:r>
              <a:rPr lang="ru-RU" sz="2400" dirty="0" smtClean="0"/>
              <a:t>		</a:t>
            </a:r>
            <a:r>
              <a:rPr lang="en-US" sz="2400" dirty="0" smtClean="0"/>
              <a:t>&lt;</a:t>
            </a:r>
            <a:r>
              <a:rPr lang="en-US" sz="2400" dirty="0"/>
              <a:t>h2&gt;&lt;a </a:t>
            </a:r>
            <a:r>
              <a:rPr lang="en-US" sz="2400" dirty="0" err="1"/>
              <a:t>href</a:t>
            </a:r>
            <a:r>
              <a:rPr lang="en-US" sz="2400" dirty="0" smtClean="0"/>
              <a:t>=""&gt;</a:t>
            </a:r>
            <a:r>
              <a:rPr lang="ru-RU" sz="2400" dirty="0" smtClean="0"/>
              <a:t>Первый пост</a:t>
            </a:r>
            <a:r>
              <a:rPr lang="en-US" sz="2400" dirty="0" smtClean="0"/>
              <a:t>&lt;/</a:t>
            </a:r>
            <a:r>
              <a:rPr lang="en-US" sz="2400" dirty="0"/>
              <a:t>a&gt;&lt;/h2</a:t>
            </a:r>
            <a:r>
              <a:rPr lang="en-US" sz="2400" dirty="0" smtClean="0"/>
              <a:t>&gt;</a:t>
            </a:r>
            <a:endParaRPr lang="ru-RU" sz="24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/>
              <a:t>	</a:t>
            </a:r>
            <a:r>
              <a:rPr lang="ru-RU" sz="2400" dirty="0" smtClean="0"/>
              <a:t>		</a:t>
            </a:r>
            <a:r>
              <a:rPr lang="en-US" sz="2400" dirty="0" smtClean="0"/>
              <a:t>&lt;p&gt;</a:t>
            </a:r>
            <a:r>
              <a:rPr lang="ru-RU" sz="2400" dirty="0" smtClean="0"/>
              <a:t>Текст первого поста</a:t>
            </a:r>
            <a:r>
              <a:rPr lang="en-US" sz="2400" dirty="0" smtClean="0"/>
              <a:t>&lt;/</a:t>
            </a:r>
            <a:r>
              <a:rPr lang="en-US" sz="2400" dirty="0"/>
              <a:t>p&gt;</a:t>
            </a:r>
            <a:r>
              <a:rPr lang="en-US" sz="2400" dirty="0" smtClean="0"/>
              <a:t> </a:t>
            </a:r>
            <a:endParaRPr lang="ru-RU" sz="24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/>
              <a:t>	</a:t>
            </a:r>
            <a:r>
              <a:rPr lang="ru-RU" sz="2400" dirty="0" smtClean="0"/>
              <a:t>	</a:t>
            </a:r>
            <a:r>
              <a:rPr lang="en-US" sz="2400" dirty="0" smtClean="0"/>
              <a:t>&lt;/</a:t>
            </a:r>
            <a:r>
              <a:rPr lang="en-US" sz="2400" dirty="0"/>
              <a:t>div</a:t>
            </a:r>
            <a:r>
              <a:rPr lang="en-US" sz="2400" dirty="0" smtClean="0"/>
              <a:t>&gt;</a:t>
            </a:r>
            <a:endParaRPr lang="ru-RU" sz="24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/>
              <a:t>	</a:t>
            </a:r>
            <a:r>
              <a:rPr lang="ru-RU" sz="2400" dirty="0" smtClean="0"/>
              <a:t>	</a:t>
            </a:r>
            <a:r>
              <a:rPr lang="en-US" sz="2400" dirty="0" smtClean="0"/>
              <a:t>&lt;</a:t>
            </a:r>
            <a:r>
              <a:rPr lang="en-US" sz="2400" dirty="0"/>
              <a:t>div</a:t>
            </a:r>
            <a:r>
              <a:rPr lang="en-US" sz="2400" dirty="0" smtClean="0"/>
              <a:t>&gt;</a:t>
            </a:r>
            <a:endParaRPr lang="ru-RU" sz="24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/>
              <a:t>	</a:t>
            </a:r>
            <a:r>
              <a:rPr lang="ru-RU" sz="2400" dirty="0" smtClean="0"/>
              <a:t>		</a:t>
            </a:r>
            <a:r>
              <a:rPr lang="en-US" sz="2400" dirty="0" smtClean="0"/>
              <a:t>&lt;</a:t>
            </a:r>
            <a:r>
              <a:rPr lang="en-US" sz="2400" dirty="0"/>
              <a:t>p&gt;</a:t>
            </a:r>
            <a:r>
              <a:rPr lang="en-US" sz="2400" dirty="0" smtClean="0"/>
              <a:t>published: 14.06.2014, 12:14</a:t>
            </a:r>
            <a:r>
              <a:rPr lang="en-US" sz="2400" dirty="0"/>
              <a:t>&lt;/p&gt;</a:t>
            </a:r>
            <a:r>
              <a:rPr lang="en-US" sz="2400" dirty="0" smtClean="0"/>
              <a:t> </a:t>
            </a:r>
            <a:endParaRPr lang="ru-RU" sz="24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/>
              <a:t>	</a:t>
            </a:r>
            <a:r>
              <a:rPr lang="ru-RU" sz="2400" dirty="0" smtClean="0"/>
              <a:t>		</a:t>
            </a:r>
            <a:r>
              <a:rPr lang="en-US" sz="2400" dirty="0" smtClean="0"/>
              <a:t>&lt;</a:t>
            </a:r>
            <a:r>
              <a:rPr lang="en-US" sz="2400" dirty="0"/>
              <a:t>h2&gt;&lt;a </a:t>
            </a:r>
            <a:r>
              <a:rPr lang="en-US" sz="2400" dirty="0" err="1"/>
              <a:t>href</a:t>
            </a:r>
            <a:r>
              <a:rPr lang="en-US" sz="2400" dirty="0" smtClean="0"/>
              <a:t>=""&gt;</a:t>
            </a:r>
            <a:r>
              <a:rPr lang="ru-RU" sz="2400" dirty="0" smtClean="0"/>
              <a:t>Второй пост</a:t>
            </a:r>
            <a:r>
              <a:rPr lang="en-US" sz="2400" dirty="0" smtClean="0"/>
              <a:t>&lt;/</a:t>
            </a:r>
            <a:r>
              <a:rPr lang="en-US" sz="2400" dirty="0"/>
              <a:t>a&gt;&lt;/h2</a:t>
            </a:r>
            <a:r>
              <a:rPr lang="en-US" sz="2400" dirty="0" smtClean="0"/>
              <a:t>&gt;</a:t>
            </a:r>
            <a:endParaRPr lang="ru-RU" sz="24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/>
              <a:t>	</a:t>
            </a:r>
            <a:r>
              <a:rPr lang="ru-RU" sz="2400" dirty="0" smtClean="0"/>
              <a:t>		</a:t>
            </a:r>
            <a:r>
              <a:rPr lang="en-US" sz="2400" dirty="0" smtClean="0"/>
              <a:t>&lt;p&gt;</a:t>
            </a:r>
            <a:r>
              <a:rPr lang="ru-RU" sz="2400" dirty="0" smtClean="0"/>
              <a:t> Текст второго поста</a:t>
            </a:r>
            <a:r>
              <a:rPr lang="en-US" sz="2400" dirty="0" smtClean="0"/>
              <a:t>.&lt;/</a:t>
            </a:r>
            <a:r>
              <a:rPr lang="en-US" sz="2400" dirty="0"/>
              <a:t>p</a:t>
            </a:r>
            <a:r>
              <a:rPr lang="en-US" sz="2400" dirty="0" smtClean="0"/>
              <a:t>&gt;</a:t>
            </a:r>
            <a:endParaRPr lang="ru-RU" sz="2400" dirty="0"/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 smtClean="0"/>
              <a:t>		</a:t>
            </a:r>
            <a:r>
              <a:rPr lang="en-US" sz="2400" dirty="0" smtClean="0"/>
              <a:t>&lt;/</a:t>
            </a:r>
            <a:r>
              <a:rPr lang="en-US" sz="2400" dirty="0"/>
              <a:t>div&gt;</a:t>
            </a:r>
            <a:r>
              <a:rPr lang="en-US" sz="2400" dirty="0" smtClean="0"/>
              <a:t> </a:t>
            </a:r>
            <a:endParaRPr lang="ru-RU" sz="24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/>
              <a:t>	</a:t>
            </a:r>
            <a:r>
              <a:rPr lang="en-US" sz="2400" dirty="0" smtClean="0"/>
              <a:t>&lt;/</a:t>
            </a:r>
            <a:r>
              <a:rPr lang="en-US" sz="2400" dirty="0"/>
              <a:t>body</a:t>
            </a:r>
            <a:r>
              <a:rPr lang="en-US" sz="2400" dirty="0" smtClean="0"/>
              <a:t>&gt;</a:t>
            </a:r>
            <a:endParaRPr lang="ru-RU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 smtClean="0"/>
              <a:t>&lt;/</a:t>
            </a:r>
            <a:r>
              <a:rPr lang="en-US" sz="2400" dirty="0"/>
              <a:t>html&gt;</a:t>
            </a:r>
            <a:endParaRPr lang="ru-RU" sz="2400" b="1" i="1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67544" y="-29497"/>
            <a:ext cx="8229600" cy="490066"/>
          </a:xfrm>
        </p:spPr>
        <p:txBody>
          <a:bodyPr>
            <a:noAutofit/>
          </a:bodyPr>
          <a:lstStyle/>
          <a:p>
            <a:r>
              <a:rPr lang="ru-RU" sz="3600" b="1" dirty="0"/>
              <a:t>Настраиваем </a:t>
            </a:r>
            <a:r>
              <a:rPr lang="ru-RU" sz="3600" b="1" dirty="0" smtClean="0"/>
              <a:t>шаблон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91988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QuerySet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692696"/>
            <a:ext cx="8507288" cy="543346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 smtClean="0"/>
              <a:t>Это список </a:t>
            </a:r>
            <a:r>
              <a:rPr lang="ru-RU" sz="2400" dirty="0"/>
              <a:t>объектов заданной </a:t>
            </a:r>
            <a:r>
              <a:rPr lang="ru-RU" sz="2400" dirty="0" smtClean="0"/>
              <a:t>модели</a:t>
            </a:r>
            <a:r>
              <a:rPr lang="ru-RU" sz="2400" dirty="0"/>
              <a:t>. </a:t>
            </a:r>
            <a:r>
              <a:rPr lang="ru-RU" sz="2400" dirty="0" err="1"/>
              <a:t>QuerySet</a:t>
            </a:r>
            <a:r>
              <a:rPr lang="ru-RU" sz="2400" dirty="0"/>
              <a:t> позволяет читать данные из базы данных, фильтровать и изменять их порядок</a:t>
            </a:r>
            <a:r>
              <a:rPr lang="ru-RU" sz="2400" dirty="0" smtClean="0"/>
              <a:t>.</a:t>
            </a:r>
          </a:p>
          <a:p>
            <a:pPr marL="0" indent="0" algn="just">
              <a:buNone/>
            </a:pPr>
            <a:r>
              <a:rPr lang="ru-RU" sz="2400" b="1" dirty="0"/>
              <a:t>Интерактивная консоль </a:t>
            </a:r>
            <a:r>
              <a:rPr lang="en-US" sz="2400" b="1" dirty="0" smtClean="0"/>
              <a:t>Django</a:t>
            </a:r>
            <a:endParaRPr lang="ru-RU" sz="2400" dirty="0" smtClean="0"/>
          </a:p>
          <a:p>
            <a:pPr marL="0" indent="0" algn="just">
              <a:buNone/>
            </a:pPr>
            <a:r>
              <a:rPr lang="ru-RU" sz="2400" dirty="0" smtClean="0"/>
              <a:t>Выведем </a:t>
            </a:r>
            <a:r>
              <a:rPr lang="ru-RU" sz="2400" dirty="0"/>
              <a:t>на экран все записи в </a:t>
            </a:r>
            <a:r>
              <a:rPr lang="ru-RU" sz="2400" dirty="0" smtClean="0"/>
              <a:t>блоге. В своём локальном терминале набираем команду </a:t>
            </a:r>
            <a:r>
              <a:rPr lang="en-US" sz="2400" dirty="0" smtClean="0"/>
              <a:t>(</a:t>
            </a:r>
            <a:r>
              <a:rPr lang="en-US" sz="2400" dirty="0" err="1" smtClean="0"/>
              <a:t>myvenv</a:t>
            </a:r>
            <a:r>
              <a:rPr lang="en-US" sz="2400" dirty="0" smtClean="0"/>
              <a:t>) </a:t>
            </a:r>
            <a:r>
              <a:rPr lang="en-US" sz="2400" b="1" i="1" dirty="0" smtClean="0"/>
              <a:t>(</a:t>
            </a:r>
            <a:r>
              <a:rPr lang="en-US" sz="2400" b="1" i="1" dirty="0" err="1" smtClean="0"/>
              <a:t>myvenv</a:t>
            </a:r>
            <a:r>
              <a:rPr lang="en-US" sz="2400" b="1" i="1" dirty="0" smtClean="0"/>
              <a:t>)</a:t>
            </a:r>
            <a:r>
              <a:rPr lang="ru-RU" sz="2400" b="1" i="1" dirty="0" smtClean="0"/>
              <a:t> </a:t>
            </a:r>
            <a:r>
              <a:rPr lang="en-US" sz="2400" b="1" i="1" dirty="0" smtClean="0"/>
              <a:t>~/</a:t>
            </a:r>
            <a:r>
              <a:rPr lang="en-US" sz="2400" b="1" i="1" dirty="0" err="1" smtClean="0"/>
              <a:t>djangopracticum</a:t>
            </a:r>
            <a:r>
              <a:rPr lang="en-US" sz="2400" b="1" i="1" dirty="0" smtClean="0"/>
              <a:t>$ python manage.py shell</a:t>
            </a:r>
            <a:endParaRPr lang="ru-RU" sz="2400" b="1" i="1" dirty="0" smtClean="0"/>
          </a:p>
          <a:p>
            <a:pPr marL="0" indent="0" algn="just">
              <a:buNone/>
            </a:pPr>
            <a:r>
              <a:rPr lang="en-US" sz="2400" b="1" i="1" dirty="0"/>
              <a:t>from </a:t>
            </a:r>
            <a:r>
              <a:rPr lang="en-US" sz="2400" b="1" i="1" dirty="0" err="1"/>
              <a:t>blog.models</a:t>
            </a:r>
            <a:r>
              <a:rPr lang="en-US" sz="2400" b="1" i="1" dirty="0"/>
              <a:t> import Post</a:t>
            </a:r>
            <a:endParaRPr lang="ru-RU" sz="2400" b="1" i="1" dirty="0"/>
          </a:p>
          <a:p>
            <a:pPr marL="0" indent="0" algn="just">
              <a:buNone/>
            </a:pPr>
            <a:r>
              <a:rPr lang="en-US" sz="2400" b="1" i="1" dirty="0" err="1"/>
              <a:t>Post.objects.all</a:t>
            </a:r>
            <a:r>
              <a:rPr lang="en-US" sz="2400" b="1" i="1" dirty="0"/>
              <a:t>()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5" y="4437112"/>
            <a:ext cx="8972899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454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Создаём </a:t>
            </a:r>
            <a:r>
              <a:rPr lang="ru-RU" b="1" dirty="0" smtClean="0"/>
              <a:t>объект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620688"/>
            <a:ext cx="8640960" cy="5505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Создать объект </a:t>
            </a:r>
            <a:r>
              <a:rPr lang="ru-RU" sz="2000" dirty="0" err="1"/>
              <a:t>Post</a:t>
            </a:r>
            <a:r>
              <a:rPr lang="ru-RU" sz="2000" dirty="0"/>
              <a:t> в базе </a:t>
            </a:r>
            <a:r>
              <a:rPr lang="ru-RU" sz="2000" dirty="0" smtClean="0"/>
              <a:t>данных </a:t>
            </a:r>
            <a:r>
              <a:rPr lang="ru-RU" sz="2000" dirty="0"/>
              <a:t>можно следующим образом</a:t>
            </a:r>
            <a:r>
              <a:rPr lang="ru-RU" sz="2000" dirty="0" smtClean="0"/>
              <a:t>:</a:t>
            </a:r>
          </a:p>
          <a:p>
            <a:pPr marL="0" indent="0">
              <a:buNone/>
            </a:pPr>
            <a:r>
              <a:rPr lang="ru-RU" sz="2000" dirty="0" smtClean="0"/>
              <a:t>1. Импортируем </a:t>
            </a:r>
            <a:r>
              <a:rPr lang="ru-RU" sz="2000" dirty="0"/>
              <a:t>модель </a:t>
            </a:r>
            <a:r>
              <a:rPr lang="ru-RU" sz="2000" dirty="0" err="1"/>
              <a:t>User</a:t>
            </a:r>
            <a:r>
              <a:rPr lang="ru-RU" sz="2000" dirty="0" smtClean="0"/>
              <a:t>:</a:t>
            </a:r>
          </a:p>
          <a:p>
            <a:pPr marL="0" indent="0">
              <a:buNone/>
            </a:pPr>
            <a:r>
              <a:rPr lang="en-US" sz="2000" b="1" i="1" dirty="0" smtClean="0">
                <a:effectLst/>
              </a:rPr>
              <a:t>&gt;&gt;&gt; </a:t>
            </a:r>
            <a:r>
              <a:rPr lang="en-US" sz="2000" b="1" i="1" dirty="0"/>
              <a:t>from</a:t>
            </a:r>
            <a:r>
              <a:rPr lang="en-US" sz="2000" b="1" i="1" dirty="0" smtClean="0"/>
              <a:t> </a:t>
            </a:r>
            <a:r>
              <a:rPr lang="en-US" sz="2000" b="1" i="1" dirty="0" err="1" smtClean="0"/>
              <a:t>django.contrib.auth.models</a:t>
            </a:r>
            <a:r>
              <a:rPr lang="en-US" sz="2000" b="1" i="1" dirty="0" smtClean="0"/>
              <a:t> </a:t>
            </a:r>
            <a:r>
              <a:rPr lang="en-US" sz="2000" b="1" i="1" dirty="0"/>
              <a:t>import</a:t>
            </a:r>
            <a:r>
              <a:rPr lang="en-US" sz="2000" b="1" i="1" dirty="0" smtClean="0"/>
              <a:t> User</a:t>
            </a:r>
            <a:endParaRPr lang="ru-RU" sz="2000" b="1" i="1" dirty="0" smtClean="0"/>
          </a:p>
          <a:p>
            <a:pPr marL="0" indent="0">
              <a:buNone/>
            </a:pPr>
            <a:r>
              <a:rPr lang="ru-RU" sz="2000" dirty="0" smtClean="0"/>
              <a:t>2. Проверим какие </a:t>
            </a:r>
            <a:r>
              <a:rPr lang="ru-RU" sz="2000" dirty="0"/>
              <a:t>пользователи есть в </a:t>
            </a:r>
            <a:r>
              <a:rPr lang="ru-RU" sz="2000" dirty="0" smtClean="0"/>
              <a:t>базе данных?</a:t>
            </a:r>
          </a:p>
          <a:p>
            <a:pPr marL="0" indent="0">
              <a:buNone/>
            </a:pPr>
            <a:r>
              <a:rPr lang="en-US" sz="2000" b="1" i="1" dirty="0" smtClean="0">
                <a:effectLst/>
              </a:rPr>
              <a:t>&gt;&gt;&gt; </a:t>
            </a:r>
            <a:r>
              <a:rPr lang="en-US" sz="2000" b="1" i="1" dirty="0" err="1" smtClean="0"/>
              <a:t>User.objects.all</a:t>
            </a:r>
            <a:r>
              <a:rPr lang="en-US" sz="2000" b="1" i="1" dirty="0" smtClean="0"/>
              <a:t>()</a:t>
            </a:r>
            <a:endParaRPr lang="ru-RU" sz="2000" b="1" i="1" dirty="0" smtClean="0"/>
          </a:p>
          <a:p>
            <a:pPr marL="0" indent="0">
              <a:buNone/>
            </a:pPr>
            <a:r>
              <a:rPr lang="ru-RU" sz="2000" dirty="0" smtClean="0"/>
              <a:t>3. Создадим его </a:t>
            </a:r>
            <a:r>
              <a:rPr lang="ru-RU" sz="2000" dirty="0"/>
              <a:t>экземпляр</a:t>
            </a:r>
            <a:r>
              <a:rPr lang="ru-RU" sz="2000" dirty="0" smtClean="0"/>
              <a:t>:</a:t>
            </a:r>
          </a:p>
          <a:p>
            <a:pPr marL="0" indent="0">
              <a:buNone/>
            </a:pPr>
            <a:r>
              <a:rPr lang="en-US" sz="2000" b="1" i="1" dirty="0" smtClean="0"/>
              <a:t>me = </a:t>
            </a:r>
            <a:r>
              <a:rPr lang="en-US" sz="2000" b="1" i="1" dirty="0" err="1" smtClean="0"/>
              <a:t>User.objects.get</a:t>
            </a:r>
            <a:r>
              <a:rPr lang="en-US" sz="2000" b="1" i="1" dirty="0" smtClean="0"/>
              <a:t>(username=</a:t>
            </a:r>
            <a:r>
              <a:rPr lang="en-US" sz="2000" b="1" i="1" dirty="0"/>
              <a:t>'</a:t>
            </a:r>
            <a:r>
              <a:rPr lang="en-US" sz="2000" b="1" i="1" dirty="0" err="1"/>
              <a:t>ola</a:t>
            </a:r>
            <a:r>
              <a:rPr lang="en-US" sz="2000" b="1" i="1" dirty="0" smtClean="0"/>
              <a:t>')</a:t>
            </a:r>
            <a:endParaRPr lang="ru-RU" sz="2000" b="1" i="1" dirty="0" smtClean="0"/>
          </a:p>
          <a:p>
            <a:pPr marL="0" indent="0">
              <a:buNone/>
            </a:pPr>
            <a:r>
              <a:rPr lang="ru-RU" sz="2000" dirty="0" smtClean="0"/>
              <a:t>4. Создадим пост</a:t>
            </a:r>
            <a:r>
              <a:rPr lang="ru-RU" sz="2000" dirty="0"/>
              <a:t>:</a:t>
            </a:r>
            <a:endParaRPr lang="ru-RU" sz="2000" dirty="0" smtClean="0"/>
          </a:p>
          <a:p>
            <a:pPr marL="0" indent="0">
              <a:buNone/>
            </a:pPr>
            <a:r>
              <a:rPr lang="en-US" sz="2000" b="1" i="1" dirty="0" smtClean="0">
                <a:effectLst/>
              </a:rPr>
              <a:t>&gt;&gt;&gt; </a:t>
            </a:r>
            <a:r>
              <a:rPr lang="en-US" sz="2000" b="1" i="1" dirty="0" err="1" smtClean="0"/>
              <a:t>Post.objects.create</a:t>
            </a:r>
            <a:r>
              <a:rPr lang="en-US" sz="2000" b="1" i="1" dirty="0" smtClean="0"/>
              <a:t>(author=me, title=</a:t>
            </a:r>
            <a:r>
              <a:rPr lang="en-US" sz="2000" b="1" i="1" dirty="0"/>
              <a:t>'Sample title'</a:t>
            </a:r>
            <a:r>
              <a:rPr lang="en-US" sz="2000" b="1" i="1" dirty="0" smtClean="0"/>
              <a:t>, text=</a:t>
            </a:r>
            <a:r>
              <a:rPr lang="en-US" sz="2000" b="1" i="1" dirty="0"/>
              <a:t>'Test'</a:t>
            </a:r>
            <a:r>
              <a:rPr lang="en-US" sz="2000" b="1" i="1" dirty="0" smtClean="0"/>
              <a:t>)</a:t>
            </a:r>
            <a:endParaRPr lang="ru-RU" sz="2000" b="1" i="1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293096"/>
            <a:ext cx="8964487" cy="1332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889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Фильтрация </a:t>
            </a:r>
            <a:r>
              <a:rPr lang="ru-RU" b="1" dirty="0" smtClean="0"/>
              <a:t>объектов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548680"/>
            <a:ext cx="8964488" cy="54334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Важной особенностью </a:t>
            </a:r>
            <a:r>
              <a:rPr lang="ru-RU" sz="2400" dirty="0" err="1"/>
              <a:t>QuerySets</a:t>
            </a:r>
            <a:r>
              <a:rPr lang="ru-RU" sz="2400" dirty="0"/>
              <a:t> является возможность фильтровать объекты. </a:t>
            </a:r>
            <a:r>
              <a:rPr lang="ru-RU" sz="2400" dirty="0" smtClean="0"/>
              <a:t>Например:</a:t>
            </a:r>
          </a:p>
          <a:p>
            <a:pPr marL="0" indent="0">
              <a:buNone/>
            </a:pPr>
            <a:r>
              <a:rPr lang="en-US" sz="2400" b="1" i="1" dirty="0" smtClean="0">
                <a:effectLst/>
              </a:rPr>
              <a:t>&gt;&gt;&gt; </a:t>
            </a:r>
            <a:r>
              <a:rPr lang="en-US" sz="2400" b="1" i="1" dirty="0" err="1" smtClean="0"/>
              <a:t>Post.objects.filter</a:t>
            </a:r>
            <a:r>
              <a:rPr lang="en-US" sz="2400" b="1" i="1" dirty="0" smtClean="0"/>
              <a:t>(author=me)</a:t>
            </a:r>
            <a:r>
              <a:rPr lang="ru-RU" sz="2400" b="1" i="1" dirty="0" smtClean="0"/>
              <a:t>  </a:t>
            </a:r>
            <a:r>
              <a:rPr lang="ru-RU" sz="2400" dirty="0" smtClean="0"/>
              <a:t>(все посты автора</a:t>
            </a:r>
            <a:r>
              <a:rPr lang="ru-RU" sz="2400" dirty="0"/>
              <a:t> </a:t>
            </a:r>
            <a:r>
              <a:rPr lang="en-US" sz="2400" dirty="0" smtClean="0"/>
              <a:t>me</a:t>
            </a:r>
            <a:r>
              <a:rPr lang="ru-RU" sz="2400" dirty="0" smtClean="0"/>
              <a:t>)</a:t>
            </a:r>
          </a:p>
          <a:p>
            <a:pPr marL="0" indent="0">
              <a:buNone/>
            </a:pPr>
            <a:r>
              <a:rPr lang="en-US" sz="2400" b="1" i="1" dirty="0" smtClean="0">
                <a:effectLst/>
              </a:rPr>
              <a:t>&gt;&gt;&gt; </a:t>
            </a:r>
            <a:r>
              <a:rPr lang="en-US" sz="2400" b="1" i="1" dirty="0" err="1" smtClean="0"/>
              <a:t>Post.objects.filter</a:t>
            </a:r>
            <a:r>
              <a:rPr lang="en-US" sz="2400" b="1" i="1" dirty="0" smtClean="0"/>
              <a:t>(</a:t>
            </a:r>
            <a:r>
              <a:rPr lang="en-US" sz="2400" b="1" i="1" dirty="0" err="1" smtClean="0"/>
              <a:t>title__contains</a:t>
            </a:r>
            <a:r>
              <a:rPr lang="en-US" sz="2400" b="1" i="1" dirty="0" smtClean="0"/>
              <a:t>=</a:t>
            </a:r>
            <a:r>
              <a:rPr lang="en-US" sz="2400" b="1" i="1" dirty="0"/>
              <a:t>'title</a:t>
            </a:r>
            <a:r>
              <a:rPr lang="en-US" sz="2400" b="1" i="1" dirty="0" smtClean="0"/>
              <a:t>')</a:t>
            </a:r>
            <a:r>
              <a:rPr lang="ru-RU" sz="2400" b="1" i="1" dirty="0" smtClean="0"/>
              <a:t>  </a:t>
            </a:r>
            <a:r>
              <a:rPr lang="ru-RU" sz="2400" dirty="0" smtClean="0"/>
              <a:t>(</a:t>
            </a:r>
            <a:r>
              <a:rPr lang="ru-RU" sz="2400" dirty="0"/>
              <a:t>все записи со словом '</a:t>
            </a:r>
            <a:r>
              <a:rPr lang="ru-RU" sz="2400" dirty="0" err="1"/>
              <a:t>title</a:t>
            </a:r>
            <a:r>
              <a:rPr lang="ru-RU" sz="2400" dirty="0"/>
              <a:t>' в </a:t>
            </a:r>
            <a:r>
              <a:rPr lang="ru-RU" sz="2400" dirty="0" smtClean="0"/>
              <a:t>поле</a:t>
            </a:r>
            <a:r>
              <a:rPr lang="ru-RU" sz="2400" dirty="0"/>
              <a:t> </a:t>
            </a:r>
            <a:r>
              <a:rPr lang="ru-RU" sz="2400" dirty="0" err="1" smtClean="0"/>
              <a:t>title</a:t>
            </a:r>
            <a:r>
              <a:rPr lang="ru-RU" sz="2400" dirty="0" smtClean="0"/>
              <a:t>)</a:t>
            </a:r>
          </a:p>
          <a:p>
            <a:pPr marL="0" indent="0">
              <a:buNone/>
            </a:pPr>
            <a:r>
              <a:rPr lang="ru-RU" sz="2400" dirty="0" smtClean="0"/>
              <a:t>Список </a:t>
            </a:r>
            <a:r>
              <a:rPr lang="ru-RU" sz="2400" dirty="0"/>
              <a:t>всех опубликованных </a:t>
            </a:r>
            <a:r>
              <a:rPr lang="ru-RU" sz="2400" dirty="0" smtClean="0"/>
              <a:t>записей:</a:t>
            </a:r>
          </a:p>
          <a:p>
            <a:pPr marL="0" indent="0">
              <a:buNone/>
            </a:pPr>
            <a:r>
              <a:rPr lang="en-US" sz="2400" b="1" i="1" dirty="0"/>
              <a:t>&gt;&gt;&gt; from </a:t>
            </a:r>
            <a:r>
              <a:rPr lang="en-US" sz="2400" b="1" i="1" dirty="0" err="1"/>
              <a:t>django.utils</a:t>
            </a:r>
            <a:r>
              <a:rPr lang="en-US" sz="2400" b="1" i="1" dirty="0"/>
              <a:t> import </a:t>
            </a:r>
            <a:r>
              <a:rPr lang="en-US" sz="2400" b="1" i="1" dirty="0" err="1"/>
              <a:t>timezone</a:t>
            </a:r>
            <a:r>
              <a:rPr lang="en-US" sz="2400" b="1" i="1" dirty="0"/>
              <a:t> </a:t>
            </a:r>
            <a:endParaRPr lang="ru-RU" sz="2400" b="1" i="1" dirty="0" smtClean="0"/>
          </a:p>
          <a:p>
            <a:pPr marL="0" indent="0">
              <a:buNone/>
            </a:pPr>
            <a:r>
              <a:rPr lang="en-US" sz="2400" b="1" i="1" dirty="0"/>
              <a:t>&gt;&gt;&gt; post = </a:t>
            </a:r>
            <a:r>
              <a:rPr lang="en-US" sz="2400" b="1" i="1" dirty="0" err="1"/>
              <a:t>Post.objects.get</a:t>
            </a:r>
            <a:r>
              <a:rPr lang="en-US" sz="2400" b="1" i="1" dirty="0"/>
              <a:t>(title="Sample title")</a:t>
            </a:r>
            <a:endParaRPr lang="ru-RU" sz="2400" b="1" i="1" dirty="0"/>
          </a:p>
          <a:p>
            <a:pPr marL="0" indent="0">
              <a:buNone/>
            </a:pPr>
            <a:r>
              <a:rPr lang="en-US" sz="2400" b="1" i="1" dirty="0"/>
              <a:t>&gt;&gt;&gt; </a:t>
            </a:r>
            <a:r>
              <a:rPr lang="en-US" sz="2400" b="1" i="1" dirty="0" err="1"/>
              <a:t>post.publish</a:t>
            </a:r>
            <a:r>
              <a:rPr lang="en-US" sz="2400" b="1" i="1" dirty="0"/>
              <a:t>()</a:t>
            </a:r>
            <a:endParaRPr lang="ru-RU" sz="2400" b="1" i="1" dirty="0"/>
          </a:p>
          <a:p>
            <a:pPr marL="0" indent="0">
              <a:buNone/>
            </a:pPr>
            <a:r>
              <a:rPr lang="en-US" sz="2400" b="1" i="1" dirty="0"/>
              <a:t>&gt;&gt;&gt; </a:t>
            </a:r>
            <a:r>
              <a:rPr lang="en-US" sz="2400" b="1" i="1" dirty="0" err="1"/>
              <a:t>Post.objects.filter</a:t>
            </a:r>
            <a:r>
              <a:rPr lang="en-US" sz="2400" b="1" i="1" dirty="0"/>
              <a:t>(published_date__</a:t>
            </a:r>
            <a:r>
              <a:rPr lang="en-US" sz="2400" b="1" i="1" dirty="0" err="1"/>
              <a:t>lte</a:t>
            </a:r>
            <a:r>
              <a:rPr lang="en-US" sz="2400" b="1" i="1" dirty="0"/>
              <a:t>=</a:t>
            </a:r>
            <a:r>
              <a:rPr lang="en-US" sz="2400" b="1" i="1" dirty="0" err="1"/>
              <a:t>timezone.now</a:t>
            </a:r>
            <a:r>
              <a:rPr lang="en-US" sz="2400" b="1" i="1" dirty="0"/>
              <a:t>()) []</a:t>
            </a:r>
            <a:endParaRPr lang="ru-RU" sz="2400" b="1" i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3" y="4797152"/>
            <a:ext cx="6393527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342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9925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Сортировка </a:t>
            </a:r>
            <a:r>
              <a:rPr lang="ru-RU" b="1" dirty="0" smtClean="0"/>
              <a:t>объектов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620688"/>
            <a:ext cx="8784976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 err="1"/>
              <a:t>QuerySets</a:t>
            </a:r>
            <a:r>
              <a:rPr lang="ru-RU" sz="2400" dirty="0"/>
              <a:t> позволяет сортировать </a:t>
            </a:r>
            <a:r>
              <a:rPr lang="ru-RU" sz="2400" dirty="0" smtClean="0"/>
              <a:t>объекты.</a:t>
            </a:r>
          </a:p>
          <a:p>
            <a:pPr marL="0" indent="0" algn="just">
              <a:buNone/>
            </a:pPr>
            <a:r>
              <a:rPr lang="ru-RU" sz="2400" dirty="0" smtClean="0"/>
              <a:t>Сортируем </a:t>
            </a:r>
            <a:r>
              <a:rPr lang="ru-RU" sz="2400" dirty="0"/>
              <a:t>по полю </a:t>
            </a:r>
            <a:r>
              <a:rPr lang="ru-RU" sz="2400" dirty="0" err="1" smtClean="0"/>
              <a:t>created_date</a:t>
            </a:r>
            <a:r>
              <a:rPr lang="ru-RU" sz="2400" dirty="0" smtClean="0"/>
              <a:t>:</a:t>
            </a:r>
          </a:p>
          <a:p>
            <a:pPr marL="0" indent="0" algn="just">
              <a:buNone/>
            </a:pPr>
            <a:r>
              <a:rPr lang="en-US" sz="2400" b="1" i="1" dirty="0" smtClean="0">
                <a:effectLst/>
              </a:rPr>
              <a:t>&gt;&gt;&gt; </a:t>
            </a:r>
            <a:r>
              <a:rPr lang="en-US" sz="2400" b="1" i="1" dirty="0" err="1" smtClean="0"/>
              <a:t>Post.objects.order_by</a:t>
            </a:r>
            <a:r>
              <a:rPr lang="en-US" sz="2400" b="1" i="1" dirty="0" smtClean="0"/>
              <a:t>(</a:t>
            </a:r>
            <a:r>
              <a:rPr lang="en-US" sz="2400" b="1" i="1" dirty="0"/>
              <a:t>'</a:t>
            </a:r>
            <a:r>
              <a:rPr lang="en-US" sz="2400" b="1" i="1" dirty="0" err="1"/>
              <a:t>created_date</a:t>
            </a:r>
            <a:r>
              <a:rPr lang="en-US" sz="2400" b="1" i="1" dirty="0" smtClean="0"/>
              <a:t>')</a:t>
            </a:r>
            <a:endParaRPr lang="ru-RU" sz="2400" b="1" i="1" dirty="0" smtClean="0"/>
          </a:p>
          <a:p>
            <a:pPr marL="0" indent="0" algn="just">
              <a:buNone/>
            </a:pPr>
            <a:r>
              <a:rPr lang="ru-RU" sz="2400" dirty="0" smtClean="0"/>
              <a:t>Можем </a:t>
            </a:r>
            <a:r>
              <a:rPr lang="ru-RU" sz="2400" dirty="0"/>
              <a:t>изменить порядок на противоположный, добавив </a:t>
            </a:r>
            <a:r>
              <a:rPr lang="ru-RU" sz="2400" dirty="0" smtClean="0"/>
              <a:t>-</a:t>
            </a:r>
            <a:r>
              <a:rPr lang="ru-RU" sz="2400" dirty="0"/>
              <a:t> в начало условия</a:t>
            </a:r>
            <a:r>
              <a:rPr lang="ru-RU" sz="2400" dirty="0" smtClean="0"/>
              <a:t>:</a:t>
            </a:r>
          </a:p>
          <a:p>
            <a:pPr marL="0" indent="0" algn="just">
              <a:buNone/>
            </a:pPr>
            <a:r>
              <a:rPr lang="en-US" sz="2400" b="1" i="1" dirty="0"/>
              <a:t>&gt;&gt;&gt; </a:t>
            </a:r>
            <a:r>
              <a:rPr lang="en-US" sz="2400" b="1" i="1" dirty="0" err="1"/>
              <a:t>Post.objects.order_by</a:t>
            </a:r>
            <a:r>
              <a:rPr lang="en-US" sz="2400" b="1" i="1" dirty="0"/>
              <a:t>('-</a:t>
            </a:r>
            <a:r>
              <a:rPr lang="en-US" sz="2400" b="1" i="1" dirty="0" err="1"/>
              <a:t>created_date</a:t>
            </a:r>
            <a:r>
              <a:rPr lang="en-US" sz="2400" b="1" i="1" dirty="0" smtClean="0"/>
              <a:t>')</a:t>
            </a:r>
            <a:endParaRPr lang="ru-RU" sz="2400" b="1" i="1" dirty="0" smtClean="0"/>
          </a:p>
          <a:p>
            <a:pPr marL="0" indent="0" algn="just">
              <a:buNone/>
            </a:pPr>
            <a:r>
              <a:rPr lang="ru-RU" sz="2400" dirty="0" err="1"/>
              <a:t>QuerySets</a:t>
            </a:r>
            <a:r>
              <a:rPr lang="ru-RU" sz="2400" dirty="0"/>
              <a:t> можно </a:t>
            </a:r>
            <a:r>
              <a:rPr lang="ru-RU" sz="2400" b="1" dirty="0"/>
              <a:t>сцеплять</a:t>
            </a:r>
            <a:r>
              <a:rPr lang="ru-RU" sz="2400" dirty="0"/>
              <a:t>, создавая цепочки</a:t>
            </a:r>
            <a:r>
              <a:rPr lang="ru-RU" sz="2400" dirty="0" smtClean="0"/>
              <a:t>:</a:t>
            </a:r>
          </a:p>
          <a:p>
            <a:pPr marL="0" indent="0" algn="just">
              <a:buNone/>
            </a:pPr>
            <a:r>
              <a:rPr lang="en-US" sz="2400" b="1" i="1" dirty="0"/>
              <a:t>&gt;&gt;&gt; </a:t>
            </a:r>
            <a:r>
              <a:rPr lang="en-US" sz="1800" b="1" i="1" dirty="0" err="1"/>
              <a:t>Post.objects.filter</a:t>
            </a:r>
            <a:r>
              <a:rPr lang="en-US" sz="1800" b="1" i="1" dirty="0"/>
              <a:t>(published_date__</a:t>
            </a:r>
            <a:r>
              <a:rPr lang="en-US" sz="1800" b="1" i="1" dirty="0" err="1"/>
              <a:t>lte</a:t>
            </a:r>
            <a:r>
              <a:rPr lang="en-US" sz="1800" b="1" i="1" dirty="0"/>
              <a:t>=</a:t>
            </a:r>
            <a:r>
              <a:rPr lang="en-US" sz="1800" b="1" i="1" dirty="0" err="1"/>
              <a:t>timezone.now</a:t>
            </a:r>
            <a:r>
              <a:rPr lang="en-US" sz="1800" b="1" i="1" dirty="0"/>
              <a:t>()).</a:t>
            </a:r>
            <a:r>
              <a:rPr lang="en-US" sz="1800" b="1" i="1" dirty="0" err="1"/>
              <a:t>order_by</a:t>
            </a:r>
            <a:r>
              <a:rPr lang="en-US" sz="1800" b="1" i="1" dirty="0"/>
              <a:t>('</a:t>
            </a:r>
            <a:r>
              <a:rPr lang="en-US" sz="1800" b="1" i="1" dirty="0" err="1"/>
              <a:t>published_date</a:t>
            </a:r>
            <a:r>
              <a:rPr lang="en-US" sz="1800" b="1" i="1" dirty="0"/>
              <a:t>')</a:t>
            </a:r>
            <a:endParaRPr lang="ru-RU" sz="1800" b="1" i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" y="4221088"/>
            <a:ext cx="9131393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223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84976" cy="908720"/>
          </a:xfrm>
        </p:spPr>
        <p:txBody>
          <a:bodyPr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ru-RU" b="1" dirty="0"/>
              <a:t>Динамически изменяющиеся данные в </a:t>
            </a:r>
            <a:r>
              <a:rPr lang="ru-RU" b="1" dirty="0" smtClean="0"/>
              <a:t>шаблонах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196752"/>
            <a:ext cx="8964488" cy="535597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 smtClean="0"/>
              <a:t>Необходимо отобразить </a:t>
            </a:r>
            <a:r>
              <a:rPr lang="ru-RU" sz="2000" dirty="0"/>
              <a:t>записи в </a:t>
            </a:r>
            <a:r>
              <a:rPr lang="ru-RU" sz="2000" dirty="0" smtClean="0"/>
              <a:t>шаблоне HTML-страницы. </a:t>
            </a:r>
            <a:r>
              <a:rPr lang="ru-RU" sz="2000" dirty="0"/>
              <a:t>Для этого </a:t>
            </a:r>
            <a:r>
              <a:rPr lang="ru-RU" sz="2000" dirty="0" smtClean="0"/>
              <a:t>нужны</a:t>
            </a:r>
            <a:r>
              <a:rPr lang="ru-RU" sz="2000" dirty="0"/>
              <a:t> </a:t>
            </a:r>
            <a:r>
              <a:rPr lang="ru-RU" sz="2000" i="1" dirty="0"/>
              <a:t>представления</a:t>
            </a:r>
            <a:r>
              <a:rPr lang="ru-RU" sz="2000" dirty="0"/>
              <a:t>: соединять между собой модели и шаблоны. В </a:t>
            </a:r>
            <a:r>
              <a:rPr lang="ru-RU" sz="2000" dirty="0" err="1" smtClean="0"/>
              <a:t>post_list</a:t>
            </a:r>
            <a:r>
              <a:rPr lang="ru-RU" sz="2000" dirty="0"/>
              <a:t> </a:t>
            </a:r>
            <a:r>
              <a:rPr lang="ru-RU" sz="2000" i="1" dirty="0"/>
              <a:t>представлению</a:t>
            </a:r>
            <a:r>
              <a:rPr lang="ru-RU" sz="2000" dirty="0"/>
              <a:t> нужно будет взять модели, которые </a:t>
            </a:r>
            <a:r>
              <a:rPr lang="ru-RU" sz="2000" dirty="0" smtClean="0"/>
              <a:t>необходимо отобразить</a:t>
            </a:r>
            <a:r>
              <a:rPr lang="ru-RU" sz="2000" dirty="0"/>
              <a:t>, и передать их шаблону. </a:t>
            </a:r>
            <a:r>
              <a:rPr lang="ru-RU" sz="2000" dirty="0" smtClean="0"/>
              <a:t>В</a:t>
            </a:r>
            <a:r>
              <a:rPr lang="ru-RU" sz="2000" dirty="0"/>
              <a:t> </a:t>
            </a:r>
            <a:r>
              <a:rPr lang="ru-RU" sz="2000" i="1" dirty="0"/>
              <a:t>представлениях</a:t>
            </a:r>
            <a:r>
              <a:rPr lang="ru-RU" sz="2000" dirty="0"/>
              <a:t> </a:t>
            </a:r>
            <a:r>
              <a:rPr lang="ru-RU" sz="2000" dirty="0" smtClean="0"/>
              <a:t>определяем</a:t>
            </a:r>
            <a:r>
              <a:rPr lang="ru-RU" sz="2000" dirty="0"/>
              <a:t>, что </a:t>
            </a:r>
            <a:r>
              <a:rPr lang="ru-RU" sz="2000" dirty="0" smtClean="0"/>
              <a:t>будет </a:t>
            </a:r>
            <a:r>
              <a:rPr lang="ru-RU" sz="2000" dirty="0"/>
              <a:t>отображена в </a:t>
            </a:r>
            <a:r>
              <a:rPr lang="ru-RU" sz="2000" dirty="0" smtClean="0"/>
              <a:t>шаблоне. В файле </a:t>
            </a:r>
            <a:r>
              <a:rPr lang="en-US" sz="2000" dirty="0" smtClean="0"/>
              <a:t>blog/views.py</a:t>
            </a:r>
            <a:r>
              <a:rPr lang="ru-RU" sz="2000" dirty="0" smtClean="0"/>
              <a:t>:</a:t>
            </a:r>
          </a:p>
          <a:p>
            <a:pPr marL="0" indent="0">
              <a:buNone/>
            </a:pPr>
            <a:r>
              <a:rPr lang="en-US" sz="2400" b="1" i="1" dirty="0"/>
              <a:t>from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django.shortcuts</a:t>
            </a:r>
            <a:r>
              <a:rPr lang="en-US" sz="2400" b="1" i="1" dirty="0" smtClean="0"/>
              <a:t> </a:t>
            </a:r>
            <a:r>
              <a:rPr lang="en-US" sz="2400" b="1" i="1" dirty="0"/>
              <a:t>import</a:t>
            </a:r>
            <a:r>
              <a:rPr lang="en-US" sz="2400" b="1" i="1" dirty="0" smtClean="0"/>
              <a:t> render</a:t>
            </a:r>
            <a:endParaRPr lang="ru-RU" sz="2400" b="1" i="1" dirty="0" smtClean="0"/>
          </a:p>
          <a:p>
            <a:pPr marL="0" indent="0">
              <a:buNone/>
            </a:pPr>
            <a:r>
              <a:rPr lang="en-US" sz="2400" b="1" i="1" dirty="0" smtClean="0"/>
              <a:t>from </a:t>
            </a:r>
            <a:r>
              <a:rPr lang="en-US" sz="2400" b="1" i="1" dirty="0" err="1" smtClean="0"/>
              <a:t>django.utils</a:t>
            </a:r>
            <a:r>
              <a:rPr lang="en-US" sz="2400" b="1" i="1" dirty="0" smtClean="0"/>
              <a:t> </a:t>
            </a:r>
            <a:r>
              <a:rPr lang="en-US" sz="2400" b="1" i="1" dirty="0"/>
              <a:t>import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timezone</a:t>
            </a:r>
            <a:endParaRPr lang="ru-RU" sz="2400" b="1" i="1" dirty="0"/>
          </a:p>
          <a:p>
            <a:pPr marL="0" indent="0">
              <a:buNone/>
            </a:pPr>
            <a:r>
              <a:rPr lang="en-US" sz="2400" b="1" i="1" dirty="0" smtClean="0"/>
              <a:t>from .models </a:t>
            </a:r>
            <a:r>
              <a:rPr lang="en-US" sz="2400" b="1" i="1" dirty="0"/>
              <a:t>import</a:t>
            </a:r>
            <a:r>
              <a:rPr lang="en-US" sz="2400" b="1" i="1" dirty="0" smtClean="0"/>
              <a:t> Post </a:t>
            </a:r>
            <a:endParaRPr lang="ru-RU" sz="2400" b="1" i="1" dirty="0" smtClean="0"/>
          </a:p>
          <a:p>
            <a:pPr marL="0" indent="0">
              <a:buNone/>
            </a:pPr>
            <a:r>
              <a:rPr lang="en-US" sz="2400" b="1" i="1" dirty="0" err="1" smtClean="0"/>
              <a:t>def</a:t>
            </a:r>
            <a:r>
              <a:rPr lang="en-US" sz="2400" b="1" i="1" dirty="0" smtClean="0"/>
              <a:t> </a:t>
            </a:r>
            <a:r>
              <a:rPr lang="en-US" sz="2400" b="1" i="1" dirty="0" err="1"/>
              <a:t>post_list</a:t>
            </a:r>
            <a:r>
              <a:rPr lang="en-US" sz="2400" b="1" i="1" dirty="0"/>
              <a:t>(request):</a:t>
            </a:r>
            <a:r>
              <a:rPr lang="en-US" sz="2400" b="1" i="1" dirty="0" smtClean="0"/>
              <a:t> </a:t>
            </a:r>
            <a:endParaRPr lang="ru-RU" sz="2400" b="1" i="1" dirty="0" smtClean="0"/>
          </a:p>
          <a:p>
            <a:pPr marL="0" indent="0">
              <a:buNone/>
            </a:pPr>
            <a:r>
              <a:rPr lang="ru-RU" sz="2400" b="1" i="1" dirty="0"/>
              <a:t> </a:t>
            </a:r>
            <a:r>
              <a:rPr lang="ru-RU" sz="2400" b="1" i="1" dirty="0" smtClean="0"/>
              <a:t>       </a:t>
            </a:r>
            <a:r>
              <a:rPr lang="en-US" sz="2400" b="1" i="1" dirty="0" smtClean="0"/>
              <a:t>Posts</a:t>
            </a:r>
            <a:r>
              <a:rPr lang="ru-RU" sz="2400" b="1" i="1" dirty="0" smtClean="0"/>
              <a:t> </a:t>
            </a:r>
            <a:r>
              <a:rPr lang="en-US" sz="2400" b="1" i="1" dirty="0" smtClean="0"/>
              <a:t> = </a:t>
            </a:r>
            <a:r>
              <a:rPr lang="en-US" sz="2400" b="1" i="1" dirty="0" err="1" smtClean="0"/>
              <a:t>Post.objects.filter</a:t>
            </a:r>
            <a:r>
              <a:rPr lang="en-US" sz="2400" b="1" i="1" dirty="0" smtClean="0"/>
              <a:t>(</a:t>
            </a:r>
            <a:endParaRPr lang="ru-RU" sz="2400" b="1" i="1" dirty="0" smtClean="0"/>
          </a:p>
          <a:p>
            <a:pPr marL="0" indent="0">
              <a:buNone/>
            </a:pPr>
            <a:r>
              <a:rPr lang="ru-RU" sz="2400" b="1" i="1" dirty="0" smtClean="0"/>
              <a:t>      </a:t>
            </a:r>
            <a:r>
              <a:rPr lang="en-US" sz="2400" b="1" i="1" dirty="0" smtClean="0"/>
              <a:t>published_date__</a:t>
            </a:r>
            <a:r>
              <a:rPr lang="en-US" sz="2400" b="1" i="1" dirty="0" err="1" smtClean="0"/>
              <a:t>lte</a:t>
            </a:r>
            <a:r>
              <a:rPr lang="en-US" sz="2400" b="1" i="1" dirty="0" smtClean="0"/>
              <a:t>=</a:t>
            </a:r>
            <a:r>
              <a:rPr lang="en-US" sz="2400" b="1" i="1" dirty="0" err="1" smtClean="0"/>
              <a:t>timezone.now</a:t>
            </a:r>
            <a:r>
              <a:rPr lang="en-US" sz="2400" b="1" i="1" dirty="0" smtClean="0"/>
              <a:t>()).</a:t>
            </a:r>
            <a:r>
              <a:rPr lang="en-US" sz="2400" b="1" i="1" dirty="0" err="1" smtClean="0"/>
              <a:t>order_by</a:t>
            </a:r>
            <a:r>
              <a:rPr lang="en-US" sz="2400" b="1" i="1" dirty="0" smtClean="0"/>
              <a:t>(</a:t>
            </a:r>
            <a:r>
              <a:rPr lang="en-US" sz="2400" b="1" i="1" dirty="0"/>
              <a:t>'</a:t>
            </a:r>
            <a:r>
              <a:rPr lang="en-US" sz="2400" b="1" i="1" dirty="0" err="1"/>
              <a:t>published_date</a:t>
            </a:r>
            <a:r>
              <a:rPr lang="en-US" sz="2400" b="1" i="1" dirty="0"/>
              <a:t>'</a:t>
            </a:r>
            <a:r>
              <a:rPr lang="en-US" sz="2400" b="1" i="1" dirty="0" smtClean="0"/>
              <a:t>) </a:t>
            </a:r>
            <a:r>
              <a:rPr lang="ru-RU" sz="2400" b="1" i="1" dirty="0" smtClean="0"/>
              <a:t>      </a:t>
            </a:r>
            <a:r>
              <a:rPr lang="en-US" sz="2400" b="1" i="1" dirty="0" smtClean="0"/>
              <a:t>return render(request, </a:t>
            </a:r>
            <a:r>
              <a:rPr lang="en-US" sz="2400" b="1" i="1" dirty="0"/>
              <a:t>'blog/post_list.html'</a:t>
            </a:r>
            <a:r>
              <a:rPr lang="en-US" sz="2400" b="1" i="1" dirty="0" smtClean="0"/>
              <a:t>, {</a:t>
            </a:r>
            <a:r>
              <a:rPr lang="en-US" sz="2400" b="1" i="1" dirty="0"/>
              <a:t>'posts'</a:t>
            </a:r>
            <a:r>
              <a:rPr lang="en-US" sz="2400" b="1" i="1" dirty="0" smtClean="0"/>
              <a:t>: posts})</a:t>
            </a:r>
            <a:endParaRPr lang="ru-RU" sz="2400" b="1" i="1" dirty="0"/>
          </a:p>
        </p:txBody>
      </p:sp>
    </p:spTree>
    <p:extLst>
      <p:ext uri="{BB962C8B-B14F-4D97-AF65-F5344CB8AC3E}">
        <p14:creationId xmlns:p14="http://schemas.microsoft.com/office/powerpoint/2010/main" val="274703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Шаблоны </a:t>
            </a:r>
            <a:r>
              <a:rPr lang="en-US" b="1" dirty="0" smtClean="0"/>
              <a:t>Django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268760"/>
            <a:ext cx="8640960" cy="49685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В </a:t>
            </a:r>
            <a:r>
              <a:rPr lang="ru-RU" sz="2400" dirty="0"/>
              <a:t>HTML нельзя помещать код </a:t>
            </a:r>
            <a:r>
              <a:rPr lang="ru-RU" sz="2400" dirty="0" err="1" smtClean="0"/>
              <a:t>Python</a:t>
            </a:r>
            <a:r>
              <a:rPr lang="ru-RU" sz="2400" dirty="0" smtClean="0"/>
              <a:t>. </a:t>
            </a:r>
            <a:r>
              <a:rPr lang="ru-RU" sz="2400" b="1" dirty="0"/>
              <a:t>Теги шаблонов </a:t>
            </a:r>
            <a:r>
              <a:rPr lang="ru-RU" sz="2400" b="1" dirty="0" err="1"/>
              <a:t>Django</a:t>
            </a:r>
            <a:r>
              <a:rPr lang="ru-RU" sz="2400" dirty="0"/>
              <a:t> позволяют нам вставлять </a:t>
            </a:r>
            <a:r>
              <a:rPr lang="ru-RU" sz="2400" dirty="0" err="1"/>
              <a:t>Python</a:t>
            </a:r>
            <a:r>
              <a:rPr lang="ru-RU" sz="2400" dirty="0"/>
              <a:t> в HTML, так что </a:t>
            </a:r>
            <a:r>
              <a:rPr lang="ru-RU" sz="2400" dirty="0" smtClean="0"/>
              <a:t>можно </a:t>
            </a:r>
            <a:r>
              <a:rPr lang="ru-RU" sz="2400" dirty="0"/>
              <a:t>создавать динамические веб-сайты быстрее и проще</a:t>
            </a:r>
            <a:r>
              <a:rPr lang="ru-RU" sz="2400" dirty="0" smtClean="0"/>
              <a:t>.</a:t>
            </a:r>
          </a:p>
          <a:p>
            <a:pPr marL="0" indent="0">
              <a:buNone/>
            </a:pPr>
            <a:r>
              <a:rPr lang="ru-RU" sz="2400" b="1" dirty="0"/>
              <a:t>Отображаем шаблон списка записей</a:t>
            </a:r>
          </a:p>
          <a:p>
            <a:pPr marL="0" indent="0">
              <a:buNone/>
            </a:pPr>
            <a:r>
              <a:rPr lang="ru-RU" sz="2400" dirty="0"/>
              <a:t>Чтобы вставить переменную в шаблон </a:t>
            </a:r>
            <a:r>
              <a:rPr lang="ru-RU" sz="2400" dirty="0" err="1"/>
              <a:t>Django</a:t>
            </a:r>
            <a:r>
              <a:rPr lang="ru-RU" sz="2400" dirty="0"/>
              <a:t>, нам нужно использовать двойные фигурные скобки с именем переменной </a:t>
            </a:r>
            <a:r>
              <a:rPr lang="ru-RU" sz="2400" dirty="0" smtClean="0"/>
              <a:t>внутри: в файле </a:t>
            </a:r>
            <a:r>
              <a:rPr lang="en-US" sz="2400" b="1" i="1" dirty="0" smtClean="0"/>
              <a:t>blog/templates/blog/post_list.html</a:t>
            </a:r>
            <a:r>
              <a:rPr lang="ru-RU" sz="2400" b="1" i="1" dirty="0" smtClean="0"/>
              <a:t> </a:t>
            </a:r>
            <a:r>
              <a:rPr lang="ru-RU" sz="2400" dirty="0" smtClean="0"/>
              <a:t>заменим </a:t>
            </a:r>
            <a:r>
              <a:rPr lang="ru-RU" sz="2400" dirty="0"/>
              <a:t>всё, начиная со второго </a:t>
            </a:r>
            <a:r>
              <a:rPr lang="ru-RU" sz="2400" dirty="0" smtClean="0"/>
              <a:t>&lt;</a:t>
            </a:r>
            <a:r>
              <a:rPr lang="ru-RU" sz="2400" dirty="0" err="1" smtClean="0"/>
              <a:t>div</a:t>
            </a:r>
            <a:r>
              <a:rPr lang="ru-RU" sz="2400" dirty="0" smtClean="0"/>
              <a:t>&gt;</a:t>
            </a:r>
            <a:r>
              <a:rPr lang="ru-RU" sz="2400" dirty="0"/>
              <a:t> и вплоть до третьего </a:t>
            </a:r>
            <a:r>
              <a:rPr lang="ru-RU" sz="2400" dirty="0" smtClean="0"/>
              <a:t>&lt;/</a:t>
            </a:r>
            <a:r>
              <a:rPr lang="ru-RU" sz="2400" dirty="0" err="1" smtClean="0"/>
              <a:t>div</a:t>
            </a:r>
            <a:r>
              <a:rPr lang="ru-RU" sz="2400" dirty="0" smtClean="0"/>
              <a:t>&gt;</a:t>
            </a:r>
            <a:r>
              <a:rPr lang="ru-RU" sz="2400" dirty="0"/>
              <a:t> </a:t>
            </a:r>
            <a:r>
              <a:rPr lang="ru-RU" sz="2400" dirty="0" smtClean="0"/>
              <a:t>кодом:</a:t>
            </a:r>
            <a:endParaRPr lang="ru-RU" sz="2400" b="1" i="1" dirty="0" smtClean="0"/>
          </a:p>
          <a:p>
            <a:pPr marL="0" indent="0">
              <a:buNone/>
            </a:pPr>
            <a:r>
              <a:rPr lang="ru-RU" sz="2400" b="1" i="1" dirty="0" smtClean="0"/>
              <a:t>	</a:t>
            </a:r>
            <a:r>
              <a:rPr lang="en-US" sz="2400" b="1" i="1" dirty="0" smtClean="0"/>
              <a:t>{{ posts }}</a:t>
            </a:r>
            <a:endParaRPr lang="ru-RU" sz="2400" b="1" i="1" dirty="0" smtClean="0"/>
          </a:p>
          <a:p>
            <a:pPr marL="0" indent="0">
              <a:buNone/>
            </a:pPr>
            <a:r>
              <a:rPr lang="ru-RU" sz="2400" dirty="0" smtClean="0"/>
              <a:t>Сохраняем файл и обновляем страницу, чтобы увидеть результат </a:t>
            </a:r>
            <a:r>
              <a:rPr lang="ru-RU" sz="2400" b="1" i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170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620688"/>
            <a:ext cx="8640960" cy="6048672"/>
          </a:xfrm>
        </p:spPr>
        <p:txBody>
          <a:bodyPr/>
          <a:lstStyle/>
          <a:p>
            <a:pPr marL="0" indent="0">
              <a:buNone/>
            </a:pPr>
            <a:r>
              <a:rPr lang="ru-RU" sz="2000" dirty="0" smtClean="0"/>
              <a:t>Для того, чтобы отобразить список постов:</a:t>
            </a:r>
          </a:p>
          <a:p>
            <a:pPr marL="0" indent="0">
              <a:buNone/>
            </a:pPr>
            <a:r>
              <a:rPr lang="en-US" sz="2000" b="1" i="1" dirty="0" smtClean="0"/>
              <a:t>{% for post in posts %} </a:t>
            </a:r>
            <a:endParaRPr lang="ru-RU" sz="2000" b="1" i="1" dirty="0" smtClean="0"/>
          </a:p>
          <a:p>
            <a:pPr marL="0" indent="0">
              <a:buNone/>
            </a:pPr>
            <a:r>
              <a:rPr lang="ru-RU" sz="2000" b="1" i="1" dirty="0" smtClean="0"/>
              <a:t>	</a:t>
            </a:r>
            <a:r>
              <a:rPr lang="en-US" sz="2000" b="1" i="1" dirty="0" smtClean="0"/>
              <a:t>{{ post }} </a:t>
            </a:r>
            <a:endParaRPr lang="ru-RU" sz="2000" b="1" i="1" dirty="0" smtClean="0"/>
          </a:p>
          <a:p>
            <a:pPr marL="0" indent="0">
              <a:buNone/>
            </a:pPr>
            <a:r>
              <a:rPr lang="en-US" sz="2000" b="1" i="1" dirty="0" smtClean="0"/>
              <a:t>{% </a:t>
            </a:r>
            <a:r>
              <a:rPr lang="en-US" sz="2000" b="1" i="1" dirty="0" err="1" smtClean="0"/>
              <a:t>endfor</a:t>
            </a:r>
            <a:r>
              <a:rPr lang="en-US" sz="2000" b="1" i="1" dirty="0" smtClean="0"/>
              <a:t> %}</a:t>
            </a:r>
            <a:endParaRPr lang="ru-RU" sz="2000" b="1" i="1" dirty="0" smtClean="0"/>
          </a:p>
          <a:p>
            <a:pPr marL="0" indent="0">
              <a:buNone/>
            </a:pPr>
            <a:r>
              <a:rPr lang="ru-RU" sz="2000" dirty="0" smtClean="0"/>
              <a:t>В </a:t>
            </a:r>
            <a:r>
              <a:rPr lang="en-US" sz="2000" b="1" i="1" dirty="0" smtClean="0"/>
              <a:t>blog/templates/blog/post_list.html</a:t>
            </a:r>
            <a:r>
              <a:rPr lang="ru-RU" sz="2000" dirty="0" smtClean="0"/>
              <a:t> элемент</a:t>
            </a:r>
            <a:r>
              <a:rPr lang="ru-RU" sz="2000" dirty="0"/>
              <a:t> </a:t>
            </a:r>
            <a:r>
              <a:rPr lang="ru-RU" sz="2000" dirty="0" err="1" smtClean="0"/>
              <a:t>body</a:t>
            </a:r>
            <a:r>
              <a:rPr lang="ru-RU" sz="2000" dirty="0"/>
              <a:t> будет выглядеть следующим образом:</a:t>
            </a:r>
            <a:endParaRPr lang="ru-RU" sz="2000" b="1" i="1" dirty="0" smtClean="0"/>
          </a:p>
          <a:p>
            <a:pPr marL="0" indent="0">
              <a:buNone/>
            </a:pPr>
            <a:r>
              <a:rPr lang="en-US" sz="2000" b="1" i="1" dirty="0"/>
              <a:t>&lt;div&gt;</a:t>
            </a:r>
            <a:r>
              <a:rPr lang="en-US" sz="2000" b="1" i="1" dirty="0" smtClean="0"/>
              <a:t> </a:t>
            </a:r>
            <a:endParaRPr lang="ru-RU" sz="2000" b="1" i="1" dirty="0" smtClean="0"/>
          </a:p>
          <a:p>
            <a:pPr marL="0" indent="0">
              <a:buNone/>
            </a:pPr>
            <a:r>
              <a:rPr lang="ru-RU" sz="2000" b="1" i="1" dirty="0"/>
              <a:t>	</a:t>
            </a:r>
            <a:r>
              <a:rPr lang="en-US" sz="2000" b="1" i="1" dirty="0" smtClean="0"/>
              <a:t>&lt;</a:t>
            </a:r>
            <a:r>
              <a:rPr lang="en-US" sz="2000" b="1" i="1" dirty="0"/>
              <a:t>h1&gt;&lt;a </a:t>
            </a:r>
            <a:r>
              <a:rPr lang="en-US" sz="2000" b="1" i="1" dirty="0" err="1"/>
              <a:t>href</a:t>
            </a:r>
            <a:r>
              <a:rPr lang="en-US" sz="2000" b="1" i="1" dirty="0"/>
              <a:t>="/"&gt;</a:t>
            </a:r>
            <a:r>
              <a:rPr lang="en-US" sz="2000" b="1" i="1" dirty="0" smtClean="0"/>
              <a:t>Django Girls Blog</a:t>
            </a:r>
            <a:r>
              <a:rPr lang="en-US" sz="2000" b="1" i="1" dirty="0"/>
              <a:t>&lt;/a&gt;&lt;/h1&gt;</a:t>
            </a:r>
            <a:r>
              <a:rPr lang="en-US" sz="2000" b="1" i="1" dirty="0" smtClean="0"/>
              <a:t> </a:t>
            </a:r>
            <a:endParaRPr lang="ru-RU" sz="2000" b="1" i="1" dirty="0" smtClean="0"/>
          </a:p>
          <a:p>
            <a:pPr marL="0" indent="0">
              <a:buNone/>
            </a:pPr>
            <a:r>
              <a:rPr lang="en-US" sz="2000" b="1" i="1" dirty="0" smtClean="0"/>
              <a:t>&lt;/</a:t>
            </a:r>
            <a:r>
              <a:rPr lang="en-US" sz="2000" b="1" i="1" dirty="0"/>
              <a:t>div</a:t>
            </a:r>
            <a:r>
              <a:rPr lang="en-US" sz="2000" b="1" i="1" dirty="0" smtClean="0"/>
              <a:t>&gt;</a:t>
            </a:r>
            <a:endParaRPr lang="ru-RU" sz="2000" b="1" i="1" dirty="0"/>
          </a:p>
          <a:p>
            <a:pPr marL="0" indent="0">
              <a:buNone/>
            </a:pPr>
            <a:r>
              <a:rPr lang="en-US" sz="2000" b="1" i="1" dirty="0" smtClean="0"/>
              <a:t>{% for post in posts %} </a:t>
            </a:r>
            <a:endParaRPr lang="ru-RU" sz="2000" b="1" i="1" dirty="0" smtClean="0"/>
          </a:p>
          <a:p>
            <a:pPr marL="0" indent="0">
              <a:buNone/>
            </a:pPr>
            <a:r>
              <a:rPr lang="ru-RU" sz="2000" b="1" i="1" dirty="0"/>
              <a:t>	</a:t>
            </a:r>
            <a:r>
              <a:rPr lang="en-US" sz="2000" b="1" i="1" dirty="0" smtClean="0"/>
              <a:t>&lt;</a:t>
            </a:r>
            <a:r>
              <a:rPr lang="en-US" sz="2000" b="1" i="1" dirty="0"/>
              <a:t>div&gt;</a:t>
            </a:r>
            <a:r>
              <a:rPr lang="en-US" sz="2000" b="1" i="1" dirty="0" smtClean="0"/>
              <a:t> </a:t>
            </a:r>
            <a:endParaRPr lang="ru-RU" sz="2000" b="1" i="1" dirty="0" smtClean="0"/>
          </a:p>
          <a:p>
            <a:pPr marL="0" indent="0">
              <a:buNone/>
            </a:pPr>
            <a:r>
              <a:rPr lang="ru-RU" sz="2000" b="1" i="1" dirty="0"/>
              <a:t>	</a:t>
            </a:r>
            <a:r>
              <a:rPr lang="ru-RU" sz="2000" b="1" i="1" dirty="0" smtClean="0"/>
              <a:t>	</a:t>
            </a:r>
            <a:r>
              <a:rPr lang="en-US" sz="2000" b="1" i="1" dirty="0" smtClean="0"/>
              <a:t>&lt;</a:t>
            </a:r>
            <a:r>
              <a:rPr lang="en-US" sz="2000" b="1" i="1" dirty="0"/>
              <a:t>p&gt;</a:t>
            </a:r>
            <a:r>
              <a:rPr lang="en-US" sz="2000" b="1" i="1" dirty="0" smtClean="0"/>
              <a:t>published: {{ </a:t>
            </a:r>
            <a:r>
              <a:rPr lang="en-US" sz="2000" b="1" i="1" dirty="0" err="1" smtClean="0"/>
              <a:t>post.published_date</a:t>
            </a:r>
            <a:r>
              <a:rPr lang="en-US" sz="2000" b="1" i="1" dirty="0" smtClean="0"/>
              <a:t> }}</a:t>
            </a:r>
            <a:r>
              <a:rPr lang="en-US" sz="2000" b="1" i="1" dirty="0"/>
              <a:t>&lt;/p&gt;</a:t>
            </a:r>
            <a:r>
              <a:rPr lang="en-US" sz="2000" b="1" i="1" dirty="0" smtClean="0"/>
              <a:t> </a:t>
            </a:r>
            <a:endParaRPr lang="ru-RU" sz="2000" b="1" i="1" dirty="0" smtClean="0"/>
          </a:p>
          <a:p>
            <a:pPr marL="0" indent="0">
              <a:buNone/>
            </a:pPr>
            <a:r>
              <a:rPr lang="ru-RU" sz="2000" b="1" i="1" dirty="0"/>
              <a:t>	</a:t>
            </a:r>
            <a:r>
              <a:rPr lang="ru-RU" sz="2000" b="1" i="1" dirty="0" smtClean="0"/>
              <a:t>	</a:t>
            </a:r>
            <a:r>
              <a:rPr lang="en-US" sz="2000" b="1" i="1" dirty="0" smtClean="0"/>
              <a:t>&lt;</a:t>
            </a:r>
            <a:r>
              <a:rPr lang="en-US" sz="2000" b="1" i="1" dirty="0"/>
              <a:t>h1&gt;&lt;a </a:t>
            </a:r>
            <a:r>
              <a:rPr lang="en-US" sz="2000" b="1" i="1" dirty="0" err="1"/>
              <a:t>href</a:t>
            </a:r>
            <a:r>
              <a:rPr lang="en-US" sz="2000" b="1" i="1" dirty="0"/>
              <a:t>=""&gt;</a:t>
            </a:r>
            <a:r>
              <a:rPr lang="en-US" sz="2000" b="1" i="1" dirty="0" smtClean="0"/>
              <a:t>{{ </a:t>
            </a:r>
            <a:r>
              <a:rPr lang="en-US" sz="2000" b="1" i="1" dirty="0" err="1" smtClean="0"/>
              <a:t>post.title</a:t>
            </a:r>
            <a:r>
              <a:rPr lang="en-US" sz="2000" b="1" i="1" dirty="0" smtClean="0"/>
              <a:t> }}</a:t>
            </a:r>
            <a:r>
              <a:rPr lang="en-US" sz="2000" b="1" i="1" dirty="0"/>
              <a:t>&lt;/a&gt;&lt;/h1&gt;</a:t>
            </a:r>
            <a:r>
              <a:rPr lang="en-US" sz="2000" b="1" i="1" dirty="0" smtClean="0"/>
              <a:t> </a:t>
            </a:r>
            <a:endParaRPr lang="ru-RU" sz="2000" b="1" i="1" dirty="0" smtClean="0"/>
          </a:p>
          <a:p>
            <a:pPr marL="0" indent="0">
              <a:buNone/>
            </a:pPr>
            <a:r>
              <a:rPr lang="ru-RU" sz="2000" b="1" i="1" dirty="0"/>
              <a:t>	</a:t>
            </a:r>
            <a:r>
              <a:rPr lang="ru-RU" sz="2000" b="1" i="1" dirty="0" smtClean="0"/>
              <a:t>	</a:t>
            </a:r>
            <a:r>
              <a:rPr lang="en-US" sz="2000" b="1" i="1" dirty="0" smtClean="0"/>
              <a:t>&lt;</a:t>
            </a:r>
            <a:r>
              <a:rPr lang="en-US" sz="2000" b="1" i="1" dirty="0"/>
              <a:t>p&gt;</a:t>
            </a:r>
            <a:r>
              <a:rPr lang="en-US" sz="2000" b="1" i="1" dirty="0" smtClean="0"/>
              <a:t>{{ </a:t>
            </a:r>
            <a:r>
              <a:rPr lang="en-US" sz="2000" b="1" i="1" dirty="0" err="1" smtClean="0"/>
              <a:t>post.text|linebreaksbr</a:t>
            </a:r>
            <a:r>
              <a:rPr lang="en-US" sz="2000" b="1" i="1" dirty="0" smtClean="0"/>
              <a:t> }}</a:t>
            </a:r>
            <a:r>
              <a:rPr lang="en-US" sz="2000" b="1" i="1" dirty="0"/>
              <a:t>&lt;/p</a:t>
            </a:r>
            <a:r>
              <a:rPr lang="en-US" sz="2000" b="1" i="1" dirty="0" smtClean="0"/>
              <a:t>&gt;</a:t>
            </a:r>
            <a:endParaRPr lang="ru-RU" sz="2000" b="1" i="1" dirty="0"/>
          </a:p>
          <a:p>
            <a:pPr marL="0" indent="0">
              <a:buNone/>
            </a:pPr>
            <a:r>
              <a:rPr lang="ru-RU" sz="2000" b="1" i="1" dirty="0" smtClean="0"/>
              <a:t>	</a:t>
            </a:r>
            <a:r>
              <a:rPr lang="en-US" sz="2000" b="1" i="1" dirty="0" smtClean="0"/>
              <a:t>&lt;/</a:t>
            </a:r>
            <a:r>
              <a:rPr lang="en-US" sz="2000" b="1" i="1" dirty="0"/>
              <a:t>div&gt;</a:t>
            </a:r>
            <a:r>
              <a:rPr lang="en-US" sz="2000" b="1" i="1" dirty="0" smtClean="0"/>
              <a:t> </a:t>
            </a:r>
            <a:endParaRPr lang="ru-RU" sz="2000" b="1" i="1" dirty="0" smtClean="0"/>
          </a:p>
          <a:p>
            <a:pPr marL="0" indent="0">
              <a:buNone/>
            </a:pPr>
            <a:r>
              <a:rPr lang="en-US" sz="2000" b="1" i="1" dirty="0" smtClean="0"/>
              <a:t>{% </a:t>
            </a:r>
            <a:r>
              <a:rPr lang="en-US" sz="2000" b="1" i="1" dirty="0" err="1" smtClean="0"/>
              <a:t>endfor</a:t>
            </a:r>
            <a:r>
              <a:rPr lang="en-US" sz="2000" b="1" i="1" dirty="0" smtClean="0"/>
              <a:t> %}</a:t>
            </a:r>
            <a:endParaRPr lang="ru-RU" sz="2000" b="1" i="1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Шаблоны </a:t>
            </a:r>
            <a:r>
              <a:rPr lang="en-US" b="1" dirty="0" smtClean="0"/>
              <a:t>Django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66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9925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CSS</a:t>
            </a:r>
            <a:r>
              <a:rPr lang="ru-RU" b="1" dirty="0" smtClean="0"/>
              <a:t>. </a:t>
            </a:r>
            <a:r>
              <a:rPr lang="ru-RU" b="1" dirty="0"/>
              <a:t>Каскадные таблицы стилей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620688"/>
            <a:ext cx="8712968" cy="590465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 smtClean="0"/>
              <a:t>Это специальный </a:t>
            </a:r>
            <a:r>
              <a:rPr lang="ru-RU" sz="2400" dirty="0"/>
              <a:t>язык, используемый для описания внешнего вида и форматирования сайта, написанного на языке разметки (как HTML</a:t>
            </a:r>
            <a:r>
              <a:rPr lang="ru-RU" sz="2400" dirty="0" smtClean="0"/>
              <a:t>).</a:t>
            </a:r>
          </a:p>
          <a:p>
            <a:pPr marL="0" indent="0" algn="just">
              <a:buNone/>
            </a:pPr>
            <a:r>
              <a:rPr lang="ru-RU" sz="2400" b="1" i="1" dirty="0" err="1"/>
              <a:t>Bootstrap</a:t>
            </a:r>
            <a:r>
              <a:rPr lang="ru-RU" sz="2400" dirty="0"/>
              <a:t> — один из наиболее популярных HTML и CSS </a:t>
            </a:r>
            <a:r>
              <a:rPr lang="ru-RU" sz="2400" dirty="0" err="1"/>
              <a:t>фреймворков</a:t>
            </a:r>
            <a:r>
              <a:rPr lang="ru-RU" sz="2400" dirty="0"/>
              <a:t> для разработки </a:t>
            </a:r>
            <a:r>
              <a:rPr lang="ru-RU" sz="2400" dirty="0" smtClean="0"/>
              <a:t>красивых </a:t>
            </a:r>
            <a:r>
              <a:rPr lang="ru-RU" sz="2400" dirty="0" smtClean="0">
                <a:sym typeface="Wingdings" panose="05000000000000000000" pitchFamily="2" charset="2"/>
              </a:rPr>
              <a:t></a:t>
            </a:r>
            <a:r>
              <a:rPr lang="ru-RU" sz="2400" dirty="0" smtClean="0"/>
              <a:t> </a:t>
            </a:r>
            <a:r>
              <a:rPr lang="ru-RU" sz="2400" dirty="0"/>
              <a:t>сайтов: </a:t>
            </a:r>
            <a:r>
              <a:rPr lang="ru-RU" sz="2400" dirty="0">
                <a:hlinkClick r:id="rId2"/>
              </a:rPr>
              <a:t>https://getbootstrap.com</a:t>
            </a:r>
            <a:r>
              <a:rPr lang="ru-RU" sz="2400" dirty="0" smtClean="0">
                <a:hlinkClick r:id="rId2"/>
              </a:rPr>
              <a:t>/</a:t>
            </a:r>
            <a:endParaRPr lang="ru-RU" sz="2400" dirty="0" smtClean="0"/>
          </a:p>
          <a:p>
            <a:pPr marL="0" indent="0" algn="just">
              <a:buNone/>
            </a:pPr>
            <a:r>
              <a:rPr lang="ru-RU" sz="2400" b="1" dirty="0"/>
              <a:t>Установка </a:t>
            </a:r>
            <a:r>
              <a:rPr lang="en-US" sz="2400" b="1" dirty="0" smtClean="0"/>
              <a:t>Bootstrap</a:t>
            </a:r>
            <a:endParaRPr lang="ru-RU" sz="2400" b="1" dirty="0" smtClean="0"/>
          </a:p>
          <a:p>
            <a:pPr marL="0" indent="0" algn="just">
              <a:buNone/>
            </a:pPr>
            <a:r>
              <a:rPr lang="ru-RU" sz="2400" dirty="0"/>
              <a:t>Для установки </a:t>
            </a:r>
            <a:r>
              <a:rPr lang="en-US" sz="2400" dirty="0"/>
              <a:t>Bootstrap </a:t>
            </a:r>
            <a:r>
              <a:rPr lang="ru-RU" sz="2400" dirty="0" smtClean="0"/>
              <a:t>нужно </a:t>
            </a:r>
            <a:r>
              <a:rPr lang="ru-RU" sz="2400" dirty="0"/>
              <a:t>добавить следующие строки в </a:t>
            </a:r>
            <a:r>
              <a:rPr lang="ru-RU" sz="2400" dirty="0" smtClean="0"/>
              <a:t>&lt;</a:t>
            </a:r>
            <a:r>
              <a:rPr lang="en-US" sz="2400" dirty="0" smtClean="0"/>
              <a:t>head&gt;</a:t>
            </a:r>
            <a:r>
              <a:rPr lang="en-US" sz="2400" dirty="0"/>
              <a:t> </a:t>
            </a:r>
            <a:r>
              <a:rPr lang="ru-RU" sz="2400" dirty="0"/>
              <a:t> </a:t>
            </a:r>
            <a:r>
              <a:rPr lang="ru-RU" sz="2400" dirty="0" smtClean="0"/>
              <a:t>.</a:t>
            </a:r>
            <a:r>
              <a:rPr lang="en-US" sz="2400" dirty="0" smtClean="0"/>
              <a:t>html</a:t>
            </a:r>
            <a:r>
              <a:rPr lang="en-US" sz="2400" dirty="0"/>
              <a:t> </a:t>
            </a:r>
            <a:r>
              <a:rPr lang="ru-RU" sz="2400" dirty="0"/>
              <a:t>файла (</a:t>
            </a:r>
            <a:r>
              <a:rPr lang="en-US" sz="2400" dirty="0" smtClean="0"/>
              <a:t>blog/templates/blog/post_list.html)</a:t>
            </a:r>
            <a:r>
              <a:rPr lang="ru-RU" sz="2400" dirty="0" smtClean="0"/>
              <a:t> и обновить </a:t>
            </a:r>
            <a:r>
              <a:rPr lang="ru-RU" sz="2400" dirty="0"/>
              <a:t>страницу</a:t>
            </a:r>
            <a:r>
              <a:rPr lang="en-US" sz="2400" dirty="0" smtClean="0"/>
              <a:t>:</a:t>
            </a:r>
            <a:endParaRPr lang="ru-RU" sz="2400" dirty="0" smtClean="0"/>
          </a:p>
          <a:p>
            <a:pPr marL="0" indent="0">
              <a:buNone/>
            </a:pPr>
            <a:r>
              <a:rPr lang="en-US" sz="2000" b="1" i="1" dirty="0"/>
              <a:t>&lt;link </a:t>
            </a:r>
            <a:r>
              <a:rPr lang="en-US" sz="2000" b="1" i="1" dirty="0" err="1"/>
              <a:t>rel</a:t>
            </a:r>
            <a:r>
              <a:rPr lang="en-US" sz="2000" b="1" i="1" dirty="0"/>
              <a:t>="stylesheet" </a:t>
            </a:r>
            <a:r>
              <a:rPr lang="en-US" sz="2000" b="1" i="1" dirty="0" err="1"/>
              <a:t>href</a:t>
            </a:r>
            <a:r>
              <a:rPr lang="en-US" sz="2000" b="1" i="1" dirty="0"/>
              <a:t>="//maxcdn.bootstrapcdn.com/bootstrap/3.2.0/</a:t>
            </a:r>
            <a:r>
              <a:rPr lang="en-US" sz="2000" b="1" i="1" dirty="0" err="1"/>
              <a:t>css</a:t>
            </a:r>
            <a:r>
              <a:rPr lang="en-US" sz="2000" b="1" i="1" dirty="0"/>
              <a:t>/bootstrap.min.css"&gt;</a:t>
            </a:r>
            <a:r>
              <a:rPr lang="en-US" sz="2000" b="1" i="1" dirty="0" smtClean="0"/>
              <a:t> </a:t>
            </a:r>
            <a:r>
              <a:rPr lang="en-US" sz="2000" b="1" i="1" dirty="0"/>
              <a:t>&lt;link </a:t>
            </a:r>
            <a:r>
              <a:rPr lang="en-US" sz="2000" b="1" i="1" dirty="0" err="1"/>
              <a:t>rel</a:t>
            </a:r>
            <a:r>
              <a:rPr lang="en-US" sz="2000" b="1" i="1" dirty="0"/>
              <a:t>="stylesheet" </a:t>
            </a:r>
            <a:r>
              <a:rPr lang="en-US" sz="2000" b="1" i="1" dirty="0" err="1"/>
              <a:t>href</a:t>
            </a:r>
            <a:r>
              <a:rPr lang="en-US" sz="2000" b="1" i="1" dirty="0"/>
              <a:t>="//maxcdn.bootstrapcdn.com/bootstrap/3.2.0/</a:t>
            </a:r>
            <a:r>
              <a:rPr lang="en-US" sz="2000" b="1" i="1" dirty="0" err="1"/>
              <a:t>css</a:t>
            </a:r>
            <a:r>
              <a:rPr lang="en-US" sz="2000" b="1" i="1" dirty="0"/>
              <a:t>/bootstrap-theme.min.css"&gt;</a:t>
            </a:r>
          </a:p>
          <a:p>
            <a:pPr marL="0" indent="0" algn="just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3009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URL-</a:t>
            </a:r>
            <a:r>
              <a:rPr lang="ru-RU" b="1" dirty="0"/>
              <a:t>адреса </a:t>
            </a:r>
            <a:r>
              <a:rPr lang="en-US" b="1" dirty="0" smtClean="0"/>
              <a:t>Django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692696"/>
            <a:ext cx="8424936" cy="583264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/>
              <a:t>Любая страница в Интернете нуждается в собственном URL-адресе. Таким образом </a:t>
            </a:r>
            <a:r>
              <a:rPr lang="ru-RU" sz="2400" dirty="0" smtClean="0"/>
              <a:t>приложение </a:t>
            </a:r>
            <a:r>
              <a:rPr lang="ru-RU" sz="2400" dirty="0"/>
              <a:t>точно знает, что показать пользователю, который открывает конкретный URL-адрес. В </a:t>
            </a:r>
            <a:r>
              <a:rPr lang="ru-RU" sz="2400" dirty="0" err="1"/>
              <a:t>Django</a:t>
            </a:r>
            <a:r>
              <a:rPr lang="ru-RU" sz="2400" dirty="0"/>
              <a:t> </a:t>
            </a:r>
            <a:r>
              <a:rPr lang="ru-RU" sz="2400" dirty="0" smtClean="0"/>
              <a:t>используется </a:t>
            </a:r>
            <a:r>
              <a:rPr lang="ru-RU" sz="2400" dirty="0" err="1" smtClean="0"/>
              <a:t>URLconf</a:t>
            </a:r>
            <a:r>
              <a:rPr lang="ru-RU" sz="2400" dirty="0" smtClean="0"/>
              <a:t>. Это </a:t>
            </a:r>
            <a:r>
              <a:rPr lang="ru-RU" sz="2400" dirty="0"/>
              <a:t>набор шаблонов, которые </a:t>
            </a:r>
            <a:r>
              <a:rPr lang="ru-RU" sz="2400" dirty="0" err="1"/>
              <a:t>Django</a:t>
            </a:r>
            <a:r>
              <a:rPr lang="ru-RU" sz="2400" dirty="0"/>
              <a:t> попробует сравнить с полученным URL, чтобы выбрать правильный метод для отображения (</a:t>
            </a:r>
            <a:r>
              <a:rPr lang="ru-RU" sz="2400" dirty="0" err="1"/>
              <a:t>view</a:t>
            </a:r>
            <a:r>
              <a:rPr lang="ru-RU" sz="2400" dirty="0" smtClean="0"/>
              <a:t>).</a:t>
            </a:r>
          </a:p>
          <a:p>
            <a:pPr marL="0" indent="0" algn="just">
              <a:buNone/>
            </a:pPr>
            <a:r>
              <a:rPr lang="ru-RU" sz="2400" dirty="0" smtClean="0"/>
              <a:t>В файл </a:t>
            </a:r>
            <a:r>
              <a:rPr lang="en-US" sz="2400" dirty="0" smtClean="0"/>
              <a:t>mysite/urls.py</a:t>
            </a:r>
            <a:r>
              <a:rPr lang="ru-RU" sz="2400" dirty="0"/>
              <a:t> </a:t>
            </a:r>
            <a:r>
              <a:rPr lang="ru-RU" sz="2400" dirty="0" smtClean="0"/>
              <a:t>была добавлена строчка</a:t>
            </a:r>
          </a:p>
          <a:p>
            <a:pPr marL="0" indent="0" algn="just">
              <a:buNone/>
            </a:pPr>
            <a:r>
              <a:rPr lang="en-US" sz="2400" b="1" i="1" dirty="0" err="1" smtClean="0"/>
              <a:t>url</a:t>
            </a:r>
            <a:r>
              <a:rPr lang="en-US" sz="2400" b="1" i="1" dirty="0" smtClean="0"/>
              <a:t>(</a:t>
            </a:r>
            <a:r>
              <a:rPr lang="en-US" sz="2400" b="1" i="1" dirty="0" err="1" smtClean="0"/>
              <a:t>r</a:t>
            </a:r>
            <a:r>
              <a:rPr lang="en-US" sz="2400" b="1" i="1" dirty="0" err="1"/>
              <a:t>'^admin</a:t>
            </a:r>
            <a:r>
              <a:rPr lang="en-US" sz="2400" b="1" i="1" dirty="0"/>
              <a:t>/'</a:t>
            </a:r>
            <a:r>
              <a:rPr lang="en-US" sz="2400" b="1" i="1" dirty="0" smtClean="0"/>
              <a:t>, </a:t>
            </a:r>
            <a:r>
              <a:rPr lang="en-US" sz="2400" b="1" i="1" dirty="0" err="1" smtClean="0"/>
              <a:t>admin.site.urls</a:t>
            </a:r>
            <a:r>
              <a:rPr lang="en-US" sz="2400" b="1" i="1" dirty="0" smtClean="0"/>
              <a:t>)</a:t>
            </a:r>
            <a:endParaRPr lang="ru-RU" sz="2400" b="1" i="1" dirty="0" smtClean="0"/>
          </a:p>
          <a:p>
            <a:pPr marL="0" indent="0" algn="just">
              <a:buNone/>
            </a:pPr>
            <a:r>
              <a:rPr lang="ru-RU" sz="2400" dirty="0"/>
              <a:t>Таким образом, любому URL-адресу, начинающемуся с </a:t>
            </a:r>
            <a:r>
              <a:rPr lang="ru-RU" sz="2400" dirty="0" err="1" smtClean="0"/>
              <a:t>admin</a:t>
            </a:r>
            <a:r>
              <a:rPr lang="ru-RU" sz="2400" dirty="0" smtClean="0"/>
              <a:t>/</a:t>
            </a:r>
            <a:r>
              <a:rPr lang="ru-RU" sz="2400" dirty="0"/>
              <a:t>, </a:t>
            </a:r>
            <a:r>
              <a:rPr lang="ru-RU" sz="2400" dirty="0" err="1"/>
              <a:t>Django</a:t>
            </a:r>
            <a:r>
              <a:rPr lang="ru-RU" sz="2400" dirty="0"/>
              <a:t> будет находить соответствующее </a:t>
            </a:r>
            <a:r>
              <a:rPr lang="ru-RU" sz="2400" i="1" dirty="0" err="1"/>
              <a:t>view</a:t>
            </a:r>
            <a:r>
              <a:rPr lang="ru-RU" sz="2400" dirty="0"/>
              <a:t> (представление). В этом случае </a:t>
            </a:r>
            <a:r>
              <a:rPr lang="ru-RU" sz="2400" dirty="0" smtClean="0"/>
              <a:t>охватывается </a:t>
            </a:r>
            <a:r>
              <a:rPr lang="ru-RU" sz="2400" dirty="0"/>
              <a:t>большое количество различных URL-адресов, которые явно не прописаны в этом </a:t>
            </a:r>
            <a:r>
              <a:rPr lang="ru-RU" sz="2400" dirty="0" smtClean="0"/>
              <a:t>файле </a:t>
            </a:r>
            <a:r>
              <a:rPr lang="ru-RU" sz="2400" dirty="0"/>
              <a:t>— так он становится более аккуратным и удобочитаемым.</a:t>
            </a:r>
          </a:p>
        </p:txBody>
      </p:sp>
    </p:spTree>
    <p:extLst>
      <p:ext uri="{BB962C8B-B14F-4D97-AF65-F5344CB8AC3E}">
        <p14:creationId xmlns:p14="http://schemas.microsoft.com/office/powerpoint/2010/main" val="2893116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9925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Статические файлы в </a:t>
            </a:r>
            <a:r>
              <a:rPr lang="en-US" b="1" dirty="0" smtClean="0"/>
              <a:t>Django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620688"/>
            <a:ext cx="8784976" cy="5976664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2400" dirty="0"/>
              <a:t>Статическими файлами называются все файлы CSS и изображения, т.е. файлы, которые не изменяются динамически, их содержание не зависит от контекста запроса и будет одинаково для всех пользователей</a:t>
            </a:r>
            <a:r>
              <a:rPr lang="ru-RU" sz="2400" dirty="0" smtClean="0"/>
              <a:t>.</a:t>
            </a:r>
          </a:p>
          <a:p>
            <a:pPr marL="0" indent="0">
              <a:buNone/>
            </a:pPr>
            <a:r>
              <a:rPr lang="ru-RU" sz="2400" dirty="0" smtClean="0"/>
              <a:t>Нам </a:t>
            </a:r>
            <a:r>
              <a:rPr lang="ru-RU" sz="2400" dirty="0"/>
              <a:t>нужно добавить статические файлы для своего приложения </a:t>
            </a:r>
            <a:r>
              <a:rPr lang="ru-RU" sz="2400" dirty="0" err="1" smtClean="0"/>
              <a:t>blog</a:t>
            </a:r>
            <a:r>
              <a:rPr lang="ru-RU" sz="2400" dirty="0" smtClean="0"/>
              <a:t>. Мы </a:t>
            </a:r>
            <a:r>
              <a:rPr lang="ru-RU" sz="2400" dirty="0"/>
              <a:t>сделаем это, создав папку </a:t>
            </a:r>
            <a:r>
              <a:rPr lang="ru-RU" sz="2400" b="1" i="1" dirty="0" err="1"/>
              <a:t>static</a:t>
            </a:r>
            <a:r>
              <a:rPr lang="ru-RU" sz="2400" dirty="0"/>
              <a:t> внутри каталога с нашим приложением</a:t>
            </a:r>
            <a:r>
              <a:rPr lang="ru-RU" sz="2400" dirty="0" smtClean="0"/>
              <a:t>: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 smtClean="0"/>
          </a:p>
          <a:p>
            <a:pPr marL="0" indent="0" algn="just">
              <a:buNone/>
            </a:pPr>
            <a:endParaRPr lang="ru-RU" sz="2400" dirty="0" smtClean="0"/>
          </a:p>
          <a:p>
            <a:pPr marL="0" indent="0" algn="just">
              <a:buNone/>
            </a:pPr>
            <a:endParaRPr lang="ru-RU" sz="2400" dirty="0"/>
          </a:p>
          <a:p>
            <a:pPr marL="0" indent="0" algn="just">
              <a:buNone/>
            </a:pPr>
            <a:endParaRPr lang="ru-RU" sz="2400" dirty="0" smtClean="0"/>
          </a:p>
          <a:p>
            <a:pPr marL="0" indent="0" algn="just">
              <a:buNone/>
            </a:pPr>
            <a:r>
              <a:rPr lang="ru-RU" sz="2400" dirty="0" err="1" smtClean="0"/>
              <a:t>Django</a:t>
            </a:r>
            <a:r>
              <a:rPr lang="ru-RU" sz="2400" dirty="0" smtClean="0"/>
              <a:t> </a:t>
            </a:r>
            <a:r>
              <a:rPr lang="ru-RU" sz="2400" dirty="0"/>
              <a:t>будет автоматически находить папки </a:t>
            </a:r>
            <a:r>
              <a:rPr lang="ru-RU" sz="2400" b="1" i="1" dirty="0" err="1"/>
              <a:t>static</a:t>
            </a:r>
            <a:r>
              <a:rPr lang="ru-RU" sz="2400" dirty="0"/>
              <a:t> внутри всех каталогов твоих приложений и сможет использовать их содержимое в качестве статических файлов.</a:t>
            </a:r>
          </a:p>
          <a:p>
            <a:pPr marL="0" indent="0" algn="just">
              <a:buNone/>
            </a:pPr>
            <a:endParaRPr lang="ru-RU" sz="2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14" y="3140968"/>
            <a:ext cx="2448272" cy="1828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281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sz="4000" b="1" dirty="0" smtClean="0"/>
              <a:t>Добавление </a:t>
            </a:r>
            <a:r>
              <a:rPr lang="en-US" sz="4000" b="1" dirty="0" smtClean="0"/>
              <a:t>CSS</a:t>
            </a:r>
            <a:endParaRPr lang="ru-RU" sz="4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620688"/>
            <a:ext cx="8640960" cy="5976664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2400" dirty="0" smtClean="0"/>
              <a:t>Создаем </a:t>
            </a:r>
            <a:r>
              <a:rPr lang="ru-RU" sz="2400" dirty="0"/>
              <a:t>новую папку под названием </a:t>
            </a:r>
            <a:r>
              <a:rPr lang="ru-RU" sz="2400" b="1" i="1" dirty="0" err="1" smtClean="0"/>
              <a:t>css</a:t>
            </a:r>
            <a:r>
              <a:rPr lang="ru-RU" sz="2400" dirty="0"/>
              <a:t> внутри </a:t>
            </a:r>
            <a:r>
              <a:rPr lang="ru-RU" sz="2400" dirty="0" smtClean="0"/>
              <a:t>папки</a:t>
            </a:r>
            <a:r>
              <a:rPr lang="ru-RU" sz="2400" dirty="0"/>
              <a:t> </a:t>
            </a:r>
            <a:r>
              <a:rPr lang="ru-RU" sz="2400" b="1" i="1" dirty="0" err="1" smtClean="0"/>
              <a:t>static</a:t>
            </a:r>
            <a:r>
              <a:rPr lang="ru-RU" sz="2400" dirty="0" smtClean="0"/>
              <a:t>, затем файл</a:t>
            </a:r>
            <a:r>
              <a:rPr lang="ru-RU" sz="2400" dirty="0"/>
              <a:t> </a:t>
            </a:r>
            <a:r>
              <a:rPr lang="ru-RU" sz="2400" b="1" i="1" dirty="0" smtClean="0"/>
              <a:t>blog.css</a:t>
            </a:r>
            <a:r>
              <a:rPr lang="ru-RU" sz="2400" dirty="0"/>
              <a:t> внутри папки </a:t>
            </a:r>
            <a:r>
              <a:rPr lang="ru-RU" sz="2400" b="1" i="1" dirty="0" err="1" smtClean="0"/>
              <a:t>css</a:t>
            </a:r>
            <a:r>
              <a:rPr lang="ru-RU" sz="2400" b="1" i="1" dirty="0" smtClean="0"/>
              <a:t>. </a:t>
            </a:r>
            <a:r>
              <a:rPr lang="ru-RU" sz="2400" dirty="0" smtClean="0"/>
              <a:t>Изменим цвет заголовка:</a:t>
            </a:r>
          </a:p>
          <a:p>
            <a:pPr marL="0" indent="0" algn="just">
              <a:buNone/>
            </a:pPr>
            <a:r>
              <a:rPr lang="en-US" sz="2400" b="1" i="1" dirty="0" smtClean="0">
                <a:effectLst/>
              </a:rPr>
              <a:t>h1</a:t>
            </a:r>
            <a:r>
              <a:rPr lang="en-US" sz="2400" b="1" i="1" dirty="0" smtClean="0"/>
              <a:t> </a:t>
            </a:r>
            <a:r>
              <a:rPr lang="en-US" sz="2400" b="1" i="1" dirty="0" smtClean="0">
                <a:effectLst/>
              </a:rPr>
              <a:t>a</a:t>
            </a:r>
            <a:r>
              <a:rPr lang="en-US" sz="2400" b="1" i="1" dirty="0" smtClean="0"/>
              <a:t> {</a:t>
            </a:r>
            <a:endParaRPr lang="ru-RU" sz="2400" b="1" i="1" dirty="0" smtClean="0"/>
          </a:p>
          <a:p>
            <a:pPr marL="0" indent="0" algn="just">
              <a:buNone/>
            </a:pPr>
            <a:r>
              <a:rPr lang="ru-RU" sz="2400" b="1" i="1" dirty="0"/>
              <a:t>	</a:t>
            </a:r>
            <a:r>
              <a:rPr lang="en-US" sz="2400" b="1" i="1" dirty="0" smtClean="0"/>
              <a:t>color: </a:t>
            </a:r>
            <a:r>
              <a:rPr lang="en-US" sz="2400" b="1" i="1" dirty="0"/>
              <a:t>#FCA205</a:t>
            </a:r>
            <a:r>
              <a:rPr lang="en-US" sz="2400" b="1" i="1" dirty="0" smtClean="0"/>
              <a:t>; </a:t>
            </a:r>
            <a:endParaRPr lang="ru-RU" sz="2400" b="1" i="1" dirty="0" smtClean="0"/>
          </a:p>
          <a:p>
            <a:pPr marL="0" indent="0" algn="just">
              <a:buNone/>
            </a:pPr>
            <a:r>
              <a:rPr lang="en-US" sz="2400" b="1" i="1" dirty="0" smtClean="0"/>
              <a:t>}</a:t>
            </a:r>
            <a:endParaRPr lang="ru-RU" sz="2400" b="1" i="1" dirty="0" smtClean="0"/>
          </a:p>
          <a:p>
            <a:pPr marL="0" indent="0" algn="just">
              <a:buNone/>
            </a:pPr>
            <a:r>
              <a:rPr lang="en-US" sz="2400" dirty="0" smtClean="0"/>
              <a:t>h1 a</a:t>
            </a:r>
            <a:r>
              <a:rPr lang="en-US" sz="2400" dirty="0"/>
              <a:t> — </a:t>
            </a:r>
            <a:r>
              <a:rPr lang="ru-RU" sz="2400" dirty="0"/>
              <a:t>это </a:t>
            </a:r>
            <a:r>
              <a:rPr lang="en-US" sz="2400" dirty="0"/>
              <a:t>CSS-</a:t>
            </a:r>
            <a:r>
              <a:rPr lang="ru-RU" sz="2400" dirty="0"/>
              <a:t>селектор</a:t>
            </a:r>
            <a:r>
              <a:rPr lang="ru-RU" sz="2400" dirty="0" smtClean="0"/>
              <a:t>. </a:t>
            </a:r>
            <a:r>
              <a:rPr lang="ru-RU" sz="2400" dirty="0"/>
              <a:t>В CSS </a:t>
            </a:r>
            <a:r>
              <a:rPr lang="ru-RU" sz="2400" dirty="0" smtClean="0"/>
              <a:t>файле </a:t>
            </a:r>
            <a:r>
              <a:rPr lang="ru-RU" sz="2400" dirty="0"/>
              <a:t>определяем стили для элементов файла HTML. Элементы идентифицируются именами (то есть </a:t>
            </a:r>
            <a:r>
              <a:rPr lang="ru-RU" sz="2400" dirty="0" smtClean="0"/>
              <a:t>a</a:t>
            </a:r>
            <a:r>
              <a:rPr lang="ru-RU" sz="2400" dirty="0"/>
              <a:t>, </a:t>
            </a:r>
            <a:r>
              <a:rPr lang="ru-RU" sz="2400" dirty="0" smtClean="0"/>
              <a:t>h1</a:t>
            </a:r>
            <a:r>
              <a:rPr lang="ru-RU" sz="2400" dirty="0"/>
              <a:t>, </a:t>
            </a:r>
            <a:r>
              <a:rPr lang="ru-RU" sz="2400" dirty="0" err="1" smtClean="0"/>
              <a:t>body</a:t>
            </a:r>
            <a:r>
              <a:rPr lang="ru-RU" sz="2400" dirty="0"/>
              <a:t>), атрибутом </a:t>
            </a:r>
            <a:r>
              <a:rPr lang="ru-RU" sz="2400" dirty="0" err="1" smtClean="0"/>
              <a:t>class</a:t>
            </a:r>
            <a:r>
              <a:rPr lang="ru-RU" sz="2400" dirty="0"/>
              <a:t> или атрибутом </a:t>
            </a:r>
            <a:r>
              <a:rPr lang="ru-RU" sz="2400" dirty="0" err="1" smtClean="0"/>
              <a:t>id</a:t>
            </a:r>
            <a:r>
              <a:rPr lang="ru-RU" sz="2400" dirty="0"/>
              <a:t>. </a:t>
            </a:r>
            <a:r>
              <a:rPr lang="ru-RU" sz="2400" dirty="0" err="1"/>
              <a:t>Class</a:t>
            </a:r>
            <a:r>
              <a:rPr lang="ru-RU" sz="2400" dirty="0"/>
              <a:t> и </a:t>
            </a:r>
            <a:r>
              <a:rPr lang="ru-RU" sz="2400" dirty="0" err="1"/>
              <a:t>id</a:t>
            </a:r>
            <a:r>
              <a:rPr lang="ru-RU" sz="2400" dirty="0"/>
              <a:t> – это имена, которые </a:t>
            </a:r>
            <a:r>
              <a:rPr lang="ru-RU" sz="2400" dirty="0" smtClean="0"/>
              <a:t>присваиваются </a:t>
            </a:r>
            <a:r>
              <a:rPr lang="ru-RU" sz="2400" dirty="0"/>
              <a:t>элементам. Классы (</a:t>
            </a:r>
            <a:r>
              <a:rPr lang="ru-RU" sz="2400" dirty="0" err="1"/>
              <a:t>сlass</a:t>
            </a:r>
            <a:r>
              <a:rPr lang="ru-RU" sz="2400" dirty="0"/>
              <a:t>) определяют группы элементов, а идентификаторы (</a:t>
            </a:r>
            <a:r>
              <a:rPr lang="ru-RU" sz="2400" dirty="0" err="1"/>
              <a:t>id</a:t>
            </a:r>
            <a:r>
              <a:rPr lang="ru-RU" sz="2400" dirty="0"/>
              <a:t>) указывают на конкретные элементы. Например, следующий тег может быть идентифицирован CSS с использованием имени тега </a:t>
            </a:r>
            <a:r>
              <a:rPr lang="ru-RU" sz="2400" dirty="0" smtClean="0"/>
              <a:t>a</a:t>
            </a:r>
            <a:r>
              <a:rPr lang="ru-RU" sz="2400" dirty="0"/>
              <a:t>, класса </a:t>
            </a:r>
            <a:r>
              <a:rPr lang="ru-RU" sz="2400" dirty="0" err="1" smtClean="0"/>
              <a:t>external_link</a:t>
            </a:r>
            <a:r>
              <a:rPr lang="ru-RU" sz="2400" dirty="0"/>
              <a:t> или идентификатора </a:t>
            </a:r>
            <a:r>
              <a:rPr lang="ru-RU" sz="2400" dirty="0" err="1" smtClean="0"/>
              <a:t>link_to_wiki_page</a:t>
            </a:r>
            <a:r>
              <a:rPr lang="ru-RU" sz="2400" dirty="0" smtClean="0"/>
              <a:t>:</a:t>
            </a:r>
          </a:p>
          <a:p>
            <a:pPr marL="0" indent="0" algn="just">
              <a:buNone/>
            </a:pPr>
            <a:r>
              <a:rPr lang="en-US" sz="2400" b="1" i="1" dirty="0"/>
              <a:t>&lt;a </a:t>
            </a:r>
            <a:r>
              <a:rPr lang="en-US" sz="2400" b="1" i="1" dirty="0" err="1"/>
              <a:t>href</a:t>
            </a:r>
            <a:r>
              <a:rPr lang="en-US" sz="2400" b="1" i="1" dirty="0"/>
              <a:t>="https://en.wikipedia.org/wiki/Django" class="</a:t>
            </a:r>
            <a:r>
              <a:rPr lang="en-US" sz="2400" b="1" i="1" dirty="0" err="1"/>
              <a:t>external_link</a:t>
            </a:r>
            <a:r>
              <a:rPr lang="en-US" sz="2400" b="1" i="1" dirty="0"/>
              <a:t>" id="</a:t>
            </a:r>
            <a:r>
              <a:rPr lang="en-US" sz="2400" b="1" i="1" dirty="0" err="1"/>
              <a:t>link_to_wiki_page</a:t>
            </a:r>
            <a:r>
              <a:rPr lang="en-US" sz="2400" b="1" i="1" dirty="0"/>
              <a:t>"&gt;</a:t>
            </a:r>
            <a:endParaRPr lang="ru-RU" sz="2400" b="1" i="1" dirty="0"/>
          </a:p>
        </p:txBody>
      </p:sp>
    </p:spTree>
    <p:extLst>
      <p:ext uri="{BB962C8B-B14F-4D97-AF65-F5344CB8AC3E}">
        <p14:creationId xmlns:p14="http://schemas.microsoft.com/office/powerpoint/2010/main" val="61799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8451" y="-99392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sz="4000" b="1" dirty="0" smtClean="0"/>
              <a:t>Добавление </a:t>
            </a:r>
            <a:r>
              <a:rPr lang="en-US" sz="4000" b="1" dirty="0" smtClean="0"/>
              <a:t>CSS</a:t>
            </a:r>
            <a:endParaRPr lang="ru-RU" sz="4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404664"/>
            <a:ext cx="9036496" cy="662473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b="1" i="1" dirty="0" smtClean="0"/>
              <a:t>1. Скопируем </a:t>
            </a:r>
            <a:r>
              <a:rPr lang="ru-RU" sz="2400" b="1" i="1" dirty="0"/>
              <a:t>и </a:t>
            </a:r>
            <a:r>
              <a:rPr lang="ru-RU" sz="2400" b="1" i="1" dirty="0" smtClean="0"/>
              <a:t>добавим код</a:t>
            </a:r>
            <a:r>
              <a:rPr lang="ru-RU" sz="2400" dirty="0" smtClean="0"/>
              <a:t> </a:t>
            </a:r>
            <a:r>
              <a:rPr lang="ru-RU" sz="2400" dirty="0"/>
              <a:t>в файл </a:t>
            </a:r>
            <a:r>
              <a:rPr lang="ru-RU" sz="2400" dirty="0" err="1" smtClean="0"/>
              <a:t>django</a:t>
            </a:r>
            <a:r>
              <a:rPr lang="en-US" sz="2400" dirty="0" smtClean="0"/>
              <a:t>practicum</a:t>
            </a:r>
            <a:r>
              <a:rPr lang="ru-RU" sz="2400" dirty="0" smtClean="0"/>
              <a:t>/</a:t>
            </a:r>
            <a:r>
              <a:rPr lang="ru-RU" sz="2400" dirty="0" err="1" smtClean="0"/>
              <a:t>static</a:t>
            </a:r>
            <a:r>
              <a:rPr lang="ru-RU" sz="2400" dirty="0" smtClean="0"/>
              <a:t>/</a:t>
            </a:r>
            <a:r>
              <a:rPr lang="ru-RU" sz="2400" dirty="0" err="1" smtClean="0"/>
              <a:t>css</a:t>
            </a:r>
            <a:r>
              <a:rPr lang="ru-RU" sz="2400" dirty="0" smtClean="0"/>
              <a:t>/blog.css из blog.css</a:t>
            </a:r>
          </a:p>
          <a:p>
            <a:pPr marL="0" indent="0">
              <a:buNone/>
            </a:pPr>
            <a:r>
              <a:rPr lang="ru-RU" sz="2400" dirty="0" smtClean="0"/>
              <a:t>2. Далее </a:t>
            </a:r>
            <a:r>
              <a:rPr lang="ru-RU" sz="2400" dirty="0"/>
              <a:t>переделаем код HTML, отображающий посты, используя классы. </a:t>
            </a:r>
            <a:r>
              <a:rPr lang="ru-RU" sz="2400" b="1" i="1" dirty="0" smtClean="0"/>
              <a:t>Заменяем </a:t>
            </a:r>
            <a:r>
              <a:rPr lang="ru-RU" sz="2400" dirty="0" smtClean="0"/>
              <a:t>в</a:t>
            </a:r>
            <a:r>
              <a:rPr lang="ru-RU" sz="2400" b="1" i="1" dirty="0" smtClean="0"/>
              <a:t> </a:t>
            </a:r>
            <a:r>
              <a:rPr lang="en-US" sz="2400" dirty="0" smtClean="0"/>
              <a:t>blog/templates/blog/</a:t>
            </a:r>
            <a:r>
              <a:rPr lang="en-US" sz="2400" b="1" i="1" dirty="0" smtClean="0"/>
              <a:t>post_list.html</a:t>
            </a:r>
            <a:r>
              <a:rPr lang="ru-RU" sz="2400" b="1" i="1" dirty="0" smtClean="0"/>
              <a:t> </a:t>
            </a:r>
            <a:r>
              <a:rPr lang="ru-RU" sz="2400" dirty="0" smtClean="0"/>
              <a:t>(код в комментариях к слайду):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03" y="2947814"/>
            <a:ext cx="382905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346" y="2528186"/>
            <a:ext cx="5219700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Стрелка вправо 3"/>
          <p:cNvSpPr/>
          <p:nvPr/>
        </p:nvSpPr>
        <p:spPr>
          <a:xfrm>
            <a:off x="3973791" y="3501008"/>
            <a:ext cx="432048" cy="1897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642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8400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ru-RU" sz="3600" b="1" dirty="0"/>
              <a:t>Расширение шаблона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548680"/>
            <a:ext cx="8784976" cy="6309320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80000"/>
              </a:lnSpc>
              <a:buNone/>
            </a:pPr>
            <a:r>
              <a:rPr lang="ru-RU" sz="2400" b="1" dirty="0"/>
              <a:t>Базовый шаблон </a:t>
            </a:r>
            <a:r>
              <a:rPr lang="ru-RU" sz="2400" dirty="0"/>
              <a:t>— это наиболее общая типовая форма страницы, которую </a:t>
            </a:r>
            <a:r>
              <a:rPr lang="ru-RU" sz="2400" dirty="0" smtClean="0"/>
              <a:t>можно расширить </a:t>
            </a:r>
            <a:r>
              <a:rPr lang="ru-RU" sz="2400" dirty="0"/>
              <a:t>для отдельных </a:t>
            </a:r>
            <a:r>
              <a:rPr lang="ru-RU" sz="2400" dirty="0" smtClean="0"/>
              <a:t>случаев</a:t>
            </a:r>
            <a:r>
              <a:rPr lang="ru-RU" sz="2400" dirty="0"/>
              <a:t>.</a:t>
            </a:r>
          </a:p>
          <a:p>
            <a:pPr marL="0" indent="0" algn="just">
              <a:lnSpc>
                <a:spcPct val="80000"/>
              </a:lnSpc>
              <a:buNone/>
            </a:pPr>
            <a:r>
              <a:rPr lang="ru-RU" sz="2400" b="1" dirty="0" smtClean="0"/>
              <a:t>Создаем</a:t>
            </a:r>
            <a:r>
              <a:rPr lang="ru-RU" sz="2400" dirty="0" smtClean="0"/>
              <a:t> </a:t>
            </a:r>
            <a:r>
              <a:rPr lang="ru-RU" sz="2400" dirty="0"/>
              <a:t>файл </a:t>
            </a:r>
            <a:r>
              <a:rPr lang="ru-RU" sz="2400" b="1" i="1" dirty="0"/>
              <a:t>base.html</a:t>
            </a:r>
            <a:r>
              <a:rPr lang="ru-RU" sz="2400" dirty="0"/>
              <a:t> в директории </a:t>
            </a:r>
            <a:r>
              <a:rPr lang="ru-RU" sz="2400" b="1" i="1" dirty="0" err="1"/>
              <a:t>blog</a:t>
            </a:r>
            <a:r>
              <a:rPr lang="ru-RU" sz="2400" b="1" i="1" dirty="0"/>
              <a:t>/</a:t>
            </a:r>
            <a:r>
              <a:rPr lang="ru-RU" sz="2400" b="1" i="1" dirty="0" err="1"/>
              <a:t>templates</a:t>
            </a:r>
            <a:r>
              <a:rPr lang="ru-RU" sz="2400" b="1" i="1" dirty="0"/>
              <a:t>/</a:t>
            </a:r>
            <a:r>
              <a:rPr lang="ru-RU" sz="2400" b="1" i="1" dirty="0" err="1"/>
              <a:t>blog</a:t>
            </a:r>
            <a:r>
              <a:rPr lang="ru-RU" sz="2400" b="1" i="1" dirty="0" smtClean="0"/>
              <a:t>/</a:t>
            </a:r>
            <a:r>
              <a:rPr lang="ru-RU" dirty="0" smtClean="0"/>
              <a:t> </a:t>
            </a:r>
            <a:r>
              <a:rPr lang="ru-RU" sz="2400" dirty="0"/>
              <a:t> и </a:t>
            </a:r>
            <a:r>
              <a:rPr lang="ru-RU" sz="2400" dirty="0" smtClean="0"/>
              <a:t>скопируем </a:t>
            </a:r>
            <a:r>
              <a:rPr lang="ru-RU" sz="2400" dirty="0"/>
              <a:t>всё из </a:t>
            </a:r>
            <a:r>
              <a:rPr lang="en-US" sz="2400" dirty="0" smtClean="0"/>
              <a:t>post_list.html</a:t>
            </a:r>
            <a:r>
              <a:rPr lang="en-US" sz="2400" dirty="0"/>
              <a:t> </a:t>
            </a:r>
            <a:r>
              <a:rPr lang="ru-RU" sz="2400" dirty="0"/>
              <a:t>в </a:t>
            </a:r>
            <a:r>
              <a:rPr lang="en-US" sz="2400" dirty="0" smtClean="0"/>
              <a:t>base.html</a:t>
            </a:r>
            <a:r>
              <a:rPr lang="ru-RU" sz="2400" dirty="0" smtClean="0"/>
              <a:t>. </a:t>
            </a:r>
            <a:r>
              <a:rPr lang="ru-RU" sz="2400" dirty="0"/>
              <a:t>Затем </a:t>
            </a:r>
            <a:r>
              <a:rPr lang="ru-RU" sz="2400" dirty="0" smtClean="0"/>
              <a:t>в файле</a:t>
            </a:r>
            <a:r>
              <a:rPr lang="ru-RU" sz="2400" dirty="0"/>
              <a:t> </a:t>
            </a:r>
            <a:r>
              <a:rPr lang="ru-RU" sz="2400" b="1" i="1" dirty="0" smtClean="0"/>
              <a:t>base.html</a:t>
            </a:r>
            <a:r>
              <a:rPr lang="ru-RU" sz="2400" b="1" i="1" dirty="0"/>
              <a:t> </a:t>
            </a:r>
            <a:r>
              <a:rPr lang="ru-RU" sz="2400" dirty="0" smtClean="0"/>
              <a:t>заменим </a:t>
            </a:r>
            <a:r>
              <a:rPr lang="ru-RU" sz="2400" dirty="0"/>
              <a:t>всё между </a:t>
            </a:r>
            <a:r>
              <a:rPr lang="ru-RU" sz="2400" dirty="0" smtClean="0"/>
              <a:t>тегами</a:t>
            </a:r>
            <a:r>
              <a:rPr lang="ru-RU" sz="2400" dirty="0"/>
              <a:t> </a:t>
            </a:r>
            <a:r>
              <a:rPr lang="ru-RU" sz="2400" b="1" i="1" dirty="0" smtClean="0"/>
              <a:t>&lt;</a:t>
            </a:r>
            <a:r>
              <a:rPr lang="ru-RU" sz="2400" b="1" i="1" dirty="0" err="1" smtClean="0"/>
              <a:t>body</a:t>
            </a:r>
            <a:r>
              <a:rPr lang="ru-RU" sz="2400" b="1" i="1" dirty="0" smtClean="0"/>
              <a:t>&gt;</a:t>
            </a:r>
            <a:r>
              <a:rPr lang="ru-RU" sz="2400" dirty="0"/>
              <a:t> и </a:t>
            </a:r>
            <a:r>
              <a:rPr lang="ru-RU" sz="2400" b="1" i="1" dirty="0" smtClean="0"/>
              <a:t>&lt;/</a:t>
            </a:r>
            <a:r>
              <a:rPr lang="ru-RU" sz="2400" b="1" i="1" dirty="0" err="1" smtClean="0"/>
              <a:t>body</a:t>
            </a:r>
            <a:r>
              <a:rPr lang="ru-RU" sz="2400" b="1" i="1" dirty="0" smtClean="0"/>
              <a:t>&gt;</a:t>
            </a:r>
          </a:p>
          <a:p>
            <a:pPr marL="0" indent="0" algn="just">
              <a:lnSpc>
                <a:spcPct val="80000"/>
              </a:lnSpc>
              <a:buNone/>
            </a:pPr>
            <a:r>
              <a:rPr lang="ru-RU" sz="2400" dirty="0" smtClean="0"/>
              <a:t>следующим </a:t>
            </a:r>
            <a:r>
              <a:rPr lang="ru-RU" sz="2400" dirty="0"/>
              <a:t>кодом</a:t>
            </a:r>
            <a:r>
              <a:rPr lang="ru-RU" sz="2400" dirty="0" smtClean="0"/>
              <a:t>:</a:t>
            </a:r>
          </a:p>
          <a:p>
            <a:pPr marL="0" indent="0" algn="just">
              <a:lnSpc>
                <a:spcPct val="80000"/>
              </a:lnSpc>
              <a:buNone/>
            </a:pPr>
            <a:r>
              <a:rPr lang="en-US" sz="2400" b="1" i="1" dirty="0"/>
              <a:t>&lt;body</a:t>
            </a:r>
            <a:r>
              <a:rPr lang="en-US" sz="2400" b="1" i="1" dirty="0" smtClean="0"/>
              <a:t>&gt;</a:t>
            </a:r>
            <a:endParaRPr lang="ru-RU" sz="2400" b="1" i="1" dirty="0"/>
          </a:p>
          <a:p>
            <a:pPr marL="0" indent="0" algn="just">
              <a:lnSpc>
                <a:spcPct val="80000"/>
              </a:lnSpc>
              <a:buNone/>
            </a:pPr>
            <a:r>
              <a:rPr lang="ru-RU" sz="2400" b="1" i="1" dirty="0" smtClean="0"/>
              <a:t>	</a:t>
            </a:r>
            <a:r>
              <a:rPr lang="en-US" sz="2400" b="1" i="1" dirty="0" smtClean="0"/>
              <a:t>&lt;</a:t>
            </a:r>
            <a:r>
              <a:rPr lang="en-US" sz="2400" b="1" i="1" dirty="0"/>
              <a:t>div class="page-header</a:t>
            </a:r>
            <a:r>
              <a:rPr lang="en-US" sz="2400" b="1" i="1" dirty="0" smtClean="0"/>
              <a:t>"&gt;</a:t>
            </a:r>
            <a:endParaRPr lang="ru-RU" sz="2400" b="1" i="1" dirty="0"/>
          </a:p>
          <a:p>
            <a:pPr marL="0" indent="0" algn="just">
              <a:lnSpc>
                <a:spcPct val="80000"/>
              </a:lnSpc>
              <a:buNone/>
            </a:pPr>
            <a:r>
              <a:rPr lang="ru-RU" sz="2400" b="1" i="1" dirty="0" smtClean="0"/>
              <a:t>		</a:t>
            </a:r>
            <a:r>
              <a:rPr lang="en-US" sz="2400" b="1" i="1" dirty="0" smtClean="0"/>
              <a:t>&lt;</a:t>
            </a:r>
            <a:r>
              <a:rPr lang="en-US" sz="2400" b="1" i="1" dirty="0"/>
              <a:t>h1&gt;&lt;a </a:t>
            </a:r>
            <a:r>
              <a:rPr lang="en-US" sz="2400" b="1" i="1" dirty="0" err="1"/>
              <a:t>href</a:t>
            </a:r>
            <a:r>
              <a:rPr lang="en-US" sz="2400" b="1" i="1" dirty="0"/>
              <a:t>="/"&gt;</a:t>
            </a:r>
            <a:r>
              <a:rPr lang="en-US" sz="2400" b="1" i="1" dirty="0" smtClean="0"/>
              <a:t>Django Girls Blog</a:t>
            </a:r>
            <a:r>
              <a:rPr lang="en-US" sz="2400" b="1" i="1" dirty="0"/>
              <a:t>&lt;/a&gt;&lt;/h1&gt;</a:t>
            </a:r>
            <a:r>
              <a:rPr lang="en-US" sz="2400" b="1" i="1" dirty="0" smtClean="0"/>
              <a:t> </a:t>
            </a:r>
            <a:endParaRPr lang="ru-RU" sz="2400" b="1" i="1" dirty="0" smtClean="0"/>
          </a:p>
          <a:p>
            <a:pPr marL="0" indent="0" algn="just">
              <a:lnSpc>
                <a:spcPct val="80000"/>
              </a:lnSpc>
              <a:buNone/>
            </a:pPr>
            <a:r>
              <a:rPr lang="ru-RU" sz="2400" b="1" i="1" dirty="0" smtClean="0"/>
              <a:t>	</a:t>
            </a:r>
            <a:r>
              <a:rPr lang="en-US" sz="2400" b="1" i="1" dirty="0" smtClean="0"/>
              <a:t>&lt;/</a:t>
            </a:r>
            <a:r>
              <a:rPr lang="en-US" sz="2400" b="1" i="1" dirty="0"/>
              <a:t>div&gt;</a:t>
            </a:r>
            <a:r>
              <a:rPr lang="en-US" sz="2400" b="1" i="1" dirty="0" smtClean="0"/>
              <a:t> </a:t>
            </a:r>
            <a:endParaRPr lang="ru-RU" sz="2400" b="1" i="1" dirty="0" smtClean="0"/>
          </a:p>
          <a:p>
            <a:pPr marL="0" indent="0" algn="just">
              <a:lnSpc>
                <a:spcPct val="80000"/>
              </a:lnSpc>
              <a:buNone/>
            </a:pPr>
            <a:r>
              <a:rPr lang="ru-RU" sz="2400" b="1" i="1" dirty="0" smtClean="0"/>
              <a:t>	</a:t>
            </a:r>
            <a:r>
              <a:rPr lang="en-US" sz="2400" b="1" i="1" dirty="0" smtClean="0"/>
              <a:t>&lt;</a:t>
            </a:r>
            <a:r>
              <a:rPr lang="en-US" sz="2400" b="1" i="1" dirty="0"/>
              <a:t>div class="content container"&gt;</a:t>
            </a:r>
            <a:r>
              <a:rPr lang="en-US" sz="2400" b="1" i="1" dirty="0" smtClean="0"/>
              <a:t> </a:t>
            </a:r>
            <a:endParaRPr lang="ru-RU" sz="2400" b="1" i="1" dirty="0" smtClean="0"/>
          </a:p>
          <a:p>
            <a:pPr marL="0" indent="0" algn="just">
              <a:lnSpc>
                <a:spcPct val="80000"/>
              </a:lnSpc>
              <a:buNone/>
            </a:pPr>
            <a:r>
              <a:rPr lang="ru-RU" sz="2400" b="1" i="1" dirty="0" smtClean="0"/>
              <a:t>		</a:t>
            </a:r>
            <a:r>
              <a:rPr lang="en-US" sz="2400" b="1" i="1" dirty="0" smtClean="0"/>
              <a:t>&lt;</a:t>
            </a:r>
            <a:r>
              <a:rPr lang="en-US" sz="2400" b="1" i="1" dirty="0"/>
              <a:t>div class="row</a:t>
            </a:r>
            <a:r>
              <a:rPr lang="en-US" sz="2400" b="1" i="1" dirty="0" smtClean="0"/>
              <a:t>"&gt;</a:t>
            </a:r>
            <a:endParaRPr lang="ru-RU" sz="2400" b="1" i="1" dirty="0"/>
          </a:p>
          <a:p>
            <a:pPr marL="0" indent="0" algn="just">
              <a:lnSpc>
                <a:spcPct val="80000"/>
              </a:lnSpc>
              <a:buNone/>
            </a:pPr>
            <a:r>
              <a:rPr lang="ru-RU" sz="2400" b="1" i="1" dirty="0" smtClean="0"/>
              <a:t>			</a:t>
            </a:r>
            <a:r>
              <a:rPr lang="en-US" sz="2400" b="1" i="1" dirty="0" smtClean="0"/>
              <a:t>&lt;</a:t>
            </a:r>
            <a:r>
              <a:rPr lang="en-US" sz="2400" b="1" i="1" dirty="0"/>
              <a:t>div class="col-md-8</a:t>
            </a:r>
            <a:r>
              <a:rPr lang="en-US" sz="2400" b="1" i="1" dirty="0" smtClean="0"/>
              <a:t>"&gt;</a:t>
            </a:r>
            <a:endParaRPr lang="ru-RU" sz="2400" b="1" i="1" dirty="0"/>
          </a:p>
          <a:p>
            <a:pPr marL="0" indent="0" algn="just">
              <a:lnSpc>
                <a:spcPct val="80000"/>
              </a:lnSpc>
              <a:buNone/>
            </a:pPr>
            <a:r>
              <a:rPr lang="ru-RU" sz="2400" b="1" i="1" dirty="0" smtClean="0"/>
              <a:t>			</a:t>
            </a:r>
            <a:r>
              <a:rPr lang="en-US" sz="2400" b="1" i="1" dirty="0" smtClean="0"/>
              <a:t>{% block content %}</a:t>
            </a:r>
            <a:endParaRPr lang="ru-RU" sz="2400" b="1" i="1" dirty="0" smtClean="0"/>
          </a:p>
          <a:p>
            <a:pPr marL="0" indent="0" algn="just">
              <a:lnSpc>
                <a:spcPct val="80000"/>
              </a:lnSpc>
              <a:buNone/>
            </a:pPr>
            <a:r>
              <a:rPr lang="ru-RU" sz="2400" b="1" i="1" dirty="0" smtClean="0"/>
              <a:t>			</a:t>
            </a:r>
            <a:r>
              <a:rPr lang="en-US" sz="2400" b="1" i="1" dirty="0" smtClean="0"/>
              <a:t>{% </a:t>
            </a:r>
            <a:r>
              <a:rPr lang="en-US" sz="2400" b="1" i="1" dirty="0" err="1" smtClean="0"/>
              <a:t>endblock</a:t>
            </a:r>
            <a:r>
              <a:rPr lang="en-US" sz="2400" b="1" i="1" dirty="0" smtClean="0"/>
              <a:t> %} </a:t>
            </a:r>
            <a:endParaRPr lang="ru-RU" sz="2400" b="1" i="1" dirty="0" smtClean="0"/>
          </a:p>
          <a:p>
            <a:pPr marL="0" indent="0" algn="just">
              <a:lnSpc>
                <a:spcPct val="80000"/>
              </a:lnSpc>
              <a:buNone/>
            </a:pPr>
            <a:r>
              <a:rPr lang="ru-RU" sz="2400" b="1" i="1" dirty="0" smtClean="0"/>
              <a:t>			</a:t>
            </a:r>
            <a:r>
              <a:rPr lang="en-US" sz="2400" b="1" i="1" dirty="0" smtClean="0"/>
              <a:t>&lt;/</a:t>
            </a:r>
            <a:r>
              <a:rPr lang="en-US" sz="2400" b="1" i="1" dirty="0"/>
              <a:t>div</a:t>
            </a:r>
            <a:r>
              <a:rPr lang="en-US" sz="2400" b="1" i="1" dirty="0" smtClean="0"/>
              <a:t>&gt;</a:t>
            </a:r>
            <a:endParaRPr lang="ru-RU" sz="2400" b="1" i="1" dirty="0"/>
          </a:p>
          <a:p>
            <a:pPr marL="0" indent="0" algn="just">
              <a:lnSpc>
                <a:spcPct val="80000"/>
              </a:lnSpc>
              <a:buNone/>
            </a:pPr>
            <a:r>
              <a:rPr lang="ru-RU" sz="2400" b="1" i="1" dirty="0" smtClean="0"/>
              <a:t>		</a:t>
            </a:r>
            <a:r>
              <a:rPr lang="en-US" sz="2400" b="1" i="1" dirty="0" smtClean="0"/>
              <a:t>&lt;/</a:t>
            </a:r>
            <a:r>
              <a:rPr lang="en-US" sz="2400" b="1" i="1" dirty="0"/>
              <a:t>div</a:t>
            </a:r>
            <a:r>
              <a:rPr lang="en-US" sz="2400" b="1" i="1" dirty="0" smtClean="0"/>
              <a:t>&gt;</a:t>
            </a:r>
            <a:endParaRPr lang="ru-RU" sz="2400" b="1" i="1" dirty="0"/>
          </a:p>
          <a:p>
            <a:pPr marL="0" indent="0" algn="just">
              <a:lnSpc>
                <a:spcPct val="80000"/>
              </a:lnSpc>
              <a:buNone/>
            </a:pPr>
            <a:r>
              <a:rPr lang="ru-RU" sz="2400" b="1" i="1" dirty="0" smtClean="0"/>
              <a:t>	</a:t>
            </a:r>
            <a:r>
              <a:rPr lang="en-US" sz="2400" b="1" i="1" dirty="0" smtClean="0"/>
              <a:t>&lt;/</a:t>
            </a:r>
            <a:r>
              <a:rPr lang="en-US" sz="2400" b="1" i="1" dirty="0"/>
              <a:t>div</a:t>
            </a:r>
            <a:r>
              <a:rPr lang="en-US" sz="2400" b="1" i="1" dirty="0" smtClean="0"/>
              <a:t>&gt;</a:t>
            </a:r>
            <a:endParaRPr lang="ru-RU" sz="2400" b="1" i="1" dirty="0"/>
          </a:p>
          <a:p>
            <a:pPr marL="0" indent="0" algn="just">
              <a:lnSpc>
                <a:spcPct val="80000"/>
              </a:lnSpc>
              <a:buNone/>
            </a:pPr>
            <a:r>
              <a:rPr lang="en-US" sz="2400" b="1" i="1" dirty="0" smtClean="0"/>
              <a:t>&lt;/</a:t>
            </a:r>
            <a:r>
              <a:rPr lang="en-US" sz="2400" b="1" i="1" dirty="0"/>
              <a:t>body&gt;</a:t>
            </a:r>
            <a:endParaRPr lang="ru-RU" sz="2400" b="1" i="1" dirty="0"/>
          </a:p>
        </p:txBody>
      </p:sp>
    </p:spTree>
    <p:extLst>
      <p:ext uri="{BB962C8B-B14F-4D97-AF65-F5344CB8AC3E}">
        <p14:creationId xmlns:p14="http://schemas.microsoft.com/office/powerpoint/2010/main" val="243481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548680"/>
            <a:ext cx="8928992" cy="612068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 smtClean="0"/>
              <a:t>Далее открываем</a:t>
            </a:r>
            <a:r>
              <a:rPr lang="ru-RU" sz="2400" dirty="0"/>
              <a:t> </a:t>
            </a:r>
            <a:r>
              <a:rPr lang="en-US" sz="2400" b="1" i="1" dirty="0" smtClean="0"/>
              <a:t>blog/templates/blog/post_list.html</a:t>
            </a:r>
            <a:r>
              <a:rPr lang="en-US" sz="2400" dirty="0"/>
              <a:t> </a:t>
            </a:r>
            <a:r>
              <a:rPr lang="ru-RU" sz="2400" dirty="0"/>
              <a:t>снова. </a:t>
            </a:r>
            <a:r>
              <a:rPr lang="ru-RU" sz="2400" dirty="0" smtClean="0"/>
              <a:t>И модифицируем его так, чтобы он выглядел </a:t>
            </a:r>
            <a:r>
              <a:rPr lang="ru-RU" sz="2400" dirty="0"/>
              <a:t>следующим образом</a:t>
            </a:r>
            <a:r>
              <a:rPr lang="ru-RU" sz="2400" dirty="0" smtClean="0"/>
              <a:t>:</a:t>
            </a:r>
          </a:p>
          <a:p>
            <a:pPr marL="0" indent="0" algn="just">
              <a:buNone/>
            </a:pPr>
            <a:r>
              <a:rPr lang="en-US" sz="2400" dirty="0" smtClean="0"/>
              <a:t>{% extends 'blog/base.html' %} </a:t>
            </a:r>
            <a:endParaRPr lang="ru-RU" sz="2400" dirty="0" smtClean="0"/>
          </a:p>
          <a:p>
            <a:pPr marL="0" indent="0" algn="just">
              <a:buNone/>
            </a:pPr>
            <a:r>
              <a:rPr lang="en-US" sz="2400" dirty="0" smtClean="0"/>
              <a:t>{% block content %}</a:t>
            </a:r>
            <a:endParaRPr lang="ru-RU" sz="2400" dirty="0" smtClean="0"/>
          </a:p>
          <a:p>
            <a:pPr marL="0" indent="0" algn="just">
              <a:buNone/>
            </a:pPr>
            <a:r>
              <a:rPr lang="ru-RU" sz="2400" dirty="0" smtClean="0"/>
              <a:t>	</a:t>
            </a:r>
            <a:r>
              <a:rPr lang="en-US" sz="2400" dirty="0" smtClean="0"/>
              <a:t>{% for post in posts %} </a:t>
            </a:r>
            <a:endParaRPr lang="ru-RU" sz="2400" dirty="0" smtClean="0"/>
          </a:p>
          <a:p>
            <a:pPr marL="0" indent="0" algn="just">
              <a:buNone/>
            </a:pPr>
            <a:r>
              <a:rPr lang="ru-RU" sz="2400" dirty="0" smtClean="0"/>
              <a:t>		</a:t>
            </a:r>
            <a:r>
              <a:rPr lang="en-US" sz="2400" dirty="0" smtClean="0"/>
              <a:t>&lt;</a:t>
            </a:r>
            <a:r>
              <a:rPr lang="en-US" sz="2400" dirty="0"/>
              <a:t>div class="post</a:t>
            </a:r>
            <a:r>
              <a:rPr lang="en-US" sz="2400" dirty="0" smtClean="0"/>
              <a:t>"&gt;</a:t>
            </a:r>
            <a:endParaRPr lang="ru-RU" sz="2400" dirty="0" smtClean="0"/>
          </a:p>
          <a:p>
            <a:pPr marL="0" indent="0" algn="just">
              <a:buNone/>
            </a:pPr>
            <a:r>
              <a:rPr lang="ru-RU" sz="2400" dirty="0" smtClean="0"/>
              <a:t>			</a:t>
            </a:r>
            <a:r>
              <a:rPr lang="en-US" sz="2400" dirty="0" smtClean="0"/>
              <a:t>&lt;</a:t>
            </a:r>
            <a:r>
              <a:rPr lang="en-US" sz="2400" dirty="0"/>
              <a:t>div class="date</a:t>
            </a:r>
            <a:r>
              <a:rPr lang="en-US" sz="2400" dirty="0" smtClean="0"/>
              <a:t>"&gt;</a:t>
            </a:r>
            <a:endParaRPr lang="ru-RU" sz="2400" dirty="0"/>
          </a:p>
          <a:p>
            <a:pPr marL="0" indent="0" algn="just">
              <a:buNone/>
            </a:pPr>
            <a:r>
              <a:rPr lang="ru-RU" sz="2400" dirty="0" smtClean="0"/>
              <a:t>				</a:t>
            </a:r>
            <a:r>
              <a:rPr lang="en-US" sz="2400" dirty="0" smtClean="0"/>
              <a:t>{{ </a:t>
            </a:r>
            <a:r>
              <a:rPr lang="en-US" sz="2400" dirty="0" err="1" smtClean="0"/>
              <a:t>post.published_date</a:t>
            </a:r>
            <a:r>
              <a:rPr lang="en-US" sz="2400" dirty="0" smtClean="0"/>
              <a:t> }}</a:t>
            </a:r>
            <a:endParaRPr lang="ru-RU" sz="2400" dirty="0" smtClean="0"/>
          </a:p>
          <a:p>
            <a:pPr marL="0" indent="0" algn="just">
              <a:buNone/>
            </a:pPr>
            <a:r>
              <a:rPr lang="ru-RU" sz="2400" dirty="0" smtClean="0"/>
              <a:t>			</a:t>
            </a:r>
            <a:r>
              <a:rPr lang="en-US" sz="2400" dirty="0" smtClean="0"/>
              <a:t>&lt;/</a:t>
            </a:r>
            <a:r>
              <a:rPr lang="en-US" sz="2400" dirty="0"/>
              <a:t>div</a:t>
            </a:r>
            <a:r>
              <a:rPr lang="en-US" sz="2400" dirty="0" smtClean="0"/>
              <a:t>&gt;</a:t>
            </a:r>
            <a:endParaRPr lang="ru-RU" sz="2400" dirty="0"/>
          </a:p>
          <a:p>
            <a:pPr marL="0" indent="0" algn="just">
              <a:buNone/>
            </a:pPr>
            <a:r>
              <a:rPr lang="ru-RU" sz="2400" dirty="0" smtClean="0"/>
              <a:t>			</a:t>
            </a:r>
            <a:r>
              <a:rPr lang="en-US" sz="2400" dirty="0" smtClean="0"/>
              <a:t>&lt;</a:t>
            </a:r>
            <a:r>
              <a:rPr lang="en-US" sz="2400" dirty="0"/>
              <a:t>h1&gt;&lt;a </a:t>
            </a:r>
            <a:r>
              <a:rPr lang="en-US" sz="2400" dirty="0" err="1"/>
              <a:t>href</a:t>
            </a:r>
            <a:r>
              <a:rPr lang="en-US" sz="2400" dirty="0"/>
              <a:t>=""&gt;</a:t>
            </a:r>
            <a:r>
              <a:rPr lang="en-US" sz="2400" dirty="0" smtClean="0"/>
              <a:t>{{ </a:t>
            </a:r>
            <a:r>
              <a:rPr lang="en-US" sz="2400" dirty="0" err="1" smtClean="0"/>
              <a:t>post.title</a:t>
            </a:r>
            <a:r>
              <a:rPr lang="en-US" sz="2400" dirty="0" smtClean="0"/>
              <a:t> }}</a:t>
            </a:r>
            <a:r>
              <a:rPr lang="en-US" sz="2400" dirty="0"/>
              <a:t>&lt;/a&gt;&lt;/h1</a:t>
            </a:r>
            <a:r>
              <a:rPr lang="en-US" sz="2400" dirty="0" smtClean="0"/>
              <a:t>&gt;</a:t>
            </a:r>
            <a:endParaRPr lang="ru-RU" sz="2400" dirty="0"/>
          </a:p>
          <a:p>
            <a:pPr marL="0" indent="0" algn="just">
              <a:buNone/>
            </a:pPr>
            <a:r>
              <a:rPr lang="ru-RU" sz="2400" dirty="0" smtClean="0"/>
              <a:t>			</a:t>
            </a:r>
            <a:r>
              <a:rPr lang="en-US" sz="2400" dirty="0" smtClean="0"/>
              <a:t>&lt;</a:t>
            </a:r>
            <a:r>
              <a:rPr lang="en-US" sz="2400" dirty="0"/>
              <a:t>p&gt;</a:t>
            </a:r>
            <a:r>
              <a:rPr lang="en-US" sz="2400" dirty="0" smtClean="0"/>
              <a:t>{{ </a:t>
            </a:r>
            <a:r>
              <a:rPr lang="en-US" sz="2400" dirty="0" err="1" smtClean="0"/>
              <a:t>post.text|linebreaksbr</a:t>
            </a:r>
            <a:r>
              <a:rPr lang="en-US" sz="2400" dirty="0" smtClean="0"/>
              <a:t> }}</a:t>
            </a:r>
            <a:r>
              <a:rPr lang="en-US" sz="2400" dirty="0"/>
              <a:t>&lt;/p</a:t>
            </a:r>
            <a:r>
              <a:rPr lang="en-US" sz="2400" dirty="0" smtClean="0"/>
              <a:t>&gt;</a:t>
            </a:r>
            <a:endParaRPr lang="ru-RU" sz="2400" dirty="0"/>
          </a:p>
          <a:p>
            <a:pPr marL="0" indent="0" algn="just">
              <a:buNone/>
            </a:pPr>
            <a:r>
              <a:rPr lang="ru-RU" sz="2400" dirty="0" smtClean="0"/>
              <a:t>		</a:t>
            </a:r>
            <a:r>
              <a:rPr lang="en-US" sz="2400" dirty="0" smtClean="0"/>
              <a:t>&lt;/</a:t>
            </a:r>
            <a:r>
              <a:rPr lang="en-US" sz="2400" dirty="0"/>
              <a:t>div</a:t>
            </a:r>
            <a:r>
              <a:rPr lang="en-US" sz="2400" dirty="0" smtClean="0"/>
              <a:t>&gt;</a:t>
            </a:r>
            <a:endParaRPr lang="ru-RU" sz="2400" dirty="0"/>
          </a:p>
          <a:p>
            <a:pPr marL="0" indent="0" algn="just">
              <a:buNone/>
            </a:pPr>
            <a:r>
              <a:rPr lang="ru-RU" sz="2400" dirty="0" smtClean="0"/>
              <a:t>	</a:t>
            </a:r>
            <a:r>
              <a:rPr lang="en-US" sz="2400" dirty="0" smtClean="0"/>
              <a:t>{% </a:t>
            </a:r>
            <a:r>
              <a:rPr lang="en-US" sz="2400" dirty="0" err="1" smtClean="0"/>
              <a:t>endfor</a:t>
            </a:r>
            <a:r>
              <a:rPr lang="en-US" sz="2400" dirty="0" smtClean="0"/>
              <a:t> %} </a:t>
            </a:r>
            <a:endParaRPr lang="ru-RU" sz="2400" dirty="0" smtClean="0"/>
          </a:p>
          <a:p>
            <a:pPr marL="0" indent="0" algn="just">
              <a:buNone/>
            </a:pPr>
            <a:r>
              <a:rPr lang="en-US" sz="2400" dirty="0" smtClean="0"/>
              <a:t>{% </a:t>
            </a:r>
            <a:r>
              <a:rPr lang="en-US" sz="2400" dirty="0" err="1" smtClean="0"/>
              <a:t>endblock</a:t>
            </a:r>
            <a:r>
              <a:rPr lang="en-US" sz="2400" dirty="0" smtClean="0"/>
              <a:t> %}</a:t>
            </a:r>
            <a:endParaRPr lang="ru-RU" sz="2400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395536" y="8400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ru-RU" sz="3600" b="1" dirty="0"/>
              <a:t>Расширение шаблона</a:t>
            </a:r>
          </a:p>
        </p:txBody>
      </p:sp>
    </p:spTree>
    <p:extLst>
      <p:ext uri="{BB962C8B-B14F-4D97-AF65-F5344CB8AC3E}">
        <p14:creationId xmlns:p14="http://schemas.microsoft.com/office/powerpoint/2010/main" val="317898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0952" y="0"/>
            <a:ext cx="8229600" cy="490066"/>
          </a:xfrm>
        </p:spPr>
        <p:txBody>
          <a:bodyPr>
            <a:noAutofit/>
          </a:bodyPr>
          <a:lstStyle/>
          <a:p>
            <a:r>
              <a:rPr lang="ru-RU" sz="3200" b="1" dirty="0"/>
              <a:t>Расширяем приложение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517946"/>
            <a:ext cx="9144000" cy="4525963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ru-RU" sz="2300" dirty="0"/>
              <a:t>Необходимо создать страницу для отображения конкретной записи (добавим дополнительный код в файл models.py).</a:t>
            </a:r>
          </a:p>
          <a:p>
            <a:pPr marL="0" indent="0">
              <a:buNone/>
            </a:pPr>
            <a:r>
              <a:rPr lang="ru-RU" sz="2400" dirty="0" smtClean="0"/>
              <a:t>Добавим ссылку внутрь </a:t>
            </a:r>
            <a:r>
              <a:rPr lang="ru-RU" sz="2400" dirty="0"/>
              <a:t>файла </a:t>
            </a:r>
            <a:r>
              <a:rPr lang="en-US" sz="2400" b="1" i="1" dirty="0" smtClean="0"/>
              <a:t>blog/templates/blog/post_list.html</a:t>
            </a:r>
            <a:endParaRPr lang="ru-RU" sz="2400" b="1" i="1" dirty="0" smtClean="0"/>
          </a:p>
          <a:p>
            <a:pPr marL="0" indent="0">
              <a:buNone/>
            </a:pPr>
            <a:r>
              <a:rPr lang="ru-RU" sz="2400" dirty="0" smtClean="0"/>
              <a:t>	Заменим: </a:t>
            </a:r>
            <a:r>
              <a:rPr lang="pt-BR" sz="2400" b="1" i="1" dirty="0" smtClean="0"/>
              <a:t>&lt;h1</a:t>
            </a:r>
            <a:r>
              <a:rPr lang="pt-BR" sz="2400" b="1" i="1" dirty="0"/>
              <a:t>&gt;&lt;a href=""&gt;</a:t>
            </a:r>
            <a:r>
              <a:rPr lang="pt-BR" sz="2400" b="1" i="1" dirty="0" smtClean="0"/>
              <a:t>{{ post.title }}</a:t>
            </a:r>
            <a:r>
              <a:rPr lang="pt-BR" sz="2400" b="1" i="1" dirty="0"/>
              <a:t>&lt;/a&gt;&lt;/h1&gt;</a:t>
            </a:r>
            <a:endParaRPr lang="ru-RU" sz="2400" b="1" i="1" dirty="0" smtClean="0"/>
          </a:p>
          <a:p>
            <a:pPr marL="0" indent="0">
              <a:buNone/>
            </a:pPr>
            <a:endParaRPr lang="ru-RU" sz="2400" b="1" i="1" dirty="0"/>
          </a:p>
          <a:p>
            <a:pPr marL="0" indent="0">
              <a:buNone/>
            </a:pPr>
            <a:r>
              <a:rPr lang="ru-RU" sz="2400" b="1" i="1" dirty="0" smtClean="0"/>
              <a:t>        </a:t>
            </a:r>
            <a:r>
              <a:rPr lang="en-US" sz="2400" b="1" i="1" dirty="0" smtClean="0"/>
              <a:t>&lt;</a:t>
            </a:r>
            <a:r>
              <a:rPr lang="en-US" sz="2400" b="1" i="1" dirty="0"/>
              <a:t>h1&gt;&lt;a </a:t>
            </a:r>
            <a:r>
              <a:rPr lang="en-US" sz="2400" b="1" i="1" dirty="0" err="1"/>
              <a:t>href</a:t>
            </a:r>
            <a:r>
              <a:rPr lang="en-US" sz="2400" b="1" i="1" dirty="0"/>
              <a:t>="{% </a:t>
            </a:r>
            <a:r>
              <a:rPr lang="en-US" sz="2400" b="1" i="1" dirty="0" err="1"/>
              <a:t>url</a:t>
            </a:r>
            <a:r>
              <a:rPr lang="en-US" sz="2400" b="1" i="1" dirty="0"/>
              <a:t> '</a:t>
            </a:r>
            <a:r>
              <a:rPr lang="en-US" sz="2400" b="1" i="1" dirty="0" err="1"/>
              <a:t>post_detail</a:t>
            </a:r>
            <a:r>
              <a:rPr lang="en-US" sz="2400" b="1" i="1" dirty="0"/>
              <a:t>' pk=post.pk %}"&gt;</a:t>
            </a:r>
            <a:r>
              <a:rPr lang="en-US" sz="2400" b="1" i="1" dirty="0" smtClean="0"/>
              <a:t>{{ </a:t>
            </a:r>
            <a:r>
              <a:rPr lang="en-US" sz="2400" b="1" i="1" dirty="0" err="1" smtClean="0"/>
              <a:t>post.title</a:t>
            </a:r>
            <a:r>
              <a:rPr lang="en-US" sz="2400" b="1" i="1" dirty="0" smtClean="0"/>
              <a:t> }}</a:t>
            </a:r>
            <a:r>
              <a:rPr lang="en-US" sz="2400" b="1" i="1" dirty="0"/>
              <a:t>&lt;/a&gt;&lt;/h1&gt;</a:t>
            </a:r>
            <a:endParaRPr lang="ru-RU" sz="2400" b="1" i="1" dirty="0"/>
          </a:p>
        </p:txBody>
      </p:sp>
      <p:sp>
        <p:nvSpPr>
          <p:cNvPr id="4" name="Стрелка вниз 3"/>
          <p:cNvSpPr/>
          <p:nvPr/>
        </p:nvSpPr>
        <p:spPr>
          <a:xfrm>
            <a:off x="3707904" y="2132856"/>
            <a:ext cx="504056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987764" y="3336219"/>
            <a:ext cx="4849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ru-RU" sz="2400" b="1" dirty="0">
                <a:latin typeface="+mj-lt"/>
                <a:ea typeface="+mj-ea"/>
                <a:cs typeface="+mj-cs"/>
              </a:rPr>
              <a:t>Создадим URL для страницы поста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31411" y="3825344"/>
            <a:ext cx="9036496" cy="1394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ru-RU" sz="2300" dirty="0"/>
              <a:t>С</a:t>
            </a:r>
            <a:r>
              <a:rPr lang="ru-RU" sz="2300" dirty="0" smtClean="0"/>
              <a:t>оздадим </a:t>
            </a:r>
            <a:r>
              <a:rPr lang="ru-RU" sz="2300" dirty="0"/>
              <a:t>URL в файле </a:t>
            </a:r>
            <a:r>
              <a:rPr lang="ru-RU" sz="2300" b="1" dirty="0"/>
              <a:t>blog/urls.py</a:t>
            </a:r>
            <a:r>
              <a:rPr lang="ru-RU" sz="2300" dirty="0"/>
              <a:t> и укажем </a:t>
            </a:r>
            <a:r>
              <a:rPr lang="ru-RU" sz="2300" dirty="0" err="1"/>
              <a:t>Django</a:t>
            </a:r>
            <a:r>
              <a:rPr lang="ru-RU" sz="2300" dirty="0"/>
              <a:t> на представление под названием </a:t>
            </a:r>
            <a:r>
              <a:rPr lang="ru-RU" sz="2300" dirty="0" err="1"/>
              <a:t>post_detail</a:t>
            </a:r>
            <a:r>
              <a:rPr lang="ru-RU" sz="2300" dirty="0"/>
              <a:t>, которое будет отображать пост целиком</a:t>
            </a:r>
            <a:r>
              <a:rPr lang="ru-RU" sz="2300" dirty="0" smtClean="0"/>
              <a:t>. </a:t>
            </a:r>
            <a:r>
              <a:rPr lang="ru-RU" sz="2400" dirty="0" smtClean="0"/>
              <a:t>Добавим </a:t>
            </a:r>
            <a:r>
              <a:rPr lang="ru-RU" sz="2400" dirty="0"/>
              <a:t>строчку </a:t>
            </a:r>
            <a:r>
              <a:rPr lang="en-US" sz="2400" b="1" dirty="0" err="1"/>
              <a:t>url</a:t>
            </a:r>
            <a:r>
              <a:rPr lang="en-US" sz="2400" b="1" dirty="0"/>
              <a:t>(</a:t>
            </a:r>
            <a:r>
              <a:rPr lang="en-US" sz="2400" b="1" dirty="0" err="1"/>
              <a:t>r'^post</a:t>
            </a:r>
            <a:r>
              <a:rPr lang="en-US" sz="2400" b="1" dirty="0"/>
              <a:t>/(?P&lt;</a:t>
            </a:r>
            <a:r>
              <a:rPr lang="en-US" sz="2400" b="1" dirty="0" err="1"/>
              <a:t>pk</a:t>
            </a:r>
            <a:r>
              <a:rPr lang="en-US" sz="2400" b="1" dirty="0"/>
              <a:t>&gt;\d+)/$', </a:t>
            </a:r>
            <a:r>
              <a:rPr lang="en-US" sz="2400" b="1" dirty="0" err="1"/>
              <a:t>views.post_detail</a:t>
            </a:r>
            <a:r>
              <a:rPr lang="en-US" sz="2400" b="1" dirty="0"/>
              <a:t>, name='</a:t>
            </a:r>
            <a:r>
              <a:rPr lang="en-US" sz="2400" b="1" dirty="0" err="1"/>
              <a:t>post_detail</a:t>
            </a:r>
            <a:r>
              <a:rPr lang="en-US" sz="2400" b="1" dirty="0" smtClean="0"/>
              <a:t>')</a:t>
            </a:r>
            <a:r>
              <a:rPr lang="ru-RU" sz="2400" b="1" dirty="0"/>
              <a:t>,</a:t>
            </a:r>
            <a:endParaRPr lang="ru-RU" sz="23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630" y="5219572"/>
            <a:ext cx="5683470" cy="1606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615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111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Представление </a:t>
            </a:r>
            <a:r>
              <a:rPr lang="ru-RU" b="1" dirty="0"/>
              <a:t>для страницы </a:t>
            </a:r>
            <a:r>
              <a:rPr lang="ru-RU" b="1" dirty="0" smtClean="0"/>
              <a:t>поста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692696"/>
            <a:ext cx="8784976" cy="5976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В файле</a:t>
            </a:r>
            <a:r>
              <a:rPr lang="ru-RU" sz="2400" b="1" i="1" dirty="0"/>
              <a:t> blog/urls.py</a:t>
            </a:r>
            <a:r>
              <a:rPr lang="ru-RU" sz="2400" dirty="0"/>
              <a:t> </a:t>
            </a:r>
            <a:r>
              <a:rPr lang="ru-RU" sz="2400" dirty="0" smtClean="0"/>
              <a:t>был создан </a:t>
            </a:r>
            <a:r>
              <a:rPr lang="ru-RU" sz="2400" dirty="0"/>
              <a:t>шаблон URL под названием </a:t>
            </a:r>
            <a:r>
              <a:rPr lang="ru-RU" sz="2400" b="1" i="1" dirty="0" err="1"/>
              <a:t>post_detail</a:t>
            </a:r>
            <a:r>
              <a:rPr lang="ru-RU" sz="2400" dirty="0"/>
              <a:t>, который ссылался на представление под названием </a:t>
            </a:r>
            <a:r>
              <a:rPr lang="ru-RU" sz="2400" dirty="0" err="1"/>
              <a:t>views.post_detail</a:t>
            </a:r>
            <a:r>
              <a:rPr lang="ru-RU" sz="2400" dirty="0"/>
              <a:t>. Это значит, что </a:t>
            </a:r>
            <a:r>
              <a:rPr lang="ru-RU" sz="2400" dirty="0" err="1"/>
              <a:t>Django</a:t>
            </a:r>
            <a:r>
              <a:rPr lang="ru-RU" sz="2400" dirty="0"/>
              <a:t> ожидает найти функцию-представление с названием </a:t>
            </a:r>
            <a:r>
              <a:rPr lang="ru-RU" sz="2400" b="1" i="1" dirty="0" err="1"/>
              <a:t>post_detail</a:t>
            </a:r>
            <a:r>
              <a:rPr lang="ru-RU" sz="2400" dirty="0"/>
              <a:t> в </a:t>
            </a:r>
            <a:r>
              <a:rPr lang="ru-RU" sz="2400" b="1" i="1" dirty="0" err="1"/>
              <a:t>blog</a:t>
            </a:r>
            <a:r>
              <a:rPr lang="ru-RU" sz="2400" b="1" i="1" dirty="0"/>
              <a:t>/views.py</a:t>
            </a:r>
            <a:r>
              <a:rPr lang="ru-RU" sz="2400" dirty="0"/>
              <a:t>.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В </a:t>
            </a:r>
            <a:r>
              <a:rPr lang="ru-RU" sz="2400" dirty="0"/>
              <a:t>файл </a:t>
            </a:r>
            <a:r>
              <a:rPr lang="en-US" sz="2400" b="1" i="1" dirty="0"/>
              <a:t>blog/views.py</a:t>
            </a:r>
            <a:r>
              <a:rPr lang="en-US" sz="2400" dirty="0"/>
              <a:t> </a:t>
            </a:r>
            <a:r>
              <a:rPr lang="ru-RU" sz="2400" dirty="0"/>
              <a:t> рядом с другими строками, начинающимися с </a:t>
            </a:r>
            <a:r>
              <a:rPr lang="ru-RU" sz="2400" dirty="0" err="1" smtClean="0"/>
              <a:t>from</a:t>
            </a:r>
            <a:r>
              <a:rPr lang="ru-RU" sz="2400" dirty="0" smtClean="0"/>
              <a:t> добавляем: </a:t>
            </a:r>
          </a:p>
          <a:p>
            <a:pPr marL="0" indent="0">
              <a:buNone/>
            </a:pPr>
            <a:r>
              <a:rPr lang="en-US" sz="2400" b="1" i="1" dirty="0"/>
              <a:t>from </a:t>
            </a:r>
            <a:r>
              <a:rPr lang="en-US" sz="2400" b="1" i="1" dirty="0" err="1"/>
              <a:t>django.shortcuts</a:t>
            </a:r>
            <a:r>
              <a:rPr lang="en-US" sz="2400" b="1" i="1" dirty="0"/>
              <a:t> import render, </a:t>
            </a:r>
            <a:r>
              <a:rPr lang="en-US" sz="2400" b="1" i="1" dirty="0" smtClean="0"/>
              <a:t>get_object_or_404</a:t>
            </a:r>
            <a:endParaRPr lang="ru-RU" sz="2400" b="1" i="1" dirty="0" smtClean="0"/>
          </a:p>
          <a:p>
            <a:pPr marL="0" indent="0">
              <a:buNone/>
            </a:pPr>
            <a:r>
              <a:rPr lang="ru-RU" sz="2400" dirty="0" smtClean="0"/>
              <a:t>В </a:t>
            </a:r>
            <a:r>
              <a:rPr lang="ru-RU" sz="2400" dirty="0"/>
              <a:t>конец же файла </a:t>
            </a:r>
            <a:r>
              <a:rPr lang="ru-RU" sz="2400" dirty="0" smtClean="0"/>
              <a:t>добавляем новое</a:t>
            </a:r>
            <a:r>
              <a:rPr lang="ru-RU" sz="2400" dirty="0"/>
              <a:t> </a:t>
            </a:r>
            <a:r>
              <a:rPr lang="ru-RU" sz="2400" i="1" dirty="0"/>
              <a:t>представление</a:t>
            </a:r>
            <a:r>
              <a:rPr lang="ru-RU" sz="2400" dirty="0" smtClean="0"/>
              <a:t>:</a:t>
            </a:r>
          </a:p>
          <a:p>
            <a:pPr marL="0" indent="0">
              <a:buNone/>
            </a:pPr>
            <a:r>
              <a:rPr lang="en-US" sz="2400" b="1" i="1" dirty="0" err="1"/>
              <a:t>def</a:t>
            </a:r>
            <a:r>
              <a:rPr lang="en-US" sz="2400" b="1" i="1" dirty="0"/>
              <a:t> </a:t>
            </a:r>
            <a:r>
              <a:rPr lang="en-US" sz="2400" b="1" i="1" dirty="0" err="1"/>
              <a:t>post_detail</a:t>
            </a:r>
            <a:r>
              <a:rPr lang="en-US" sz="2400" b="1" i="1" dirty="0"/>
              <a:t>(request, </a:t>
            </a:r>
            <a:r>
              <a:rPr lang="en-US" sz="2400" b="1" i="1" dirty="0" err="1"/>
              <a:t>pk</a:t>
            </a:r>
            <a:r>
              <a:rPr lang="en-US" sz="2400" b="1" i="1" dirty="0"/>
              <a:t>): </a:t>
            </a:r>
            <a:endParaRPr lang="ru-RU" sz="2400" b="1" i="1" dirty="0" smtClean="0"/>
          </a:p>
          <a:p>
            <a:pPr marL="0" indent="0">
              <a:buNone/>
            </a:pPr>
            <a:r>
              <a:rPr lang="ru-RU" sz="2400" b="1" i="1" dirty="0"/>
              <a:t>	</a:t>
            </a:r>
            <a:r>
              <a:rPr lang="en-US" sz="2400" b="1" i="1" dirty="0" smtClean="0"/>
              <a:t>post </a:t>
            </a:r>
            <a:r>
              <a:rPr lang="en-US" sz="2400" b="1" i="1" dirty="0"/>
              <a:t>= get_object_or_404(Post, </a:t>
            </a:r>
            <a:r>
              <a:rPr lang="en-US" sz="2400" b="1" i="1" dirty="0" err="1"/>
              <a:t>pk</a:t>
            </a:r>
            <a:r>
              <a:rPr lang="en-US" sz="2400" b="1" i="1" dirty="0"/>
              <a:t>=</a:t>
            </a:r>
            <a:r>
              <a:rPr lang="en-US" sz="2400" b="1" i="1" dirty="0" err="1"/>
              <a:t>pk</a:t>
            </a:r>
            <a:r>
              <a:rPr lang="en-US" sz="2400" b="1" i="1" dirty="0"/>
              <a:t>) </a:t>
            </a:r>
            <a:endParaRPr lang="ru-RU" sz="2400" b="1" i="1" dirty="0" smtClean="0"/>
          </a:p>
          <a:p>
            <a:pPr marL="0" indent="0">
              <a:buNone/>
            </a:pPr>
            <a:r>
              <a:rPr lang="ru-RU" sz="2400" b="1" i="1" dirty="0"/>
              <a:t>	</a:t>
            </a:r>
            <a:r>
              <a:rPr lang="en-US" sz="2400" b="1" i="1" dirty="0" smtClean="0"/>
              <a:t>return </a:t>
            </a:r>
            <a:r>
              <a:rPr lang="en-US" sz="2400" b="1" i="1" dirty="0"/>
              <a:t>render(request, 'blog/post_detail.html', {'post': post})</a:t>
            </a:r>
            <a:endParaRPr lang="ru-RU" sz="2400" b="1" i="1" dirty="0"/>
          </a:p>
        </p:txBody>
      </p:sp>
    </p:spTree>
    <p:extLst>
      <p:ext uri="{BB962C8B-B14F-4D97-AF65-F5344CB8AC3E}">
        <p14:creationId xmlns:p14="http://schemas.microsoft.com/office/powerpoint/2010/main" val="177724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sz="3600" b="1" dirty="0"/>
              <a:t>Создадим шаблон для страницы </a:t>
            </a:r>
            <a:r>
              <a:rPr lang="ru-RU" sz="3600" b="1" dirty="0" smtClean="0"/>
              <a:t>поста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692696"/>
            <a:ext cx="8784976" cy="5904656"/>
          </a:xfrm>
        </p:spPr>
        <p:txBody>
          <a:bodyPr/>
          <a:lstStyle/>
          <a:p>
            <a:pPr marL="0" indent="0">
              <a:buNone/>
            </a:pPr>
            <a:r>
              <a:rPr lang="ru-RU" sz="2200" dirty="0" smtClean="0"/>
              <a:t>Создадим </a:t>
            </a:r>
            <a:r>
              <a:rPr lang="ru-RU" sz="2200" dirty="0"/>
              <a:t>файл </a:t>
            </a:r>
            <a:r>
              <a:rPr lang="en-US" sz="2200" b="1" i="1" dirty="0"/>
              <a:t>post_detail.html </a:t>
            </a:r>
            <a:r>
              <a:rPr lang="ru-RU" sz="2200" dirty="0"/>
              <a:t>в директории </a:t>
            </a:r>
            <a:r>
              <a:rPr lang="en-US" sz="2200" b="1" i="1" dirty="0" smtClean="0"/>
              <a:t>blog/templates/blog</a:t>
            </a:r>
            <a:endParaRPr lang="ru-RU" sz="2200" b="1" i="1" dirty="0" smtClean="0"/>
          </a:p>
          <a:p>
            <a:pPr marL="0" indent="0">
              <a:buNone/>
            </a:pPr>
            <a:r>
              <a:rPr lang="en-US" sz="2400" b="1" i="1" dirty="0"/>
              <a:t>{% extends 'blog/base.html' %} </a:t>
            </a:r>
            <a:endParaRPr lang="ru-RU" sz="2400" b="1" i="1" dirty="0" smtClean="0"/>
          </a:p>
          <a:p>
            <a:pPr marL="0" indent="0">
              <a:buNone/>
            </a:pPr>
            <a:r>
              <a:rPr lang="en-US" sz="2400" b="1" i="1" dirty="0" smtClean="0"/>
              <a:t>{% </a:t>
            </a:r>
            <a:r>
              <a:rPr lang="en-US" sz="2400" b="1" i="1" dirty="0"/>
              <a:t>block content %} </a:t>
            </a:r>
            <a:endParaRPr lang="ru-RU" sz="2400" b="1" i="1" dirty="0" smtClean="0"/>
          </a:p>
          <a:p>
            <a:pPr marL="0" indent="0">
              <a:buNone/>
            </a:pPr>
            <a:r>
              <a:rPr lang="ru-RU" sz="2400" b="1" i="1" dirty="0" smtClean="0"/>
              <a:t>	</a:t>
            </a:r>
            <a:r>
              <a:rPr lang="en-US" sz="2400" b="1" i="1" dirty="0" smtClean="0"/>
              <a:t>&lt;</a:t>
            </a:r>
            <a:r>
              <a:rPr lang="en-US" sz="2400" b="1" i="1" dirty="0"/>
              <a:t>div class="post"&gt; </a:t>
            </a:r>
            <a:endParaRPr lang="ru-RU" sz="2400" b="1" i="1" dirty="0" smtClean="0"/>
          </a:p>
          <a:p>
            <a:pPr marL="0" indent="0">
              <a:buNone/>
            </a:pPr>
            <a:r>
              <a:rPr lang="ru-RU" sz="2400" b="1" i="1" dirty="0" smtClean="0"/>
              <a:t>		</a:t>
            </a:r>
            <a:r>
              <a:rPr lang="en-US" sz="2400" b="1" i="1" dirty="0" smtClean="0"/>
              <a:t>{% </a:t>
            </a:r>
            <a:r>
              <a:rPr lang="en-US" sz="2400" b="1" i="1" dirty="0"/>
              <a:t>if </a:t>
            </a:r>
            <a:r>
              <a:rPr lang="en-US" sz="2400" b="1" i="1" dirty="0" err="1"/>
              <a:t>post.published_date</a:t>
            </a:r>
            <a:r>
              <a:rPr lang="en-US" sz="2400" b="1" i="1" dirty="0"/>
              <a:t> %} </a:t>
            </a:r>
            <a:endParaRPr lang="ru-RU" sz="2400" b="1" i="1" dirty="0" smtClean="0"/>
          </a:p>
          <a:p>
            <a:pPr marL="0" indent="0">
              <a:buNone/>
            </a:pPr>
            <a:r>
              <a:rPr lang="ru-RU" sz="2400" b="1" i="1" dirty="0" smtClean="0"/>
              <a:t>			</a:t>
            </a:r>
            <a:r>
              <a:rPr lang="en-US" sz="2400" b="1" i="1" dirty="0" smtClean="0"/>
              <a:t>&lt;</a:t>
            </a:r>
            <a:r>
              <a:rPr lang="en-US" sz="2400" b="1" i="1" dirty="0"/>
              <a:t>div class="date"&gt; </a:t>
            </a:r>
            <a:endParaRPr lang="ru-RU" sz="2400" b="1" i="1" dirty="0" smtClean="0"/>
          </a:p>
          <a:p>
            <a:pPr marL="0" indent="0">
              <a:buNone/>
            </a:pPr>
            <a:r>
              <a:rPr lang="ru-RU" sz="2400" b="1" i="1" dirty="0" smtClean="0"/>
              <a:t>				</a:t>
            </a:r>
            <a:r>
              <a:rPr lang="en-US" sz="2400" b="1" i="1" dirty="0" smtClean="0"/>
              <a:t>{{ </a:t>
            </a:r>
            <a:r>
              <a:rPr lang="en-US" sz="2400" b="1" i="1" dirty="0" err="1"/>
              <a:t>post.published_date</a:t>
            </a:r>
            <a:r>
              <a:rPr lang="en-US" sz="2400" b="1" i="1" dirty="0"/>
              <a:t> }} </a:t>
            </a:r>
            <a:endParaRPr lang="ru-RU" sz="2400" b="1" i="1" dirty="0" smtClean="0"/>
          </a:p>
          <a:p>
            <a:pPr marL="0" indent="0">
              <a:buNone/>
            </a:pPr>
            <a:r>
              <a:rPr lang="ru-RU" sz="2400" b="1" i="1" dirty="0" smtClean="0"/>
              <a:t>			</a:t>
            </a:r>
            <a:r>
              <a:rPr lang="en-US" sz="2400" b="1" i="1" dirty="0" smtClean="0"/>
              <a:t>&lt;/</a:t>
            </a:r>
            <a:r>
              <a:rPr lang="en-US" sz="2400" b="1" i="1" dirty="0"/>
              <a:t>div&gt; </a:t>
            </a:r>
            <a:endParaRPr lang="ru-RU" sz="2400" b="1" i="1" dirty="0" smtClean="0"/>
          </a:p>
          <a:p>
            <a:pPr marL="0" indent="0">
              <a:buNone/>
            </a:pPr>
            <a:r>
              <a:rPr lang="ru-RU" sz="2400" b="1" i="1" dirty="0" smtClean="0"/>
              <a:t>		</a:t>
            </a:r>
            <a:r>
              <a:rPr lang="en-US" sz="2400" b="1" i="1" dirty="0" smtClean="0"/>
              <a:t>{% </a:t>
            </a:r>
            <a:r>
              <a:rPr lang="en-US" sz="2400" b="1" i="1" dirty="0" err="1"/>
              <a:t>endif</a:t>
            </a:r>
            <a:r>
              <a:rPr lang="en-US" sz="2400" b="1" i="1" dirty="0"/>
              <a:t> %} </a:t>
            </a:r>
            <a:endParaRPr lang="ru-RU" sz="2400" b="1" i="1" dirty="0" smtClean="0"/>
          </a:p>
          <a:p>
            <a:pPr marL="0" indent="0">
              <a:buNone/>
            </a:pPr>
            <a:r>
              <a:rPr lang="ru-RU" sz="2400" b="1" i="1" dirty="0" smtClean="0"/>
              <a:t>		</a:t>
            </a:r>
            <a:r>
              <a:rPr lang="en-US" sz="2400" b="1" i="1" dirty="0" smtClean="0"/>
              <a:t>&lt;</a:t>
            </a:r>
            <a:r>
              <a:rPr lang="en-US" sz="2400" b="1" i="1" dirty="0"/>
              <a:t>h1&gt;{{ </a:t>
            </a:r>
            <a:r>
              <a:rPr lang="en-US" sz="2400" b="1" i="1" dirty="0" err="1"/>
              <a:t>post.title</a:t>
            </a:r>
            <a:r>
              <a:rPr lang="en-US" sz="2400" b="1" i="1" dirty="0"/>
              <a:t> }}&lt;/h1</a:t>
            </a:r>
            <a:r>
              <a:rPr lang="en-US" sz="2400" b="1" i="1" dirty="0" smtClean="0"/>
              <a:t>&gt;</a:t>
            </a:r>
            <a:endParaRPr lang="ru-RU" sz="2400" b="1" i="1" dirty="0" smtClean="0"/>
          </a:p>
          <a:p>
            <a:pPr marL="0" indent="0">
              <a:buNone/>
            </a:pPr>
            <a:r>
              <a:rPr lang="en-US" sz="2400" b="1" i="1" dirty="0" smtClean="0"/>
              <a:t> </a:t>
            </a:r>
            <a:r>
              <a:rPr lang="ru-RU" sz="2400" b="1" i="1" dirty="0" smtClean="0"/>
              <a:t>		</a:t>
            </a:r>
            <a:r>
              <a:rPr lang="en-US" sz="2400" b="1" i="1" dirty="0" smtClean="0"/>
              <a:t>&lt;</a:t>
            </a:r>
            <a:r>
              <a:rPr lang="en-US" sz="2400" b="1" i="1" dirty="0"/>
              <a:t>p&gt;{{ </a:t>
            </a:r>
            <a:r>
              <a:rPr lang="en-US" sz="2400" b="1" i="1" dirty="0" err="1"/>
              <a:t>post.text|linebreaksbr</a:t>
            </a:r>
            <a:r>
              <a:rPr lang="en-US" sz="2400" b="1" i="1" dirty="0"/>
              <a:t> }}&lt;/p&gt; </a:t>
            </a:r>
            <a:endParaRPr lang="ru-RU" sz="2400" b="1" i="1" dirty="0" smtClean="0"/>
          </a:p>
          <a:p>
            <a:pPr marL="0" indent="0">
              <a:buNone/>
            </a:pPr>
            <a:r>
              <a:rPr lang="ru-RU" sz="2400" b="1" i="1" dirty="0" smtClean="0"/>
              <a:t>	</a:t>
            </a:r>
            <a:r>
              <a:rPr lang="en-US" sz="2400" b="1" i="1" dirty="0" smtClean="0"/>
              <a:t>&lt;/</a:t>
            </a:r>
            <a:r>
              <a:rPr lang="en-US" sz="2400" b="1" i="1" dirty="0"/>
              <a:t>div&gt; </a:t>
            </a:r>
            <a:endParaRPr lang="ru-RU" sz="2400" b="1" i="1" dirty="0" smtClean="0"/>
          </a:p>
          <a:p>
            <a:pPr marL="0" indent="0">
              <a:buNone/>
            </a:pPr>
            <a:r>
              <a:rPr lang="en-US" sz="2400" b="1" i="1" dirty="0" smtClean="0"/>
              <a:t>{% </a:t>
            </a:r>
            <a:r>
              <a:rPr lang="en-US" sz="2400" b="1" i="1" dirty="0" err="1"/>
              <a:t>endblock</a:t>
            </a:r>
            <a:r>
              <a:rPr lang="en-US" sz="2400" b="1" i="1" dirty="0"/>
              <a:t> %}</a:t>
            </a:r>
            <a:endParaRPr lang="ru-RU" sz="2400" b="1" i="1" dirty="0"/>
          </a:p>
        </p:txBody>
      </p:sp>
    </p:spTree>
    <p:extLst>
      <p:ext uri="{BB962C8B-B14F-4D97-AF65-F5344CB8AC3E}">
        <p14:creationId xmlns:p14="http://schemas.microsoft.com/office/powerpoint/2010/main" val="20256155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33111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Развёртывание!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548680"/>
            <a:ext cx="8229600" cy="5976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Добавим изменения на </a:t>
            </a:r>
            <a:r>
              <a:rPr lang="en-US" sz="2800" dirty="0" smtClean="0"/>
              <a:t>PythonAnywhere</a:t>
            </a:r>
            <a:r>
              <a:rPr lang="ru-RU" sz="2800" dirty="0" smtClean="0"/>
              <a:t>.</a:t>
            </a:r>
          </a:p>
          <a:p>
            <a:pPr marL="0" indent="0">
              <a:buNone/>
            </a:pPr>
            <a:r>
              <a:rPr lang="ru-RU" sz="2800" dirty="0" smtClean="0"/>
              <a:t>На локальном хосте:</a:t>
            </a:r>
          </a:p>
          <a:p>
            <a:pPr marL="0" indent="0">
              <a:buNone/>
            </a:pPr>
            <a:r>
              <a:rPr lang="en-US" sz="2800" b="1" i="1" dirty="0" smtClean="0"/>
              <a:t>$ </a:t>
            </a:r>
            <a:r>
              <a:rPr lang="en-US" sz="2800" b="1" i="1" dirty="0" err="1" smtClean="0"/>
              <a:t>git</a:t>
            </a:r>
            <a:r>
              <a:rPr lang="en-US" sz="2800" b="1" i="1" dirty="0" smtClean="0"/>
              <a:t> status </a:t>
            </a:r>
            <a:endParaRPr lang="ru-RU" sz="2800" b="1" i="1" dirty="0" smtClean="0"/>
          </a:p>
          <a:p>
            <a:pPr marL="0" indent="0">
              <a:buNone/>
            </a:pPr>
            <a:r>
              <a:rPr lang="en-US" sz="2800" b="1" i="1" dirty="0" smtClean="0"/>
              <a:t>$ </a:t>
            </a:r>
            <a:r>
              <a:rPr lang="en-US" sz="2800" b="1" i="1" dirty="0" err="1" smtClean="0"/>
              <a:t>git</a:t>
            </a:r>
            <a:r>
              <a:rPr lang="en-US" sz="2800" b="1" i="1" dirty="0" smtClean="0"/>
              <a:t> add --all . </a:t>
            </a:r>
            <a:endParaRPr lang="ru-RU" sz="2800" b="1" i="1" dirty="0" smtClean="0"/>
          </a:p>
          <a:p>
            <a:pPr marL="0" indent="0">
              <a:buNone/>
            </a:pPr>
            <a:r>
              <a:rPr lang="en-US" sz="2800" b="1" i="1" dirty="0" smtClean="0"/>
              <a:t>$ </a:t>
            </a:r>
            <a:r>
              <a:rPr lang="en-US" sz="2800" b="1" i="1" dirty="0" err="1" smtClean="0"/>
              <a:t>git</a:t>
            </a:r>
            <a:r>
              <a:rPr lang="en-US" sz="2800" b="1" i="1" dirty="0" smtClean="0"/>
              <a:t> status </a:t>
            </a:r>
            <a:endParaRPr lang="ru-RU" sz="2800" b="1" i="1" dirty="0" smtClean="0"/>
          </a:p>
          <a:p>
            <a:pPr marL="0" indent="0">
              <a:buNone/>
            </a:pPr>
            <a:r>
              <a:rPr lang="en-US" sz="2800" b="1" i="1" dirty="0" smtClean="0"/>
              <a:t>$ </a:t>
            </a:r>
            <a:r>
              <a:rPr lang="en-US" sz="2800" b="1" i="1" dirty="0" err="1" smtClean="0"/>
              <a:t>git</a:t>
            </a:r>
            <a:r>
              <a:rPr lang="en-US" sz="2800" b="1" i="1" dirty="0" smtClean="0"/>
              <a:t> commit -m "Added CSS for the site</a:t>
            </a:r>
            <a:r>
              <a:rPr lang="ru-RU" sz="2800" b="1" i="1" dirty="0" smtClean="0"/>
              <a:t>"</a:t>
            </a:r>
          </a:p>
          <a:p>
            <a:pPr marL="0" indent="0">
              <a:buNone/>
            </a:pPr>
            <a:r>
              <a:rPr lang="en-US" sz="2800" b="1" i="1" dirty="0" smtClean="0"/>
              <a:t>$ </a:t>
            </a:r>
            <a:r>
              <a:rPr lang="en-US" sz="2800" b="1" i="1" dirty="0" err="1" smtClean="0"/>
              <a:t>git</a:t>
            </a:r>
            <a:r>
              <a:rPr lang="en-US" sz="2800" b="1" i="1" dirty="0" smtClean="0"/>
              <a:t> push</a:t>
            </a:r>
            <a:endParaRPr lang="ru-RU" sz="2800" b="1" i="1" dirty="0" smtClean="0"/>
          </a:p>
          <a:p>
            <a:pPr marL="0" indent="0">
              <a:buNone/>
            </a:pPr>
            <a:r>
              <a:rPr lang="ru-RU" sz="2800" dirty="0" smtClean="0"/>
              <a:t>В консоли на </a:t>
            </a:r>
            <a:r>
              <a:rPr lang="en-US" sz="2800" dirty="0" smtClean="0"/>
              <a:t>PythonAnywhere</a:t>
            </a:r>
            <a:r>
              <a:rPr lang="ru-RU" sz="2800" dirty="0" smtClean="0"/>
              <a:t>:</a:t>
            </a:r>
          </a:p>
          <a:p>
            <a:pPr marL="0" indent="0">
              <a:buNone/>
            </a:pPr>
            <a:r>
              <a:rPr lang="en-US" sz="2800" b="1" i="1" dirty="0" smtClean="0"/>
              <a:t>$ cd my-first-blog </a:t>
            </a:r>
            <a:endParaRPr lang="ru-RU" sz="2800" b="1" i="1" dirty="0" smtClean="0"/>
          </a:p>
          <a:p>
            <a:pPr marL="0" indent="0">
              <a:buNone/>
            </a:pPr>
            <a:r>
              <a:rPr lang="en-US" sz="2800" b="1" i="1" dirty="0" smtClean="0"/>
              <a:t>$ </a:t>
            </a:r>
            <a:r>
              <a:rPr lang="en-US" sz="2800" b="1" i="1" dirty="0" err="1" smtClean="0"/>
              <a:t>git</a:t>
            </a:r>
            <a:r>
              <a:rPr lang="en-US" sz="2800" b="1" i="1" dirty="0" smtClean="0"/>
              <a:t> pull</a:t>
            </a:r>
            <a:endParaRPr lang="ru-RU" sz="2800" b="1" i="1" dirty="0" smtClean="0"/>
          </a:p>
          <a:p>
            <a:pPr marL="0" indent="0">
              <a:buNone/>
            </a:pPr>
            <a:r>
              <a:rPr lang="ru-RU" sz="2800" dirty="0"/>
              <a:t>И </a:t>
            </a:r>
            <a:r>
              <a:rPr lang="ru-RU" sz="2800" dirty="0" smtClean="0"/>
              <a:t>нажимаем</a:t>
            </a:r>
            <a:r>
              <a:rPr lang="ru-RU" sz="2800" dirty="0"/>
              <a:t> </a:t>
            </a:r>
            <a:r>
              <a:rPr lang="ru-RU" sz="2800" b="1" dirty="0" err="1"/>
              <a:t>Reload</a:t>
            </a:r>
            <a:r>
              <a:rPr lang="ru-RU" sz="2800" dirty="0"/>
              <a:t> на вкладке </a:t>
            </a:r>
            <a:r>
              <a:rPr lang="ru-RU" sz="2800" dirty="0" err="1" smtClean="0"/>
              <a:t>Web</a:t>
            </a:r>
            <a:r>
              <a:rPr lang="ru-RU" sz="2800" dirty="0" smtClean="0"/>
              <a:t>.</a:t>
            </a:r>
            <a:endParaRPr lang="ru-RU" sz="2800" dirty="0"/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79940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Regex</a:t>
            </a:r>
            <a:endParaRPr lang="ru-RU" sz="4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476672"/>
            <a:ext cx="8640960" cy="626469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/>
              <a:t>В </a:t>
            </a:r>
            <a:r>
              <a:rPr lang="ru-RU" sz="2400" dirty="0" err="1"/>
              <a:t>Django</a:t>
            </a:r>
            <a:r>
              <a:rPr lang="ru-RU" sz="2400" dirty="0"/>
              <a:t> используются </a:t>
            </a:r>
            <a:r>
              <a:rPr lang="ru-RU" sz="2400" dirty="0" smtClean="0"/>
              <a:t>регулярные выражения. </a:t>
            </a:r>
            <a:r>
              <a:rPr lang="ru-RU" sz="2400" dirty="0"/>
              <a:t>Регулярные выражения имеют множество </a:t>
            </a:r>
            <a:r>
              <a:rPr lang="ru-RU" sz="2400" dirty="0" smtClean="0"/>
              <a:t>правил</a:t>
            </a:r>
            <a:r>
              <a:rPr lang="ru-RU" sz="2400" dirty="0"/>
              <a:t>, которые формируют поисковый шаблон. </a:t>
            </a:r>
            <a:r>
              <a:rPr lang="ru-RU" sz="2400" dirty="0" smtClean="0"/>
              <a:t>Например:</a:t>
            </a:r>
          </a:p>
          <a:p>
            <a:r>
              <a:rPr lang="ru-RU" sz="2000" dirty="0"/>
              <a:t>^ — начало текста;</a:t>
            </a:r>
          </a:p>
          <a:p>
            <a:r>
              <a:rPr lang="ru-RU" sz="2000" dirty="0"/>
              <a:t>$ — конец текста;</a:t>
            </a:r>
          </a:p>
          <a:p>
            <a:r>
              <a:rPr lang="ru-RU" sz="2000" dirty="0"/>
              <a:t>\d — цифра;</a:t>
            </a:r>
          </a:p>
          <a:p>
            <a:r>
              <a:rPr lang="ru-RU" sz="2000" dirty="0"/>
              <a:t>+ — чтобы указать, что предыдущий элемент должен быть повторен как минимум один раз;</a:t>
            </a:r>
          </a:p>
          <a:p>
            <a:r>
              <a:rPr lang="ru-RU" sz="2000" dirty="0"/>
              <a:t>() — для получения части шаблона.</a:t>
            </a:r>
          </a:p>
          <a:p>
            <a:pPr marL="0" indent="0" algn="just">
              <a:buNone/>
            </a:pPr>
            <a:r>
              <a:rPr lang="ru-RU" sz="2400" dirty="0"/>
              <a:t>Есть </a:t>
            </a:r>
            <a:r>
              <a:rPr lang="ru-RU" sz="2400" dirty="0" smtClean="0"/>
              <a:t>адрес</a:t>
            </a:r>
            <a:r>
              <a:rPr lang="ru-RU" sz="2400" dirty="0"/>
              <a:t> http://www.mysite.com/post/12345/, где 12345 — номер записи в блоге</a:t>
            </a:r>
            <a:r>
              <a:rPr lang="ru-RU" sz="2400" dirty="0" smtClean="0"/>
              <a:t>.</a:t>
            </a:r>
          </a:p>
          <a:p>
            <a:pPr marL="0" indent="0" algn="just">
              <a:buNone/>
            </a:pPr>
            <a:r>
              <a:rPr lang="ru-RU" sz="2400" dirty="0"/>
              <a:t>С помощью </a:t>
            </a:r>
            <a:r>
              <a:rPr lang="ru-RU" sz="2400" dirty="0" smtClean="0"/>
              <a:t>регулярных </a:t>
            </a:r>
            <a:r>
              <a:rPr lang="ru-RU" sz="2400" dirty="0"/>
              <a:t>выражений </a:t>
            </a:r>
            <a:r>
              <a:rPr lang="ru-RU" sz="2400" dirty="0" smtClean="0"/>
              <a:t>можно </a:t>
            </a:r>
            <a:r>
              <a:rPr lang="ru-RU" sz="2400" dirty="0"/>
              <a:t>создать шаблон, соответствующий </a:t>
            </a:r>
            <a:r>
              <a:rPr lang="ru-RU" sz="2400" dirty="0" err="1"/>
              <a:t>url</a:t>
            </a:r>
            <a:r>
              <a:rPr lang="ru-RU" sz="2400" dirty="0"/>
              <a:t>, который позволит извлекать из адреса номер: </a:t>
            </a:r>
            <a:r>
              <a:rPr lang="ru-RU" sz="2400" b="1" i="1" dirty="0" smtClean="0"/>
              <a:t>^</a:t>
            </a:r>
            <a:r>
              <a:rPr lang="ru-RU" sz="2400" b="1" i="1" dirty="0" err="1" smtClean="0"/>
              <a:t>post</a:t>
            </a:r>
            <a:r>
              <a:rPr lang="ru-RU" sz="2400" b="1" i="1" dirty="0" smtClean="0"/>
              <a:t>/(\d+)/$</a:t>
            </a:r>
            <a:endParaRPr lang="ru-RU" sz="2400" b="1" i="1" dirty="0"/>
          </a:p>
        </p:txBody>
      </p:sp>
    </p:spTree>
    <p:extLst>
      <p:ext uri="{BB962C8B-B14F-4D97-AF65-F5344CB8AC3E}">
        <p14:creationId xmlns:p14="http://schemas.microsoft.com/office/powerpoint/2010/main" val="1298440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/>
          <a:p>
            <a:r>
              <a:rPr lang="ru-RU" sz="3600" b="1" dirty="0" smtClean="0"/>
              <a:t>Создаем </a:t>
            </a:r>
            <a:r>
              <a:rPr lang="en-US" sz="3600" b="1" dirty="0"/>
              <a:t>URL-</a:t>
            </a:r>
            <a:r>
              <a:rPr lang="ru-RU" sz="3600" b="1" dirty="0"/>
              <a:t>адрес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 </a:t>
            </a:r>
            <a:r>
              <a:rPr lang="ru-RU" sz="2400" dirty="0" smtClean="0"/>
              <a:t>Необходимо, чтобы </a:t>
            </a:r>
            <a:r>
              <a:rPr lang="ru-RU" sz="2400" dirty="0"/>
              <a:t>'</a:t>
            </a:r>
            <a:r>
              <a:rPr lang="ru-RU" sz="2400" dirty="0">
                <a:hlinkClick r:id="rId2"/>
              </a:rPr>
              <a:t>http://127.0.0.1:8000/</a:t>
            </a:r>
            <a:r>
              <a:rPr lang="ru-RU" sz="2400" dirty="0"/>
              <a:t>' возвращал домашнюю </a:t>
            </a:r>
            <a:r>
              <a:rPr lang="ru-RU" sz="2400" dirty="0" smtClean="0"/>
              <a:t>страничку блога </a:t>
            </a:r>
            <a:r>
              <a:rPr lang="ru-RU" sz="2400" dirty="0"/>
              <a:t>со списком записей в нём</a:t>
            </a:r>
            <a:r>
              <a:rPr lang="ru-RU" sz="2400" dirty="0" smtClean="0"/>
              <a:t>.</a:t>
            </a:r>
          </a:p>
          <a:p>
            <a:pPr marL="0" indent="0">
              <a:buNone/>
            </a:pPr>
            <a:r>
              <a:rPr lang="ru-RU" sz="2400" dirty="0"/>
              <a:t>Файл </a:t>
            </a:r>
            <a:r>
              <a:rPr lang="ru-RU" sz="2400" b="1" i="1" dirty="0" smtClean="0"/>
              <a:t>mysite/urls.py</a:t>
            </a:r>
            <a:r>
              <a:rPr lang="ru-RU" sz="2400" dirty="0"/>
              <a:t> </a:t>
            </a:r>
            <a:r>
              <a:rPr lang="ru-RU" sz="2400" dirty="0" smtClean="0"/>
              <a:t>(на локальном компьютере) должен </a:t>
            </a:r>
            <a:r>
              <a:rPr lang="ru-RU" sz="2400" dirty="0"/>
              <a:t>выглядеть следующим </a:t>
            </a:r>
            <a:r>
              <a:rPr lang="ru-RU" sz="2400" dirty="0" smtClean="0"/>
              <a:t>образом:</a:t>
            </a:r>
          </a:p>
          <a:p>
            <a:pPr marL="354013" indent="0">
              <a:buNone/>
            </a:pPr>
            <a:r>
              <a:rPr lang="en-US" sz="2400" dirty="0"/>
              <a:t>from</a:t>
            </a:r>
            <a:r>
              <a:rPr lang="en-US" sz="2400" dirty="0" smtClean="0"/>
              <a:t> </a:t>
            </a:r>
            <a:r>
              <a:rPr lang="en-US" sz="2400" dirty="0" err="1" smtClean="0"/>
              <a:t>django.conf.urls</a:t>
            </a:r>
            <a:r>
              <a:rPr lang="en-US" sz="2400" dirty="0" smtClean="0"/>
              <a:t> </a:t>
            </a:r>
            <a:r>
              <a:rPr lang="en-US" sz="2400" dirty="0"/>
              <a:t>import</a:t>
            </a:r>
            <a:r>
              <a:rPr lang="en-US" sz="2400" dirty="0" smtClean="0"/>
              <a:t> include, </a:t>
            </a:r>
            <a:r>
              <a:rPr lang="en-US" sz="2400" b="1" i="1" dirty="0" err="1" smtClean="0"/>
              <a:t>url</a:t>
            </a:r>
            <a:r>
              <a:rPr lang="en-US" sz="2400" dirty="0" smtClean="0"/>
              <a:t> </a:t>
            </a:r>
            <a:endParaRPr lang="ru-RU" sz="2400" dirty="0" smtClean="0"/>
          </a:p>
          <a:p>
            <a:pPr marL="354013" indent="0">
              <a:buNone/>
            </a:pPr>
            <a:r>
              <a:rPr lang="en-US" sz="2400" dirty="0" smtClean="0"/>
              <a:t>from </a:t>
            </a:r>
            <a:r>
              <a:rPr lang="en-US" sz="2400" dirty="0" err="1" smtClean="0"/>
              <a:t>django.contrib</a:t>
            </a:r>
            <a:r>
              <a:rPr lang="en-US" sz="2400" dirty="0" smtClean="0"/>
              <a:t> </a:t>
            </a:r>
            <a:r>
              <a:rPr lang="en-US" sz="2400" dirty="0"/>
              <a:t>import</a:t>
            </a:r>
            <a:r>
              <a:rPr lang="en-US" sz="2400" dirty="0" smtClean="0"/>
              <a:t> admin </a:t>
            </a:r>
            <a:endParaRPr lang="ru-RU" sz="2400" dirty="0" smtClean="0"/>
          </a:p>
          <a:p>
            <a:pPr marL="354013" indent="0">
              <a:buNone/>
            </a:pPr>
            <a:r>
              <a:rPr lang="en-US" sz="2400" dirty="0" err="1" smtClean="0"/>
              <a:t>urlpatterns</a:t>
            </a:r>
            <a:r>
              <a:rPr lang="en-US" sz="2400" dirty="0" smtClean="0"/>
              <a:t> = [ </a:t>
            </a:r>
            <a:endParaRPr lang="ru-RU" sz="2400" dirty="0" smtClean="0"/>
          </a:p>
          <a:p>
            <a:pPr marL="354013" indent="0">
              <a:buNone/>
            </a:pPr>
            <a:r>
              <a:rPr lang="ru-RU" sz="2400" dirty="0"/>
              <a:t>	</a:t>
            </a:r>
            <a:r>
              <a:rPr lang="en-US" sz="2400" dirty="0" err="1" smtClean="0"/>
              <a:t>url</a:t>
            </a:r>
            <a:r>
              <a:rPr lang="en-US" sz="2400" dirty="0" smtClean="0"/>
              <a:t>(</a:t>
            </a:r>
            <a:r>
              <a:rPr lang="en-US" sz="2400" dirty="0" err="1" smtClean="0"/>
              <a:t>r</a:t>
            </a:r>
            <a:r>
              <a:rPr lang="en-US" sz="2400" dirty="0" err="1"/>
              <a:t>'^admin</a:t>
            </a:r>
            <a:r>
              <a:rPr lang="en-US" sz="2400" dirty="0"/>
              <a:t>/'</a:t>
            </a:r>
            <a:r>
              <a:rPr lang="en-US" sz="2400" dirty="0" smtClean="0"/>
              <a:t>, </a:t>
            </a:r>
            <a:r>
              <a:rPr lang="en-US" sz="2400" dirty="0" err="1" smtClean="0"/>
              <a:t>admin.site.urls</a:t>
            </a:r>
            <a:r>
              <a:rPr lang="en-US" sz="2400" dirty="0" smtClean="0"/>
              <a:t>), </a:t>
            </a:r>
            <a:endParaRPr lang="ru-RU" sz="2400" dirty="0" smtClean="0"/>
          </a:p>
          <a:p>
            <a:pPr marL="354013" indent="0">
              <a:buNone/>
            </a:pPr>
            <a:r>
              <a:rPr lang="ru-RU" sz="2400" dirty="0"/>
              <a:t>	</a:t>
            </a:r>
            <a:r>
              <a:rPr lang="en-US" sz="2400" dirty="0" err="1" smtClean="0"/>
              <a:t>url</a:t>
            </a:r>
            <a:r>
              <a:rPr lang="en-US" sz="2400" dirty="0" smtClean="0"/>
              <a:t>(r</a:t>
            </a:r>
            <a:r>
              <a:rPr lang="en-US" sz="2400" dirty="0"/>
              <a:t>''</a:t>
            </a:r>
            <a:r>
              <a:rPr lang="en-US" sz="2400" dirty="0" smtClean="0"/>
              <a:t>, include(</a:t>
            </a:r>
            <a:r>
              <a:rPr lang="en-US" sz="2400" dirty="0"/>
              <a:t>'</a:t>
            </a:r>
            <a:r>
              <a:rPr lang="en-US" sz="2400" dirty="0" err="1"/>
              <a:t>blog.urls</a:t>
            </a:r>
            <a:r>
              <a:rPr lang="en-US" sz="2400" dirty="0"/>
              <a:t>'</a:t>
            </a:r>
            <a:r>
              <a:rPr lang="en-US" sz="2400" dirty="0" smtClean="0"/>
              <a:t>)), </a:t>
            </a:r>
            <a:endParaRPr lang="ru-RU" sz="2400" dirty="0" smtClean="0"/>
          </a:p>
          <a:p>
            <a:pPr marL="354013" indent="0">
              <a:buNone/>
            </a:pPr>
            <a:r>
              <a:rPr lang="en-US" sz="2400" dirty="0" smtClean="0"/>
              <a:t>]</a:t>
            </a:r>
            <a:endParaRPr lang="ru-RU" sz="2400" dirty="0"/>
          </a:p>
          <a:p>
            <a:pPr marL="0" indent="0" algn="just">
              <a:buNone/>
            </a:pPr>
            <a:r>
              <a:rPr lang="ru-RU" sz="2400" dirty="0" err="1" smtClean="0"/>
              <a:t>Django</a:t>
            </a:r>
            <a:r>
              <a:rPr lang="ru-RU" sz="2400" dirty="0" smtClean="0"/>
              <a:t> </a:t>
            </a:r>
            <a:r>
              <a:rPr lang="ru-RU" sz="2400" dirty="0"/>
              <a:t>теперь будет перенаправлять все запросы '</a:t>
            </a:r>
            <a:r>
              <a:rPr lang="ru-RU" sz="2400" dirty="0">
                <a:hlinkClick r:id="rId2"/>
              </a:rPr>
              <a:t>http://127.0.0.1:8000/</a:t>
            </a:r>
            <a:r>
              <a:rPr lang="ru-RU" sz="2400" dirty="0"/>
              <a:t>' к </a:t>
            </a:r>
            <a:r>
              <a:rPr lang="ru-RU" sz="2400" b="1" i="1" dirty="0" err="1" smtClean="0"/>
              <a:t>blog.urls</a:t>
            </a:r>
            <a:r>
              <a:rPr lang="ru-RU" sz="2400" dirty="0"/>
              <a:t> и искать там дальнейшие инструкции.</a:t>
            </a:r>
          </a:p>
        </p:txBody>
      </p:sp>
    </p:spTree>
    <p:extLst>
      <p:ext uri="{BB962C8B-B14F-4D97-AF65-F5344CB8AC3E}">
        <p14:creationId xmlns:p14="http://schemas.microsoft.com/office/powerpoint/2010/main" val="158124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blog.urls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764704"/>
            <a:ext cx="8507288" cy="5328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Создаем </a:t>
            </a:r>
            <a:r>
              <a:rPr lang="ru-RU" sz="2400" dirty="0"/>
              <a:t>новый пустой файл </a:t>
            </a:r>
            <a:r>
              <a:rPr lang="ru-RU" sz="2400" b="1" i="1" dirty="0" smtClean="0"/>
              <a:t>blog/urls.py </a:t>
            </a:r>
            <a:r>
              <a:rPr lang="ru-RU" sz="2400" dirty="0" smtClean="0"/>
              <a:t>и добавляем </a:t>
            </a:r>
            <a:r>
              <a:rPr lang="ru-RU" sz="2400" dirty="0"/>
              <a:t>в него следующие </a:t>
            </a:r>
            <a:r>
              <a:rPr lang="ru-RU" sz="2400" dirty="0" smtClean="0"/>
              <a:t>строки:</a:t>
            </a:r>
          </a:p>
          <a:p>
            <a:pPr marL="265113" indent="0">
              <a:buNone/>
            </a:pPr>
            <a:r>
              <a:rPr lang="en-US" sz="2400" b="1" i="1" dirty="0"/>
              <a:t>from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django.conf.urls</a:t>
            </a:r>
            <a:r>
              <a:rPr lang="en-US" sz="2400" b="1" i="1" dirty="0" smtClean="0"/>
              <a:t> </a:t>
            </a:r>
            <a:r>
              <a:rPr lang="en-US" sz="2400" b="1" i="1" dirty="0"/>
              <a:t>import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url</a:t>
            </a:r>
            <a:r>
              <a:rPr lang="en-US" sz="2400" b="1" i="1" dirty="0" smtClean="0"/>
              <a:t> </a:t>
            </a:r>
            <a:endParaRPr lang="ru-RU" sz="2400" b="1" i="1" dirty="0" smtClean="0"/>
          </a:p>
          <a:p>
            <a:pPr marL="265113" indent="0">
              <a:buNone/>
            </a:pPr>
            <a:r>
              <a:rPr lang="en-US" sz="2400" b="1" i="1" dirty="0" smtClean="0"/>
              <a:t>from . </a:t>
            </a:r>
            <a:r>
              <a:rPr lang="en-US" sz="2400" b="1" i="1" dirty="0"/>
              <a:t>import</a:t>
            </a:r>
            <a:r>
              <a:rPr lang="en-US" sz="2400" b="1" i="1" dirty="0" smtClean="0"/>
              <a:t> views</a:t>
            </a:r>
            <a:endParaRPr lang="ru-RU" sz="2400" b="1" i="1" dirty="0" smtClean="0"/>
          </a:p>
          <a:p>
            <a:pPr marL="265113" indent="0">
              <a:buNone/>
            </a:pPr>
            <a:r>
              <a:rPr lang="en-US" sz="2400" b="1" i="1" dirty="0" err="1" smtClean="0"/>
              <a:t>urlpatterns</a:t>
            </a:r>
            <a:r>
              <a:rPr lang="en-US" sz="2400" b="1" i="1" dirty="0" smtClean="0"/>
              <a:t> = [ </a:t>
            </a:r>
            <a:r>
              <a:rPr lang="en-US" sz="2400" b="1" i="1" dirty="0" err="1" smtClean="0"/>
              <a:t>url</a:t>
            </a:r>
            <a:r>
              <a:rPr lang="en-US" sz="2400" b="1" i="1" dirty="0" smtClean="0"/>
              <a:t>(</a:t>
            </a:r>
            <a:r>
              <a:rPr lang="en-US" sz="2400" b="1" i="1" dirty="0"/>
              <a:t>r'^$'</a:t>
            </a:r>
            <a:r>
              <a:rPr lang="en-US" sz="2400" b="1" i="1" dirty="0" smtClean="0"/>
              <a:t>, </a:t>
            </a:r>
            <a:r>
              <a:rPr lang="en-US" sz="2400" b="1" i="1" dirty="0" err="1" smtClean="0"/>
              <a:t>views.post_list</a:t>
            </a:r>
            <a:r>
              <a:rPr lang="en-US" sz="2400" b="1" i="1" dirty="0" smtClean="0"/>
              <a:t>, name=</a:t>
            </a:r>
            <a:r>
              <a:rPr lang="en-US" sz="2400" b="1" i="1" dirty="0"/>
              <a:t>'</a:t>
            </a:r>
            <a:r>
              <a:rPr lang="en-US" sz="2400" b="1" i="1" dirty="0" err="1"/>
              <a:t>post_list</a:t>
            </a:r>
            <a:r>
              <a:rPr lang="en-US" sz="2400" b="1" i="1" dirty="0"/>
              <a:t>'</a:t>
            </a:r>
            <a:r>
              <a:rPr lang="en-US" sz="2400" b="1" i="1" dirty="0" smtClean="0"/>
              <a:t>), ]</a:t>
            </a:r>
            <a:endParaRPr lang="ru-RU" sz="2400" b="1" i="1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Импортируем функцию </a:t>
            </a:r>
            <a:r>
              <a:rPr lang="ru-RU" sz="2400" dirty="0" err="1" smtClean="0"/>
              <a:t>url</a:t>
            </a:r>
            <a:r>
              <a:rPr lang="ru-RU" sz="2400" dirty="0" smtClean="0"/>
              <a:t> </a:t>
            </a:r>
            <a:r>
              <a:rPr lang="ru-RU" sz="2400" dirty="0" err="1" smtClean="0"/>
              <a:t>Django</a:t>
            </a:r>
            <a:r>
              <a:rPr lang="ru-RU" sz="2400" dirty="0" smtClean="0"/>
              <a:t> и все </a:t>
            </a:r>
            <a:r>
              <a:rPr lang="ru-RU" sz="2400" dirty="0" err="1" smtClean="0"/>
              <a:t>views</a:t>
            </a:r>
            <a:r>
              <a:rPr lang="ru-RU" sz="2400" dirty="0" smtClean="0"/>
              <a:t> (представления) из приложения </a:t>
            </a:r>
            <a:r>
              <a:rPr lang="ru-RU" sz="2400" dirty="0" err="1" smtClean="0"/>
              <a:t>blog</a:t>
            </a:r>
            <a:r>
              <a:rPr lang="ru-RU" sz="2400" dirty="0"/>
              <a:t> </a:t>
            </a:r>
            <a:r>
              <a:rPr lang="ru-RU" sz="2400" dirty="0" smtClean="0"/>
              <a:t>и связываем</a:t>
            </a:r>
            <a:r>
              <a:rPr lang="ru-RU" sz="2400" dirty="0"/>
              <a:t> </a:t>
            </a:r>
            <a:r>
              <a:rPr lang="ru-RU" sz="2400" dirty="0" err="1" smtClean="0"/>
              <a:t>view</a:t>
            </a:r>
            <a:r>
              <a:rPr lang="ru-RU" sz="2400" dirty="0"/>
              <a:t> под именем </a:t>
            </a:r>
            <a:r>
              <a:rPr lang="ru-RU" sz="2400" dirty="0" err="1" smtClean="0"/>
              <a:t>post_list</a:t>
            </a:r>
            <a:r>
              <a:rPr lang="ru-RU" sz="2400" dirty="0"/>
              <a:t> с URL-адресом </a:t>
            </a:r>
            <a:r>
              <a:rPr lang="ru-RU" sz="2400" dirty="0" smtClean="0"/>
              <a:t>^$.</a:t>
            </a:r>
          </a:p>
          <a:p>
            <a:pPr marL="0" indent="0" algn="just">
              <a:buNone/>
            </a:pPr>
            <a:r>
              <a:rPr lang="ru-RU" sz="2400" dirty="0"/>
              <a:t>Последняя часть </a:t>
            </a:r>
            <a:r>
              <a:rPr lang="ru-RU" sz="2400" dirty="0" err="1"/>
              <a:t>name</a:t>
            </a:r>
            <a:r>
              <a:rPr lang="ru-RU" sz="2400" dirty="0"/>
              <a:t>='</a:t>
            </a:r>
            <a:r>
              <a:rPr lang="ru-RU" sz="2400" dirty="0" err="1"/>
              <a:t>post_list</a:t>
            </a:r>
            <a:r>
              <a:rPr lang="ru-RU" sz="2400" dirty="0"/>
              <a:t>' — это имя URL, которое будет использовано, чтобы идентифицировать его. Оно может быть таким же, как имя представления </a:t>
            </a:r>
            <a:r>
              <a:rPr lang="ru-RU" sz="2400" dirty="0" smtClean="0"/>
              <a:t>(</a:t>
            </a:r>
            <a:r>
              <a:rPr lang="ru-RU" sz="2400" dirty="0" err="1" smtClean="0"/>
              <a:t>view</a:t>
            </a:r>
            <a:r>
              <a:rPr lang="ru-RU" sz="24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216824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Представления в </a:t>
            </a:r>
            <a:r>
              <a:rPr lang="en-US" b="1" dirty="0" smtClean="0"/>
              <a:t>Django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908720"/>
            <a:ext cx="8712968" cy="54726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i="1" dirty="0" smtClean="0"/>
              <a:t>V</a:t>
            </a:r>
            <a:r>
              <a:rPr lang="ru-RU" sz="2400" i="1" dirty="0" err="1" smtClean="0"/>
              <a:t>iew</a:t>
            </a:r>
            <a:r>
              <a:rPr lang="ru-RU" sz="2400" dirty="0"/>
              <a:t>, или </a:t>
            </a:r>
            <a:r>
              <a:rPr lang="ru-RU" sz="2400" i="1" dirty="0"/>
              <a:t>представление</a:t>
            </a:r>
            <a:r>
              <a:rPr lang="ru-RU" sz="2400" dirty="0"/>
              <a:t>, — это то место, где </a:t>
            </a:r>
            <a:r>
              <a:rPr lang="ru-RU" sz="2400" dirty="0" smtClean="0"/>
              <a:t>находиться «логика» </a:t>
            </a:r>
            <a:r>
              <a:rPr lang="ru-RU" sz="2400" dirty="0"/>
              <a:t>работы </a:t>
            </a:r>
            <a:r>
              <a:rPr lang="ru-RU" sz="2400" dirty="0" smtClean="0"/>
              <a:t>приложения</a:t>
            </a:r>
            <a:r>
              <a:rPr lang="ru-RU" sz="2400" dirty="0"/>
              <a:t>. Оно запросит информацию из </a:t>
            </a:r>
            <a:r>
              <a:rPr lang="ru-RU" sz="2400" dirty="0" smtClean="0"/>
              <a:t>модели</a:t>
            </a:r>
            <a:r>
              <a:rPr lang="ru-RU" sz="2400" dirty="0"/>
              <a:t>, которую мы создали ранее, и передаст её в </a:t>
            </a:r>
            <a:r>
              <a:rPr lang="ru-RU" sz="2400" dirty="0" smtClean="0"/>
              <a:t>шаблон. </a:t>
            </a:r>
            <a:r>
              <a:rPr lang="ru-RU" sz="2400" dirty="0"/>
              <a:t>Представления похожи на методы в </a:t>
            </a:r>
            <a:r>
              <a:rPr lang="ru-RU" sz="2400" dirty="0" err="1" smtClean="0"/>
              <a:t>Python</a:t>
            </a:r>
            <a:r>
              <a:rPr lang="ru-RU" sz="2400" dirty="0" smtClean="0"/>
              <a:t>.</a:t>
            </a:r>
          </a:p>
          <a:p>
            <a:pPr marL="0" indent="0" algn="just">
              <a:buNone/>
            </a:pPr>
            <a:r>
              <a:rPr lang="ru-RU" sz="2400" dirty="0" smtClean="0"/>
              <a:t>Откроем файл</a:t>
            </a:r>
            <a:r>
              <a:rPr lang="ru-RU" sz="2400" dirty="0"/>
              <a:t> </a:t>
            </a:r>
            <a:r>
              <a:rPr lang="en-US" sz="2400" b="1" dirty="0" smtClean="0"/>
              <a:t>blog/views.py</a:t>
            </a:r>
            <a:r>
              <a:rPr lang="ru-RU" sz="2400" dirty="0" smtClean="0"/>
              <a:t> и добавим представление:</a:t>
            </a:r>
          </a:p>
          <a:p>
            <a:pPr marL="0" indent="0" algn="just">
              <a:buNone/>
            </a:pPr>
            <a:r>
              <a:rPr lang="en-US" sz="2400" b="1" i="1" dirty="0"/>
              <a:t>from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django.shortcuts</a:t>
            </a:r>
            <a:r>
              <a:rPr lang="en-US" sz="2400" b="1" i="1" dirty="0" smtClean="0"/>
              <a:t> </a:t>
            </a:r>
            <a:r>
              <a:rPr lang="en-US" sz="2400" b="1" i="1" dirty="0"/>
              <a:t>import</a:t>
            </a:r>
            <a:r>
              <a:rPr lang="en-US" sz="2400" b="1" i="1" dirty="0" smtClean="0"/>
              <a:t> render</a:t>
            </a:r>
            <a:endParaRPr lang="ru-RU" sz="2400" b="1" i="1" dirty="0" smtClean="0"/>
          </a:p>
          <a:p>
            <a:pPr marL="0" indent="0" algn="just">
              <a:buNone/>
            </a:pPr>
            <a:r>
              <a:rPr lang="en-US" sz="2400" b="1" i="1" dirty="0" err="1" smtClean="0"/>
              <a:t>def</a:t>
            </a:r>
            <a:r>
              <a:rPr lang="en-US" sz="2400" b="1" i="1" dirty="0" smtClean="0"/>
              <a:t> </a:t>
            </a:r>
            <a:r>
              <a:rPr lang="en-US" sz="2400" b="1" i="1" dirty="0" err="1"/>
              <a:t>post_list</a:t>
            </a:r>
            <a:r>
              <a:rPr lang="en-US" sz="2400" b="1" i="1" dirty="0"/>
              <a:t>(request</a:t>
            </a:r>
            <a:r>
              <a:rPr lang="en-US" sz="2400" b="1" i="1" dirty="0" smtClean="0"/>
              <a:t>):</a:t>
            </a:r>
            <a:endParaRPr lang="ru-RU" sz="2400" b="1" i="1" dirty="0"/>
          </a:p>
          <a:p>
            <a:pPr marL="0" indent="0" algn="just">
              <a:buNone/>
            </a:pPr>
            <a:r>
              <a:rPr lang="ru-RU" sz="2400" b="1" i="1" dirty="0" smtClean="0"/>
              <a:t>	</a:t>
            </a:r>
            <a:r>
              <a:rPr lang="en-US" sz="2400" b="1" i="1" dirty="0" smtClean="0"/>
              <a:t>return render(request, 'blog/post_list.html</a:t>
            </a:r>
            <a:r>
              <a:rPr lang="en-US" sz="2400" b="1" i="1" dirty="0"/>
              <a:t>'</a:t>
            </a:r>
            <a:r>
              <a:rPr lang="en-US" sz="2400" b="1" i="1" dirty="0" smtClean="0"/>
              <a:t>, {})</a:t>
            </a:r>
            <a:endParaRPr lang="ru-RU" sz="2400" b="1" i="1" dirty="0" smtClean="0"/>
          </a:p>
          <a:p>
            <a:pPr marL="0" indent="0" algn="just">
              <a:buNone/>
            </a:pPr>
            <a:endParaRPr lang="ru-RU" sz="2400" dirty="0" smtClean="0"/>
          </a:p>
          <a:p>
            <a:pPr marL="0" indent="0" algn="just">
              <a:buNone/>
            </a:pPr>
            <a:r>
              <a:rPr lang="ru-RU" sz="2400" dirty="0" smtClean="0"/>
              <a:t>Функция </a:t>
            </a:r>
            <a:r>
              <a:rPr lang="ru-RU" sz="2400" dirty="0"/>
              <a:t>(</a:t>
            </a:r>
            <a:r>
              <a:rPr lang="ru-RU" sz="2400" dirty="0" err="1" smtClean="0"/>
              <a:t>def</a:t>
            </a:r>
            <a:r>
              <a:rPr lang="ru-RU" sz="2400" dirty="0"/>
              <a:t>) с именем </a:t>
            </a:r>
            <a:r>
              <a:rPr lang="ru-RU" sz="2400" dirty="0" err="1" smtClean="0"/>
              <a:t>post_list</a:t>
            </a:r>
            <a:r>
              <a:rPr lang="ru-RU" sz="2400" dirty="0"/>
              <a:t>, которая принимает </a:t>
            </a:r>
            <a:r>
              <a:rPr lang="ru-RU" sz="2400" dirty="0" err="1" smtClean="0"/>
              <a:t>request</a:t>
            </a:r>
            <a:r>
              <a:rPr lang="ru-RU" sz="2400" dirty="0"/>
              <a:t> в качестве аргумента и возвращает (</a:t>
            </a:r>
            <a:r>
              <a:rPr lang="ru-RU" sz="2400" dirty="0" err="1" smtClean="0"/>
              <a:t>return</a:t>
            </a:r>
            <a:r>
              <a:rPr lang="ru-RU" sz="2400" dirty="0"/>
              <a:t>) результат работы функции </a:t>
            </a:r>
            <a:r>
              <a:rPr lang="ru-RU" sz="2400" dirty="0" err="1" smtClean="0"/>
              <a:t>render</a:t>
            </a:r>
            <a:r>
              <a:rPr lang="ru-RU" sz="2400" dirty="0"/>
              <a:t>, которая </a:t>
            </a:r>
            <a:r>
              <a:rPr lang="ru-RU" sz="2400" dirty="0" smtClean="0"/>
              <a:t>соберёт шаблон </a:t>
            </a:r>
            <a:r>
              <a:rPr lang="ru-RU" sz="2400" dirty="0"/>
              <a:t>страницы </a:t>
            </a:r>
            <a:r>
              <a:rPr lang="ru-RU" sz="2400" dirty="0" err="1" smtClean="0"/>
              <a:t>blog</a:t>
            </a:r>
            <a:r>
              <a:rPr lang="ru-RU" sz="2400" dirty="0" smtClean="0"/>
              <a:t>/post_list.html</a:t>
            </a:r>
            <a:r>
              <a:rPr lang="ru-RU" sz="2400" dirty="0"/>
              <a:t>.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3093486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Введение в </a:t>
            </a:r>
            <a:r>
              <a:rPr lang="en-US" b="1" dirty="0" smtClean="0"/>
              <a:t>HTML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692696"/>
            <a:ext cx="8496944" cy="6048672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2400" dirty="0"/>
              <a:t>Шаблон — это файл, который </a:t>
            </a:r>
            <a:r>
              <a:rPr lang="ru-RU" sz="2400" dirty="0" smtClean="0"/>
              <a:t>можно </a:t>
            </a:r>
            <a:r>
              <a:rPr lang="ru-RU" sz="2400" dirty="0"/>
              <a:t>использовать повторно для отображения различной информации в заданном формате; например, </a:t>
            </a:r>
            <a:r>
              <a:rPr lang="ru-RU" sz="2400" dirty="0" smtClean="0"/>
              <a:t>использовать </a:t>
            </a:r>
            <a:r>
              <a:rPr lang="ru-RU" sz="2400" dirty="0"/>
              <a:t>шаблон, чтобы упростить написание письма, поскольку письма хоть и различаются по содержанию и получателю, но сохраняют общую структуру</a:t>
            </a:r>
            <a:r>
              <a:rPr lang="ru-RU" sz="2400" dirty="0" smtClean="0"/>
              <a:t>.</a:t>
            </a:r>
          </a:p>
          <a:p>
            <a:pPr marL="0" indent="0" algn="just">
              <a:buNone/>
            </a:pPr>
            <a:endParaRPr lang="ru-RU" sz="2400" dirty="0"/>
          </a:p>
          <a:p>
            <a:pPr marL="0" indent="0" algn="just">
              <a:buNone/>
            </a:pPr>
            <a:r>
              <a:rPr lang="ru-RU" sz="2400" dirty="0"/>
              <a:t>HTML — это простой код, который может быть интерпретирован </a:t>
            </a:r>
            <a:r>
              <a:rPr lang="ru-RU" sz="2400" dirty="0" smtClean="0"/>
              <a:t>браузером чтобы </a:t>
            </a:r>
            <a:r>
              <a:rPr lang="ru-RU" sz="2400" dirty="0"/>
              <a:t>отобразить веб-страницу пользователю.</a:t>
            </a:r>
          </a:p>
          <a:p>
            <a:pPr marL="0" indent="0" algn="just">
              <a:buNone/>
            </a:pPr>
            <a:r>
              <a:rPr lang="ru-RU" sz="2400" dirty="0" smtClean="0"/>
              <a:t>HTML — </a:t>
            </a:r>
            <a:r>
              <a:rPr lang="ru-RU" sz="2400" dirty="0"/>
              <a:t>язык гипертекстовой разметки. </a:t>
            </a:r>
            <a:r>
              <a:rPr lang="ru-RU" sz="2400" b="1" dirty="0"/>
              <a:t>Гипертекст</a:t>
            </a:r>
            <a:r>
              <a:rPr lang="ru-RU" sz="2400" dirty="0"/>
              <a:t> — это тип текста, поддерживающий гиперссылки между страницами. Под </a:t>
            </a:r>
            <a:r>
              <a:rPr lang="ru-RU" sz="2400" b="1" dirty="0"/>
              <a:t>разметкой</a:t>
            </a:r>
            <a:r>
              <a:rPr lang="ru-RU" sz="2400" dirty="0"/>
              <a:t> понимается введение в текст документа кода, который будет говорить браузеру (в нашем случае), как интерпретировать веб-страницу. HTML код строится при помощи </a:t>
            </a:r>
            <a:r>
              <a:rPr lang="ru-RU" sz="2400" b="1" dirty="0"/>
              <a:t>тегов</a:t>
            </a:r>
            <a:r>
              <a:rPr lang="ru-RU" sz="2400" dirty="0"/>
              <a:t>, каждый из которых должен начинаться с &lt; и заканчиваться &gt;. Эти теги представляют </a:t>
            </a:r>
            <a:r>
              <a:rPr lang="ru-RU" sz="2400" b="1" dirty="0"/>
              <a:t>элементы</a:t>
            </a:r>
            <a:r>
              <a:rPr lang="ru-RU" sz="2400" dirty="0"/>
              <a:t> разметки.</a:t>
            </a:r>
          </a:p>
          <a:p>
            <a:pPr marL="0" indent="0" algn="just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79760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1355"/>
            <a:ext cx="8229600" cy="550035"/>
          </a:xfrm>
        </p:spPr>
        <p:txBody>
          <a:bodyPr>
            <a:normAutofit fontScale="90000"/>
          </a:bodyPr>
          <a:lstStyle/>
          <a:p>
            <a:r>
              <a:rPr lang="ru-RU" sz="4000" b="1" dirty="0"/>
              <a:t>Создание шаблона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548680"/>
            <a:ext cx="8892480" cy="528945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/>
              <a:t>Шаблоны сохраняются в директории </a:t>
            </a:r>
            <a:r>
              <a:rPr lang="ru-RU" sz="2400" b="1" i="1" dirty="0" err="1" smtClean="0"/>
              <a:t>blog</a:t>
            </a:r>
            <a:r>
              <a:rPr lang="ru-RU" sz="2400" b="1" i="1" dirty="0" smtClean="0"/>
              <a:t>/</a:t>
            </a:r>
            <a:r>
              <a:rPr lang="ru-RU" sz="2400" b="1" i="1" dirty="0" err="1" smtClean="0"/>
              <a:t>templates</a:t>
            </a:r>
            <a:r>
              <a:rPr lang="ru-RU" sz="2400" b="1" i="1" dirty="0" smtClean="0"/>
              <a:t>/</a:t>
            </a:r>
            <a:r>
              <a:rPr lang="ru-RU" sz="2400" b="1" i="1" dirty="0" err="1" smtClean="0"/>
              <a:t>blog</a:t>
            </a:r>
            <a:r>
              <a:rPr lang="ru-RU" sz="2400" dirty="0"/>
              <a:t>. </a:t>
            </a:r>
            <a:r>
              <a:rPr lang="ru-RU" sz="2400" dirty="0" smtClean="0"/>
              <a:t>Создаем </a:t>
            </a:r>
            <a:r>
              <a:rPr lang="ru-RU" sz="2400" dirty="0"/>
              <a:t>директорию </a:t>
            </a:r>
            <a:r>
              <a:rPr lang="ru-RU" sz="2400" b="1" i="1" dirty="0" err="1" smtClean="0"/>
              <a:t>templates</a:t>
            </a:r>
            <a:r>
              <a:rPr lang="ru-RU" sz="2400" dirty="0"/>
              <a:t> внутри папки </a:t>
            </a:r>
            <a:r>
              <a:rPr lang="ru-RU" sz="2400" b="1" i="1" dirty="0" err="1" smtClean="0"/>
              <a:t>blog</a:t>
            </a:r>
            <a:r>
              <a:rPr lang="ru-RU" sz="2400" dirty="0" smtClean="0"/>
              <a:t>, далее </a:t>
            </a:r>
            <a:r>
              <a:rPr lang="ru-RU" sz="2400" dirty="0"/>
              <a:t>другую директорию </a:t>
            </a:r>
            <a:r>
              <a:rPr lang="ru-RU" sz="2400" b="1" i="1" dirty="0" err="1" smtClean="0"/>
              <a:t>blog</a:t>
            </a:r>
            <a:r>
              <a:rPr lang="ru-RU" sz="2400" dirty="0"/>
              <a:t> внутри папки </a:t>
            </a:r>
            <a:r>
              <a:rPr lang="ru-RU" sz="2400" b="1" i="1" dirty="0" err="1" smtClean="0"/>
              <a:t>templates</a:t>
            </a:r>
            <a:r>
              <a:rPr lang="ru-RU" sz="2400" b="1" i="1" dirty="0" smtClean="0"/>
              <a:t>.</a:t>
            </a:r>
          </a:p>
          <a:p>
            <a:pPr marL="0" indent="0" algn="just">
              <a:buNone/>
            </a:pPr>
            <a:r>
              <a:rPr lang="ru-RU" sz="2400" dirty="0" smtClean="0"/>
              <a:t>Создаем </a:t>
            </a:r>
            <a:r>
              <a:rPr lang="ru-RU" sz="2400" dirty="0"/>
              <a:t>файл </a:t>
            </a:r>
            <a:r>
              <a:rPr lang="ru-RU" sz="2400" b="1" i="1" dirty="0" smtClean="0"/>
              <a:t>post_list.html</a:t>
            </a:r>
            <a:r>
              <a:rPr lang="ru-RU" sz="2400" dirty="0" smtClean="0"/>
              <a:t> </a:t>
            </a:r>
            <a:r>
              <a:rPr lang="ru-RU" sz="2400" dirty="0"/>
              <a:t>внутри директории </a:t>
            </a:r>
            <a:r>
              <a:rPr lang="ru-RU" sz="2400" b="1" i="1" dirty="0" err="1" smtClean="0"/>
              <a:t>blog</a:t>
            </a:r>
            <a:r>
              <a:rPr lang="ru-RU" sz="2400" b="1" i="1" dirty="0" smtClean="0"/>
              <a:t>/</a:t>
            </a:r>
            <a:r>
              <a:rPr lang="ru-RU" sz="2400" b="1" i="1" dirty="0" err="1" smtClean="0"/>
              <a:t>templates</a:t>
            </a:r>
            <a:r>
              <a:rPr lang="ru-RU" sz="2400" b="1" i="1" dirty="0" smtClean="0"/>
              <a:t>/</a:t>
            </a:r>
            <a:r>
              <a:rPr lang="ru-RU" sz="2400" b="1" i="1" dirty="0" err="1" smtClean="0"/>
              <a:t>blog</a:t>
            </a:r>
            <a:r>
              <a:rPr lang="ru-RU" sz="2400" b="1" i="1" dirty="0" smtClean="0"/>
              <a:t> </a:t>
            </a:r>
            <a:r>
              <a:rPr lang="ru-RU" sz="2400" dirty="0" smtClean="0"/>
              <a:t>и добавляем следующий код:</a:t>
            </a:r>
          </a:p>
          <a:p>
            <a:pPr marL="354013" indent="0" algn="just">
              <a:buNone/>
            </a:pPr>
            <a:r>
              <a:rPr lang="en-US" sz="2400" b="1" i="1" dirty="0"/>
              <a:t>&lt;html&gt;</a:t>
            </a:r>
            <a:r>
              <a:rPr lang="en-US" sz="2400" b="1" i="1" dirty="0" smtClean="0"/>
              <a:t> </a:t>
            </a:r>
            <a:endParaRPr lang="ru-RU" sz="2400" b="1" i="1" dirty="0" smtClean="0"/>
          </a:p>
          <a:p>
            <a:pPr marL="354013" indent="0" algn="just">
              <a:buNone/>
            </a:pPr>
            <a:r>
              <a:rPr lang="en-US" sz="2400" b="1" i="1" dirty="0" smtClean="0"/>
              <a:t>&lt;</a:t>
            </a:r>
            <a:r>
              <a:rPr lang="en-US" sz="2400" b="1" i="1" dirty="0"/>
              <a:t>p&gt;</a:t>
            </a:r>
            <a:r>
              <a:rPr lang="en-US" sz="2400" b="1" i="1" dirty="0" smtClean="0"/>
              <a:t>Hi there!</a:t>
            </a:r>
            <a:r>
              <a:rPr lang="en-US" sz="2400" b="1" i="1" dirty="0"/>
              <a:t>&lt;/p</a:t>
            </a:r>
            <a:r>
              <a:rPr lang="en-US" sz="2400" b="1" i="1" dirty="0" smtClean="0"/>
              <a:t>&gt;</a:t>
            </a:r>
            <a:endParaRPr lang="ru-RU" sz="2400" b="1" i="1" dirty="0" smtClean="0"/>
          </a:p>
          <a:p>
            <a:pPr marL="354013" indent="0" algn="just">
              <a:buNone/>
            </a:pPr>
            <a:r>
              <a:rPr lang="en-US" sz="2400" b="1" i="1" dirty="0" smtClean="0"/>
              <a:t> </a:t>
            </a:r>
            <a:r>
              <a:rPr lang="en-US" sz="2400" b="1" i="1" dirty="0"/>
              <a:t>&lt;p&gt;</a:t>
            </a:r>
            <a:r>
              <a:rPr lang="en-US" sz="2400" b="1" i="1" dirty="0" smtClean="0"/>
              <a:t>It works!</a:t>
            </a:r>
            <a:r>
              <a:rPr lang="en-US" sz="2400" b="1" i="1" dirty="0"/>
              <a:t>&lt;/p&gt;</a:t>
            </a:r>
            <a:r>
              <a:rPr lang="en-US" sz="2400" b="1" i="1" dirty="0" smtClean="0"/>
              <a:t> </a:t>
            </a:r>
            <a:endParaRPr lang="ru-RU" sz="2400" b="1" i="1" dirty="0" smtClean="0"/>
          </a:p>
          <a:p>
            <a:pPr marL="354013" indent="0" algn="just">
              <a:buNone/>
            </a:pPr>
            <a:r>
              <a:rPr lang="en-US" sz="2400" b="1" i="1" dirty="0" smtClean="0"/>
              <a:t>&lt;/</a:t>
            </a:r>
            <a:r>
              <a:rPr lang="en-US" sz="2400" b="1" i="1" dirty="0"/>
              <a:t>html</a:t>
            </a:r>
            <a:r>
              <a:rPr lang="en-US" sz="2400" b="1" i="1" dirty="0" smtClean="0"/>
              <a:t>&gt;</a:t>
            </a:r>
            <a:endParaRPr lang="ru-RU" sz="2400" b="1" i="1" dirty="0" smtClean="0"/>
          </a:p>
          <a:p>
            <a:pPr marL="88900" indent="0" algn="just">
              <a:buNone/>
            </a:pPr>
            <a:r>
              <a:rPr lang="ru-RU" sz="2400" dirty="0" smtClean="0"/>
              <a:t>Переходим на </a:t>
            </a:r>
            <a:r>
              <a:rPr lang="en-US" sz="2400" u="sng" dirty="0" smtClean="0">
                <a:hlinkClick r:id="rId2"/>
              </a:rPr>
              <a:t>http</a:t>
            </a:r>
            <a:r>
              <a:rPr lang="en-US" sz="2400" u="sng" dirty="0">
                <a:hlinkClick r:id="rId2"/>
              </a:rPr>
              <a:t>://127.0.0.1:8000/</a:t>
            </a:r>
            <a:endParaRPr lang="ru-RU" sz="2400" dirty="0"/>
          </a:p>
        </p:txBody>
      </p:sp>
      <p:pic>
        <p:nvPicPr>
          <p:cNvPr id="2050" name="Picture 2" descr="Рисунок 11.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759225"/>
            <a:ext cx="5041091" cy="183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19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4674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Head </a:t>
            </a:r>
            <a:r>
              <a:rPr lang="ru-RU" b="1" dirty="0"/>
              <a:t>и </a:t>
            </a:r>
            <a:r>
              <a:rPr lang="en-US" b="1" dirty="0" smtClean="0"/>
              <a:t>body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476672"/>
            <a:ext cx="8784976" cy="6552728"/>
          </a:xfrm>
        </p:spPr>
        <p:txBody>
          <a:bodyPr/>
          <a:lstStyle/>
          <a:p>
            <a:pPr algn="just"/>
            <a:r>
              <a:rPr lang="ru-RU" sz="2000" dirty="0"/>
              <a:t>Наиболее базовой тег, &lt;</a:t>
            </a:r>
            <a:r>
              <a:rPr lang="ru-RU" sz="2000" dirty="0" err="1"/>
              <a:t>html</a:t>
            </a:r>
            <a:r>
              <a:rPr lang="ru-RU" sz="2000" dirty="0"/>
              <a:t>&gt;, всегда присутствует в начале веб-страницы, а &lt;/</a:t>
            </a:r>
            <a:r>
              <a:rPr lang="ru-RU" sz="2000" dirty="0" err="1"/>
              <a:t>html</a:t>
            </a:r>
            <a:r>
              <a:rPr lang="ru-RU" sz="2000" dirty="0"/>
              <a:t>&gt; — в конце. </a:t>
            </a:r>
            <a:endParaRPr lang="ru-RU" sz="2000" dirty="0" smtClean="0"/>
          </a:p>
          <a:p>
            <a:pPr algn="just"/>
            <a:r>
              <a:rPr lang="ru-RU" sz="2000" dirty="0" smtClean="0"/>
              <a:t>&lt;</a:t>
            </a:r>
            <a:r>
              <a:rPr lang="ru-RU" sz="2000" dirty="0"/>
              <a:t>p&gt; — это тег для параграфов; &lt;/p&gt;, соответственно, закрывает каждый параграф.</a:t>
            </a:r>
          </a:p>
          <a:p>
            <a:pPr marL="0" indent="0" algn="just">
              <a:buNone/>
            </a:pPr>
            <a:r>
              <a:rPr lang="ru-RU" sz="2000" dirty="0"/>
              <a:t>Каждая HTML-страница также делится на два элемента: </a:t>
            </a:r>
            <a:r>
              <a:rPr lang="ru-RU" sz="2000" b="1" dirty="0" err="1"/>
              <a:t>head</a:t>
            </a:r>
            <a:r>
              <a:rPr lang="ru-RU" sz="2000" dirty="0"/>
              <a:t> и </a:t>
            </a:r>
            <a:r>
              <a:rPr lang="ru-RU" sz="2000" b="1" dirty="0" err="1"/>
              <a:t>body</a:t>
            </a:r>
            <a:r>
              <a:rPr lang="ru-RU" sz="2000" dirty="0"/>
              <a:t>.</a:t>
            </a:r>
          </a:p>
          <a:p>
            <a:pPr algn="just"/>
            <a:r>
              <a:rPr lang="ru-RU" sz="2000" b="1" dirty="0" err="1"/>
              <a:t>head</a:t>
            </a:r>
            <a:r>
              <a:rPr lang="ru-RU" sz="2000" dirty="0"/>
              <a:t> — это элемент, содержащий информацию о документе, которая не отображается на экране.</a:t>
            </a:r>
          </a:p>
          <a:p>
            <a:pPr algn="just"/>
            <a:r>
              <a:rPr lang="ru-RU" sz="2000" b="1" dirty="0" err="1"/>
              <a:t>body</a:t>
            </a:r>
            <a:r>
              <a:rPr lang="ru-RU" sz="2000" dirty="0"/>
              <a:t> — это элемент, который содержит всё, что будет отражено на веб-странице</a:t>
            </a:r>
            <a:r>
              <a:rPr lang="ru-RU" sz="2000" dirty="0" smtClean="0"/>
              <a:t>. Например:</a:t>
            </a:r>
            <a:endParaRPr lang="ru-RU" sz="2000" dirty="0"/>
          </a:p>
          <a:p>
            <a:pPr marL="0" indent="0">
              <a:buNone/>
            </a:pPr>
            <a:r>
              <a:rPr lang="en-US" sz="2000" dirty="0"/>
              <a:t>&lt;html&gt; 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/>
              <a:t> </a:t>
            </a:r>
            <a:r>
              <a:rPr lang="ru-RU" sz="2000" dirty="0" smtClean="0"/>
              <a:t>    </a:t>
            </a:r>
            <a:r>
              <a:rPr lang="en-US" sz="2000" dirty="0" smtClean="0"/>
              <a:t>&lt;</a:t>
            </a:r>
            <a:r>
              <a:rPr lang="en-US" sz="2000" dirty="0"/>
              <a:t>head&gt; 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            </a:t>
            </a:r>
            <a:r>
              <a:rPr lang="en-US" sz="2000" dirty="0" smtClean="0"/>
              <a:t>&lt;title&gt;Ola's blog</a:t>
            </a:r>
            <a:r>
              <a:rPr lang="en-US" sz="2000" dirty="0"/>
              <a:t>&lt;/title&gt; 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    </a:t>
            </a:r>
            <a:r>
              <a:rPr lang="en-US" sz="2000" dirty="0" smtClean="0"/>
              <a:t>&lt;/</a:t>
            </a:r>
            <a:r>
              <a:rPr lang="en-US" sz="2000" dirty="0"/>
              <a:t>head</a:t>
            </a:r>
            <a:r>
              <a:rPr lang="en-US" sz="2000" dirty="0" smtClean="0"/>
              <a:t>&gt;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   </a:t>
            </a:r>
            <a:r>
              <a:rPr lang="en-US" sz="2000" dirty="0" smtClean="0"/>
              <a:t> </a:t>
            </a:r>
            <a:r>
              <a:rPr lang="en-US" sz="2000" dirty="0"/>
              <a:t>&lt;body&gt; 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            </a:t>
            </a:r>
            <a:r>
              <a:rPr lang="en-US" sz="2000" dirty="0" smtClean="0"/>
              <a:t>&lt;</a:t>
            </a:r>
            <a:r>
              <a:rPr lang="en-US" sz="2000" dirty="0"/>
              <a:t>p&gt;Hi there!&lt;/p</a:t>
            </a:r>
            <a:r>
              <a:rPr lang="en-US" sz="2000" dirty="0" smtClean="0"/>
              <a:t>&gt;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            </a:t>
            </a:r>
            <a:r>
              <a:rPr lang="en-US" sz="2000" dirty="0" smtClean="0"/>
              <a:t>&lt;</a:t>
            </a:r>
            <a:r>
              <a:rPr lang="en-US" sz="2000" dirty="0"/>
              <a:t>p&gt;It works!&lt;/p&gt; 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     </a:t>
            </a:r>
            <a:r>
              <a:rPr lang="en-US" sz="2000" dirty="0" smtClean="0"/>
              <a:t>&lt;/</a:t>
            </a:r>
            <a:r>
              <a:rPr lang="en-US" sz="2000" dirty="0"/>
              <a:t>body&gt; </a:t>
            </a:r>
            <a:endParaRPr lang="ru-RU" sz="2000" dirty="0" smtClean="0"/>
          </a:p>
          <a:p>
            <a:pPr marL="0" indent="0">
              <a:buNone/>
            </a:pPr>
            <a:r>
              <a:rPr lang="en-US" sz="2000" dirty="0" smtClean="0"/>
              <a:t>&lt;/</a:t>
            </a:r>
            <a:r>
              <a:rPr lang="en-US" sz="2000" dirty="0"/>
              <a:t>html&gt;</a:t>
            </a:r>
            <a:endParaRPr lang="ru-RU" sz="2000" dirty="0"/>
          </a:p>
        </p:txBody>
      </p:sp>
      <p:sp>
        <p:nvSpPr>
          <p:cNvPr id="4" name="AutoShape 2" descr="Рисунок 11.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076" name="Picture 4" descr="Рисунок 11.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861048"/>
            <a:ext cx="5290188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341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2487</TotalTime>
  <Words>733</Words>
  <Application>Microsoft Office PowerPoint</Application>
  <PresentationFormat>Экран (4:3)</PresentationFormat>
  <Paragraphs>290</Paragraphs>
  <Slides>28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29" baseType="lpstr">
      <vt:lpstr>Тема Office</vt:lpstr>
      <vt:lpstr>Компьютерные технологии</vt:lpstr>
      <vt:lpstr>URL-адреса Django</vt:lpstr>
      <vt:lpstr>Regex</vt:lpstr>
      <vt:lpstr>Создаем URL-адрес</vt:lpstr>
      <vt:lpstr>blog.urls</vt:lpstr>
      <vt:lpstr>Представления в Django</vt:lpstr>
      <vt:lpstr>Введение в HTML</vt:lpstr>
      <vt:lpstr>Создание шаблона</vt:lpstr>
      <vt:lpstr>Head и body</vt:lpstr>
      <vt:lpstr>Настраиваем шаблон</vt:lpstr>
      <vt:lpstr>Настраиваем шаблон</vt:lpstr>
      <vt:lpstr>QuerySet</vt:lpstr>
      <vt:lpstr>Создаём объект</vt:lpstr>
      <vt:lpstr>Фильтрация объектов</vt:lpstr>
      <vt:lpstr>Сортировка объектов</vt:lpstr>
      <vt:lpstr>Динамически изменяющиеся данные в шаблонах</vt:lpstr>
      <vt:lpstr>Шаблоны Django</vt:lpstr>
      <vt:lpstr>Шаблоны Django</vt:lpstr>
      <vt:lpstr>CSS. Каскадные таблицы стилей</vt:lpstr>
      <vt:lpstr>Статические файлы в Django</vt:lpstr>
      <vt:lpstr>Добавление CSS</vt:lpstr>
      <vt:lpstr>Добавление CSS</vt:lpstr>
      <vt:lpstr>Расширение шаблона</vt:lpstr>
      <vt:lpstr>Расширение шаблона</vt:lpstr>
      <vt:lpstr>Расширяем приложение</vt:lpstr>
      <vt:lpstr>Представление для страницы поста</vt:lpstr>
      <vt:lpstr>Создадим шаблон для страницы поста</vt:lpstr>
      <vt:lpstr>Развёртывание!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Компьютерные технологии</dc:title>
  <dc:creator>Olga</dc:creator>
  <cp:lastModifiedBy>Olga</cp:lastModifiedBy>
  <cp:revision>198</cp:revision>
  <dcterms:created xsi:type="dcterms:W3CDTF">2018-03-01T19:02:54Z</dcterms:created>
  <dcterms:modified xsi:type="dcterms:W3CDTF">2018-03-05T08:12:49Z</dcterms:modified>
</cp:coreProperties>
</file>