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7468d954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7468d954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7b471b34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7b471b34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c571036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c571036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7b471b3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7b471b3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7b471b34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7b471b34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7b471b34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7b471b34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7b471b34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7b471b34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b471b34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7b471b34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c5710367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c571036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7b471b34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7b471b34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468d954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7468d954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7b471b34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7b471b34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7468d954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7468d954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7468d954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7468d954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468d954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468d954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7468d954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7468d954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7468d954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7468d954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7468d954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7468d954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7b471b34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7b471b34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D1D1D"/>
            </a:gs>
            <a:gs pos="100000">
              <a:srgbClr val="1D1D1D"/>
            </a:gs>
          </a:gsLst>
          <a:lin ang="5400012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647525"/>
            <a:ext cx="5783400" cy="21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44"/>
              <a:t>Ciência de Dados</a:t>
            </a:r>
            <a:endParaRPr sz="38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Predição de gênero musical utilizando KDE e as funções de densidade</a:t>
            </a:r>
            <a:endParaRPr sz="26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4615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Gustavo Fernandes Carneiro de Castro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11369684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Testes - PDFs 1-Dimensional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1º Teste foi com a criação de uma função para cada atributo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Objetivo: Teste do </a:t>
            </a:r>
            <a:r>
              <a:rPr lang="pt-BR"/>
              <a:t>algoritmo</a:t>
            </a:r>
            <a:r>
              <a:rPr lang="pt-BR"/>
              <a:t>, visualização das funções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mfccIndividualKDE.py</a:t>
            </a:r>
            <a:endParaRPr i="1"/>
          </a:p>
        </p:txBody>
      </p:sp>
      <p:sp>
        <p:nvSpPr>
          <p:cNvPr id="130" name="Google Shape;130;p22"/>
          <p:cNvSpPr txBox="1"/>
          <p:nvPr/>
        </p:nvSpPr>
        <p:spPr>
          <a:xfrm>
            <a:off x="1560775" y="4615800"/>
            <a:ext cx="151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Coeficiente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354800" y="4615800"/>
            <a:ext cx="278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Todos os Coeficientes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2" y="2440719"/>
            <a:ext cx="4027825" cy="2177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75" y="2473744"/>
            <a:ext cx="4027852" cy="2144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Testes - PDFs 1-Dimensional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87900" y="1260000"/>
            <a:ext cx="8368200" cy="3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Gráficos anteriores montados utilizando o script abaixo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 bandwidth foi escolhida utilizando um método de escolha de parâmetros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pt-BR"/>
              <a:t>GridSearchCV()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Escolheu a kernel function e a bandwidth que levava ao estimador de máxima verossimilhança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175" y="1716375"/>
            <a:ext cx="4799575" cy="24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20-Dimensional - Dificuldades e Soluções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87900" y="1342675"/>
            <a:ext cx="8368200" cy="3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criar uma PDF, é necessário uma malha de pontos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 dados normalizados, pontos entre 0 e 1 → [0, 1]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Quanto mais pontos entre os limites, mais suave será a função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20 atributos → malha 20-Dimensional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Considerando apenas pontos nos limites (0 e 1) → total de 2²⁰ pontos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Difícil de encontrar os máximos locais (serão utilizados no classificador)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Redução de Dimensões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Dados já pertencem a uma mesma escala (mesmo antes de normalizar)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Foi optado por 2 dimensões, m</a:t>
            </a:r>
            <a:r>
              <a:rPr lang="pt-BR"/>
              <a:t>esmo com possíveis perdas,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Visualização em gráfico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Mais fácil de encontrar os máximos locais</a:t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da Função de Densidade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87900" y="1489825"/>
            <a:ext cx="83682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 função de densidade foi criada utilizando a KDE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Biblioteca </a:t>
            </a:r>
            <a:r>
              <a:rPr i="1" lang="pt-BR"/>
              <a:t>Scikit Learn</a:t>
            </a:r>
            <a:endParaRPr i="1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pt-BR"/>
              <a:t>sklearn.neighbors.KernelDensity()</a:t>
            </a:r>
            <a:endParaRPr i="1"/>
          </a:p>
          <a:p>
            <a:pPr indent="-310832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A partir dos dados monta-se a função de densidade</a:t>
            </a:r>
            <a:endParaRPr/>
          </a:p>
          <a:p>
            <a:pPr indent="-310832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pt-BR"/>
              <a:t>KernelDensity</a:t>
            </a:r>
            <a:r>
              <a:rPr i="1" lang="pt-BR"/>
              <a:t>.fit(X)</a:t>
            </a:r>
            <a:endParaRPr i="1"/>
          </a:p>
          <a:p>
            <a:pPr indent="-310832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com a malha de pontos, pega-se a densidade, e é possível plotar a função</a:t>
            </a:r>
            <a:endParaRPr/>
          </a:p>
          <a:p>
            <a:pPr indent="-310832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pt-BR"/>
              <a:t>numpy.mgrid() </a:t>
            </a:r>
            <a:r>
              <a:rPr lang="pt-BR"/>
              <a:t>-&gt; Cria a malha de pontos</a:t>
            </a:r>
            <a:endParaRPr/>
          </a:p>
          <a:p>
            <a:pPr indent="-310832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KernelDensity.score_samples() -&gt;  Calcula a densidade </a:t>
            </a:r>
            <a:r>
              <a:rPr lang="pt-BR"/>
              <a:t>logarítmica</a:t>
            </a:r>
            <a:r>
              <a:rPr lang="pt-BR"/>
              <a:t> da malha, baseado no .fit(X)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Otimização dos parâmetros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pt-BR"/>
              <a:t>GridSearchCV()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Escolhe a kernel function e a bandwidth que levava ao estimador de máxima verossimilhança</a:t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Classificador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87900" y="1412425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Utilizando da densidade logarítmica da malha obtida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pt-BR"/>
              <a:t>kde.fit(malha)</a:t>
            </a:r>
            <a:endParaRPr i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Atribuir aos picos dessa função densidade uma classe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Para tal, verificar qual classe mais aparece para os pontos X treino cujo pico mais próximo é o analisado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 classificação de um valor Z era dada pela classe </a:t>
            </a:r>
            <a:r>
              <a:rPr lang="pt-BR"/>
              <a:t>atribuída</a:t>
            </a:r>
            <a:r>
              <a:rPr lang="pt-BR"/>
              <a:t> ao pico mais próximo, depois de obter sua densidade logarítmica baseada nos valores de X treino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pt-BR"/>
              <a:t>kde.</a:t>
            </a:r>
            <a:r>
              <a:rPr i="1" lang="pt-BR"/>
              <a:t>score_samples</a:t>
            </a:r>
            <a:r>
              <a:rPr i="1" lang="pt-BR"/>
              <a:t>(Z)</a:t>
            </a:r>
            <a:r>
              <a:rPr lang="pt-BR"/>
              <a:t> para obter sua densidade.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Depois comparar com o valor do pico mais próximo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i="1" lang="pt-BR"/>
              <a:t>skimage.feature.peak_local_max()</a:t>
            </a:r>
            <a:r>
              <a:rPr lang="pt-BR"/>
              <a:t> -&gt; pega as máximas (picos) de um array 3-Dimensional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325" y="2480025"/>
            <a:ext cx="5643800" cy="12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Classificador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87900" y="1320950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verificar a capacidade do classificador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Cross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sklearn.model_selection.KFold()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X treino →  criar a função de densidade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X teste →  testar classificador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 =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cada X teste, verificar topo mais próximo e comparar com sua classe real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Matriz de Confusão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Análise de resultados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Acurácia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Verificar a </a:t>
            </a:r>
            <a:r>
              <a:rPr lang="pt-BR"/>
              <a:t>correlação</a:t>
            </a:r>
            <a:r>
              <a:rPr lang="pt-BR"/>
              <a:t> (se houver) dos erros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3424925" y="1199550"/>
            <a:ext cx="18123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Legenda - Plot Malha de Cores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Vermelho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Máximos locais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Branco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Treino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Preto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Teste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Verde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Maior densidade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Azul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Menor densidade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95" y="66225"/>
            <a:ext cx="3336730" cy="25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00" y="2574825"/>
            <a:ext cx="3336725" cy="250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2825" y="648488"/>
            <a:ext cx="3611800" cy="30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5576825" y="3857763"/>
            <a:ext cx="3163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Parâmetros Escolhidos pelo </a:t>
            </a:r>
            <a:r>
              <a:rPr i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GridSearchCV()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i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0.068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/>
        </p:nvSpPr>
        <p:spPr>
          <a:xfrm>
            <a:off x="3424925" y="1199550"/>
            <a:ext cx="18123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Legenda - Plot Malha de Cores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Vermelho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Máximos locais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Branco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Treino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Preto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Teste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Verde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Maior densidade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Azul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Menor densidade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5576825" y="3857763"/>
            <a:ext cx="3163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Parâmetros escolhidos arbitrariamente → </a:t>
            </a:r>
            <a:r>
              <a:rPr i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0.026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0" y="100375"/>
            <a:ext cx="3313975" cy="2444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50" y="2554749"/>
            <a:ext cx="3313975" cy="247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2700" y="671950"/>
            <a:ext cx="3672041" cy="30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87900" y="1320950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Clusters não representam os dados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Diversas</a:t>
            </a:r>
            <a:r>
              <a:rPr lang="pt-BR"/>
              <a:t> classes agrupadas em mesmos clusters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Classificação por proximidade não é a ideal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Quanto menor o bandwidth, mais aleatório ficam os resultados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Maior número de picos + dados diferentes agrupados → Grupos não representam bem os dados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Quanto maior a bandwidth, mais os dados são considerados como do mesmo cluster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Menor número de picos. Como temos poucos clusters, teremos poucas classes representadas</a:t>
            </a:r>
            <a:endParaRPr/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799400"/>
            <a:ext cx="83682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Montar a Função de Densidade de Probabilidade através do KDE (Kernel Density Estimator) e utilizar esta </a:t>
            </a:r>
            <a:r>
              <a:rPr lang="pt-BR"/>
              <a:t>para predizer o gênero musical de um conjunto de músicas selecionadas arbitrariamente.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Testar com diversos parâmetros e valores distintos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Comparar com o resultado de outras análises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Analisar os gráficos e os resultados obtidos</a:t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 do Trabalho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350000"/>
            <a:ext cx="83682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Leitura das músicas e extração dos Features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Biblioteca Librosa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Criação do DataSet e exportação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Biblioteca Pandas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Apresentação de outros métodos de análise utilizados previamente, e seus resultados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Primeiros Testes - PDFs 1-Dimensionais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Dataset 20-Dimensional - Dificuldades e Soluções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KDE e Criação da PDF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Biblioteca Scikit Learn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Criar um classificador a partir da função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Biblioteca numpy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Análise dos resultados obtidos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Conclusões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e Métodos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Gêneros Musicais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5"/>
            <a:ext cx="8368200" cy="32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88"/>
              <a:t>F</a:t>
            </a:r>
            <a:r>
              <a:rPr lang="pt-BR" sz="5488"/>
              <a:t>oram selecionados arbitrariamente 10 gêneros musicais para serem estudados:</a:t>
            </a:r>
            <a:endParaRPr sz="5488"/>
          </a:p>
          <a:p>
            <a:pPr indent="-309384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pt-BR" sz="5088"/>
              <a:t>Clássico (C),</a:t>
            </a:r>
            <a:endParaRPr sz="5088"/>
          </a:p>
          <a:p>
            <a:pPr indent="-3093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5088"/>
              <a:t>Eletrônica (E)</a:t>
            </a:r>
            <a:endParaRPr sz="5088"/>
          </a:p>
          <a:p>
            <a:pPr indent="-3093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5088"/>
              <a:t>Heavy Metal (HM)</a:t>
            </a:r>
            <a:endParaRPr sz="5088"/>
          </a:p>
          <a:p>
            <a:pPr indent="-3093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5088"/>
              <a:t>Jazz (J)</a:t>
            </a:r>
            <a:endParaRPr sz="5088"/>
          </a:p>
          <a:p>
            <a:pPr indent="-3093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5088"/>
              <a:t>Pop (P)</a:t>
            </a:r>
            <a:endParaRPr sz="5088"/>
          </a:p>
          <a:p>
            <a:pPr indent="-3093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5088"/>
              <a:t>Rock (R)</a:t>
            </a:r>
            <a:endParaRPr sz="5088"/>
          </a:p>
          <a:p>
            <a:pPr indent="-3093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5088"/>
              <a:t>Rhythm &amp; Blues/Soul (R&amp;B/ReB)</a:t>
            </a:r>
            <a:endParaRPr sz="5088"/>
          </a:p>
          <a:p>
            <a:pPr indent="-3093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5088"/>
              <a:t>Rap e derivados (RAP)</a:t>
            </a:r>
            <a:endParaRPr sz="5088"/>
          </a:p>
          <a:p>
            <a:pPr indent="-3093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5088"/>
              <a:t>Retro Gaming (RG) </a:t>
            </a:r>
            <a:endParaRPr sz="5088"/>
          </a:p>
          <a:p>
            <a:pPr indent="-3093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5088"/>
              <a:t>Samba (S)</a:t>
            </a:r>
            <a:endParaRPr sz="50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88"/>
          </a:p>
          <a:p>
            <a:pPr indent="-31573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5488"/>
              <a:t>Média de 22 músicas por gênero</a:t>
            </a:r>
            <a:endParaRPr sz="5488"/>
          </a:p>
          <a:p>
            <a:pPr indent="-3157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5488"/>
              <a:t>Total de 205 músicas</a:t>
            </a:r>
            <a:endParaRPr sz="54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2225" y="1416025"/>
            <a:ext cx="7573800" cy="3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pt-BR"/>
              <a:t>mfccDataSetCreation.py</a:t>
            </a:r>
            <a:endParaRPr i="1"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MFCCs 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mel-frequency cepstrum coeficients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Utilizados em diversas análises de áudio</a:t>
            </a:r>
            <a:endParaRPr/>
          </a:p>
          <a:p>
            <a:pPr indent="-29749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Reconhecimento de Voz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Simboliza </a:t>
            </a:r>
            <a:r>
              <a:rPr lang="pt-BR"/>
              <a:t>espectro</a:t>
            </a:r>
            <a:r>
              <a:rPr lang="pt-BR"/>
              <a:t> de força de uma onda sonora ao longo do tempo, utilizando a escala musical mel.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Extraídos através de métodos da biblioteca </a:t>
            </a:r>
            <a:r>
              <a:rPr i="1" lang="pt-BR"/>
              <a:t>librosa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pt-BR"/>
              <a:t>l</a:t>
            </a:r>
            <a:r>
              <a:rPr i="1" lang="pt-BR"/>
              <a:t>ibrosa.feature.mfcc()</a:t>
            </a:r>
            <a:endParaRPr i="1"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Coletado </a:t>
            </a:r>
            <a:r>
              <a:rPr i="1" lang="pt-BR"/>
              <a:t>n </a:t>
            </a:r>
            <a:r>
              <a:rPr lang="pt-BR"/>
              <a:t>coeficientes</a:t>
            </a:r>
            <a:r>
              <a:rPr lang="pt-BR"/>
              <a:t> para cada instante </a:t>
            </a:r>
            <a:r>
              <a:rPr i="1" lang="pt-BR"/>
              <a:t>t</a:t>
            </a:r>
            <a:r>
              <a:rPr lang="pt-BR"/>
              <a:t> de tempo</a:t>
            </a:r>
            <a:endParaRPr/>
          </a:p>
          <a:p>
            <a:pPr indent="-29749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Para simplificar → </a:t>
            </a:r>
            <a:r>
              <a:rPr lang="pt-BR"/>
              <a:t>20 atributos por música</a:t>
            </a:r>
            <a:endParaRPr/>
          </a:p>
          <a:p>
            <a:pPr indent="-29749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Cada atributo é a média do coeficiente </a:t>
            </a:r>
            <a:r>
              <a:rPr i="1" lang="pt-BR"/>
              <a:t>i </a:t>
            </a:r>
            <a:r>
              <a:rPr lang="pt-BR"/>
              <a:t>nos </a:t>
            </a:r>
            <a:r>
              <a:rPr b="1" i="1" lang="pt-BR"/>
              <a:t>t</a:t>
            </a:r>
            <a:r>
              <a:rPr lang="pt-BR"/>
              <a:t> instantes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Criação e Utilização do DataSet utilizando a estrutura DataFrame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Biblioteca </a:t>
            </a:r>
            <a:r>
              <a:rPr i="1" lang="pt-BR"/>
              <a:t>pandas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Exportado .csv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875" y="1144125"/>
            <a:ext cx="4331225" cy="11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183700" y="854560"/>
            <a:ext cx="156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Coeficientes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145375" y="854550"/>
            <a:ext cx="2890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pt-BR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 </a:t>
            </a:r>
            <a:r>
              <a:rPr lang="pt-BR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Instantes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análises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183550" y="1328575"/>
            <a:ext cx="39183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Perceptron Multicamadas (MLP)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pt-BR"/>
              <a:t>mfcc</a:t>
            </a:r>
            <a:r>
              <a:rPr i="1" lang="pt-BR"/>
              <a:t>MLP.py</a:t>
            </a:r>
            <a:endParaRPr i="1"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pt-BR"/>
              <a:t>Parâmetros:</a:t>
            </a:r>
            <a:endParaRPr i="1"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pt-BR"/>
              <a:t>função de ativação: função hiperbólica tangencial</a:t>
            </a:r>
            <a:endParaRPr i="1"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pt-BR"/>
              <a:t>uma camada ocultas com 100 perceptrons cada</a:t>
            </a:r>
            <a:endParaRPr i="1"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pt-BR"/>
              <a:t>taxa inicial de aprendizado: 0,05</a:t>
            </a:r>
            <a:endParaRPr i="1"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pt-BR"/>
              <a:t>algoritmo de solução: sgd</a:t>
            </a:r>
            <a:endParaRPr i="1"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pt-BR"/>
              <a:t>número máximo de iterações: 200</a:t>
            </a:r>
            <a:endParaRPr i="1"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pt-BR"/>
              <a:t>aleatorização da ordem das entradas</a:t>
            </a:r>
            <a:endParaRPr i="1"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pt-BR"/>
              <a:t>momentum: 0.9</a:t>
            </a:r>
            <a:endParaRPr i="1"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pt-BR"/>
              <a:t>melhor taxa de acerto: 45,3%</a:t>
            </a:r>
            <a:endParaRPr i="1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850" y="585563"/>
            <a:ext cx="4943650" cy="39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análises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7900" y="1365025"/>
            <a:ext cx="35946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Naive Bayes Gaussiano (GaussianNB)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mfccGaussianNB.py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melhor taxa de acerto: 35,6%</a:t>
            </a:r>
            <a:endParaRPr i="1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950" y="491788"/>
            <a:ext cx="4953650" cy="41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