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5" r:id="rId4"/>
    <p:sldId id="260" r:id="rId5"/>
    <p:sldId id="262" r:id="rId6"/>
    <p:sldId id="264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D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59"/>
    <p:restoredTop sz="94591"/>
  </p:normalViewPr>
  <p:slideViewPr>
    <p:cSldViewPr snapToGrid="0" snapToObjects="1">
      <p:cViewPr varScale="1">
        <p:scale>
          <a:sx n="112" d="100"/>
          <a:sy n="112" d="100"/>
        </p:scale>
        <p:origin x="6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F6D23-B8E2-2443-96D3-084056B946C0}" type="datetimeFigureOut">
              <a:rPr lang="en-US" smtClean="0"/>
              <a:t>3/2/18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6AC0D-1CAD-0D44-B869-4755A8D3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21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6AC0D-1CAD-0D44-B869-4755A8D37E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20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6AC0D-1CAD-0D44-B869-4755A8D37EE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56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6AC0D-1CAD-0D44-B869-4755A8D37EE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59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B393-315D-9D45-8062-11EFD1068A92}" type="datetimeFigureOut">
              <a:rPr lang="en-US" smtClean="0"/>
              <a:t>3/2/18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8ECA-150D-9E47-8DE9-5CE047AE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44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B393-315D-9D45-8062-11EFD1068A92}" type="datetimeFigureOut">
              <a:rPr lang="en-US" smtClean="0"/>
              <a:t>3/2/18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8ECA-150D-9E47-8DE9-5CE047AE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46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B393-315D-9D45-8062-11EFD1068A92}" type="datetimeFigureOut">
              <a:rPr lang="en-US" smtClean="0"/>
              <a:t>3/2/18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8ECA-150D-9E47-8DE9-5CE047AE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72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B393-315D-9D45-8062-11EFD1068A92}" type="datetimeFigureOut">
              <a:rPr lang="en-US" smtClean="0"/>
              <a:t>3/2/18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8ECA-150D-9E47-8DE9-5CE047AE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3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B393-315D-9D45-8062-11EFD1068A92}" type="datetimeFigureOut">
              <a:rPr lang="en-US" smtClean="0"/>
              <a:t>3/2/18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8ECA-150D-9E47-8DE9-5CE047AE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70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B393-315D-9D45-8062-11EFD1068A92}" type="datetimeFigureOut">
              <a:rPr lang="en-US" smtClean="0"/>
              <a:t>3/2/18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8ECA-150D-9E47-8DE9-5CE047AE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5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B393-315D-9D45-8062-11EFD1068A92}" type="datetimeFigureOut">
              <a:rPr lang="en-US" smtClean="0"/>
              <a:t>3/2/18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8ECA-150D-9E47-8DE9-5CE047AE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79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B393-315D-9D45-8062-11EFD1068A92}" type="datetimeFigureOut">
              <a:rPr lang="en-US" smtClean="0"/>
              <a:t>3/2/18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8ECA-150D-9E47-8DE9-5CE047AE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53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B393-315D-9D45-8062-11EFD1068A92}" type="datetimeFigureOut">
              <a:rPr lang="en-US" smtClean="0"/>
              <a:t>3/2/18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8ECA-150D-9E47-8DE9-5CE047AE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25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B393-315D-9D45-8062-11EFD1068A92}" type="datetimeFigureOut">
              <a:rPr lang="en-US" smtClean="0"/>
              <a:t>3/2/18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8ECA-150D-9E47-8DE9-5CE047AE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381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B393-315D-9D45-8062-11EFD1068A92}" type="datetimeFigureOut">
              <a:rPr lang="en-US" smtClean="0"/>
              <a:t>3/2/18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8ECA-150D-9E47-8DE9-5CE047AE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4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EB393-315D-9D45-8062-11EFD1068A92}" type="datetimeFigureOut">
              <a:rPr lang="en-US" smtClean="0"/>
              <a:t>3/2/18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08ECA-150D-9E47-8DE9-5CE047AE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150" y="2162712"/>
            <a:ext cx="9144000" cy="2387600"/>
          </a:xfrm>
        </p:spPr>
        <p:txBody>
          <a:bodyPr anchor="t">
            <a:normAutofit/>
          </a:bodyPr>
          <a:lstStyle/>
          <a:p>
            <a:pPr algn="l"/>
            <a:r>
              <a:rPr lang="en-US" sz="6600" b="1" dirty="0">
                <a:solidFill>
                  <a:srgbClr val="004D97"/>
                </a:solidFill>
              </a:rPr>
              <a:t>Fall Detection using wearable sensor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639BEC-95C5-754A-BC5D-6F6426BB2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6840" y="555943"/>
            <a:ext cx="2123765" cy="5601138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E11AD687-E465-3842-8F6C-BEAF3A536B11}"/>
              </a:ext>
            </a:extLst>
          </p:cNvPr>
          <p:cNvSpPr/>
          <p:nvPr/>
        </p:nvSpPr>
        <p:spPr>
          <a:xfrm>
            <a:off x="10250051" y="5511209"/>
            <a:ext cx="212651" cy="2126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FED908E-2083-954B-B0E6-C82A6B0506DB}"/>
              </a:ext>
            </a:extLst>
          </p:cNvPr>
          <p:cNvSpPr/>
          <p:nvPr/>
        </p:nvSpPr>
        <p:spPr>
          <a:xfrm>
            <a:off x="9653542" y="5511209"/>
            <a:ext cx="212651" cy="2126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8CEAAA3-84E2-B94F-9D68-73707475E1F8}"/>
              </a:ext>
            </a:extLst>
          </p:cNvPr>
          <p:cNvSpPr/>
          <p:nvPr/>
        </p:nvSpPr>
        <p:spPr>
          <a:xfrm>
            <a:off x="10250052" y="3955311"/>
            <a:ext cx="212651" cy="2126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75FBA7-0B38-4E4C-ACE1-E25595BF6722}"/>
              </a:ext>
            </a:extLst>
          </p:cNvPr>
          <p:cNvSpPr/>
          <p:nvPr/>
        </p:nvSpPr>
        <p:spPr>
          <a:xfrm>
            <a:off x="9653542" y="3955311"/>
            <a:ext cx="212651" cy="2126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63680B3-D002-C14D-BBA7-2F3E828ED750}"/>
              </a:ext>
            </a:extLst>
          </p:cNvPr>
          <p:cNvSpPr/>
          <p:nvPr/>
        </p:nvSpPr>
        <p:spPr>
          <a:xfrm>
            <a:off x="9962395" y="2831805"/>
            <a:ext cx="212651" cy="2126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745E4A9-16B2-BD40-B65E-A7773681C1E6}"/>
              </a:ext>
            </a:extLst>
          </p:cNvPr>
          <p:cNvSpPr/>
          <p:nvPr/>
        </p:nvSpPr>
        <p:spPr>
          <a:xfrm>
            <a:off x="9958851" y="1946516"/>
            <a:ext cx="212651" cy="2126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13EC6C9-3C79-2F42-93A9-88FB402F9689}"/>
              </a:ext>
            </a:extLst>
          </p:cNvPr>
          <p:cNvSpPr/>
          <p:nvPr/>
        </p:nvSpPr>
        <p:spPr>
          <a:xfrm>
            <a:off x="9962396" y="613143"/>
            <a:ext cx="212651" cy="2126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89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4D97"/>
                </a:solidFill>
              </a:rP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Falls are the leading cause of injury-related morbidity and mortality among older adults</a:t>
            </a:r>
          </a:p>
          <a:p>
            <a:r>
              <a:rPr lang="en-US" dirty="0"/>
              <a:t>Almost 50% of older adults who fall experience a minor injury</a:t>
            </a:r>
          </a:p>
          <a:p>
            <a:r>
              <a:rPr lang="en-US" dirty="0"/>
              <a:t>25 % will experience a more serious injury such as a fracture</a:t>
            </a:r>
          </a:p>
          <a:p>
            <a:r>
              <a:rPr lang="en-US" dirty="0"/>
              <a:t>A study shows that:</a:t>
            </a:r>
          </a:p>
          <a:p>
            <a:pPr lvl="1"/>
            <a:r>
              <a:rPr lang="en-US" sz="2800" dirty="0"/>
              <a:t>70 % of older adults who had fallen were unable to get up unaided</a:t>
            </a:r>
          </a:p>
          <a:p>
            <a:pPr lvl="1"/>
            <a:r>
              <a:rPr lang="en-US" sz="2800" dirty="0"/>
              <a:t>20 % of patients admitted to hospital as a result of a fall had been on the ground </a:t>
            </a:r>
            <a:r>
              <a:rPr lang="en-US" sz="2800" u="sng" dirty="0"/>
              <a:t>for an hour or more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183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4D97"/>
                </a:solidFill>
              </a:rPr>
              <a:t>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comparison of accuracy of fall detection algorithms (</a:t>
            </a:r>
            <a:r>
              <a:rPr lang="en-US" b="1" u="sng" dirty="0"/>
              <a:t>threshold‑based vs. machine learning</a:t>
            </a:r>
            <a:r>
              <a:rPr lang="en-US" dirty="0"/>
              <a:t>) using waist‑mounted tri‑axial accelerometer signals from a comprehensive set of falls and non‑fall trials (SFU, 2015)</a:t>
            </a:r>
          </a:p>
          <a:p>
            <a:r>
              <a:rPr lang="en-US" dirty="0"/>
              <a:t>Waist sensor</a:t>
            </a:r>
          </a:p>
          <a:p>
            <a:r>
              <a:rPr lang="en-US" dirty="0"/>
              <a:t>Tri-axial (X, Y and Z) Acceleration data</a:t>
            </a:r>
          </a:p>
          <a:p>
            <a:r>
              <a:rPr lang="en-US" dirty="0">
                <a:solidFill>
                  <a:srgbClr val="FF0000"/>
                </a:solidFill>
              </a:rPr>
              <a:t>(include some more information)</a:t>
            </a:r>
          </a:p>
        </p:txBody>
      </p:sp>
    </p:spTree>
    <p:extLst>
      <p:ext uri="{BB962C8B-B14F-4D97-AF65-F5344CB8AC3E}">
        <p14:creationId xmlns:p14="http://schemas.microsoft.com/office/powerpoint/2010/main" val="1693512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4D97"/>
                </a:solidFill>
              </a:rPr>
              <a:t>Research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EB73C5-F76D-3C46-A0D1-2F527C6E0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735" y="1541147"/>
            <a:ext cx="7482099" cy="49202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5B32DA-E87C-D846-9273-2D01634488A2}"/>
              </a:ext>
            </a:extLst>
          </p:cNvPr>
          <p:cNvSpPr txBox="1"/>
          <p:nvPr/>
        </p:nvSpPr>
        <p:spPr>
          <a:xfrm>
            <a:off x="4572000" y="658574"/>
            <a:ext cx="598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(change the graphic, leaving or Sensitivity or Specificity data)</a:t>
            </a:r>
          </a:p>
        </p:txBody>
      </p:sp>
    </p:spTree>
    <p:extLst>
      <p:ext uri="{BB962C8B-B14F-4D97-AF65-F5344CB8AC3E}">
        <p14:creationId xmlns:p14="http://schemas.microsoft.com/office/powerpoint/2010/main" val="137082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4D97"/>
                </a:solidFill>
              </a:rPr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Fall Detection</a:t>
            </a:r>
          </a:p>
          <a:p>
            <a:r>
              <a:rPr lang="en-US" dirty="0"/>
              <a:t>Improve the results of research</a:t>
            </a:r>
          </a:p>
          <a:p>
            <a:r>
              <a:rPr lang="en-US" dirty="0"/>
              <a:t>Use different Machine Learning algorithms</a:t>
            </a:r>
          </a:p>
          <a:p>
            <a:pPr marL="0" indent="0">
              <a:buNone/>
            </a:pPr>
            <a:r>
              <a:rPr lang="en-US" b="1" dirty="0"/>
              <a:t>Fall Prediction</a:t>
            </a:r>
          </a:p>
          <a:p>
            <a:r>
              <a:rPr lang="en-US" dirty="0"/>
              <a:t>Identify a fall before it happens</a:t>
            </a:r>
          </a:p>
          <a:p>
            <a:r>
              <a:rPr lang="en-US" dirty="0"/>
              <a:t>Use data from other sensors</a:t>
            </a:r>
          </a:p>
          <a:p>
            <a:pPr marL="0" indent="0">
              <a:buNone/>
            </a:pPr>
            <a:r>
              <a:rPr lang="en-US" b="1" dirty="0"/>
              <a:t>Collect and Analyze sensor data in real time</a:t>
            </a:r>
          </a:p>
          <a:p>
            <a:r>
              <a:rPr lang="en-US" dirty="0"/>
              <a:t>Streaming techniques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771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4D97"/>
                </a:solidFill>
              </a:rPr>
              <a:t>Current Situation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Exploratory Data Analysis</a:t>
            </a:r>
          </a:p>
          <a:p>
            <a:r>
              <a:rPr lang="en-US" dirty="0"/>
              <a:t>Preprocessing</a:t>
            </a:r>
          </a:p>
          <a:p>
            <a:r>
              <a:rPr lang="en-US" dirty="0"/>
              <a:t>Model</a:t>
            </a:r>
          </a:p>
          <a:p>
            <a:r>
              <a:rPr lang="en-US" dirty="0"/>
              <a:t>Streaming</a:t>
            </a:r>
          </a:p>
        </p:txBody>
      </p:sp>
    </p:spTree>
    <p:extLst>
      <p:ext uri="{BB962C8B-B14F-4D97-AF65-F5344CB8AC3E}">
        <p14:creationId xmlns:p14="http://schemas.microsoft.com/office/powerpoint/2010/main" val="65049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8904" y="2048193"/>
            <a:ext cx="8387936" cy="465241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004D97"/>
                </a:solidFill>
              </a:rPr>
              <a:t>Thank You!</a:t>
            </a:r>
            <a:br>
              <a:rPr lang="en-US" sz="4400" b="1" dirty="0">
                <a:solidFill>
                  <a:srgbClr val="004D97"/>
                </a:solidFill>
              </a:rPr>
            </a:br>
            <a:br>
              <a:rPr lang="en-US" sz="4400" b="1" dirty="0">
                <a:solidFill>
                  <a:srgbClr val="004D97"/>
                </a:solidFill>
              </a:rPr>
            </a:br>
            <a:r>
              <a:rPr lang="en-US" sz="3200" b="1" dirty="0">
                <a:solidFill>
                  <a:srgbClr val="004D97"/>
                </a:solidFill>
              </a:rPr>
              <a:t>Gustavo Felhberg</a:t>
            </a:r>
            <a:br>
              <a:rPr lang="en-US" sz="3200" b="1" dirty="0">
                <a:solidFill>
                  <a:srgbClr val="004D97"/>
                </a:solidFill>
              </a:rPr>
            </a:br>
            <a:r>
              <a:rPr lang="en-US" sz="3200" b="1" dirty="0">
                <a:solidFill>
                  <a:srgbClr val="004D97"/>
                </a:solidFill>
              </a:rPr>
              <a:t>Jorge </a:t>
            </a:r>
            <a:r>
              <a:rPr lang="en-US" sz="3200" b="1" dirty="0" err="1">
                <a:solidFill>
                  <a:srgbClr val="004D97"/>
                </a:solidFill>
              </a:rPr>
              <a:t>Marcano</a:t>
            </a:r>
            <a:br>
              <a:rPr lang="en-US" sz="3200" b="1" dirty="0">
                <a:solidFill>
                  <a:srgbClr val="004D97"/>
                </a:solidFill>
              </a:rPr>
            </a:br>
            <a:r>
              <a:rPr lang="en-US" sz="3200" b="1" dirty="0">
                <a:solidFill>
                  <a:srgbClr val="004D97"/>
                </a:solidFill>
              </a:rPr>
              <a:t>Muhammad </a:t>
            </a:r>
            <a:r>
              <a:rPr lang="en-US" sz="3200" b="1" dirty="0" err="1">
                <a:solidFill>
                  <a:srgbClr val="004D97"/>
                </a:solidFill>
              </a:rPr>
              <a:t>Muhaimin</a:t>
            </a:r>
            <a:endParaRPr lang="en-US" sz="3100" b="1" dirty="0">
              <a:solidFill>
                <a:srgbClr val="004D97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D06834C-B8D3-3A4A-A413-8CF709FFC3E6}"/>
              </a:ext>
            </a:extLst>
          </p:cNvPr>
          <p:cNvSpPr txBox="1">
            <a:spLocks/>
          </p:cNvSpPr>
          <p:nvPr/>
        </p:nvSpPr>
        <p:spPr>
          <a:xfrm>
            <a:off x="618904" y="968912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600" b="1" dirty="0">
                <a:solidFill>
                  <a:srgbClr val="004D97"/>
                </a:solidFill>
              </a:rPr>
              <a:t>Fall Detection using wearable sensor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B2B451-3079-2B49-B464-173DA0F02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6840" y="555943"/>
            <a:ext cx="2123765" cy="5601138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D02E1B8D-41F6-D445-A08D-6320C75D10D5}"/>
              </a:ext>
            </a:extLst>
          </p:cNvPr>
          <p:cNvSpPr/>
          <p:nvPr/>
        </p:nvSpPr>
        <p:spPr>
          <a:xfrm>
            <a:off x="10250051" y="5511209"/>
            <a:ext cx="212651" cy="2126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3621550-C21F-2442-8FC6-2295E78734C4}"/>
              </a:ext>
            </a:extLst>
          </p:cNvPr>
          <p:cNvSpPr/>
          <p:nvPr/>
        </p:nvSpPr>
        <p:spPr>
          <a:xfrm>
            <a:off x="9653542" y="5511209"/>
            <a:ext cx="212651" cy="2126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45037B4-6ABE-9948-9910-EAC3E0B31039}"/>
              </a:ext>
            </a:extLst>
          </p:cNvPr>
          <p:cNvSpPr/>
          <p:nvPr/>
        </p:nvSpPr>
        <p:spPr>
          <a:xfrm>
            <a:off x="10250052" y="3955311"/>
            <a:ext cx="212651" cy="2126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65C5DEB-156F-0F40-A9D9-317B26495FC2}"/>
              </a:ext>
            </a:extLst>
          </p:cNvPr>
          <p:cNvSpPr/>
          <p:nvPr/>
        </p:nvSpPr>
        <p:spPr>
          <a:xfrm>
            <a:off x="9653542" y="3955311"/>
            <a:ext cx="212651" cy="2126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4C5A8C1-397B-8D46-AE6B-850E1483F70A}"/>
              </a:ext>
            </a:extLst>
          </p:cNvPr>
          <p:cNvSpPr/>
          <p:nvPr/>
        </p:nvSpPr>
        <p:spPr>
          <a:xfrm>
            <a:off x="9962395" y="2831805"/>
            <a:ext cx="212651" cy="2126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340F085-4CBB-7048-B24E-6D7CA5024CA7}"/>
              </a:ext>
            </a:extLst>
          </p:cNvPr>
          <p:cNvSpPr/>
          <p:nvPr/>
        </p:nvSpPr>
        <p:spPr>
          <a:xfrm>
            <a:off x="9958851" y="1946516"/>
            <a:ext cx="212651" cy="2126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B46AF72-8C5A-314B-BE1A-9EBB2C9EC99D}"/>
              </a:ext>
            </a:extLst>
          </p:cNvPr>
          <p:cNvSpPr/>
          <p:nvPr/>
        </p:nvSpPr>
        <p:spPr>
          <a:xfrm>
            <a:off x="9962396" y="613143"/>
            <a:ext cx="212651" cy="2126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25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376</TotalTime>
  <Words>216</Words>
  <Application>Microsoft Macintosh PowerPoint</Application>
  <PresentationFormat>Widescreen</PresentationFormat>
  <Paragraphs>34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Fall Detection using wearable sensor data</vt:lpstr>
      <vt:lpstr>Motivation</vt:lpstr>
      <vt:lpstr>Research</vt:lpstr>
      <vt:lpstr>Research</vt:lpstr>
      <vt:lpstr>Goals</vt:lpstr>
      <vt:lpstr>Current Situation</vt:lpstr>
      <vt:lpstr>Thank You!  Gustavo Felhberg Jorge Marcano Muhammad Muhaimin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Strategy Proposal</dc:title>
  <dc:creator>Gustavo Felhberg</dc:creator>
  <cp:lastModifiedBy>Gustavo Felhberg</cp:lastModifiedBy>
  <cp:revision>16</cp:revision>
  <dcterms:created xsi:type="dcterms:W3CDTF">2018-01-16T22:36:36Z</dcterms:created>
  <dcterms:modified xsi:type="dcterms:W3CDTF">2018-03-03T01:30:31Z</dcterms:modified>
</cp:coreProperties>
</file>