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2"/>
  </p:notesMasterIdLst>
  <p:handoutMasterIdLst>
    <p:handoutMasterId r:id="rId13"/>
  </p:handoutMasterIdLst>
  <p:sldIdLst>
    <p:sldId id="451" r:id="rId2"/>
    <p:sldId id="450" r:id="rId3"/>
    <p:sldId id="504" r:id="rId4"/>
    <p:sldId id="508" r:id="rId5"/>
    <p:sldId id="510" r:id="rId6"/>
    <p:sldId id="506" r:id="rId7"/>
    <p:sldId id="509" r:id="rId8"/>
    <p:sldId id="511" r:id="rId9"/>
    <p:sldId id="505" r:id="rId10"/>
    <p:sldId id="507" r:id="rId11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len" initials="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6600"/>
    <a:srgbClr val="00B0F0"/>
    <a:srgbClr val="FF0000"/>
    <a:srgbClr val="6699FF"/>
    <a:srgbClr val="FF0066"/>
    <a:srgbClr val="002060"/>
    <a:srgbClr val="234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86447" autoAdjust="0"/>
  </p:normalViewPr>
  <p:slideViewPr>
    <p:cSldViewPr showGuides="1">
      <p:cViewPr>
        <p:scale>
          <a:sx n="125" d="100"/>
          <a:sy n="125" d="100"/>
        </p:scale>
        <p:origin x="-798" y="-72"/>
      </p:cViewPr>
      <p:guideLst>
        <p:guide orient="horz" pos="255"/>
        <p:guide orient="horz" pos="527"/>
        <p:guide pos="4708"/>
        <p:guide pos="6204"/>
        <p:guide pos="2712"/>
        <p:guide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-3954" y="-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F36E1-4C19-4C19-8430-CD5977A4E8F5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F1ED6-9118-4BC3-B2B0-919067B18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0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2" y="1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58645A46-EE54-4E9A-ACC6-63D29441A8B9}" type="datetimeFigureOut">
              <a:rPr lang="ko-KR" altLang="en-US" smtClean="0"/>
              <a:pPr/>
              <a:t>2015-03-23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84800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4" y="4720908"/>
            <a:ext cx="5446396" cy="4472940"/>
          </a:xfrm>
          <a:prstGeom prst="rect">
            <a:avLst/>
          </a:prstGeom>
        </p:spPr>
        <p:txBody>
          <a:bodyPr vert="horz" lIns="91559" tIns="45779" rIns="91559" bIns="45779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228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2" y="9440228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EF18180-7971-4DAC-93CB-A488008FA6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3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부 공유 기획안용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2" descr="b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5888"/>
            <a:ext cx="4435475" cy="6626225"/>
          </a:xfrm>
          <a:prstGeom prst="rect">
            <a:avLst/>
          </a:prstGeom>
          <a:noFill/>
        </p:spPr>
      </p:pic>
      <p:pic>
        <p:nvPicPr>
          <p:cNvPr id="8" name="Picture 49" descr="b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5888"/>
            <a:ext cx="4435475" cy="6626225"/>
          </a:xfrm>
          <a:prstGeom prst="rect">
            <a:avLst/>
          </a:prstGeom>
          <a:noFill/>
        </p:spPr>
      </p:pic>
      <p:pic>
        <p:nvPicPr>
          <p:cNvPr id="9" name="Picture 53" descr="back_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5835" y="5856288"/>
            <a:ext cx="1066800" cy="249237"/>
          </a:xfrm>
          <a:prstGeom prst="rect">
            <a:avLst/>
          </a:prstGeom>
          <a:noFill/>
        </p:spPr>
      </p:pic>
      <p:sp>
        <p:nvSpPr>
          <p:cNvPr id="11" name="Rectangle 54"/>
          <p:cNvSpPr>
            <a:spLocks noGrp="1" noChangeArrowheads="1"/>
          </p:cNvSpPr>
          <p:nvPr>
            <p:ph type="ctrTitle" sz="quarter"/>
          </p:nvPr>
        </p:nvSpPr>
        <p:spPr>
          <a:xfrm>
            <a:off x="88900" y="2211388"/>
            <a:ext cx="9729788" cy="577850"/>
          </a:xfrm>
          <a:prstGeom prst="rect">
            <a:avLst/>
          </a:prstGeom>
          <a:ln w="9525">
            <a:noFill/>
          </a:ln>
        </p:spPr>
        <p:txBody>
          <a:bodyPr lIns="0" tIns="0" rIns="0" bIns="0"/>
          <a:lstStyle>
            <a:lvl1pPr indent="0" algn="ctr">
              <a:buFontTx/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문서번호 </a:t>
            </a:r>
            <a:r>
              <a:rPr lang="ko-KR" altLang="en-US" dirty="0" err="1"/>
              <a:t>문서명</a:t>
            </a:r>
            <a:endParaRPr lang="ko-KR" altLang="en-US" dirty="0"/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88900" y="1930400"/>
            <a:ext cx="9729788" cy="27463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kumimoji="0"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ABC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(ABC)</a:t>
            </a:r>
            <a:endParaRPr lang="en-US" altLang="ko-KR" dirty="0"/>
          </a:p>
        </p:txBody>
      </p:sp>
      <p:sp>
        <p:nvSpPr>
          <p:cNvPr id="13" name="Line 56"/>
          <p:cNvSpPr>
            <a:spLocks noChangeShapeType="1"/>
          </p:cNvSpPr>
          <p:nvPr userDrawn="1"/>
        </p:nvSpPr>
        <p:spPr bwMode="auto">
          <a:xfrm>
            <a:off x="920750" y="2859088"/>
            <a:ext cx="7920038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62" descr="back_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488" y="482699"/>
            <a:ext cx="792162" cy="354013"/>
          </a:xfrm>
          <a:prstGeom prst="rect">
            <a:avLst/>
          </a:prstGeom>
          <a:noFill/>
        </p:spPr>
      </p:pic>
      <p:sp>
        <p:nvSpPr>
          <p:cNvPr id="16" name="Text Box 63"/>
          <p:cNvSpPr txBox="1">
            <a:spLocks noChangeArrowheads="1"/>
          </p:cNvSpPr>
          <p:nvPr userDrawn="1"/>
        </p:nvSpPr>
        <p:spPr bwMode="auto">
          <a:xfrm>
            <a:off x="88900" y="6474241"/>
            <a:ext cx="97297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</a:t>
            </a:r>
            <a:r>
              <a:rPr lang="en-US" altLang="ko-KR" sz="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 </a:t>
            </a:r>
            <a:r>
              <a:rPr lang="ko-KR" altLang="en-US" sz="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고객사</a:t>
            </a:r>
            <a:r>
              <a:rPr lang="en-US" altLang="ko-KR" sz="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life. </a:t>
            </a: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Rights Reserved.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786565" y="5856287"/>
            <a:ext cx="1094204" cy="24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1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맑은 고딕"/>
                <a:cs typeface="Times New Roman"/>
              </a:rPr>
              <a:t>고객사</a:t>
            </a:r>
            <a:r>
              <a:rPr lang="en-US" altLang="ko-KR" sz="11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맑은 고딕"/>
                <a:cs typeface="Times New Roman"/>
              </a:rPr>
              <a:t> </a:t>
            </a:r>
            <a:r>
              <a:rPr lang="ko-KR" sz="11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맑은 고딕"/>
                <a:cs typeface="Times New Roman"/>
              </a:rPr>
              <a:t>로고</a:t>
            </a:r>
            <a:endParaRPr lang="ko-KR" sz="10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맑은 고딕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설계서-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0"/>
          <p:cNvSpPr>
            <a:spLocks noGrp="1" noChangeArrowheads="1"/>
          </p:cNvSpPr>
          <p:nvPr userDrawn="1"/>
        </p:nvSpPr>
        <p:spPr bwMode="auto">
          <a:xfrm>
            <a:off x="5339937" y="6553999"/>
            <a:ext cx="44465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latinLnBrk="0" hangingPunct="0">
              <a:spcBef>
                <a:spcPct val="0"/>
              </a:spcBef>
            </a:pPr>
            <a:r>
              <a:rPr kumimoji="0" lang="en-US" altLang="ko-KR" sz="900" dirty="0" smtClean="0">
                <a:solidFill>
                  <a:srgbClr val="8C8C8C"/>
                </a:solidFill>
                <a:latin typeface="+mn-ea"/>
                <a:ea typeface="+mn-ea"/>
              </a:rPr>
              <a:t>page </a:t>
            </a:r>
            <a:fld id="{3BE76C80-CC1D-4F28-9D96-9FE11934CDB9}" type="slidenum">
              <a:rPr kumimoji="0" lang="en-US" altLang="ko-KR" sz="900">
                <a:solidFill>
                  <a:srgbClr val="8C8C8C"/>
                </a:solidFill>
                <a:latin typeface="+mn-ea"/>
                <a:ea typeface="+mn-ea"/>
              </a:rPr>
              <a:pPr algn="r" eaLnBrk="0" latinLnBrk="0" hangingPunct="0">
                <a:spcBef>
                  <a:spcPct val="0"/>
                </a:spcBef>
              </a:pPr>
              <a:t>‹#›</a:t>
            </a:fld>
            <a:endParaRPr kumimoji="0" lang="en-US" altLang="ko-KR" sz="900" dirty="0">
              <a:solidFill>
                <a:srgbClr val="8C8C8C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93662" y="76200"/>
            <a:ext cx="9725025" cy="328613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8464" y="102302"/>
            <a:ext cx="2196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화면설계서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 flipV="1">
            <a:off x="7540557" y="171706"/>
            <a:ext cx="0" cy="11952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7587164" y="102302"/>
            <a:ext cx="2196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목장관리시스템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(MMS)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93663" y="6546550"/>
            <a:ext cx="971889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8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화면설계서-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93663" y="76200"/>
            <a:ext cx="7380288" cy="328613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8" name="직선 연결선 37"/>
          <p:cNvCxnSpPr/>
          <p:nvPr userDrawn="1"/>
        </p:nvCxnSpPr>
        <p:spPr>
          <a:xfrm>
            <a:off x="93663" y="6546550"/>
            <a:ext cx="971889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20"/>
          <p:cNvSpPr>
            <a:spLocks noGrp="1" noChangeArrowheads="1"/>
          </p:cNvSpPr>
          <p:nvPr userDrawn="1"/>
        </p:nvSpPr>
        <p:spPr bwMode="auto">
          <a:xfrm>
            <a:off x="5339937" y="6553999"/>
            <a:ext cx="44465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latinLnBrk="0" hangingPunct="0">
              <a:spcBef>
                <a:spcPct val="0"/>
              </a:spcBef>
            </a:pPr>
            <a:r>
              <a:rPr kumimoji="0" lang="en-US" altLang="ko-KR" sz="900" dirty="0" smtClean="0">
                <a:solidFill>
                  <a:srgbClr val="8C8C8C"/>
                </a:solidFill>
                <a:latin typeface="+mn-ea"/>
                <a:ea typeface="+mn-ea"/>
              </a:rPr>
              <a:t>page </a:t>
            </a:r>
            <a:fld id="{3BE76C80-CC1D-4F28-9D96-9FE11934CDB9}" type="slidenum">
              <a:rPr kumimoji="0" lang="en-US" altLang="ko-KR" sz="900">
                <a:solidFill>
                  <a:srgbClr val="8C8C8C"/>
                </a:solidFill>
                <a:latin typeface="+mn-ea"/>
                <a:ea typeface="+mn-ea"/>
              </a:rPr>
              <a:pPr algn="r" eaLnBrk="0" latinLnBrk="0" hangingPunct="0">
                <a:spcBef>
                  <a:spcPct val="0"/>
                </a:spcBef>
              </a:pPr>
              <a:t>‹#›</a:t>
            </a:fld>
            <a:endParaRPr kumimoji="0" lang="en-US" altLang="ko-KR" sz="900" dirty="0">
              <a:solidFill>
                <a:srgbClr val="8C8C8C"/>
              </a:solidFill>
              <a:latin typeface="+mn-ea"/>
              <a:ea typeface="+mn-ea"/>
            </a:endParaRPr>
          </a:p>
        </p:txBody>
      </p: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88900" y="447674"/>
            <a:ext cx="7385050" cy="603091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 flipV="1">
            <a:off x="5194425" y="171706"/>
            <a:ext cx="0" cy="11952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5241032" y="102302"/>
            <a:ext cx="2196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목장관리시스템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(MMS)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8464" y="102302"/>
            <a:ext cx="2196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화면설계서</a:t>
            </a:r>
          </a:p>
        </p:txBody>
      </p:sp>
      <p:sp>
        <p:nvSpPr>
          <p:cNvPr id="21" name="제목 14"/>
          <p:cNvSpPr>
            <a:spLocks noGrp="1"/>
          </p:cNvSpPr>
          <p:nvPr>
            <p:ph type="title"/>
          </p:nvPr>
        </p:nvSpPr>
        <p:spPr>
          <a:xfrm>
            <a:off x="8108673" y="260649"/>
            <a:ext cx="1710015" cy="182826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900"/>
            </a:lvl1pPr>
          </a:lstStyle>
          <a:p>
            <a:pPr algn="l"/>
            <a:r>
              <a:rPr lang="ko-KR" altLang="en-US" sz="900" dirty="0" err="1" smtClean="0">
                <a:latin typeface="+mn-ea"/>
                <a:ea typeface="+mn-ea"/>
              </a:rPr>
              <a:t>화면명을</a:t>
            </a:r>
            <a:r>
              <a:rPr lang="ko-KR" altLang="en-US" sz="900" dirty="0" smtClean="0">
                <a:latin typeface="+mn-ea"/>
                <a:ea typeface="+mn-ea"/>
              </a:rPr>
              <a:t> 입력해주세요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3938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4" r:id="rId2"/>
    <p:sldLayoutId id="214748368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52soft.kr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88900" y="1930400"/>
            <a:ext cx="9729788" cy="274638"/>
          </a:xfrm>
        </p:spPr>
        <p:txBody>
          <a:bodyPr/>
          <a:lstStyle/>
          <a:p>
            <a:r>
              <a:rPr lang="ko-KR" altLang="en-US" dirty="0" smtClean="0"/>
              <a:t>목장관리시스템</a:t>
            </a:r>
            <a:r>
              <a:rPr lang="en-US" altLang="ko-KR" dirty="0" smtClean="0"/>
              <a:t>(M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93775" y="2230050"/>
            <a:ext cx="7920038" cy="577850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0451A2"/>
                </a:solidFill>
              </a:rPr>
              <a:t>40-01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사용자인터페이스설계서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프론트</a:t>
            </a:r>
            <a:endParaRPr lang="en-US" altLang="ko-KR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79782"/>
              </p:ext>
            </p:extLst>
          </p:nvPr>
        </p:nvGraphicFramePr>
        <p:xfrm>
          <a:off x="8162504" y="404813"/>
          <a:ext cx="1656184" cy="79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920"/>
                <a:gridCol w="1049264"/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단계명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(3D)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버전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V0.1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최종개정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2015.03.03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2707"/>
              </p:ext>
            </p:extLst>
          </p:nvPr>
        </p:nvGraphicFramePr>
        <p:xfrm>
          <a:off x="7523921" y="70536"/>
          <a:ext cx="2294767" cy="3103072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MMS-FRT-008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목장원 점수내역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850038" y="1196368"/>
            <a:ext cx="243067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정충상 점수내역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929560"/>
              </p:ext>
            </p:extLst>
          </p:nvPr>
        </p:nvGraphicFramePr>
        <p:xfrm>
          <a:off x="848427" y="1820447"/>
          <a:ext cx="2461392" cy="252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50"/>
                <a:gridCol w="754625"/>
                <a:gridCol w="313405"/>
                <a:gridCol w="51491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날짜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점수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누적점수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수요예배 참석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1051P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주일예배 참석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+6P</a:t>
                      </a:r>
                      <a:endParaRPr lang="ko-KR" altLang="en-US" sz="800" u="none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주일예배 참석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주일예배 참석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주차참석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새가족전도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FF0000"/>
                          </a:solidFill>
                        </a:rPr>
                        <a:t>-5P</a:t>
                      </a:r>
                      <a:endParaRPr lang="ko-KR" altLang="en-US" sz="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식당봉사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번식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교회등록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양육수료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학교수료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번식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745720" y="836613"/>
            <a:ext cx="2623103" cy="410455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44688" y="1196367"/>
            <a:ext cx="1056276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2030P</a:t>
            </a:r>
            <a:endParaRPr lang="ko-KR" altLang="en-US" sz="1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50038" y="1484785"/>
            <a:ext cx="1958218" cy="2036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80264" y="1484785"/>
            <a:ext cx="408844" cy="20369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검색</a:t>
            </a:r>
          </a:p>
        </p:txBody>
      </p:sp>
      <p:sp>
        <p:nvSpPr>
          <p:cNvPr id="38" name="곱셈 기호 37"/>
          <p:cNvSpPr/>
          <p:nvPr/>
        </p:nvSpPr>
        <p:spPr>
          <a:xfrm>
            <a:off x="3030045" y="840571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9146" y="4480262"/>
            <a:ext cx="300877" cy="1608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처음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08342" y="4480262"/>
            <a:ext cx="300877" cy="1608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30590" y="4480262"/>
            <a:ext cx="300877" cy="1608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다음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995939" y="4480262"/>
            <a:ext cx="300877" cy="1608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56656" y="4485949"/>
            <a:ext cx="422283" cy="167187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1/3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952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900" y="476672"/>
            <a:ext cx="1857388" cy="34363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● 제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개정이력</a:t>
            </a:r>
          </a:p>
        </p:txBody>
      </p:sp>
      <p:graphicFrame>
        <p:nvGraphicFramePr>
          <p:cNvPr id="6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821787"/>
              </p:ext>
            </p:extLst>
          </p:nvPr>
        </p:nvGraphicFramePr>
        <p:xfrm>
          <a:off x="88901" y="836712"/>
          <a:ext cx="9729787" cy="5400600"/>
        </p:xfrm>
        <a:graphic>
          <a:graphicData uri="http://schemas.openxmlformats.org/drawingml/2006/table">
            <a:tbl>
              <a:tblPr/>
              <a:tblGrid>
                <a:gridCol w="778066"/>
                <a:gridCol w="1278922"/>
                <a:gridCol w="5224998"/>
                <a:gridCol w="1266872"/>
                <a:gridCol w="1180929"/>
              </a:tblGrid>
              <a:tr h="2799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개정일자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개정내역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2015-03-12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정충상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정충상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0.1.1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2015-03-23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협의사항 반영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설명글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5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31508"/>
              </p:ext>
            </p:extLst>
          </p:nvPr>
        </p:nvGraphicFramePr>
        <p:xfrm>
          <a:off x="7523921" y="70536"/>
          <a:ext cx="2294767" cy="3761440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MMS-FRT-001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아이디는 항상 저장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 시 위 입력한 아이디 및 비밀번호 확인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후 처음화면으로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입력한 아이디가 없습니다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상위목자에게 문의하세요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비밀번호가 잘못되었습니다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다시 확인 바랍니다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 시 비밀번호 찾기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 시 목장보고서 소개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가입신청은 관리자에서 교구장이 진행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로그인화</a:t>
            </a:r>
            <a:r>
              <a:rPr lang="ko-KR" altLang="en-US" sz="800" dirty="0"/>
              <a:t>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44458" y="1421738"/>
            <a:ext cx="243067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목장보고서 관리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4457" y="3073441"/>
            <a:ext cx="243067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비밀번호 찾기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40140" y="836613"/>
            <a:ext cx="2623103" cy="324045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44458" y="3740148"/>
            <a:ext cx="2429184" cy="264916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COPYRIGHT @ 2014 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52soft.kr,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RIGHTS RESERVED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42963" y="2318948"/>
            <a:ext cx="2415277" cy="212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비밀번호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744458" y="2578189"/>
            <a:ext cx="2413782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742963" y="2060463"/>
            <a:ext cx="2415277" cy="212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아이디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744458" y="1124744"/>
            <a:ext cx="243067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오병이어교회</a:t>
            </a:r>
          </a:p>
        </p:txBody>
      </p:sp>
      <p:sp>
        <p:nvSpPr>
          <p:cNvPr id="13" name="타원 295"/>
          <p:cNvSpPr>
            <a:spLocks noChangeArrowheads="1"/>
          </p:cNvSpPr>
          <p:nvPr/>
        </p:nvSpPr>
        <p:spPr bwMode="auto">
          <a:xfrm>
            <a:off x="3060608" y="1962831"/>
            <a:ext cx="195263" cy="195263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타원 295"/>
          <p:cNvSpPr>
            <a:spLocks noChangeArrowheads="1"/>
          </p:cNvSpPr>
          <p:nvPr/>
        </p:nvSpPr>
        <p:spPr bwMode="auto">
          <a:xfrm>
            <a:off x="3060608" y="2692100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A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4457" y="3330616"/>
            <a:ext cx="243067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목장보고서 소개</a:t>
            </a:r>
          </a:p>
        </p:txBody>
      </p:sp>
      <p:sp>
        <p:nvSpPr>
          <p:cNvPr id="17" name="타원 295"/>
          <p:cNvSpPr>
            <a:spLocks noChangeArrowheads="1"/>
          </p:cNvSpPr>
          <p:nvPr/>
        </p:nvSpPr>
        <p:spPr bwMode="auto">
          <a:xfrm>
            <a:off x="3060608" y="3013812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B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타원 295"/>
          <p:cNvSpPr>
            <a:spLocks noChangeArrowheads="1"/>
          </p:cNvSpPr>
          <p:nvPr/>
        </p:nvSpPr>
        <p:spPr bwMode="auto">
          <a:xfrm>
            <a:off x="3077505" y="3434249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C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27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14411"/>
              </p:ext>
            </p:extLst>
          </p:nvPr>
        </p:nvGraphicFramePr>
        <p:xfrm>
          <a:off x="7523921" y="70536"/>
          <a:ext cx="2294767" cy="5120164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MMS-FRT-002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새가족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아이콘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 주일예배 출석 시 자동으로 없어짐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조건은 변경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태신자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아이콘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 주일예배 참석 시 자동으로 없어짐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조건은 변경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이전 주 또는 다음 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달력 표시하여 해당 주로 바로 이동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오늘 포함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목장보고서 저장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목장원 정보상세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점수내역 페이지로 이동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점수만 표시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점수입력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목장원 정보작성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하위목장 확인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세션 끊고 로그인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목장원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여기서는 내정보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정보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hlinkClick r:id="rId2"/>
                        </a:rPr>
                        <a:t>www.52soft.kr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게시판으로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 확인 페이지로 이동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()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는 읽지 않은 알림 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목장모임 정보 입력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처음화면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746396" y="1196752"/>
            <a:ext cx="504054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이전 주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46396" y="1556792"/>
            <a:ext cx="2432174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74516" y="1196752"/>
            <a:ext cx="504054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다음 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363558" y="1196752"/>
            <a:ext cx="1183038" cy="211543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u="sng" dirty="0" smtClean="0">
                <a:solidFill>
                  <a:srgbClr val="0070C0"/>
                </a:solidFill>
                <a:latin typeface="+mn-ea"/>
              </a:rPr>
              <a:t>2015</a:t>
            </a:r>
            <a:r>
              <a:rPr lang="ko-KR" altLang="en-US" sz="800" u="sng" dirty="0" smtClean="0">
                <a:solidFill>
                  <a:srgbClr val="0070C0"/>
                </a:solidFill>
                <a:latin typeface="+mn-ea"/>
              </a:rPr>
              <a:t>년 </a:t>
            </a:r>
            <a:r>
              <a:rPr lang="en-US" altLang="ko-KR" sz="800" u="sng" dirty="0" smtClean="0">
                <a:solidFill>
                  <a:srgbClr val="0070C0"/>
                </a:solidFill>
                <a:latin typeface="+mn-ea"/>
              </a:rPr>
              <a:t>3</a:t>
            </a:r>
            <a:r>
              <a:rPr lang="ko-KR" altLang="en-US" sz="800" u="sng" dirty="0" smtClean="0">
                <a:solidFill>
                  <a:srgbClr val="0070C0"/>
                </a:solidFill>
                <a:latin typeface="+mn-ea"/>
              </a:rPr>
              <a:t>주 </a:t>
            </a:r>
            <a:r>
              <a:rPr lang="en-US" altLang="ko-KR" sz="800" u="sng" dirty="0" smtClean="0">
                <a:solidFill>
                  <a:srgbClr val="0070C0"/>
                </a:solidFill>
                <a:latin typeface="+mn-ea"/>
              </a:rPr>
              <a:t>/ 52</a:t>
            </a:r>
            <a:r>
              <a:rPr lang="ko-KR" altLang="en-US" sz="800" u="sng" dirty="0" smtClean="0">
                <a:solidFill>
                  <a:srgbClr val="0070C0"/>
                </a:solidFill>
                <a:latin typeface="+mn-ea"/>
              </a:rPr>
              <a:t>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47890" y="913201"/>
            <a:ext cx="243067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정충상 목장보고서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56565"/>
              </p:ext>
            </p:extLst>
          </p:nvPr>
        </p:nvGraphicFramePr>
        <p:xfrm>
          <a:off x="746279" y="2060848"/>
          <a:ext cx="2432290" cy="2304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601"/>
                <a:gridCol w="333858"/>
                <a:gridCol w="373160"/>
                <a:gridCol w="373160"/>
                <a:gridCol w="761511"/>
              </a:tblGrid>
              <a:tr h="286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성명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목장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집회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주일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예배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금주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점수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추가점수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6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정충상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0P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70C0"/>
                          </a:solidFill>
                        </a:rPr>
                        <a:t>추가점수입력</a:t>
                      </a:r>
                      <a:endParaRPr lang="ko-KR" altLang="en-US" sz="800" b="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김현래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0P</a:t>
                      </a: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70C0"/>
                          </a:solidFill>
                        </a:rPr>
                        <a:t>추가점수입력</a:t>
                      </a:r>
                      <a:endParaRPr lang="ko-KR" altLang="en-US" sz="800" b="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송명섭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12P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70C0"/>
                          </a:solidFill>
                        </a:rPr>
                        <a:t>추가점수입력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rgbClr val="0070C0"/>
                          </a:solidFill>
                        </a:rPr>
                        <a:t>   </a:t>
                      </a: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박태순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30P</a:t>
                      </a: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70C0"/>
                          </a:solidFill>
                        </a:rPr>
                        <a:t>추가점수입력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rgbClr val="0070C0"/>
                          </a:solidFill>
                        </a:rPr>
                        <a:t>   </a:t>
                      </a:r>
                      <a:r>
                        <a:rPr lang="ko-KR" altLang="en-US" sz="800" u="sng" dirty="0" err="1" smtClean="0">
                          <a:solidFill>
                            <a:srgbClr val="0070C0"/>
                          </a:solidFill>
                        </a:rPr>
                        <a:t>박태삼</a:t>
                      </a: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0P</a:t>
                      </a: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70C0"/>
                          </a:solidFill>
                        </a:rPr>
                        <a:t>추가점수입력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084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금일점수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dirty="0" smtClean="0">
                          <a:solidFill>
                            <a:srgbClr val="0070C0"/>
                          </a:solidFill>
                        </a:rPr>
                        <a:t>42P</a:t>
                      </a:r>
                      <a:endParaRPr lang="ko-KR" altLang="en-US" sz="800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608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누적점수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dirty="0" smtClean="0">
                          <a:solidFill>
                            <a:srgbClr val="0070C0"/>
                          </a:solidFill>
                        </a:rPr>
                        <a:t>3130P</a:t>
                      </a:r>
                      <a:endParaRPr lang="ko-KR" altLang="en-US" sz="800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495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기타보고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목장모임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  <a:latin typeface="+mn-ea"/>
                        </a:rPr>
                        <a:t>목장모임 정보 입력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747889" y="5218185"/>
            <a:ext cx="243067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하위목장 내역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43572" y="836613"/>
            <a:ext cx="2623103" cy="554471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46395" y="4700844"/>
            <a:ext cx="2430679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목장보고서 저장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47889" y="5469855"/>
            <a:ext cx="243067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47890" y="6188420"/>
            <a:ext cx="2429184" cy="264916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COPYRIGHT @ 2014 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52soft.kr,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RIGHTS RESERVED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7889" y="5721525"/>
            <a:ext cx="243067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내정보 수정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88782" y="3785630"/>
            <a:ext cx="1772890" cy="29890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46395" y="1772816"/>
            <a:ext cx="2430679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목장보고서 저장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47889" y="5976884"/>
            <a:ext cx="243067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알림 내역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(5)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47889" y="4960932"/>
            <a:ext cx="243067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새가족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추가</a:t>
            </a:r>
          </a:p>
        </p:txBody>
      </p:sp>
      <p:sp>
        <p:nvSpPr>
          <p:cNvPr id="21" name="타원 295"/>
          <p:cNvSpPr>
            <a:spLocks noChangeArrowheads="1"/>
          </p:cNvSpPr>
          <p:nvPr/>
        </p:nvSpPr>
        <p:spPr bwMode="auto">
          <a:xfrm>
            <a:off x="640317" y="1294286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A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타원 295"/>
          <p:cNvSpPr>
            <a:spLocks noChangeArrowheads="1"/>
          </p:cNvSpPr>
          <p:nvPr/>
        </p:nvSpPr>
        <p:spPr bwMode="auto">
          <a:xfrm>
            <a:off x="3116817" y="1294286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A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타원 295"/>
          <p:cNvSpPr>
            <a:spLocks noChangeArrowheads="1"/>
          </p:cNvSpPr>
          <p:nvPr/>
        </p:nvSpPr>
        <p:spPr bwMode="auto">
          <a:xfrm>
            <a:off x="2316717" y="1294286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B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타원 295"/>
          <p:cNvSpPr>
            <a:spLocks noChangeArrowheads="1"/>
          </p:cNvSpPr>
          <p:nvPr/>
        </p:nvSpPr>
        <p:spPr bwMode="auto">
          <a:xfrm>
            <a:off x="3116817" y="1684811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C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95"/>
          <p:cNvSpPr>
            <a:spLocks noChangeArrowheads="1"/>
          </p:cNvSpPr>
          <p:nvPr/>
        </p:nvSpPr>
        <p:spPr bwMode="auto">
          <a:xfrm>
            <a:off x="3116817" y="4665152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C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타원 295"/>
          <p:cNvSpPr>
            <a:spLocks noChangeArrowheads="1"/>
          </p:cNvSpPr>
          <p:nvPr/>
        </p:nvSpPr>
        <p:spPr bwMode="auto">
          <a:xfrm>
            <a:off x="592692" y="2370611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D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타원 295"/>
          <p:cNvSpPr>
            <a:spLocks noChangeArrowheads="1"/>
          </p:cNvSpPr>
          <p:nvPr/>
        </p:nvSpPr>
        <p:spPr bwMode="auto">
          <a:xfrm>
            <a:off x="3088242" y="2370611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F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타원 295"/>
          <p:cNvSpPr>
            <a:spLocks noChangeArrowheads="1"/>
          </p:cNvSpPr>
          <p:nvPr/>
        </p:nvSpPr>
        <p:spPr bwMode="auto">
          <a:xfrm>
            <a:off x="2050017" y="2370611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E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타원 295"/>
          <p:cNvSpPr>
            <a:spLocks noChangeArrowheads="1"/>
          </p:cNvSpPr>
          <p:nvPr/>
        </p:nvSpPr>
        <p:spPr bwMode="auto">
          <a:xfrm>
            <a:off x="3116817" y="4969952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G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타원 295"/>
          <p:cNvSpPr>
            <a:spLocks noChangeArrowheads="1"/>
          </p:cNvSpPr>
          <p:nvPr/>
        </p:nvSpPr>
        <p:spPr bwMode="auto">
          <a:xfrm>
            <a:off x="3116817" y="5227127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H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타원 295"/>
          <p:cNvSpPr>
            <a:spLocks noChangeArrowheads="1"/>
          </p:cNvSpPr>
          <p:nvPr/>
        </p:nvSpPr>
        <p:spPr bwMode="auto">
          <a:xfrm>
            <a:off x="3116817" y="5469855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I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타원 295"/>
          <p:cNvSpPr>
            <a:spLocks noChangeArrowheads="1"/>
          </p:cNvSpPr>
          <p:nvPr/>
        </p:nvSpPr>
        <p:spPr bwMode="auto">
          <a:xfrm>
            <a:off x="3116817" y="5729664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J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타원 295"/>
          <p:cNvSpPr>
            <a:spLocks noChangeArrowheads="1"/>
          </p:cNvSpPr>
          <p:nvPr/>
        </p:nvSpPr>
        <p:spPr bwMode="auto">
          <a:xfrm>
            <a:off x="3116817" y="5992124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L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7889" y="6241793"/>
            <a:ext cx="243067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문의하기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타원 295"/>
          <p:cNvSpPr>
            <a:spLocks noChangeArrowheads="1"/>
          </p:cNvSpPr>
          <p:nvPr/>
        </p:nvSpPr>
        <p:spPr bwMode="auto">
          <a:xfrm>
            <a:off x="3116817" y="6257033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K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32" y="1187225"/>
            <a:ext cx="1397695" cy="138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꺾인 연결선 4"/>
          <p:cNvCxnSpPr>
            <a:stCxn id="20" idx="0"/>
            <a:endCxn id="35" idx="0"/>
          </p:cNvCxnSpPr>
          <p:nvPr/>
        </p:nvCxnSpPr>
        <p:spPr>
          <a:xfrm rot="5400000" flipH="1" flipV="1">
            <a:off x="3042615" y="99688"/>
            <a:ext cx="9527" cy="2184603"/>
          </a:xfrm>
          <a:prstGeom prst="bentConnector3">
            <a:avLst>
              <a:gd name="adj1" fmla="val 2499496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Administrator\Pictures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23" y="3151189"/>
            <a:ext cx="226442" cy="21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Pictures\0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23" y="2966615"/>
            <a:ext cx="226442" cy="21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타원 295"/>
          <p:cNvSpPr>
            <a:spLocks noChangeArrowheads="1"/>
          </p:cNvSpPr>
          <p:nvPr/>
        </p:nvSpPr>
        <p:spPr bwMode="auto">
          <a:xfrm>
            <a:off x="501488" y="2911305"/>
            <a:ext cx="195263" cy="195263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타원 295"/>
          <p:cNvSpPr>
            <a:spLocks noChangeArrowheads="1"/>
          </p:cNvSpPr>
          <p:nvPr/>
        </p:nvSpPr>
        <p:spPr bwMode="auto">
          <a:xfrm>
            <a:off x="501488" y="3139905"/>
            <a:ext cx="195263" cy="195263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04147" y="3986908"/>
            <a:ext cx="237626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곱셈 기호 59"/>
          <p:cNvSpPr/>
          <p:nvPr/>
        </p:nvSpPr>
        <p:spPr>
          <a:xfrm>
            <a:off x="7041633" y="3986908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90234" y="4050525"/>
            <a:ext cx="149808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알림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090234" y="4325686"/>
            <a:ext cx="2218169" cy="8853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none" lIns="72000" tIns="72000" rIns="72000" bIns="72000" rtlCol="0" anchor="t">
            <a:noAutofit/>
          </a:bodyPr>
          <a:lstStyle/>
          <a:p>
            <a:r>
              <a:rPr kumimoji="1" lang="ko-KR" altLang="en-US" sz="800" dirty="0" err="1">
                <a:latin typeface="+mn-ea"/>
              </a:rPr>
              <a:t>박태산</a:t>
            </a:r>
            <a:r>
              <a:rPr kumimoji="1" lang="ko-KR" altLang="en-US" sz="800" dirty="0">
                <a:latin typeface="+mn-ea"/>
              </a:rPr>
              <a:t> 성도가 주일예배에 </a:t>
            </a:r>
            <a:r>
              <a:rPr kumimoji="1" lang="en-US" altLang="ko-KR" sz="800" dirty="0">
                <a:latin typeface="+mn-ea"/>
              </a:rPr>
              <a:t>1</a:t>
            </a:r>
            <a:r>
              <a:rPr kumimoji="1" lang="ko-KR" altLang="en-US" sz="800" dirty="0">
                <a:latin typeface="+mn-ea"/>
              </a:rPr>
              <a:t>회 출석하였기 </a:t>
            </a:r>
            <a:r>
              <a:rPr kumimoji="1" lang="en-US" altLang="ko-KR" sz="800" dirty="0" smtClean="0">
                <a:latin typeface="+mn-ea"/>
              </a:rPr>
              <a:t/>
            </a:r>
            <a:br>
              <a:rPr kumimoji="1" lang="en-US" altLang="ko-KR" sz="800" dirty="0" smtClean="0">
                <a:latin typeface="+mn-ea"/>
              </a:rPr>
            </a:br>
            <a:r>
              <a:rPr kumimoji="1" lang="ko-KR" altLang="en-US" sz="800" dirty="0" smtClean="0">
                <a:latin typeface="+mn-ea"/>
              </a:rPr>
              <a:t>때문에 </a:t>
            </a:r>
            <a:r>
              <a:rPr kumimoji="1" lang="ko-KR" altLang="en-US" sz="800" dirty="0" err="1">
                <a:latin typeface="+mn-ea"/>
              </a:rPr>
              <a:t>새신자로</a:t>
            </a:r>
            <a:r>
              <a:rPr kumimoji="1" lang="ko-KR" altLang="en-US" sz="800" dirty="0">
                <a:latin typeface="+mn-ea"/>
              </a:rPr>
              <a:t> 변경됩니다</a:t>
            </a:r>
            <a:r>
              <a:rPr kumimoji="1" lang="en-US" altLang="ko-KR" sz="800" dirty="0" smtClean="0">
                <a:latin typeface="+mn-ea"/>
              </a:rPr>
              <a:t>.</a:t>
            </a:r>
          </a:p>
          <a:p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박태산</a:t>
            </a:r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성도 </a:t>
            </a:r>
            <a:r>
              <a:rPr kumimoji="1"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+30P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90234" y="5643092"/>
            <a:ext cx="221816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확인</a:t>
            </a:r>
          </a:p>
        </p:txBody>
      </p:sp>
      <p:sp>
        <p:nvSpPr>
          <p:cNvPr id="64" name="타원 295"/>
          <p:cNvSpPr>
            <a:spLocks noChangeArrowheads="1"/>
          </p:cNvSpPr>
          <p:nvPr/>
        </p:nvSpPr>
        <p:spPr bwMode="auto">
          <a:xfrm>
            <a:off x="4956124" y="3889276"/>
            <a:ext cx="195263" cy="195263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04147" y="1763434"/>
            <a:ext cx="237626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곱셈 기호 65"/>
          <p:cNvSpPr/>
          <p:nvPr/>
        </p:nvSpPr>
        <p:spPr>
          <a:xfrm>
            <a:off x="7041633" y="1763434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90234" y="1827051"/>
            <a:ext cx="149808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알림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090234" y="2102212"/>
            <a:ext cx="2218169" cy="8853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none" lIns="72000" tIns="72000" rIns="72000" bIns="72000" rtlCol="0" anchor="t">
            <a:noAutofit/>
          </a:bodyPr>
          <a:lstStyle/>
          <a:p>
            <a:pPr lvl="0" defTabSz="793750" fontAlgn="base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800" dirty="0">
                <a:latin typeface="+mn-ea"/>
              </a:rPr>
              <a:t>박태순 성도가 주일예배 </a:t>
            </a:r>
            <a:r>
              <a:rPr kumimoji="1" lang="en-US" altLang="ko-KR" sz="800" dirty="0">
                <a:latin typeface="+mn-ea"/>
              </a:rPr>
              <a:t>4</a:t>
            </a:r>
            <a:r>
              <a:rPr kumimoji="1" lang="ko-KR" altLang="en-US" sz="800" dirty="0">
                <a:latin typeface="+mn-ea"/>
              </a:rPr>
              <a:t>회 출석하여 </a:t>
            </a:r>
            <a:r>
              <a:rPr kumimoji="1" lang="en-US" altLang="ko-KR" sz="800" dirty="0" smtClean="0">
                <a:latin typeface="+mn-ea"/>
              </a:rPr>
              <a:t/>
            </a:r>
            <a:br>
              <a:rPr kumimoji="1" lang="en-US" altLang="ko-KR" sz="800" dirty="0" smtClean="0">
                <a:latin typeface="+mn-ea"/>
              </a:rPr>
            </a:br>
            <a:r>
              <a:rPr kumimoji="1" lang="ko-KR" altLang="en-US" sz="800" dirty="0" err="1" smtClean="0">
                <a:latin typeface="+mn-ea"/>
              </a:rPr>
              <a:t>목장원으로</a:t>
            </a:r>
            <a:r>
              <a:rPr kumimoji="1" lang="ko-KR" altLang="en-US" sz="800" dirty="0" smtClean="0">
                <a:latin typeface="+mn-ea"/>
              </a:rPr>
              <a:t> </a:t>
            </a:r>
            <a:r>
              <a:rPr kumimoji="1" lang="ko-KR" altLang="en-US" sz="800" dirty="0">
                <a:latin typeface="+mn-ea"/>
              </a:rPr>
              <a:t>변경됩니다</a:t>
            </a:r>
            <a:r>
              <a:rPr kumimoji="1" lang="en-US" altLang="ko-KR" sz="800" dirty="0" smtClean="0">
                <a:latin typeface="+mn-ea"/>
              </a:rPr>
              <a:t>.</a:t>
            </a:r>
          </a:p>
          <a:p>
            <a:pPr lvl="0" defTabSz="793750" fontAlgn="base">
              <a:spcBef>
                <a:spcPct val="20000"/>
              </a:spcBef>
              <a:spcAft>
                <a:spcPct val="0"/>
              </a:spcAft>
            </a:pPr>
            <a:endParaRPr kumimoji="1" lang="en-US" altLang="ko-KR" sz="800" dirty="0" smtClean="0">
              <a:latin typeface="+mn-ea"/>
            </a:endParaRPr>
          </a:p>
          <a:p>
            <a:pPr lvl="0" defTabSz="793750" fontAlgn="base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800" dirty="0" smtClean="0">
                <a:latin typeface="+mn-ea"/>
              </a:rPr>
              <a:t>박태순 성도 </a:t>
            </a:r>
            <a:r>
              <a:rPr kumimoji="1" lang="en-US" altLang="ko-KR" sz="800" dirty="0" smtClean="0">
                <a:latin typeface="+mn-ea"/>
              </a:rPr>
              <a:t>+15P</a:t>
            </a:r>
            <a:endParaRPr kumimoji="1" lang="en-US" altLang="ko-KR" sz="800" dirty="0"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90234" y="3419618"/>
            <a:ext cx="221816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확인</a:t>
            </a:r>
          </a:p>
        </p:txBody>
      </p:sp>
      <p:sp>
        <p:nvSpPr>
          <p:cNvPr id="70" name="타원 295"/>
          <p:cNvSpPr>
            <a:spLocks noChangeArrowheads="1"/>
          </p:cNvSpPr>
          <p:nvPr/>
        </p:nvSpPr>
        <p:spPr bwMode="auto">
          <a:xfrm>
            <a:off x="4956124" y="1665802"/>
            <a:ext cx="195263" cy="195263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타원 295"/>
          <p:cNvSpPr>
            <a:spLocks noChangeArrowheads="1"/>
          </p:cNvSpPr>
          <p:nvPr/>
        </p:nvSpPr>
        <p:spPr bwMode="auto">
          <a:xfrm>
            <a:off x="3116817" y="4207952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M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1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01741"/>
              </p:ext>
            </p:extLst>
          </p:nvPr>
        </p:nvGraphicFramePr>
        <p:xfrm>
          <a:off x="7523921" y="70536"/>
          <a:ext cx="2294767" cy="4776528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MMS-FRT-003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읽지 않은 알림이 있다면 처음화면에서 알림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전출을 거부 하였을 때 알림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전출을 수락 하였을 때 알림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 시 왼쪽과 같이 알림 메시지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err="1" smtClean="0"/>
              <a:t>알림기능</a:t>
            </a:r>
            <a:endParaRPr lang="ko-KR" altLang="en-US" sz="800" dirty="0"/>
          </a:p>
        </p:txBody>
      </p:sp>
      <p:pic>
        <p:nvPicPr>
          <p:cNvPr id="31" name="Picture 2" descr="C:\Users\Administrator\Pictures\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7" y="836613"/>
            <a:ext cx="2627313" cy="54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47700" y="836613"/>
            <a:ext cx="2627313" cy="5407025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91353" y="2276872"/>
            <a:ext cx="237626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곱셈 기호 35"/>
          <p:cNvSpPr/>
          <p:nvPr/>
        </p:nvSpPr>
        <p:spPr>
          <a:xfrm>
            <a:off x="2828839" y="2276872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77440" y="2340489"/>
            <a:ext cx="149808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알림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7440" y="2615650"/>
            <a:ext cx="2218169" cy="8853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none" lIns="72000" tIns="72000" rIns="72000" bIns="72000" rtlCol="0" anchor="t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김미숙 님께서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김미숙 목장에서 정충상 목장으로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전출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김현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래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요청하였습니다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수락하시겠습니까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90639" y="3933056"/>
            <a:ext cx="105551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수락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040090" y="3933056"/>
            <a:ext cx="105551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거부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305300" y="826594"/>
            <a:ext cx="2623103" cy="49786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409618" y="1052736"/>
            <a:ext cx="1207233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알림 내역</a:t>
            </a:r>
          </a:p>
        </p:txBody>
      </p:sp>
      <p:sp>
        <p:nvSpPr>
          <p:cNvPr id="67" name="곱셈 기호 66"/>
          <p:cNvSpPr/>
          <p:nvPr/>
        </p:nvSpPr>
        <p:spPr>
          <a:xfrm>
            <a:off x="6532676" y="840571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28877"/>
              </p:ext>
            </p:extLst>
          </p:nvPr>
        </p:nvGraphicFramePr>
        <p:xfrm>
          <a:off x="4376936" y="1322039"/>
          <a:ext cx="2480801" cy="159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713"/>
                <a:gridCol w="1362638"/>
                <a:gridCol w="878450"/>
              </a:tblGrid>
              <a:tr h="242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알림내용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읽은시간</a:t>
                      </a:r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2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marL="0" marR="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전출요청</a:t>
                      </a:r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김현래</a:t>
                      </a:r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2015.03.23 17:30</a:t>
                      </a:r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전출요청</a:t>
                      </a:r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송명섭</a:t>
                      </a:r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읽지않음</a:t>
                      </a:r>
                      <a:endParaRPr lang="ko-KR" altLang="en-US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전출요청</a:t>
                      </a:r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박은진</a:t>
                      </a:r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읽지않음</a:t>
                      </a:r>
                      <a:endParaRPr lang="ko-KR" altLang="en-US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전출요청</a:t>
                      </a:r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800" u="sng" dirty="0" err="1" smtClean="0">
                          <a:solidFill>
                            <a:srgbClr val="0070C0"/>
                          </a:solidFill>
                        </a:rPr>
                        <a:t>김효환</a:t>
                      </a:r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) </a:t>
                      </a: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수락 안내</a:t>
                      </a:r>
                    </a:p>
                  </a:txBody>
                  <a:tcPr marL="0" marR="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2015.03.23 17:30</a:t>
                      </a:r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marL="0" marR="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전출요청</a:t>
                      </a:r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최윤석</a:t>
                      </a:r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) </a:t>
                      </a: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거부 안내</a:t>
                      </a:r>
                    </a:p>
                  </a:txBody>
                  <a:tcPr marL="0" marR="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2015.03.23 17:30</a:t>
                      </a:r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타원 295"/>
          <p:cNvSpPr>
            <a:spLocks noChangeArrowheads="1"/>
          </p:cNvSpPr>
          <p:nvPr/>
        </p:nvSpPr>
        <p:spPr bwMode="auto">
          <a:xfrm>
            <a:off x="5395860" y="1619770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A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26544" y="3429000"/>
            <a:ext cx="254490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선택삭제</a:t>
            </a:r>
          </a:p>
        </p:txBody>
      </p:sp>
      <p:sp>
        <p:nvSpPr>
          <p:cNvPr id="76" name="타원 295"/>
          <p:cNvSpPr>
            <a:spLocks noChangeArrowheads="1"/>
          </p:cNvSpPr>
          <p:nvPr/>
        </p:nvSpPr>
        <p:spPr bwMode="auto">
          <a:xfrm>
            <a:off x="743330" y="2179240"/>
            <a:ext cx="195263" cy="195263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119669" y="4396056"/>
            <a:ext cx="237626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곱셈 기호 77"/>
          <p:cNvSpPr/>
          <p:nvPr/>
        </p:nvSpPr>
        <p:spPr>
          <a:xfrm>
            <a:off x="4157155" y="4396056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205756" y="4459673"/>
            <a:ext cx="149808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알림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2205756" y="4734834"/>
            <a:ext cx="2218169" cy="8853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none" lIns="72000" tIns="72000" rIns="72000" bIns="72000" rtlCol="0" anchor="t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정충상 님께서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김미숙 목장에서 정충상 목장으로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전출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김현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래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수락하였습니다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205756" y="6052240"/>
            <a:ext cx="2237878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확인</a:t>
            </a:r>
          </a:p>
        </p:txBody>
      </p:sp>
      <p:sp>
        <p:nvSpPr>
          <p:cNvPr id="83" name="타원 295"/>
          <p:cNvSpPr>
            <a:spLocks noChangeArrowheads="1"/>
          </p:cNvSpPr>
          <p:nvPr/>
        </p:nvSpPr>
        <p:spPr bwMode="auto">
          <a:xfrm>
            <a:off x="2071646" y="4298424"/>
            <a:ext cx="195263" cy="195263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714035" y="4396056"/>
            <a:ext cx="237626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5" name="곱셈 기호 84"/>
          <p:cNvSpPr/>
          <p:nvPr/>
        </p:nvSpPr>
        <p:spPr>
          <a:xfrm>
            <a:off x="6751521" y="4396056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800122" y="4459673"/>
            <a:ext cx="149808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알림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800122" y="4734834"/>
            <a:ext cx="2218169" cy="8853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none" lIns="72000" tIns="72000" rIns="72000" bIns="72000" rtlCol="0" anchor="t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정충상 님께서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김미숙 목장에서 정충상 목장으로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김현래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거부하였습니다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800122" y="6052240"/>
            <a:ext cx="221816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확인</a:t>
            </a:r>
          </a:p>
        </p:txBody>
      </p:sp>
      <p:sp>
        <p:nvSpPr>
          <p:cNvPr id="90" name="타원 295"/>
          <p:cNvSpPr>
            <a:spLocks noChangeArrowheads="1"/>
          </p:cNvSpPr>
          <p:nvPr/>
        </p:nvSpPr>
        <p:spPr bwMode="auto">
          <a:xfrm>
            <a:off x="4666012" y="4298424"/>
            <a:ext cx="195263" cy="195263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95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5138"/>
              </p:ext>
            </p:extLst>
          </p:nvPr>
        </p:nvGraphicFramePr>
        <p:xfrm>
          <a:off x="7523921" y="70536"/>
          <a:ext cx="2294767" cy="3346912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MMS-FRT-004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 시 해당 목장으로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 시 하위 내용 접힘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최하위 목장에는 표시 없음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확인버튼이나 이곳에서는 취소버튼과 동일기능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하위목장 내역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647700" y="826594"/>
            <a:ext cx="2623103" cy="49786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52018" y="1052736"/>
            <a:ext cx="1207233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하위목장 내역</a:t>
            </a:r>
          </a:p>
        </p:txBody>
      </p:sp>
      <p:sp>
        <p:nvSpPr>
          <p:cNvPr id="101" name="곱셈 기호 100"/>
          <p:cNvSpPr/>
          <p:nvPr/>
        </p:nvSpPr>
        <p:spPr>
          <a:xfrm>
            <a:off x="2875076" y="840571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68726"/>
              </p:ext>
            </p:extLst>
          </p:nvPr>
        </p:nvGraphicFramePr>
        <p:xfrm>
          <a:off x="796654" y="1322039"/>
          <a:ext cx="2371326" cy="239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316"/>
                <a:gridCol w="246010"/>
              </a:tblGrid>
              <a:tr h="2421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정충상 목장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▼</a:t>
                      </a:r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└ </a:t>
                      </a:r>
                      <a:r>
                        <a:rPr lang="ko-KR" altLang="en-US" sz="800" u="sng" dirty="0" err="1" smtClean="0">
                          <a:solidFill>
                            <a:srgbClr val="0070C0"/>
                          </a:solidFill>
                        </a:rPr>
                        <a:t>김효환</a:t>
                      </a: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 목장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▼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└ </a:t>
                      </a: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신동석 목장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└ </a:t>
                      </a:r>
                      <a:r>
                        <a:rPr lang="ko-KR" altLang="en-US" sz="800" u="sng" dirty="0" err="1" smtClean="0">
                          <a:solidFill>
                            <a:srgbClr val="0070C0"/>
                          </a:solidFill>
                        </a:rPr>
                        <a:t>김효환</a:t>
                      </a: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 목장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└ </a:t>
                      </a: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최윤석 목장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▼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└ </a:t>
                      </a: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신동석 목장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▼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└ </a:t>
                      </a: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김현래 목장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▼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└ </a:t>
                      </a: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김현래 목장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└ </a:t>
                      </a: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김현래 목장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▶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7" name="타원 295"/>
          <p:cNvSpPr>
            <a:spLocks noChangeArrowheads="1"/>
          </p:cNvSpPr>
          <p:nvPr/>
        </p:nvSpPr>
        <p:spPr bwMode="auto">
          <a:xfrm>
            <a:off x="587339" y="1340768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A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8" name="타원 295"/>
          <p:cNvSpPr>
            <a:spLocks noChangeArrowheads="1"/>
          </p:cNvSpPr>
          <p:nvPr/>
        </p:nvSpPr>
        <p:spPr bwMode="auto">
          <a:xfrm>
            <a:off x="3109559" y="1340768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B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타원 295"/>
          <p:cNvSpPr>
            <a:spLocks noChangeArrowheads="1"/>
          </p:cNvSpPr>
          <p:nvPr/>
        </p:nvSpPr>
        <p:spPr bwMode="auto">
          <a:xfrm>
            <a:off x="3109559" y="814988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C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82602" y="4293096"/>
            <a:ext cx="2424587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확인</a:t>
            </a:r>
          </a:p>
        </p:txBody>
      </p:sp>
      <p:sp>
        <p:nvSpPr>
          <p:cNvPr id="111" name="타원 295"/>
          <p:cNvSpPr>
            <a:spLocks noChangeArrowheads="1"/>
          </p:cNvSpPr>
          <p:nvPr/>
        </p:nvSpPr>
        <p:spPr bwMode="auto">
          <a:xfrm>
            <a:off x="2400899" y="4396388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D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32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4310296" y="826594"/>
            <a:ext cx="2623103" cy="49786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73425"/>
              </p:ext>
            </p:extLst>
          </p:nvPr>
        </p:nvGraphicFramePr>
        <p:xfrm>
          <a:off x="4362581" y="1253520"/>
          <a:ext cx="2539236" cy="3576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512"/>
                <a:gridCol w="1922724"/>
              </a:tblGrid>
              <a:tr h="17746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선택입력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주소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이메일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집전화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직업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학교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전공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교회등록일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메모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5071746" y="3622510"/>
            <a:ext cx="1779062" cy="11415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이전교회는 </a:t>
            </a:r>
            <a:r>
              <a:rPr lang="ko-KR" altLang="en-US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새문안교회다님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025862"/>
              </p:ext>
            </p:extLst>
          </p:nvPr>
        </p:nvGraphicFramePr>
        <p:xfrm>
          <a:off x="7523921" y="70536"/>
          <a:ext cx="2294767" cy="4662518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MMS-FRT-005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남자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담임목사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대교구장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교구장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예비목자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목장원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새신자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태신자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강도사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전도사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안수집사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서리집사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협동장로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협동안수집사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협동권사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협동집사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목장원정보를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저장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필수항목을 입력해야 합니다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.(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얼럿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후 해당 텍스트박스로 포커스 이동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이메일이 중복됩니다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다른 이메일을 사용해주시기 바랍니다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휴대폰이 중복됩니다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다른 휴대폰 번호를 사용해주시기 바랍니다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성명이 중복됩니다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등록된 성명을 사용해주시기 바랍니다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알아서 아무거나 붙여주세요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 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목자인 경우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입력은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영역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역할 수정은 관리자 영역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목장원 정보 작성 및 상세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647700" y="826594"/>
            <a:ext cx="2623103" cy="533871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52018" y="1052736"/>
            <a:ext cx="1207233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정충상 정보작성</a:t>
            </a: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92819"/>
              </p:ext>
            </p:extLst>
          </p:nvPr>
        </p:nvGraphicFramePr>
        <p:xfrm>
          <a:off x="708548" y="1639848"/>
          <a:ext cx="2474149" cy="3022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25"/>
                <a:gridCol w="1922724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필수입력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사진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목자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성명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성별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생년월일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직분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휴대폰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1330693" y="3927032"/>
            <a:ext cx="931998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1977.12.11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30693" y="4188478"/>
            <a:ext cx="1772890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안수집사                               ▼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01451" y="4797152"/>
            <a:ext cx="2515600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330693" y="1970108"/>
            <a:ext cx="1292038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694739" y="1970107"/>
            <a:ext cx="408844" cy="147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검색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1330693" y="3390900"/>
            <a:ext cx="931998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정충상</a:t>
            </a:r>
          </a:p>
        </p:txBody>
      </p:sp>
      <p:grpSp>
        <p:nvGrpSpPr>
          <p:cNvPr id="87" name="그룹 12"/>
          <p:cNvGrpSpPr>
            <a:grpSpLocks/>
          </p:cNvGrpSpPr>
          <p:nvPr/>
        </p:nvGrpSpPr>
        <p:grpSpPr bwMode="auto">
          <a:xfrm>
            <a:off x="1330693" y="2180299"/>
            <a:ext cx="815287" cy="815287"/>
            <a:chOff x="1819027" y="2774950"/>
            <a:chExt cx="864096" cy="864096"/>
          </a:xfrm>
        </p:grpSpPr>
        <p:sp>
          <p:nvSpPr>
            <p:cNvPr id="88" name="직사각형 87"/>
            <p:cNvSpPr/>
            <p:nvPr/>
          </p:nvSpPr>
          <p:spPr bwMode="auto">
            <a:xfrm flipV="1">
              <a:off x="1819027" y="2774950"/>
              <a:ext cx="864096" cy="86409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800">
                <a:latin typeface="+mn-ea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 bwMode="auto">
            <a:xfrm flipV="1"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직사각형 90"/>
            <p:cNvSpPr/>
            <p:nvPr/>
          </p:nvSpPr>
          <p:spPr bwMode="auto">
            <a:xfrm>
              <a:off x="1866679" y="3097398"/>
              <a:ext cx="768791" cy="21920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altLang="ko-KR" sz="800" dirty="0">
                  <a:latin typeface="+mn-ea"/>
                </a:rPr>
                <a:t>image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2199788" y="2850951"/>
            <a:ext cx="408844" cy="147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삭제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01451" y="1366122"/>
            <a:ext cx="2515600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330693" y="4452352"/>
            <a:ext cx="355934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010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760011" y="4452352"/>
            <a:ext cx="385969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7292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224955" y="4452352"/>
            <a:ext cx="385969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9259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1" name="곱셈 기호 100"/>
          <p:cNvSpPr/>
          <p:nvPr/>
        </p:nvSpPr>
        <p:spPr>
          <a:xfrm>
            <a:off x="2875076" y="840571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330693" y="3121031"/>
            <a:ext cx="931998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장성주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292067" y="3119399"/>
            <a:ext cx="408844" cy="147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검색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330693" y="3660332"/>
            <a:ext cx="931998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남자              ▼</a:t>
            </a:r>
          </a:p>
        </p:txBody>
      </p:sp>
      <p:sp>
        <p:nvSpPr>
          <p:cNvPr id="52" name="타원 295"/>
          <p:cNvSpPr>
            <a:spLocks noChangeArrowheads="1"/>
          </p:cNvSpPr>
          <p:nvPr/>
        </p:nvSpPr>
        <p:spPr bwMode="auto">
          <a:xfrm>
            <a:off x="2208947" y="3562700"/>
            <a:ext cx="195263" cy="195263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타원 295"/>
          <p:cNvSpPr>
            <a:spLocks noChangeArrowheads="1"/>
          </p:cNvSpPr>
          <p:nvPr/>
        </p:nvSpPr>
        <p:spPr bwMode="auto">
          <a:xfrm>
            <a:off x="3031907" y="4110980"/>
            <a:ext cx="195263" cy="195263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타원 295"/>
          <p:cNvSpPr>
            <a:spLocks noChangeArrowheads="1"/>
          </p:cNvSpPr>
          <p:nvPr/>
        </p:nvSpPr>
        <p:spPr bwMode="auto">
          <a:xfrm>
            <a:off x="3064413" y="1377565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A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9" name="꺾인 연결선 58"/>
          <p:cNvCxnSpPr>
            <a:stCxn id="68" idx="3"/>
            <a:endCxn id="65" idx="1"/>
          </p:cNvCxnSpPr>
          <p:nvPr/>
        </p:nvCxnSpPr>
        <p:spPr>
          <a:xfrm flipV="1">
            <a:off x="2262691" y="3329761"/>
            <a:ext cx="746093" cy="67088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84" y="2636912"/>
            <a:ext cx="1397695" cy="138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5071746" y="1574566"/>
            <a:ext cx="1321414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경기도 광명시 </a:t>
            </a:r>
            <a:r>
              <a:rPr lang="ko-KR" altLang="en-US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소하동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41964" y="1572934"/>
            <a:ext cx="408844" cy="147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검색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071746" y="1753644"/>
            <a:ext cx="1321414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927-6 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유자인 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동 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402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호</a:t>
            </a:r>
          </a:p>
        </p:txBody>
      </p:sp>
      <p:sp>
        <p:nvSpPr>
          <p:cNvPr id="78" name="타원 295"/>
          <p:cNvSpPr>
            <a:spLocks noChangeArrowheads="1"/>
          </p:cNvSpPr>
          <p:nvPr/>
        </p:nvSpPr>
        <p:spPr bwMode="auto">
          <a:xfrm>
            <a:off x="6775353" y="1612879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B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67549" y="2292112"/>
            <a:ext cx="355934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02	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496867" y="2292112"/>
            <a:ext cx="385969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2682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961811" y="2292112"/>
            <a:ext cx="385969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2387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071746" y="2555711"/>
            <a:ext cx="1321414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IT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컨설턴트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5071746" y="2822411"/>
            <a:ext cx="1321414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서울대학교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071746" y="3081491"/>
            <a:ext cx="1321414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컴퓨터공학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5071746" y="3348191"/>
            <a:ext cx="1321414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2003.08.01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2" name="꺾인 연결선 111"/>
          <p:cNvCxnSpPr>
            <a:stCxn id="109" idx="2"/>
            <a:endCxn id="65" idx="3"/>
          </p:cNvCxnSpPr>
          <p:nvPr/>
        </p:nvCxnSpPr>
        <p:spPr>
          <a:xfrm rot="5400000" flipH="1">
            <a:off x="4986642" y="2749598"/>
            <a:ext cx="165648" cy="1325974"/>
          </a:xfrm>
          <a:prstGeom prst="bentConnector4">
            <a:avLst>
              <a:gd name="adj1" fmla="val -138003"/>
              <a:gd name="adj2" fmla="val 74914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4364835" y="4945649"/>
            <a:ext cx="2515600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1611923" y="5805264"/>
            <a:ext cx="694656" cy="216024"/>
          </a:xfrm>
          <a:prstGeom prst="downArrow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+mj-ea"/>
                <a:ea typeface="+mj-ea"/>
              </a:rPr>
              <a:t>계속</a:t>
            </a:r>
          </a:p>
        </p:txBody>
      </p:sp>
      <p:sp>
        <p:nvSpPr>
          <p:cNvPr id="119" name="아래쪽 화살표 118"/>
          <p:cNvSpPr/>
          <p:nvPr/>
        </p:nvSpPr>
        <p:spPr>
          <a:xfrm>
            <a:off x="5385125" y="1006614"/>
            <a:ext cx="694656" cy="216024"/>
          </a:xfrm>
          <a:prstGeom prst="downArrow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+mj-ea"/>
                <a:ea typeface="+mj-ea"/>
              </a:rPr>
              <a:t>이어서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3440832" y="4102696"/>
            <a:ext cx="2376264" cy="24200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1" name="곱셈 기호 120"/>
          <p:cNvSpPr/>
          <p:nvPr/>
        </p:nvSpPr>
        <p:spPr>
          <a:xfrm>
            <a:off x="5478318" y="4102696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526919" y="4166313"/>
            <a:ext cx="149808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목자 선택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3592468" y="4853921"/>
            <a:ext cx="1292038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길동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4956514" y="4853920"/>
            <a:ext cx="408844" cy="147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검색</a:t>
            </a:r>
          </a:p>
        </p:txBody>
      </p:sp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924595"/>
              </p:ext>
            </p:extLst>
          </p:nvPr>
        </p:nvGraphicFramePr>
        <p:xfrm>
          <a:off x="3594369" y="5227168"/>
          <a:ext cx="2053337" cy="96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060"/>
                <a:gridCol w="440078"/>
                <a:gridCol w="331899"/>
                <a:gridCol w="548259"/>
                <a:gridCol w="342041"/>
              </a:tblGrid>
              <a:tr h="175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교구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성명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성별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직분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나이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교구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홍길동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남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안수집사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45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세</a:t>
                      </a:r>
                      <a:endParaRPr lang="ko-KR" altLang="en-US" sz="800" b="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교구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김길동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남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서리집사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32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세</a:t>
                      </a:r>
                      <a:endParaRPr lang="ko-KR" altLang="en-US" sz="800" b="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교구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박길동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남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권찰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세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교구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최길동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여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권사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22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세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7" name="직선 연결선 126"/>
          <p:cNvCxnSpPr/>
          <p:nvPr/>
        </p:nvCxnSpPr>
        <p:spPr>
          <a:xfrm>
            <a:off x="3526919" y="4468576"/>
            <a:ext cx="229017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536419" y="4539643"/>
            <a:ext cx="2218169" cy="2761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none" lIns="72000" tIns="72000" rIns="72000" bIns="72000" rtlCol="0" anchor="t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목자를 선택하세요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9" name="타원 295"/>
          <p:cNvSpPr>
            <a:spLocks noChangeArrowheads="1"/>
          </p:cNvSpPr>
          <p:nvPr/>
        </p:nvSpPr>
        <p:spPr bwMode="auto">
          <a:xfrm>
            <a:off x="2599593" y="3046345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C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0" name="꺾인 연결선 129"/>
          <p:cNvCxnSpPr>
            <a:stCxn id="105" idx="2"/>
            <a:endCxn id="120" idx="1"/>
          </p:cNvCxnSpPr>
          <p:nvPr/>
        </p:nvCxnSpPr>
        <p:spPr>
          <a:xfrm rot="16200000" flipH="1">
            <a:off x="1945615" y="3817491"/>
            <a:ext cx="2046090" cy="944343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3588072" y="6280462"/>
            <a:ext cx="300877" cy="1608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처음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3937268" y="6280462"/>
            <a:ext cx="300877" cy="1608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이전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4991614" y="6280462"/>
            <a:ext cx="300877" cy="1608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다음</a:t>
            </a:r>
          </a:p>
        </p:txBody>
      </p:sp>
      <p:sp>
        <p:nvSpPr>
          <p:cNvPr id="135" name="직사각형 134"/>
          <p:cNvSpPr/>
          <p:nvPr/>
        </p:nvSpPr>
        <p:spPr>
          <a:xfrm>
            <a:off x="5356963" y="6280462"/>
            <a:ext cx="300877" cy="1608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끝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3486552" y="5003545"/>
            <a:ext cx="1483674" cy="211543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27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개의 결과가 검색되었습니다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376936" y="6286149"/>
            <a:ext cx="422283" cy="167187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1/3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071746" y="2027964"/>
            <a:ext cx="1321414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jogiclub@gmail.com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26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53498"/>
              </p:ext>
            </p:extLst>
          </p:nvPr>
        </p:nvGraphicFramePr>
        <p:xfrm>
          <a:off x="7523921" y="70536"/>
          <a:ext cx="2294767" cy="3615136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MMS-FRT-006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관리자가 신청을 허가하면 알림 메시지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목장원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목장원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파송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신청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파송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수락은 관리자가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진행하고 수락되면 알림 전달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목장원 제적 신청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제적 수락은 관리자가 진행 수락되면 알림 전달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추후 양육현황 보기 기능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목장원 정보 작성 및 상세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647700" y="826594"/>
            <a:ext cx="2623103" cy="38725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018" y="1052736"/>
            <a:ext cx="1207233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정충상 정보상세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803078"/>
              </p:ext>
            </p:extLst>
          </p:nvPr>
        </p:nvGraphicFramePr>
        <p:xfrm>
          <a:off x="708548" y="1340768"/>
          <a:ext cx="2474149" cy="2878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25"/>
                <a:gridCol w="1922724"/>
              </a:tblGrid>
              <a:tr h="1017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사진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교구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교구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목자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장성주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성명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정충상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생년월일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1977.12.11 (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만 </a:t>
                      </a: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38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세</a:t>
                      </a: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목자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직분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안수집사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휴대폰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010-7292-9259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9" name="그룹 12"/>
          <p:cNvGrpSpPr>
            <a:grpSpLocks/>
          </p:cNvGrpSpPr>
          <p:nvPr/>
        </p:nvGrpSpPr>
        <p:grpSpPr bwMode="auto">
          <a:xfrm>
            <a:off x="1330693" y="1421788"/>
            <a:ext cx="815287" cy="815287"/>
            <a:chOff x="1819027" y="2774950"/>
            <a:chExt cx="864096" cy="864096"/>
          </a:xfrm>
        </p:grpSpPr>
        <p:sp>
          <p:nvSpPr>
            <p:cNvPr id="80" name="직사각형 79"/>
            <p:cNvSpPr/>
            <p:nvPr/>
          </p:nvSpPr>
          <p:spPr bwMode="auto">
            <a:xfrm flipV="1">
              <a:off x="1819027" y="2774950"/>
              <a:ext cx="864096" cy="86409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800">
                <a:latin typeface="+mn-ea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 bwMode="auto">
            <a:xfrm flipV="1"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직사각형 82"/>
            <p:cNvSpPr/>
            <p:nvPr/>
          </p:nvSpPr>
          <p:spPr bwMode="auto">
            <a:xfrm>
              <a:off x="1866679" y="3097398"/>
              <a:ext cx="768791" cy="21920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altLang="ko-KR" sz="800" dirty="0">
                  <a:latin typeface="+mn-ea"/>
                </a:rPr>
                <a:t>image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2199788" y="2092440"/>
            <a:ext cx="408844" cy="147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삭제</a:t>
            </a:r>
          </a:p>
        </p:txBody>
      </p:sp>
      <p:sp>
        <p:nvSpPr>
          <p:cNvPr id="49" name="곱셈 기호 48"/>
          <p:cNvSpPr/>
          <p:nvPr/>
        </p:nvSpPr>
        <p:spPr>
          <a:xfrm>
            <a:off x="2875076" y="840571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05300" y="826594"/>
            <a:ext cx="2623103" cy="41145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971778"/>
              </p:ext>
            </p:extLst>
          </p:nvPr>
        </p:nvGraphicFramePr>
        <p:xfrm>
          <a:off x="4366148" y="1306105"/>
          <a:ext cx="2474149" cy="224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25"/>
                <a:gridCol w="1922724"/>
              </a:tblGrid>
              <a:tr h="2040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주소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경기도 광명시 </a:t>
                      </a:r>
                      <a:r>
                        <a:rPr lang="ko-KR" altLang="en-US" sz="800" u="sng" dirty="0" err="1" smtClean="0">
                          <a:solidFill>
                            <a:srgbClr val="0070C0"/>
                          </a:solidFill>
                        </a:rPr>
                        <a:t>소하동</a:t>
                      </a: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927-6</a:t>
                      </a:r>
                      <a:r>
                        <a:rPr lang="en-US" altLang="ko-KR" sz="800" u="sng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800" u="sng" baseline="0" dirty="0" smtClean="0">
                          <a:solidFill>
                            <a:srgbClr val="0070C0"/>
                          </a:solidFill>
                        </a:rPr>
                        <a:t>유자인 </a:t>
                      </a:r>
                      <a:r>
                        <a:rPr lang="en-US" altLang="ko-KR" sz="800" u="sng" baseline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ko-KR" altLang="en-US" sz="800" u="sng" baseline="0" dirty="0" smtClean="0">
                          <a:solidFill>
                            <a:srgbClr val="0070C0"/>
                          </a:solidFill>
                        </a:rPr>
                        <a:t>동 </a:t>
                      </a:r>
                      <a:r>
                        <a:rPr lang="en-US" altLang="ko-KR" sz="800" u="sng" baseline="0" dirty="0" smtClean="0">
                          <a:solidFill>
                            <a:srgbClr val="0070C0"/>
                          </a:solidFill>
                        </a:rPr>
                        <a:t>402</a:t>
                      </a:r>
                      <a:r>
                        <a:rPr lang="ko-KR" altLang="en-US" sz="800" u="sng" baseline="0" dirty="0" smtClean="0">
                          <a:solidFill>
                            <a:srgbClr val="0070C0"/>
                          </a:solidFill>
                        </a:rPr>
                        <a:t>호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0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이메일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jogiclub@gmail.com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집전화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02-2682-2387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직업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IT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컨설턴트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최종학력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서울대학교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전공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컴퓨터공학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교회등록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2003.08.01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메모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이전 교회는 </a:t>
                      </a:r>
                      <a:r>
                        <a:rPr lang="ko-KR" altLang="en-US" sz="800" u="none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새문안교회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다님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9" name="직사각형 108"/>
          <p:cNvSpPr/>
          <p:nvPr/>
        </p:nvSpPr>
        <p:spPr>
          <a:xfrm>
            <a:off x="4359051" y="4180087"/>
            <a:ext cx="2515600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목장원 제적 신청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4359051" y="4442952"/>
            <a:ext cx="2515600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목장원 전출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4359051" y="3913472"/>
            <a:ext cx="2515600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목장원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파송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신청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4359051" y="3645024"/>
            <a:ext cx="2515600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목장원 수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4" name="아래쪽 화살표 113"/>
          <p:cNvSpPr/>
          <p:nvPr/>
        </p:nvSpPr>
        <p:spPr>
          <a:xfrm>
            <a:off x="1611923" y="4293096"/>
            <a:ext cx="694656" cy="216024"/>
          </a:xfrm>
          <a:prstGeom prst="downArrow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+mj-ea"/>
                <a:ea typeface="+mj-ea"/>
              </a:rPr>
              <a:t>계속</a:t>
            </a:r>
          </a:p>
        </p:txBody>
      </p:sp>
      <p:sp>
        <p:nvSpPr>
          <p:cNvPr id="115" name="아래쪽 화살표 114"/>
          <p:cNvSpPr/>
          <p:nvPr/>
        </p:nvSpPr>
        <p:spPr>
          <a:xfrm>
            <a:off x="5385125" y="1006614"/>
            <a:ext cx="694656" cy="216024"/>
          </a:xfrm>
          <a:prstGeom prst="downArrow">
            <a:avLst/>
          </a:prstGeom>
          <a:solidFill>
            <a:srgbClr val="FF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+mj-ea"/>
                <a:ea typeface="+mj-ea"/>
              </a:rPr>
              <a:t>이어서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7329264" y="3586760"/>
            <a:ext cx="2376264" cy="24200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1" name="곱셈 기호 160"/>
          <p:cNvSpPr/>
          <p:nvPr/>
        </p:nvSpPr>
        <p:spPr>
          <a:xfrm>
            <a:off x="9366750" y="3586760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7415351" y="3650377"/>
            <a:ext cx="149808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목장원 전출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7480900" y="4337985"/>
            <a:ext cx="1292038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길동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8844946" y="4337984"/>
            <a:ext cx="408844" cy="147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검색</a:t>
            </a:r>
          </a:p>
        </p:txBody>
      </p:sp>
      <p:graphicFrame>
        <p:nvGraphicFramePr>
          <p:cNvPr id="165" name="표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18025"/>
              </p:ext>
            </p:extLst>
          </p:nvPr>
        </p:nvGraphicFramePr>
        <p:xfrm>
          <a:off x="7482801" y="4711232"/>
          <a:ext cx="2053337" cy="96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060"/>
                <a:gridCol w="440078"/>
                <a:gridCol w="331899"/>
                <a:gridCol w="548259"/>
                <a:gridCol w="342041"/>
              </a:tblGrid>
              <a:tr h="175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교구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성명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성별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직분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나이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교구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홍길동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남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안수집사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45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세</a:t>
                      </a:r>
                      <a:endParaRPr lang="ko-KR" altLang="en-US" sz="800" b="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교구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김길동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남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서리집사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32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세</a:t>
                      </a:r>
                      <a:endParaRPr lang="ko-KR" altLang="en-US" sz="800" b="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교구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박길동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남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권찰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세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교구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최길동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여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권사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22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세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6" name="직선 연결선 165"/>
          <p:cNvCxnSpPr/>
          <p:nvPr/>
        </p:nvCxnSpPr>
        <p:spPr>
          <a:xfrm>
            <a:off x="7415351" y="3952640"/>
            <a:ext cx="229017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7424851" y="4023707"/>
            <a:ext cx="2218169" cy="2761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none" lIns="72000" tIns="72000" rIns="72000" bIns="72000" rtlCol="0" anchor="t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전출할 목장을 선택해주세요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7476504" y="5764526"/>
            <a:ext cx="300877" cy="1608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처음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7825700" y="5764526"/>
            <a:ext cx="300877" cy="1608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이전</a:t>
            </a:r>
          </a:p>
        </p:txBody>
      </p:sp>
      <p:sp>
        <p:nvSpPr>
          <p:cNvPr id="170" name="직사각형 169"/>
          <p:cNvSpPr/>
          <p:nvPr/>
        </p:nvSpPr>
        <p:spPr>
          <a:xfrm>
            <a:off x="8880046" y="5764526"/>
            <a:ext cx="300877" cy="1608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다음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9245395" y="5764526"/>
            <a:ext cx="300877" cy="1608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끝</a:t>
            </a:r>
          </a:p>
        </p:txBody>
      </p:sp>
      <p:sp>
        <p:nvSpPr>
          <p:cNvPr id="172" name="직사각형 171"/>
          <p:cNvSpPr/>
          <p:nvPr/>
        </p:nvSpPr>
        <p:spPr>
          <a:xfrm>
            <a:off x="7374984" y="4487609"/>
            <a:ext cx="1483674" cy="211543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27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개의 결과가 검색되었습니다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8265368" y="5770213"/>
            <a:ext cx="422283" cy="167187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1/3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74" name="꺾인 연결선 173"/>
          <p:cNvCxnSpPr>
            <a:stCxn id="110" idx="3"/>
            <a:endCxn id="160" idx="1"/>
          </p:cNvCxnSpPr>
          <p:nvPr/>
        </p:nvCxnSpPr>
        <p:spPr>
          <a:xfrm>
            <a:off x="6874651" y="4548724"/>
            <a:ext cx="454613" cy="248048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632520" y="4852382"/>
            <a:ext cx="2376264" cy="1600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6" name="곱셈 기호 175"/>
          <p:cNvSpPr/>
          <p:nvPr/>
        </p:nvSpPr>
        <p:spPr>
          <a:xfrm>
            <a:off x="2670006" y="4852383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718607" y="4916000"/>
            <a:ext cx="149808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목장원 제적 신청</a:t>
            </a:r>
          </a:p>
        </p:txBody>
      </p:sp>
      <p:sp>
        <p:nvSpPr>
          <p:cNvPr id="178" name="직사각형 177"/>
          <p:cNvSpPr/>
          <p:nvPr/>
        </p:nvSpPr>
        <p:spPr>
          <a:xfrm>
            <a:off x="718607" y="5191161"/>
            <a:ext cx="2218169" cy="3176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none" lIns="72000" tIns="72000" rIns="72000" bIns="72000" rtlCol="0" anchor="t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아래에 제적 사유를 입력하시기 바랍니다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718607" y="6169785"/>
            <a:ext cx="221816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확인</a:t>
            </a:r>
          </a:p>
        </p:txBody>
      </p:sp>
      <p:sp>
        <p:nvSpPr>
          <p:cNvPr id="180" name="직사각형 179"/>
          <p:cNvSpPr/>
          <p:nvPr/>
        </p:nvSpPr>
        <p:spPr>
          <a:xfrm>
            <a:off x="710946" y="5579248"/>
            <a:ext cx="2225829" cy="5140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3800872" y="4852383"/>
            <a:ext cx="2376264" cy="11544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8" name="곱셈 기호 187"/>
          <p:cNvSpPr/>
          <p:nvPr/>
        </p:nvSpPr>
        <p:spPr>
          <a:xfrm>
            <a:off x="5838358" y="4852383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3886959" y="4916000"/>
            <a:ext cx="149808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알림</a:t>
            </a:r>
          </a:p>
        </p:txBody>
      </p:sp>
      <p:sp>
        <p:nvSpPr>
          <p:cNvPr id="190" name="직사각형 189"/>
          <p:cNvSpPr/>
          <p:nvPr/>
        </p:nvSpPr>
        <p:spPr>
          <a:xfrm>
            <a:off x="3886959" y="5191161"/>
            <a:ext cx="2218169" cy="3176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none" lIns="72000" tIns="72000" rIns="72000" bIns="72000" rtlCol="0" anchor="t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목장원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정충상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제적처리 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3886959" y="5642823"/>
            <a:ext cx="221816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확인</a:t>
            </a:r>
          </a:p>
        </p:txBody>
      </p:sp>
      <p:cxnSp>
        <p:nvCxnSpPr>
          <p:cNvPr id="193" name="꺾인 연결선 192"/>
          <p:cNvCxnSpPr>
            <a:stCxn id="109" idx="1"/>
            <a:endCxn id="175" idx="3"/>
          </p:cNvCxnSpPr>
          <p:nvPr/>
        </p:nvCxnSpPr>
        <p:spPr>
          <a:xfrm rot="10800000" flipV="1">
            <a:off x="3008785" y="4285859"/>
            <a:ext cx="1350267" cy="1367000"/>
          </a:xfrm>
          <a:prstGeom prst="bentConnector3">
            <a:avLst>
              <a:gd name="adj1" fmla="val 65801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타원 295"/>
          <p:cNvSpPr>
            <a:spLocks noChangeArrowheads="1"/>
          </p:cNvSpPr>
          <p:nvPr/>
        </p:nvSpPr>
        <p:spPr bwMode="auto">
          <a:xfrm>
            <a:off x="3703240" y="4779803"/>
            <a:ext cx="195263" cy="195263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6" name="타원 295"/>
          <p:cNvSpPr>
            <a:spLocks noChangeArrowheads="1"/>
          </p:cNvSpPr>
          <p:nvPr/>
        </p:nvSpPr>
        <p:spPr bwMode="auto">
          <a:xfrm>
            <a:off x="6777019" y="3597488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A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7" name="타원 295"/>
          <p:cNvSpPr>
            <a:spLocks noChangeArrowheads="1"/>
          </p:cNvSpPr>
          <p:nvPr/>
        </p:nvSpPr>
        <p:spPr bwMode="auto">
          <a:xfrm>
            <a:off x="6777019" y="3894668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B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9" name="타원 295"/>
          <p:cNvSpPr>
            <a:spLocks noChangeArrowheads="1"/>
          </p:cNvSpPr>
          <p:nvPr/>
        </p:nvSpPr>
        <p:spPr bwMode="auto">
          <a:xfrm>
            <a:off x="6777019" y="4193817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C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46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673713" y="620688"/>
            <a:ext cx="2623103" cy="51125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05269"/>
              </p:ext>
            </p:extLst>
          </p:nvPr>
        </p:nvGraphicFramePr>
        <p:xfrm>
          <a:off x="7523921" y="70536"/>
          <a:ext cx="2294767" cy="4172578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MMS-FRT-007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~7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입력된 정보가 실시간으로 반영됨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00:00~24:00 30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 간격으로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많이 입력했던 항목을 자동으로 표시해줌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개까지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 시 하단 참석자에 자동으로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참석자에 추가되지 않은 목장원만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많이 입력했던 항목을 자동으로 표시해줌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개까지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그리드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앞에서 선택한 참석자가 하단에 추가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선택한 참석자가 없습니다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이런류의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얼럿은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알아서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ㅎㅎ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800" dirty="0" smtClean="0"/>
              <a:t>목장원 점수입력 및 목장모임 정보 입력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778031" y="913201"/>
            <a:ext cx="1207233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정충상 점수입력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92914"/>
              </p:ext>
            </p:extLst>
          </p:nvPr>
        </p:nvGraphicFramePr>
        <p:xfrm>
          <a:off x="734561" y="1412776"/>
          <a:ext cx="2474149" cy="3424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25"/>
                <a:gridCol w="1922724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목장집회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 참석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주일예배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 참석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철야집회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 참석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새벽기도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수요예배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 참석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 참석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 참석</a:t>
                      </a:r>
                      <a:endParaRPr lang="ko-KR" altLang="en-US" sz="800" u="sng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 참석</a:t>
                      </a:r>
                      <a:endParaRPr lang="ko-KR" altLang="en-US" sz="800" u="sng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기타점수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주일예배 </a:t>
                      </a: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회 출석 </a:t>
                      </a: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+15P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교회등록 </a:t>
                      </a: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+15P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3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심방내용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1356706" y="3963536"/>
            <a:ext cx="1772890" cy="7920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144688" y="913201"/>
            <a:ext cx="1056276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30P</a:t>
            </a:r>
            <a:endParaRPr lang="ko-KR" altLang="en-US" sz="1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8634" y="1150099"/>
            <a:ext cx="2430679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58634" y="5440743"/>
            <a:ext cx="2430679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2" name="곱셈 기호 1"/>
          <p:cNvSpPr/>
          <p:nvPr/>
        </p:nvSpPr>
        <p:spPr>
          <a:xfrm>
            <a:off x="2981675" y="607979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45271" y="2262393"/>
            <a:ext cx="1772890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선택하세요                              ▼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0872" y="620687"/>
            <a:ext cx="2623103" cy="50405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05190" y="913201"/>
            <a:ext cx="1207233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목장모임 정보입력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000509"/>
              </p:ext>
            </p:extLst>
          </p:nvPr>
        </p:nvGraphicFramePr>
        <p:xfrm>
          <a:off x="3861720" y="1412776"/>
          <a:ext cx="2474149" cy="36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25"/>
                <a:gridCol w="1922724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집회일시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집회장소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마음열기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찬송인도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말씀인도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사역인도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8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참석자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목장헌금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483865" y="1474441"/>
            <a:ext cx="636664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2015.01.03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83865" y="1742889"/>
            <a:ext cx="931998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83865" y="2002947"/>
            <a:ext cx="1772890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담당자를 선택하세요                 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483865" y="2271395"/>
            <a:ext cx="1772890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담당자를 선택하세요                 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▼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83865" y="2539843"/>
            <a:ext cx="1772890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담당자를 선택하세요                 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▼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83865" y="2799901"/>
            <a:ext cx="1772890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담당자를 선택하세요                 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▼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83865" y="4793950"/>
            <a:ext cx="931997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11247" y="1474441"/>
            <a:ext cx="636664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12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       ▼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427699" y="1742889"/>
            <a:ext cx="908170" cy="14721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u="sng" dirty="0" smtClean="0">
                <a:solidFill>
                  <a:srgbClr val="0070C0"/>
                </a:solidFill>
                <a:latin typeface="+mj-ea"/>
                <a:ea typeface="+mj-ea"/>
              </a:rPr>
              <a:t>교회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u="sng" dirty="0" err="1" smtClean="0">
                <a:solidFill>
                  <a:srgbClr val="0070C0"/>
                </a:solidFill>
                <a:latin typeface="+mj-ea"/>
                <a:ea typeface="+mj-ea"/>
              </a:rPr>
              <a:t>목장원</a:t>
            </a:r>
            <a:r>
              <a:rPr lang="ko-KR" altLang="en-US" sz="800" u="sng" dirty="0" err="1">
                <a:solidFill>
                  <a:srgbClr val="0070C0"/>
                </a:solidFill>
                <a:latin typeface="+mj-ea"/>
                <a:ea typeface="+mj-ea"/>
              </a:rPr>
              <a:t>집</a:t>
            </a:r>
            <a:endParaRPr lang="ko-KR" altLang="en-US" sz="800" u="sng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85793" y="1150099"/>
            <a:ext cx="2430679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905190" y="5229200"/>
            <a:ext cx="2430679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41" name="곱셈 기호 40"/>
          <p:cNvSpPr/>
          <p:nvPr/>
        </p:nvSpPr>
        <p:spPr>
          <a:xfrm>
            <a:off x="6108834" y="607979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83865" y="3068960"/>
            <a:ext cx="1397919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참석자를 추가하세요      ▼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940013" y="3068959"/>
            <a:ext cx="316742" cy="147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추가</a:t>
            </a:r>
          </a:p>
        </p:txBody>
      </p:sp>
      <p:grpSp>
        <p:nvGrpSpPr>
          <p:cNvPr id="45" name="그룹 12"/>
          <p:cNvGrpSpPr>
            <a:grpSpLocks/>
          </p:cNvGrpSpPr>
          <p:nvPr/>
        </p:nvGrpSpPr>
        <p:grpSpPr bwMode="auto">
          <a:xfrm>
            <a:off x="4585891" y="3490840"/>
            <a:ext cx="318332" cy="318332"/>
            <a:chOff x="1819027" y="2774950"/>
            <a:chExt cx="864096" cy="864096"/>
          </a:xfrm>
        </p:grpSpPr>
        <p:sp>
          <p:nvSpPr>
            <p:cNvPr id="46" name="직사각형 45"/>
            <p:cNvSpPr/>
            <p:nvPr/>
          </p:nvSpPr>
          <p:spPr bwMode="auto">
            <a:xfrm flipV="1">
              <a:off x="1819027" y="2774950"/>
              <a:ext cx="864096" cy="86409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800">
                <a:latin typeface="+mn-ea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 bwMode="auto">
            <a:xfrm flipV="1"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직선 연결선 47"/>
            <p:cNvCxnSpPr/>
            <p:nvPr/>
          </p:nvCxnSpPr>
          <p:spPr bwMode="auto">
            <a:xfrm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직사각형 48"/>
            <p:cNvSpPr/>
            <p:nvPr/>
          </p:nvSpPr>
          <p:spPr bwMode="auto">
            <a:xfrm>
              <a:off x="1866679" y="3097398"/>
              <a:ext cx="768791" cy="21920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altLang="ko-KR" sz="800" dirty="0">
                  <a:latin typeface="+mn-ea"/>
                </a:rPr>
                <a:t>image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50" name="직사각형 49"/>
          <p:cNvSpPr/>
          <p:nvPr/>
        </p:nvSpPr>
        <p:spPr bwMode="auto">
          <a:xfrm>
            <a:off x="4522492" y="3846923"/>
            <a:ext cx="466708" cy="1035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smtClean="0">
                <a:latin typeface="+mn-ea"/>
              </a:rPr>
              <a:t>홍길동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51" name="그룹 12"/>
          <p:cNvGrpSpPr>
            <a:grpSpLocks/>
          </p:cNvGrpSpPr>
          <p:nvPr/>
        </p:nvGrpSpPr>
        <p:grpSpPr bwMode="auto">
          <a:xfrm>
            <a:off x="5143317" y="3490840"/>
            <a:ext cx="318332" cy="318332"/>
            <a:chOff x="1819027" y="2774950"/>
            <a:chExt cx="864096" cy="864096"/>
          </a:xfrm>
        </p:grpSpPr>
        <p:sp>
          <p:nvSpPr>
            <p:cNvPr id="54" name="직사각형 53"/>
            <p:cNvSpPr/>
            <p:nvPr/>
          </p:nvSpPr>
          <p:spPr bwMode="auto">
            <a:xfrm flipV="1">
              <a:off x="1819027" y="2774950"/>
              <a:ext cx="864096" cy="86409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800">
                <a:latin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 bwMode="auto">
            <a:xfrm flipV="1"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직사각형 67"/>
            <p:cNvSpPr/>
            <p:nvPr/>
          </p:nvSpPr>
          <p:spPr bwMode="auto">
            <a:xfrm>
              <a:off x="1866679" y="3097398"/>
              <a:ext cx="768791" cy="21920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altLang="ko-KR" sz="800" dirty="0">
                  <a:latin typeface="+mn-ea"/>
                </a:rPr>
                <a:t>image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69" name="직사각형 68"/>
          <p:cNvSpPr/>
          <p:nvPr/>
        </p:nvSpPr>
        <p:spPr bwMode="auto">
          <a:xfrm>
            <a:off x="5079918" y="3846923"/>
            <a:ext cx="466708" cy="1035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 err="1" smtClean="0">
                <a:latin typeface="+mn-ea"/>
              </a:rPr>
              <a:t>박태삼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71" name="그룹 12"/>
          <p:cNvGrpSpPr>
            <a:grpSpLocks/>
          </p:cNvGrpSpPr>
          <p:nvPr/>
        </p:nvGrpSpPr>
        <p:grpSpPr bwMode="auto">
          <a:xfrm>
            <a:off x="5695452" y="3490840"/>
            <a:ext cx="318332" cy="318332"/>
            <a:chOff x="1819027" y="2774950"/>
            <a:chExt cx="864096" cy="864096"/>
          </a:xfrm>
        </p:grpSpPr>
        <p:sp>
          <p:nvSpPr>
            <p:cNvPr id="72" name="직사각형 71"/>
            <p:cNvSpPr/>
            <p:nvPr/>
          </p:nvSpPr>
          <p:spPr bwMode="auto">
            <a:xfrm flipV="1">
              <a:off x="1819027" y="2774950"/>
              <a:ext cx="864096" cy="86409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800">
                <a:latin typeface="+mn-ea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 bwMode="auto">
            <a:xfrm flipV="1"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/>
            <p:cNvCxnSpPr/>
            <p:nvPr/>
          </p:nvCxnSpPr>
          <p:spPr bwMode="auto">
            <a:xfrm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직사각형 74"/>
            <p:cNvSpPr/>
            <p:nvPr/>
          </p:nvSpPr>
          <p:spPr bwMode="auto">
            <a:xfrm>
              <a:off x="1866679" y="3097398"/>
              <a:ext cx="768791" cy="21920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altLang="ko-KR" sz="800" dirty="0">
                  <a:latin typeface="+mn-ea"/>
                </a:rPr>
                <a:t>image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76" name="직사각형 75"/>
          <p:cNvSpPr/>
          <p:nvPr/>
        </p:nvSpPr>
        <p:spPr bwMode="auto">
          <a:xfrm>
            <a:off x="5632053" y="3846923"/>
            <a:ext cx="466708" cy="1035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 smtClean="0">
                <a:latin typeface="+mn-ea"/>
              </a:rPr>
              <a:t>박태순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77" name="그룹 12"/>
          <p:cNvGrpSpPr>
            <a:grpSpLocks/>
          </p:cNvGrpSpPr>
          <p:nvPr/>
        </p:nvGrpSpPr>
        <p:grpSpPr bwMode="auto">
          <a:xfrm>
            <a:off x="4585891" y="4049537"/>
            <a:ext cx="318332" cy="318332"/>
            <a:chOff x="1819027" y="2774950"/>
            <a:chExt cx="864096" cy="864096"/>
          </a:xfrm>
        </p:grpSpPr>
        <p:sp>
          <p:nvSpPr>
            <p:cNvPr id="78" name="직사각형 77"/>
            <p:cNvSpPr/>
            <p:nvPr/>
          </p:nvSpPr>
          <p:spPr bwMode="auto">
            <a:xfrm flipV="1">
              <a:off x="1819027" y="2774950"/>
              <a:ext cx="864096" cy="86409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800">
                <a:latin typeface="+mn-ea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 bwMode="auto">
            <a:xfrm flipV="1"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/>
            <p:cNvCxnSpPr/>
            <p:nvPr/>
          </p:nvCxnSpPr>
          <p:spPr bwMode="auto">
            <a:xfrm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직사각형 80"/>
            <p:cNvSpPr/>
            <p:nvPr/>
          </p:nvSpPr>
          <p:spPr bwMode="auto">
            <a:xfrm>
              <a:off x="1866679" y="3097398"/>
              <a:ext cx="768791" cy="21920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altLang="ko-KR" sz="800" dirty="0">
                  <a:latin typeface="+mn-ea"/>
                </a:rPr>
                <a:t>image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82" name="직사각형 81"/>
          <p:cNvSpPr/>
          <p:nvPr/>
        </p:nvSpPr>
        <p:spPr bwMode="auto">
          <a:xfrm>
            <a:off x="4522492" y="4405620"/>
            <a:ext cx="466708" cy="1035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smtClean="0">
                <a:latin typeface="+mn-ea"/>
              </a:rPr>
              <a:t>홍길동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83" name="그룹 12"/>
          <p:cNvGrpSpPr>
            <a:grpSpLocks/>
          </p:cNvGrpSpPr>
          <p:nvPr/>
        </p:nvGrpSpPr>
        <p:grpSpPr bwMode="auto">
          <a:xfrm>
            <a:off x="5143317" y="4049537"/>
            <a:ext cx="318332" cy="318332"/>
            <a:chOff x="1819027" y="2774950"/>
            <a:chExt cx="864096" cy="864096"/>
          </a:xfrm>
        </p:grpSpPr>
        <p:sp>
          <p:nvSpPr>
            <p:cNvPr id="84" name="직사각형 83"/>
            <p:cNvSpPr/>
            <p:nvPr/>
          </p:nvSpPr>
          <p:spPr bwMode="auto">
            <a:xfrm flipV="1">
              <a:off x="1819027" y="2774950"/>
              <a:ext cx="864096" cy="86409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800">
                <a:latin typeface="+mn-ea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 bwMode="auto">
            <a:xfrm flipV="1"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직사각형 86"/>
            <p:cNvSpPr/>
            <p:nvPr/>
          </p:nvSpPr>
          <p:spPr bwMode="auto">
            <a:xfrm>
              <a:off x="1866679" y="3097398"/>
              <a:ext cx="768791" cy="21920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altLang="ko-KR" sz="800" dirty="0">
                  <a:latin typeface="+mn-ea"/>
                </a:rPr>
                <a:t>image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88" name="직사각형 87"/>
          <p:cNvSpPr/>
          <p:nvPr/>
        </p:nvSpPr>
        <p:spPr bwMode="auto">
          <a:xfrm>
            <a:off x="5079918" y="4405620"/>
            <a:ext cx="466708" cy="1035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 err="1" smtClean="0">
                <a:latin typeface="+mn-ea"/>
              </a:rPr>
              <a:t>박태삼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89" name="그룹 12"/>
          <p:cNvGrpSpPr>
            <a:grpSpLocks/>
          </p:cNvGrpSpPr>
          <p:nvPr/>
        </p:nvGrpSpPr>
        <p:grpSpPr bwMode="auto">
          <a:xfrm>
            <a:off x="5695452" y="4049537"/>
            <a:ext cx="318332" cy="318332"/>
            <a:chOff x="1819027" y="2774950"/>
            <a:chExt cx="864096" cy="864096"/>
          </a:xfrm>
        </p:grpSpPr>
        <p:sp>
          <p:nvSpPr>
            <p:cNvPr id="90" name="직사각형 89"/>
            <p:cNvSpPr/>
            <p:nvPr/>
          </p:nvSpPr>
          <p:spPr bwMode="auto">
            <a:xfrm flipV="1">
              <a:off x="1819027" y="2774950"/>
              <a:ext cx="864096" cy="86409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800">
                <a:latin typeface="+mn-ea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 bwMode="auto">
            <a:xfrm flipV="1"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직사각형 92"/>
            <p:cNvSpPr/>
            <p:nvPr/>
          </p:nvSpPr>
          <p:spPr bwMode="auto">
            <a:xfrm>
              <a:off x="1866679" y="3097398"/>
              <a:ext cx="768791" cy="21920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altLang="ko-KR" sz="800" dirty="0">
                  <a:latin typeface="+mn-ea"/>
                </a:rPr>
                <a:t>image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94" name="직사각형 93"/>
          <p:cNvSpPr/>
          <p:nvPr/>
        </p:nvSpPr>
        <p:spPr bwMode="auto">
          <a:xfrm>
            <a:off x="5632053" y="4405620"/>
            <a:ext cx="466708" cy="1035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 smtClean="0">
                <a:latin typeface="+mn-ea"/>
              </a:rPr>
              <a:t>박태순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3074" name="Picture 2" descr="C:\Users\Administrator\Pictures\0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894" y="3403508"/>
            <a:ext cx="174664" cy="17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C:\Users\Administrator\Pictures\0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060" y="3403508"/>
            <a:ext cx="174664" cy="17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C:\Users\Administrator\Pictures\0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64" y="3403508"/>
            <a:ext cx="174664" cy="17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Administrator\Pictures\0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894" y="3968254"/>
            <a:ext cx="174664" cy="17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C:\Users\Administrator\Pictures\0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060" y="3968254"/>
            <a:ext cx="174664" cy="17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C:\Users\Administrator\Pictures\0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64" y="3968254"/>
            <a:ext cx="174664" cy="17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5427699" y="4792671"/>
            <a:ext cx="908170" cy="14721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u="sng" dirty="0" smtClean="0">
                <a:solidFill>
                  <a:srgbClr val="0070C0"/>
                </a:solidFill>
                <a:latin typeface="+mj-ea"/>
                <a:ea typeface="+mj-ea"/>
              </a:rPr>
              <a:t>3000</a:t>
            </a:r>
            <a:r>
              <a:rPr lang="en-US" altLang="ko-KR" sz="800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800" u="sng" dirty="0" smtClean="0">
                <a:solidFill>
                  <a:srgbClr val="0070C0"/>
                </a:solidFill>
                <a:latin typeface="+mj-ea"/>
                <a:ea typeface="+mj-ea"/>
              </a:rPr>
              <a:t>5000</a:t>
            </a:r>
            <a:r>
              <a:rPr lang="en-US" altLang="ko-KR" sz="800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800" u="sng" dirty="0" smtClean="0">
                <a:solidFill>
                  <a:srgbClr val="0070C0"/>
                </a:solidFill>
                <a:latin typeface="+mj-ea"/>
                <a:ea typeface="+mj-ea"/>
              </a:rPr>
              <a:t>6000</a:t>
            </a:r>
            <a:endParaRPr lang="ko-KR" altLang="en-US" sz="800" u="sng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02" name="타원 295"/>
          <p:cNvSpPr>
            <a:spLocks noChangeArrowheads="1"/>
          </p:cNvSpPr>
          <p:nvPr/>
        </p:nvSpPr>
        <p:spPr bwMode="auto">
          <a:xfrm>
            <a:off x="3031964" y="2173763"/>
            <a:ext cx="195263" cy="195263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" name="타원 295"/>
          <p:cNvSpPr>
            <a:spLocks noChangeArrowheads="1"/>
          </p:cNvSpPr>
          <p:nvPr/>
        </p:nvSpPr>
        <p:spPr bwMode="auto">
          <a:xfrm>
            <a:off x="3207224" y="863123"/>
            <a:ext cx="195263" cy="195263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5" name="타원 295"/>
          <p:cNvSpPr>
            <a:spLocks noChangeArrowheads="1"/>
          </p:cNvSpPr>
          <p:nvPr/>
        </p:nvSpPr>
        <p:spPr bwMode="auto">
          <a:xfrm>
            <a:off x="5775164" y="1358423"/>
            <a:ext cx="195263" cy="195263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6" name="타원 295"/>
          <p:cNvSpPr>
            <a:spLocks noChangeArrowheads="1"/>
          </p:cNvSpPr>
          <p:nvPr/>
        </p:nvSpPr>
        <p:spPr bwMode="auto">
          <a:xfrm>
            <a:off x="6133304" y="1640363"/>
            <a:ext cx="195263" cy="195263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타원 295"/>
          <p:cNvSpPr>
            <a:spLocks noChangeArrowheads="1"/>
          </p:cNvSpPr>
          <p:nvPr/>
        </p:nvSpPr>
        <p:spPr bwMode="auto">
          <a:xfrm>
            <a:off x="6133304" y="1907063"/>
            <a:ext cx="195263" cy="195263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타원 295"/>
          <p:cNvSpPr>
            <a:spLocks noChangeArrowheads="1"/>
          </p:cNvSpPr>
          <p:nvPr/>
        </p:nvSpPr>
        <p:spPr bwMode="auto">
          <a:xfrm>
            <a:off x="4357844" y="3133883"/>
            <a:ext cx="195263" cy="195263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타원 295"/>
          <p:cNvSpPr>
            <a:spLocks noChangeArrowheads="1"/>
          </p:cNvSpPr>
          <p:nvPr/>
        </p:nvSpPr>
        <p:spPr bwMode="auto">
          <a:xfrm>
            <a:off x="6180591" y="3147937"/>
            <a:ext cx="195263" cy="1952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A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타원 295"/>
          <p:cNvSpPr>
            <a:spLocks noChangeArrowheads="1"/>
          </p:cNvSpPr>
          <p:nvPr/>
        </p:nvSpPr>
        <p:spPr bwMode="auto">
          <a:xfrm>
            <a:off x="6278084" y="4901723"/>
            <a:ext cx="195263" cy="195263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타원 295"/>
          <p:cNvSpPr>
            <a:spLocks noChangeArrowheads="1"/>
          </p:cNvSpPr>
          <p:nvPr/>
        </p:nvSpPr>
        <p:spPr bwMode="auto">
          <a:xfrm>
            <a:off x="4357844" y="1358423"/>
            <a:ext cx="195263" cy="195263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8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4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>
            <a:alpha val="60000"/>
          </a:srgbClr>
        </a:solidFill>
      </a:spPr>
      <a:bodyPr wrap="none" rtlCol="0" anchor="ctr">
        <a:noAutofit/>
      </a:bodyPr>
      <a:lstStyle>
        <a:defPPr algn="ctr">
          <a:defRPr sz="5400" b="1" dirty="0" smtClean="0">
            <a:solidFill>
              <a:schemeClr val="bg1"/>
            </a:solidFill>
            <a:latin typeface="+mj-ea"/>
            <a:ea typeface="+mj-ea"/>
          </a:defRPr>
        </a:defPPr>
      </a:lstStyle>
    </a:spDef>
    <a:lnDef>
      <a:spPr>
        <a:ln w="2540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15260</TotalTime>
  <Words>1204</Words>
  <Application>Microsoft Office PowerPoint</Application>
  <PresentationFormat>A4 용지(210x297mm)</PresentationFormat>
  <Paragraphs>667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2_Office 테마</vt:lpstr>
      <vt:lpstr>40-01 사용자인터페이스설계서-프론트</vt:lpstr>
      <vt:lpstr>PowerPoint 프레젠테이션</vt:lpstr>
      <vt:lpstr>로그인화면</vt:lpstr>
      <vt:lpstr>처음화면</vt:lpstr>
      <vt:lpstr>알림기능</vt:lpstr>
      <vt:lpstr>하위목장 내역</vt:lpstr>
      <vt:lpstr>목장원 정보 작성 및 상세</vt:lpstr>
      <vt:lpstr>목장원 정보 작성 및 상세</vt:lpstr>
      <vt:lpstr>목장원 점수입력 및 목장모임 정보 입력</vt:lpstr>
      <vt:lpstr>목장원 점수내역</vt:lpstr>
    </vt:vector>
  </TitlesOfParts>
  <Company>인피언컨설팅(주)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인피언컨설팅</dc:creator>
  <cp:lastModifiedBy>chungsang</cp:lastModifiedBy>
  <cp:revision>1388</cp:revision>
  <cp:lastPrinted>2013-03-06T09:00:44Z</cp:lastPrinted>
  <dcterms:created xsi:type="dcterms:W3CDTF">2011-02-25T04:28:27Z</dcterms:created>
  <dcterms:modified xsi:type="dcterms:W3CDTF">2015-03-23T04:30:53Z</dcterms:modified>
</cp:coreProperties>
</file>