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6" r:id="rId18"/>
    <p:sldId id="263" r:id="rId19"/>
    <p:sldId id="264" r:id="rId20"/>
    <p:sldId id="265" r:id="rId21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77BE6-F3F8-DF6A-86D6-8B09F317765D}" v="397" dt="2025-06-22T18:51:02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2E66F9B-36CB-4884-AC4F-F77318D8C4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03036749-284A-4E3B-B770-251D9FC0358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0B75750-B874-444A-953B-57173DE65F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BD542F-E6BC-4562-BF7D-0A7F284B05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C114C1B-2B54-4FB6-AC68-9D10C6FDFF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637498A-3C78-485C-AC49-2C7EF572CF0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AE8C468-F9BB-49E6-AC89-F2D5EC7AE8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4E61FD2-A7AB-4123-BD74-8052768551D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C4608D2-7911-44F4-9EFE-847C834B70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12317E8-52C4-41A3-A1A4-A7109D1FD5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95740905-9C9C-4FF2-A4AC-0DAD747C16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82DA21-F2FF-47EA-96A8-430E9E523BE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B8B7DE-9885-4852-A7E5-6BB6C8E8A23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A76364-BD12-4931-A9BB-E29010442CB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692C69-8295-40A8-90AA-5D7C2888521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70B9F8-F063-4A56-8308-5B64C899E86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44791A-87D6-4C0B-9D95-222AA0C7E11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B65E48-9F34-4CD7-98D7-40CEEE4E41E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4CB725-9EF6-481E-A986-6CF731166EB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AD677E-EE9B-47EF-9B51-463F879926B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594C13-8DF2-4F7B-97B6-11F9D84DB8E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7E6AE5-094C-409D-87ED-8ECB8D9C528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github.com/gusfring41/Apresentacao-LLM-C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68" name="Freeform 3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" name="TextBox 4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" name="Freeform 5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Freeform 7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1028760" y="2032560"/>
            <a:ext cx="16747920" cy="28068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spc="-1" dirty="0" err="1">
                <a:solidFill>
                  <a:srgbClr val="000204"/>
                </a:solidFill>
                <a:latin typeface="Formata 1 Bold"/>
                <a:ea typeface="Formata 1 Bold"/>
              </a:rPr>
              <a:t>Apresentação</a:t>
            </a:r>
            <a:r>
              <a:rPr lang="en-US" sz="8000" b="1" spc="-1" dirty="0">
                <a:solidFill>
                  <a:srgbClr val="000204"/>
                </a:solidFill>
                <a:latin typeface="Formata 1 Bold"/>
                <a:ea typeface="Formata 1 Bold"/>
              </a:rPr>
              <a:t> </a:t>
            </a:r>
            <a:r>
              <a:rPr lang="en-US" sz="8000" b="1" spc="-1" dirty="0" err="1">
                <a:solidFill>
                  <a:srgbClr val="000204"/>
                </a:solidFill>
                <a:latin typeface="Formata 1 Bold"/>
                <a:ea typeface="Formata 1 Bold"/>
              </a:rPr>
              <a:t>Período</a:t>
            </a:r>
            <a:r>
              <a:rPr lang="en-US" sz="8000" b="1" strike="noStrike" spc="-1" dirty="0">
                <a:solidFill>
                  <a:srgbClr val="000204"/>
                </a:solidFill>
                <a:latin typeface="Formata 1 Bold"/>
                <a:ea typeface="Formata 1 Bold"/>
              </a:rPr>
              <a:t> 5</a:t>
            </a:r>
            <a:r>
              <a:rPr lang="en-US" sz="8000" b="1" spc="-1" dirty="0">
                <a:solidFill>
                  <a:srgbClr val="000204"/>
                </a:solidFill>
                <a:latin typeface="Formata 1 Bold"/>
                <a:ea typeface="Formata 1 Bold"/>
              </a:rPr>
              <a:t>:</a:t>
            </a:r>
            <a:endParaRPr lang="pt-BR" sz="80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11200"/>
              </a:lnSpc>
            </a:pPr>
            <a:r>
              <a:rPr lang="en-US" sz="8000" b="1" strike="noStrike" spc="-1" dirty="0">
                <a:solidFill>
                  <a:srgbClr val="000204"/>
                </a:solidFill>
                <a:latin typeface="Formata 1 Bold"/>
                <a:ea typeface="Formata 1 Bold"/>
              </a:rPr>
              <a:t>LLM</a:t>
            </a:r>
            <a:endParaRPr lang="pt-BR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8206920" y="4856040"/>
            <a:ext cx="1873440" cy="106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8399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Freeform 11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aixaDeTexto 76"/>
          <p:cNvSpPr txBox="1"/>
          <p:nvPr/>
        </p:nvSpPr>
        <p:spPr>
          <a:xfrm>
            <a:off x="5940000" y="7740000"/>
            <a:ext cx="243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aixaDeTexto 77"/>
          <p:cNvSpPr txBox="1"/>
          <p:nvPr/>
        </p:nvSpPr>
        <p:spPr>
          <a:xfrm>
            <a:off x="6055320" y="5733240"/>
            <a:ext cx="6541800" cy="1061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defTabSz="914400"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</a:rPr>
              <a:t>    </a:t>
            </a: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Daniel, Gustavo, Márcio, Matheus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B5D4-0BC5-D5E5-0F59-F81E4914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6">
            <a:extLst>
              <a:ext uri="{FF2B5EF4-FFF2-40B4-BE49-F238E27FC236}">
                <a16:creationId xmlns:a16="http://schemas.microsoft.com/office/drawing/2014/main" id="{39E08347-77F1-0101-6066-5E331F2A35A7}"/>
              </a:ext>
            </a:extLst>
          </p:cNvPr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1E43941D-D465-4045-AB47-7F96CDDE8C9D}"/>
                </a:ext>
              </a:extLst>
            </p:cNvPr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TextBox 21">
              <a:extLst>
                <a:ext uri="{FF2B5EF4-FFF2-40B4-BE49-F238E27FC236}">
                  <a16:creationId xmlns:a16="http://schemas.microsoft.com/office/drawing/2014/main" id="{5A6CF344-9D1D-F2C4-01C2-52AA17B3B4BA}"/>
                </a:ext>
              </a:extLst>
            </p:cNvPr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6" name="Freeform 27">
            <a:extLst>
              <a:ext uri="{FF2B5EF4-FFF2-40B4-BE49-F238E27FC236}">
                <a16:creationId xmlns:a16="http://schemas.microsoft.com/office/drawing/2014/main" id="{BAC88238-0C87-0E7E-0643-F80BE71CE140}"/>
              </a:ext>
            </a:extLst>
          </p:cNvPr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Freeform 28">
            <a:extLst>
              <a:ext uri="{FF2B5EF4-FFF2-40B4-BE49-F238E27FC236}">
                <a16:creationId xmlns:a16="http://schemas.microsoft.com/office/drawing/2014/main" id="{7EA15F58-B808-DB92-6950-A2411FAD07AF}"/>
              </a:ext>
            </a:extLst>
          </p:cNvPr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Freeform 29">
            <a:extLst>
              <a:ext uri="{FF2B5EF4-FFF2-40B4-BE49-F238E27FC236}">
                <a16:creationId xmlns:a16="http://schemas.microsoft.com/office/drawing/2014/main" id="{2C284084-A9DA-F575-A8DD-311AFC40C0FE}"/>
              </a:ext>
            </a:extLst>
          </p:cNvPr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2">
            <a:extLst>
              <a:ext uri="{FF2B5EF4-FFF2-40B4-BE49-F238E27FC236}">
                <a16:creationId xmlns:a16="http://schemas.microsoft.com/office/drawing/2014/main" id="{C7E9339A-1542-E217-03F6-7A0DDD7793C0}"/>
              </a:ext>
            </a:extLst>
          </p:cNvPr>
          <p:cNvSpPr/>
          <p:nvPr/>
        </p:nvSpPr>
        <p:spPr>
          <a:xfrm>
            <a:off x="1028880" y="1778040"/>
            <a:ext cx="16230240" cy="8781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5200" b="1" spc="-1" dirty="0" err="1">
                <a:solidFill>
                  <a:srgbClr val="000000"/>
                </a:solidFill>
                <a:latin typeface="Formata 2 Medium"/>
              </a:rPr>
              <a:t>Obrigado</a:t>
            </a:r>
            <a:r>
              <a:rPr lang="en-US" sz="5200" b="1" spc="-1" dirty="0">
                <a:solidFill>
                  <a:srgbClr val="000000"/>
                </a:solidFill>
                <a:latin typeface="Formata 2 Medium"/>
              </a:rPr>
              <a:t>!</a:t>
            </a:r>
            <a:endParaRPr lang="en-US" sz="5200" b="1" strike="noStrike" spc="-1" dirty="0">
              <a:solidFill>
                <a:srgbClr val="000000"/>
              </a:solidFill>
              <a:latin typeface="Formata 2 Medium"/>
            </a:endParaRPr>
          </a:p>
        </p:txBody>
      </p:sp>
      <p:sp>
        <p:nvSpPr>
          <p:cNvPr id="170" name="TextBox 23">
            <a:extLst>
              <a:ext uri="{FF2B5EF4-FFF2-40B4-BE49-F238E27FC236}">
                <a16:creationId xmlns:a16="http://schemas.microsoft.com/office/drawing/2014/main" id="{E9A09CDC-840C-26E2-18B7-74C33F2D7B29}"/>
              </a:ext>
            </a:extLst>
          </p:cNvPr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24">
            <a:extLst>
              <a:ext uri="{FF2B5EF4-FFF2-40B4-BE49-F238E27FC236}">
                <a16:creationId xmlns:a16="http://schemas.microsoft.com/office/drawing/2014/main" id="{17DDC92F-4CE4-9E07-2B83-4D564D884DFE}"/>
              </a:ext>
            </a:extLst>
          </p:cNvPr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Freeform 30">
            <a:extLst>
              <a:ext uri="{FF2B5EF4-FFF2-40B4-BE49-F238E27FC236}">
                <a16:creationId xmlns:a16="http://schemas.microsoft.com/office/drawing/2014/main" id="{FEBA5B5E-67B5-D9E2-B549-B9912EFEF350}"/>
              </a:ext>
            </a:extLst>
          </p:cNvPr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 descr="Boost LLM quality &amp; explainability with Vertex GenAI Evaluation | Google… |  Irina Sigler">
            <a:extLst>
              <a:ext uri="{FF2B5EF4-FFF2-40B4-BE49-F238E27FC236}">
                <a16:creationId xmlns:a16="http://schemas.microsoft.com/office/drawing/2014/main" id="{C036674E-E3A5-8BF0-83E4-61A2D5949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0" y="2992755"/>
            <a:ext cx="9753600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0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2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80" name="Freeform 3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TextBox 4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2" name="Freeform 5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Freeform 6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Freeform 7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8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5200" b="1" strike="noStrike" spc="-1">
                <a:solidFill>
                  <a:srgbClr val="000000"/>
                </a:solidFill>
                <a:latin typeface="Formata 2 Medium"/>
                <a:ea typeface="Formata 2 Medium"/>
              </a:rPr>
              <a:t>O que é uma LLM?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9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2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0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Freeform 11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defTabSz="914400"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1) LLM: Large Language Models;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2) Modelos de lingaugem treinados em grande volume de texto;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3) Capazes de gerar, completar, traduzir, …, texto;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4) Exemplos: ChatGPT, Gemini, DeepSeek, LLaMA.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3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91" name="Freeform 10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6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" name="Freeform 1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 1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7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5200" b="1" strike="noStrike" spc="-1">
                <a:solidFill>
                  <a:srgbClr val="000000"/>
                </a:solidFill>
                <a:latin typeface="Formata 2 Medium"/>
                <a:ea typeface="Formata 2 Medium"/>
              </a:rPr>
              <a:t>Como funcionam? “Attention is All You Need”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1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2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eform 1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/>
          <p:cNvSpPr txBox="1"/>
          <p:nvPr/>
        </p:nvSpPr>
        <p:spPr>
          <a:xfrm>
            <a:off x="900000" y="3420000"/>
            <a:ext cx="15891120" cy="629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defTabSz="914400"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Arquitetura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base: </a:t>
            </a:r>
            <a:endParaRPr lang="pt-BR" sz="3200" b="0" strike="noStrike" spc="-1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 dirty="0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Transformes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→ embeddings +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atenção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+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camadas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;</a:t>
            </a:r>
            <a:endParaRPr lang="pt-BR" sz="3200" b="0" strike="noStrike" spc="-1">
              <a:solidFill>
                <a:srgbClr val="000000"/>
              </a:solidFill>
              <a:latin typeface="Formata 1"/>
            </a:endParaRPr>
          </a:p>
          <a:p>
            <a:endParaRPr lang="pt-BR" sz="1800" b="0" strike="noStrike" spc="-1" dirty="0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Treinamento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: </a:t>
            </a:r>
            <a:endParaRPr lang="pt-BR" sz="3200" b="0" strike="noStrike" spc="-1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endParaRPr lang="pt-BR" sz="3200" b="0" strike="noStrike" spc="-1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Pré-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treinamento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com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uma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grande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quantidade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de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texto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+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previsão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de 		       tokens(GPT/BERT ) + fine-tuning + RLHF;</a:t>
            </a:r>
            <a:endParaRPr lang="pt-BR" sz="3200" b="0" strike="noStrike" spc="-1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 dirty="0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3)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Parâmetros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:</a:t>
            </a:r>
            <a:endParaRPr lang="pt-BR" sz="3200" b="0" strike="noStrike" spc="-1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 dirty="0">
              <a:solidFill>
                <a:srgbClr val="000000"/>
              </a:solidFill>
              <a:latin typeface="Formata 1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Milhões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até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trilhões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de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parâmetros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→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custo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 alto!(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memória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processamento</a:t>
            </a: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,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Formata 1"/>
                <a:ea typeface="Formata 1"/>
              </a:rPr>
              <a:t>energia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).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7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02" name="Freeform 3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TextBox 25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4" name="Freeform 3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Freeform 3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Freeform 3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26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5200" b="1" strike="noStrike" spc="-1">
                <a:solidFill>
                  <a:srgbClr val="000000"/>
                </a:solidFill>
                <a:latin typeface="Formata 2 Medium"/>
                <a:ea typeface="Formata 2 Medium"/>
              </a:rPr>
              <a:t>Visualização: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27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8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Freeform 3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m 110"/>
          <p:cNvPicPr/>
          <p:nvPr/>
        </p:nvPicPr>
        <p:blipFill>
          <a:blip r:embed="rId7"/>
          <a:stretch/>
        </p:blipFill>
        <p:spPr>
          <a:xfrm>
            <a:off x="1028880" y="3369960"/>
            <a:ext cx="7314840" cy="4114440"/>
          </a:xfrm>
          <a:prstGeom prst="rect">
            <a:avLst/>
          </a:prstGeom>
          <a:ln w="0">
            <a:noFill/>
          </a:ln>
        </p:spPr>
      </p:pic>
      <p:sp>
        <p:nvSpPr>
          <p:cNvPr id="112" name="CaixaDeTexto 111"/>
          <p:cNvSpPr txBox="1"/>
          <p:nvPr/>
        </p:nvSpPr>
        <p:spPr>
          <a:xfrm>
            <a:off x="9180000" y="3420000"/>
            <a:ext cx="8100000" cy="41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514350" indent="-514350">
              <a:lnSpc>
                <a:spcPts val="3200"/>
              </a:lnSpc>
              <a:buAutoNum type="arabicParenR"/>
            </a:pP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O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texto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tokenizado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embedado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recebe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codificação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posicional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; </a:t>
            </a:r>
            <a:endParaRPr lang="pt-BR" dirty="0" err="1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lnSpc>
                <a:spcPts val="3200"/>
              </a:lnSpc>
              <a:buAutoNum type="arabicParenR"/>
            </a:pPr>
            <a:endParaRPr lang="en-US" sz="3200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lnSpc>
                <a:spcPts val="3200"/>
              </a:lnSpc>
              <a:buAutoNum type="arabicParenR"/>
            </a:pP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Passa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layers de self-attention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múltiplas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cabeças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(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cada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cabeça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aprende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aspectos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diferentes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sentimento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nomes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);</a:t>
            </a:r>
          </a:p>
          <a:p>
            <a:pPr marL="514350" indent="-514350">
              <a:lnSpc>
                <a:spcPts val="3200"/>
              </a:lnSpc>
              <a:buAutoNum type="arabicParenR"/>
            </a:pPr>
            <a:endParaRPr lang="en-US" sz="3200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marL="514350" indent="-514350">
              <a:lnSpc>
                <a:spcPts val="3200"/>
              </a:lnSpc>
              <a:buAutoNum type="arabicParenR"/>
            </a:pP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Feed-forward networks para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gerar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3200" spc="-1" dirty="0" err="1">
                <a:solidFill>
                  <a:srgbClr val="000000"/>
                </a:solidFill>
                <a:ea typeface="+mn-lt"/>
                <a:cs typeface="+mn-lt"/>
              </a:rPr>
              <a:t>saída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3200" spc="-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14" name="Freeform 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TextBox 1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6" name="Freeform 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Freeform 4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Freeform 8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2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5200" b="1" strike="noStrike" spc="-1">
                <a:solidFill>
                  <a:srgbClr val="000000"/>
                </a:solidFill>
                <a:latin typeface="Formata 2 Medium"/>
                <a:ea typeface="Formata 2 Medium"/>
              </a:rPr>
              <a:t>Visualização: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3"/>
          <p:cNvSpPr/>
          <p:nvPr/>
        </p:nvSpPr>
        <p:spPr>
          <a:xfrm>
            <a:off x="739320" y="324804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5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Freeform 9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122"/>
          <p:cNvPicPr/>
          <p:nvPr/>
        </p:nvPicPr>
        <p:blipFill>
          <a:blip r:embed="rId7"/>
          <a:stretch/>
        </p:blipFill>
        <p:spPr>
          <a:xfrm>
            <a:off x="1031160" y="3298080"/>
            <a:ext cx="4871760" cy="4102800"/>
          </a:xfrm>
          <a:prstGeom prst="rect">
            <a:avLst/>
          </a:prstGeom>
          <a:ln w="0">
            <a:noFill/>
          </a:ln>
        </p:spPr>
      </p:pic>
      <p:pic>
        <p:nvPicPr>
          <p:cNvPr id="124" name="Imagem 123"/>
          <p:cNvPicPr/>
          <p:nvPr/>
        </p:nvPicPr>
        <p:blipFill>
          <a:blip r:embed="rId8"/>
          <a:stretch/>
        </p:blipFill>
        <p:spPr>
          <a:xfrm>
            <a:off x="6705720" y="3243240"/>
            <a:ext cx="4860000" cy="411864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124"/>
          <p:cNvPicPr/>
          <p:nvPr/>
        </p:nvPicPr>
        <p:blipFill>
          <a:blip r:embed="rId9"/>
          <a:stretch/>
        </p:blipFill>
        <p:spPr>
          <a:xfrm>
            <a:off x="12389520" y="3221880"/>
            <a:ext cx="4867200" cy="4140000"/>
          </a:xfrm>
          <a:prstGeom prst="rect">
            <a:avLst/>
          </a:prstGeom>
          <a:ln w="0">
            <a:noFill/>
          </a:ln>
        </p:spPr>
      </p:pic>
      <p:sp>
        <p:nvSpPr>
          <p:cNvPr id="126" name="CaixaDeTexto 125"/>
          <p:cNvSpPr txBox="1"/>
          <p:nvPr/>
        </p:nvSpPr>
        <p:spPr>
          <a:xfrm>
            <a:off x="1570560" y="7691400"/>
            <a:ext cx="3780840" cy="6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defTabSz="914400"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Tokenização do input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aixaDeTexto 126"/>
          <p:cNvSpPr txBox="1"/>
          <p:nvPr/>
        </p:nvSpPr>
        <p:spPr>
          <a:xfrm>
            <a:off x="7417680" y="7694040"/>
            <a:ext cx="3452760" cy="64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   Token embedding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aixaDeTexto 127"/>
          <p:cNvSpPr txBox="1"/>
          <p:nvPr/>
        </p:nvSpPr>
        <p:spPr>
          <a:xfrm>
            <a:off x="12933840" y="7694040"/>
            <a:ext cx="3785160" cy="64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Positional embedding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8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30" name="Freeform 36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TextBox 29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2" name="Freeform 37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Freeform 38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Freeform 39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30"/>
          <p:cNvSpPr/>
          <p:nvPr/>
        </p:nvSpPr>
        <p:spPr>
          <a:xfrm>
            <a:off x="1028880" y="1778040"/>
            <a:ext cx="16230240" cy="872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200" b="1" strike="noStrike" spc="-1" err="1">
                <a:solidFill>
                  <a:srgbClr val="000000"/>
                </a:solidFill>
                <a:latin typeface="Formata 2 Medium"/>
                <a:ea typeface="Formata 2 Medium"/>
              </a:rPr>
              <a:t>Desvendando</a:t>
            </a:r>
            <a:r>
              <a:rPr lang="en-US" sz="5200" b="1" strike="noStrike" spc="-1" dirty="0">
                <a:solidFill>
                  <a:srgbClr val="000000"/>
                </a:solidFill>
                <a:latin typeface="Formata 2 Medium"/>
                <a:ea typeface="Formata 2 Medium"/>
              </a:rPr>
              <a:t> </a:t>
            </a:r>
            <a:r>
              <a:rPr lang="en-US" sz="5200" b="1" strike="noStrike" spc="-1" err="1">
                <a:solidFill>
                  <a:srgbClr val="000000"/>
                </a:solidFill>
                <a:latin typeface="Formata 2 Medium"/>
                <a:ea typeface="Formata 2 Medium"/>
              </a:rPr>
              <a:t>os</a:t>
            </a:r>
            <a:r>
              <a:rPr lang="en-US" sz="5200" b="1" strike="noStrike" spc="-1">
                <a:solidFill>
                  <a:srgbClr val="000000"/>
                </a:solidFill>
                <a:latin typeface="Formata 2 Medium"/>
                <a:ea typeface="Formata 2 Medium"/>
              </a:rPr>
              <a:t> Transformers:</a:t>
            </a:r>
            <a:endParaRPr lang="en-US" sz="5200" b="1" strike="noStrike" spc="-1">
              <a:solidFill>
                <a:srgbClr val="000000"/>
              </a:solidFill>
              <a:latin typeface="Formata 2 Medium"/>
            </a:endParaRPr>
          </a:p>
        </p:txBody>
      </p:sp>
      <p:sp>
        <p:nvSpPr>
          <p:cNvPr id="136" name="TextBox 31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32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Freeform 40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138"/>
          <p:cNvSpPr txBox="1"/>
          <p:nvPr/>
        </p:nvSpPr>
        <p:spPr>
          <a:xfrm>
            <a:off x="9149520" y="3374280"/>
            <a:ext cx="8587680" cy="426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r>
              <a:rPr lang="en-US" sz="3200" spc="-1">
                <a:solidFill>
                  <a:srgbClr val="000000"/>
                </a:solidFill>
                <a:latin typeface="Formata 1"/>
                <a:ea typeface="Formata 1"/>
              </a:rPr>
              <a:t>Input embeddings + positional encoding;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Encoder: Multi-head Self-Attention + Add &amp;           </a:t>
            </a:r>
            <a:r>
              <a:rPr lang="en-US" sz="3200" spc="-1">
                <a:solidFill>
                  <a:srgbClr val="000000"/>
                </a:solidFill>
                <a:latin typeface="Formata 1"/>
                <a:ea typeface="Formata 1"/>
              </a:rPr>
              <a:t>Norm + FNN;</a:t>
            </a:r>
            <a:endParaRPr lang="pt-BR" sz="3200" spc="-1" dirty="0">
              <a:solidFill>
                <a:srgbClr val="000000"/>
              </a:solidFill>
              <a:latin typeface="Arial"/>
              <a:ea typeface="Formata 1"/>
              <a:cs typeface="Arial"/>
            </a:endParaRPr>
          </a:p>
          <a:p>
            <a:pPr>
              <a:lnSpc>
                <a:spcPts val="3200"/>
              </a:lnSpc>
            </a:pPr>
            <a:endParaRPr lang="en-US" sz="3200" spc="-1" dirty="0">
              <a:solidFill>
                <a:srgbClr val="000000"/>
              </a:solidFill>
              <a:latin typeface="Formata 1"/>
              <a:ea typeface="Formata 1"/>
              <a:cs typeface="Arial"/>
            </a:endParaRPr>
          </a:p>
          <a:p>
            <a:pPr>
              <a:lnSpc>
                <a:spcPts val="3200"/>
              </a:lnSpc>
            </a:pP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  <a:cs typeface="Arial"/>
              </a:rPr>
              <a:t>3) 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+mn-lt"/>
                <a:cs typeface="Arial"/>
              </a:rPr>
              <a:t>De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coder: Masked Multi-head Self-Attention +                Add &amp; Norm + Multi-head Cross Attention +         </a:t>
            </a:r>
            <a:r>
              <a:rPr lang="en-US" sz="3200" spc="-1">
                <a:solidFill>
                  <a:srgbClr val="000000"/>
                </a:solidFill>
                <a:ea typeface="+mn-lt"/>
                <a:cs typeface="+mn-lt"/>
              </a:rPr>
              <a:t>FNN;</a:t>
            </a:r>
            <a:endParaRPr lang="en-US" sz="3200" spc="-1" dirty="0">
              <a:solidFill>
                <a:srgbClr val="000000"/>
              </a:solidFill>
              <a:latin typeface="Formata 1"/>
              <a:ea typeface="Formata 1"/>
              <a:cs typeface="Arial"/>
            </a:endParaRPr>
          </a:p>
          <a:p>
            <a:pPr>
              <a:lnSpc>
                <a:spcPts val="3200"/>
              </a:lnSpc>
            </a:pPr>
            <a:endParaRPr lang="en-US" sz="3200" spc="-1" dirty="0">
              <a:solidFill>
                <a:srgbClr val="000000"/>
              </a:solidFill>
              <a:latin typeface="Formata 1"/>
              <a:ea typeface="Formata 1"/>
              <a:cs typeface="Arial"/>
            </a:endParaRPr>
          </a:p>
          <a:p>
            <a:pPr>
              <a:lnSpc>
                <a:spcPts val="3200"/>
              </a:lnSpc>
            </a:pPr>
            <a:r>
              <a:rPr lang="en-US" sz="3200" spc="-1">
                <a:latin typeface="Formata 1"/>
                <a:cs typeface="Arial"/>
              </a:rPr>
              <a:t>4) Output layer.</a:t>
            </a:r>
            <a:endParaRPr lang="en-US" sz="3200" spc="-1" dirty="0">
              <a:latin typeface="Formata 1"/>
              <a:cs typeface="Arial"/>
            </a:endParaRPr>
          </a:p>
          <a:p>
            <a:pPr>
              <a:lnSpc>
                <a:spcPts val="3200"/>
              </a:lnSpc>
            </a:pPr>
            <a:endParaRPr lang="en-US" sz="3200" spc="-1" dirty="0">
              <a:latin typeface="Formata 1"/>
              <a:cs typeface="Arial"/>
            </a:endParaRPr>
          </a:p>
          <a:p>
            <a:pPr>
              <a:lnSpc>
                <a:spcPts val="3200"/>
              </a:lnSpc>
            </a:pPr>
            <a:endParaRPr lang="en-US" sz="3200" spc="-1" dirty="0">
              <a:latin typeface="Segoe UI"/>
              <a:cs typeface="Segoe UI"/>
            </a:endParaRPr>
          </a:p>
        </p:txBody>
      </p:sp>
      <p:pic>
        <p:nvPicPr>
          <p:cNvPr id="140" name="Imagem 139"/>
          <p:cNvPicPr/>
          <p:nvPr/>
        </p:nvPicPr>
        <p:blipFill>
          <a:blip r:embed="rId7"/>
          <a:stretch/>
        </p:blipFill>
        <p:spPr>
          <a:xfrm>
            <a:off x="900000" y="3420000"/>
            <a:ext cx="7560000" cy="421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926C-8601-AC97-1588-4E472A041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3">
            <a:extLst>
              <a:ext uri="{FF2B5EF4-FFF2-40B4-BE49-F238E27FC236}">
                <a16:creationId xmlns:a16="http://schemas.microsoft.com/office/drawing/2014/main" id="{3306853E-40AD-E7AD-9C25-A16A9C689A02}"/>
              </a:ext>
            </a:extLst>
          </p:cNvPr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A03E0201-EC2B-C3E2-B714-216F3AB92349}"/>
                </a:ext>
              </a:extLst>
            </p:cNvPr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6">
              <a:extLst>
                <a:ext uri="{FF2B5EF4-FFF2-40B4-BE49-F238E27FC236}">
                  <a16:creationId xmlns:a16="http://schemas.microsoft.com/office/drawing/2014/main" id="{E57BE85B-2645-1611-7F46-EE19FC6DE681}"/>
                </a:ext>
              </a:extLst>
            </p:cNvPr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3" name="Freeform 12">
            <a:extLst>
              <a:ext uri="{FF2B5EF4-FFF2-40B4-BE49-F238E27FC236}">
                <a16:creationId xmlns:a16="http://schemas.microsoft.com/office/drawing/2014/main" id="{DDAE6F6C-3F30-1C78-CAF1-EC2890D3FFB0}"/>
              </a:ext>
            </a:extLst>
          </p:cNvPr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3">
            <a:extLst>
              <a:ext uri="{FF2B5EF4-FFF2-40B4-BE49-F238E27FC236}">
                <a16:creationId xmlns:a16="http://schemas.microsoft.com/office/drawing/2014/main" id="{8922D720-A44F-4751-8EB0-243B90A62BAD}"/>
              </a:ext>
            </a:extLst>
          </p:cNvPr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reeform 14">
            <a:extLst>
              <a:ext uri="{FF2B5EF4-FFF2-40B4-BE49-F238E27FC236}">
                <a16:creationId xmlns:a16="http://schemas.microsoft.com/office/drawing/2014/main" id="{D38857AC-8FC2-EC86-4DDA-06DFD8C6AA43}"/>
              </a:ext>
            </a:extLst>
          </p:cNvPr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7">
            <a:extLst>
              <a:ext uri="{FF2B5EF4-FFF2-40B4-BE49-F238E27FC236}">
                <a16:creationId xmlns:a16="http://schemas.microsoft.com/office/drawing/2014/main" id="{C8D6BBC3-BEE4-DB6E-1487-1970B2608D38}"/>
              </a:ext>
            </a:extLst>
          </p:cNvPr>
          <p:cNvSpPr/>
          <p:nvPr/>
        </p:nvSpPr>
        <p:spPr>
          <a:xfrm>
            <a:off x="1028880" y="1778040"/>
            <a:ext cx="16230240" cy="8781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200" b="1" spc="-1">
                <a:solidFill>
                  <a:srgbClr val="000000"/>
                </a:solidFill>
                <a:latin typeface="Formata 2 Medium"/>
              </a:rPr>
              <a:t>Implementação prática de um transformer!</a:t>
            </a:r>
            <a:endParaRPr lang="en-US" sz="5200" b="1" strike="noStrike" spc="-1">
              <a:solidFill>
                <a:srgbClr val="000000"/>
              </a:solidFill>
              <a:latin typeface="Formata 2 Medium"/>
            </a:endParaRPr>
          </a:p>
        </p:txBody>
      </p:sp>
      <p:sp>
        <p:nvSpPr>
          <p:cNvPr id="97" name="TextBox 11">
            <a:extLst>
              <a:ext uri="{FF2B5EF4-FFF2-40B4-BE49-F238E27FC236}">
                <a16:creationId xmlns:a16="http://schemas.microsoft.com/office/drawing/2014/main" id="{2BE4E7BA-72DB-2E6E-71D2-D9C07F4D6072}"/>
              </a:ext>
            </a:extLst>
          </p:cNvPr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C5D220E7-BC6F-A203-6D37-342B6822753C}"/>
              </a:ext>
            </a:extLst>
          </p:cNvPr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reeform 15">
            <a:extLst>
              <a:ext uri="{FF2B5EF4-FFF2-40B4-BE49-F238E27FC236}">
                <a16:creationId xmlns:a16="http://schemas.microsoft.com/office/drawing/2014/main" id="{A80B2EAF-5C10-5D75-1604-48E5F20D905F}"/>
              </a:ext>
            </a:extLst>
          </p:cNvPr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60CED7C-9FEC-1B6B-BBEB-894AEA4CCEC3}"/>
              </a:ext>
            </a:extLst>
          </p:cNvPr>
          <p:cNvSpPr txBox="1"/>
          <p:nvPr/>
        </p:nvSpPr>
        <p:spPr>
          <a:xfrm>
            <a:off x="900000" y="3420000"/>
            <a:ext cx="15891120" cy="629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defTabSz="914400">
              <a:lnSpc>
                <a:spcPts val="3200"/>
              </a:lnSpc>
            </a:pPr>
            <a:r>
              <a:rPr lang="en-US" sz="3200" spc="-1">
                <a:solidFill>
                  <a:srgbClr val="000000"/>
                </a:solidFill>
                <a:latin typeface="Segoe UI"/>
                <a:ea typeface="Formata 1"/>
                <a:cs typeface="Segoe UI"/>
                <a:hlinkClick r:id="rId7"/>
              </a:rPr>
              <a:t>https://github.com/gusfring41/Apresentacao-LLM-CIS</a:t>
            </a:r>
            <a:endParaRPr lang="en-US" sz="3200" b="0" strike="noStrike" spc="-1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92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9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53" name="Freeform 41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TextBox 33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5" name="Freeform 42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Freeform 43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Freeform 44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Box 34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5200" b="1" strike="noStrike" spc="-1">
                <a:solidFill>
                  <a:srgbClr val="000000"/>
                </a:solidFill>
                <a:latin typeface="Formata 2 Medium"/>
                <a:ea typeface="Formata 2 Medium"/>
              </a:rPr>
              <a:t>O que o futuro nos espera?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35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Box 36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Freeform 45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aixaDeTexto 161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1)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Modelos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mais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eficientes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e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acessíveis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;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2) 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IA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mais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útil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e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especializada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;</a:t>
            </a:r>
            <a:endParaRPr lang="en-US" sz="3200" b="0" strike="noStrike" spc="-1" dirty="0">
              <a:solidFill>
                <a:srgbClr val="000000"/>
              </a:solidFill>
              <a:latin typeface="Formata 1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3) 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Impacto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ambiental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significativo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;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4) 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Risco de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uso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malicioso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e </a:t>
            </a:r>
            <a:r>
              <a:rPr lang="en-US" sz="3200" spc="-1" dirty="0" err="1">
                <a:solidFill>
                  <a:srgbClr val="000000"/>
                </a:solidFill>
                <a:latin typeface="Formata 1"/>
                <a:ea typeface="Formata 1"/>
              </a:rPr>
              <a:t>desigualdade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.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6"/>
          <p:cNvGrpSpPr/>
          <p:nvPr/>
        </p:nvGrpSpPr>
        <p:grpSpPr>
          <a:xfrm>
            <a:off x="1028880" y="9170640"/>
            <a:ext cx="2446200" cy="765360"/>
            <a:chOff x="1028880" y="9170640"/>
            <a:chExt cx="2446200" cy="765360"/>
          </a:xfrm>
        </p:grpSpPr>
        <p:sp>
          <p:nvSpPr>
            <p:cNvPr id="164" name="Freeform 26"/>
            <p:cNvSpPr/>
            <p:nvPr/>
          </p:nvSpPr>
          <p:spPr>
            <a:xfrm>
              <a:off x="1028880" y="9416880"/>
              <a:ext cx="2446200" cy="519120"/>
            </a:xfrm>
            <a:custGeom>
              <a:avLst/>
              <a:gdLst>
                <a:gd name="textAreaLeft" fmla="*/ 0 w 2446200"/>
                <a:gd name="textAreaRight" fmla="*/ 2446560 w 2446200"/>
                <a:gd name="textAreaTop" fmla="*/ 0 h 519120"/>
                <a:gd name="textAreaBottom" fmla="*/ 519480 h 519120"/>
              </a:gdLst>
              <a:ahLst/>
              <a:cxnLst/>
              <a:rect l="textAreaLeft" t="textAreaTop" r="textAreaRight" b="textAreaBottom"/>
              <a:pathLst>
                <a:path w="852865" h="181021">
                  <a:moveTo>
                    <a:pt x="0" y="0"/>
                  </a:moveTo>
                  <a:lnTo>
                    <a:pt x="852865" y="0"/>
                  </a:lnTo>
                  <a:lnTo>
                    <a:pt x="852865" y="181021"/>
                  </a:lnTo>
                  <a:lnTo>
                    <a:pt x="0" y="181021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TextBox 21"/>
            <p:cNvSpPr/>
            <p:nvPr/>
          </p:nvSpPr>
          <p:spPr>
            <a:xfrm>
              <a:off x="1028880" y="9170640"/>
              <a:ext cx="2446200" cy="76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50760" tIns="50760" rIns="50760" bIns="50760" anchor="t">
              <a:noAutofit/>
            </a:bodyPr>
            <a:lstStyle/>
            <a:p>
              <a:pPr defTabSz="914400">
                <a:lnSpc>
                  <a:spcPts val="3078"/>
                </a:lnSpc>
              </a:pPr>
              <a:r>
                <a:rPr lang="en-US" sz="2200" b="1" strike="noStrike" spc="-1">
                  <a:solidFill>
                    <a:srgbClr val="000000"/>
                  </a:solidFill>
                  <a:latin typeface="Calibri (MS) Bold"/>
                  <a:ea typeface="Calibri (MS) Bold"/>
                </a:rPr>
                <a:t>www.ieee.org</a:t>
              </a:r>
              <a:endParaRPr lang="pt-BR" sz="2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6" name="Freeform 27"/>
          <p:cNvSpPr/>
          <p:nvPr/>
        </p:nvSpPr>
        <p:spPr>
          <a:xfrm>
            <a:off x="528840" y="8609040"/>
            <a:ext cx="17230320" cy="55656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56560"/>
              <a:gd name="textAreaBottom" fmla="*/ 556920 h 556560"/>
            </a:gdLst>
            <a:ahLst/>
            <a:cxnLst/>
            <a:rect l="textAreaLeft" t="textAreaTop" r="textAreaRight" b="textAreaBottom"/>
            <a:pathLst>
              <a:path w="17230649" h="556825">
                <a:moveTo>
                  <a:pt x="0" y="0"/>
                </a:moveTo>
                <a:lnTo>
                  <a:pt x="17230650" y="0"/>
                </a:lnTo>
                <a:lnTo>
                  <a:pt x="17230650" y="556825"/>
                </a:lnTo>
                <a:lnTo>
                  <a:pt x="0" y="5568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Freeform 28"/>
          <p:cNvSpPr/>
          <p:nvPr/>
        </p:nvSpPr>
        <p:spPr>
          <a:xfrm>
            <a:off x="15356520" y="9341280"/>
            <a:ext cx="1902240" cy="594360"/>
          </a:xfrm>
          <a:custGeom>
            <a:avLst/>
            <a:gdLst>
              <a:gd name="textAreaLeft" fmla="*/ 0 w 1902240"/>
              <a:gd name="textAreaRight" fmla="*/ 1902600 w 1902240"/>
              <a:gd name="textAreaTop" fmla="*/ 0 h 594360"/>
              <a:gd name="textAreaBottom" fmla="*/ 594720 h 594360"/>
            </a:gdLst>
            <a:ahLst/>
            <a:cxnLst/>
            <a:rect l="textAreaLeft" t="textAreaTop" r="textAreaRight" b="textAreaBottom"/>
            <a:pathLst>
              <a:path w="1902683" h="594588">
                <a:moveTo>
                  <a:pt x="0" y="0"/>
                </a:moveTo>
                <a:lnTo>
                  <a:pt x="1902683" y="0"/>
                </a:lnTo>
                <a:lnTo>
                  <a:pt x="1902683" y="594588"/>
                </a:lnTo>
                <a:lnTo>
                  <a:pt x="0" y="5945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Freeform 29"/>
          <p:cNvSpPr/>
          <p:nvPr/>
        </p:nvSpPr>
        <p:spPr>
          <a:xfrm>
            <a:off x="528840" y="1028880"/>
            <a:ext cx="17230320" cy="584280"/>
          </a:xfrm>
          <a:custGeom>
            <a:avLst/>
            <a:gdLst>
              <a:gd name="textAreaLeft" fmla="*/ 0 w 17230320"/>
              <a:gd name="textAreaRight" fmla="*/ 17230680 w 17230320"/>
              <a:gd name="textAreaTop" fmla="*/ 0 h 584280"/>
              <a:gd name="textAreaBottom" fmla="*/ 584640 h 584280"/>
            </a:gdLst>
            <a:ahLst/>
            <a:cxnLst/>
            <a:rect l="textAreaLeft" t="textAreaTop" r="textAreaRight" b="textAreaBottom"/>
            <a:pathLst>
              <a:path w="17230649" h="584691">
                <a:moveTo>
                  <a:pt x="0" y="0"/>
                </a:moveTo>
                <a:lnTo>
                  <a:pt x="17230650" y="0"/>
                </a:lnTo>
                <a:lnTo>
                  <a:pt x="17230650" y="584691"/>
                </a:lnTo>
                <a:lnTo>
                  <a:pt x="0" y="5846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2"/>
          <p:cNvSpPr/>
          <p:nvPr/>
        </p:nvSpPr>
        <p:spPr>
          <a:xfrm>
            <a:off x="1028880" y="1778040"/>
            <a:ext cx="16230240" cy="92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7279"/>
              </a:lnSpc>
            </a:pPr>
            <a:r>
              <a:rPr lang="en-US" sz="5200" b="1" strike="noStrike" spc="-1">
                <a:solidFill>
                  <a:srgbClr val="000000"/>
                </a:solidFill>
                <a:latin typeface="Formata 2 Medium"/>
                <a:ea typeface="Formata 2 Medium"/>
              </a:rPr>
              <a:t>Fontes:</a:t>
            </a:r>
            <a:endParaRPr lang="pt-BR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23"/>
          <p:cNvSpPr/>
          <p:nvPr/>
        </p:nvSpPr>
        <p:spPr>
          <a:xfrm>
            <a:off x="1028880" y="3369960"/>
            <a:ext cx="6324480" cy="40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24"/>
          <p:cNvSpPr/>
          <p:nvPr/>
        </p:nvSpPr>
        <p:spPr>
          <a:xfrm>
            <a:off x="14026680" y="336600"/>
            <a:ext cx="3732120" cy="134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784"/>
              </a:lnSpc>
            </a:pPr>
            <a:r>
              <a:rPr lang="en-US" sz="2700" b="1" strike="noStrike" spc="-1">
                <a:solidFill>
                  <a:srgbClr val="00629B"/>
                </a:solidFill>
                <a:latin typeface="Roboto Bold"/>
                <a:ea typeface="Roboto Bold"/>
              </a:rPr>
              <a:t>Universidade de Brasília</a:t>
            </a:r>
            <a:endParaRPr lang="pt-BR" sz="2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027"/>
              </a:lnSpc>
            </a:pPr>
            <a:r>
              <a:rPr lang="en-US" sz="2170" b="0" strike="noStrike" spc="-1">
                <a:solidFill>
                  <a:srgbClr val="00629B"/>
                </a:solidFill>
                <a:latin typeface="Roboto"/>
                <a:ea typeface="Roboto"/>
              </a:rPr>
              <a:t>IEEE Student Branch</a:t>
            </a:r>
            <a:endParaRPr lang="pt-BR" sz="21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Freeform 30"/>
          <p:cNvSpPr/>
          <p:nvPr/>
        </p:nvSpPr>
        <p:spPr>
          <a:xfrm>
            <a:off x="690120" y="184680"/>
            <a:ext cx="2952000" cy="1206360"/>
          </a:xfrm>
          <a:custGeom>
            <a:avLst/>
            <a:gdLst>
              <a:gd name="textAreaLeft" fmla="*/ 0 w 2952000"/>
              <a:gd name="textAreaRight" fmla="*/ 2952360 w 2952000"/>
              <a:gd name="textAreaTop" fmla="*/ 0 h 1206360"/>
              <a:gd name="textAreaBottom" fmla="*/ 1206720 h 1206360"/>
            </a:gdLst>
            <a:ahLst/>
            <a:cxnLst/>
            <a:rect l="textAreaLeft" t="textAreaTop" r="textAreaRight" b="textAreaBottom"/>
            <a:pathLst>
              <a:path w="2952356" h="1206576">
                <a:moveTo>
                  <a:pt x="0" y="0"/>
                </a:moveTo>
                <a:lnTo>
                  <a:pt x="2952356" y="0"/>
                </a:lnTo>
                <a:lnTo>
                  <a:pt x="2952356" y="1206577"/>
                </a:lnTo>
                <a:lnTo>
                  <a:pt x="0" y="120657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172"/>
          <p:cNvSpPr txBox="1"/>
          <p:nvPr/>
        </p:nvSpPr>
        <p:spPr>
          <a:xfrm>
            <a:off x="900000" y="3420000"/>
            <a:ext cx="15891120" cy="50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defTabSz="914400"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1) https://arxiv.org/abs/1706.03762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2) https://learnopencv.com/deciphering-llms/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3)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https://jalammar.github.io/illustrated-transformer/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latin typeface="Formata 1"/>
                <a:ea typeface="Formata 1"/>
              </a:rPr>
              <a:t>4)</a:t>
            </a:r>
            <a:r>
              <a:rPr lang="en-US" sz="3200" spc="-1" dirty="0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https://www.youtube.com/watch?v=LPZh9BOjkQs&amp;ab_channel=3Blue1Brown</a:t>
            </a:r>
            <a:endParaRPr lang="pt-BR" sz="3200" b="0" strike="noStrike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32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Formata 1"/>
                <a:ea typeface="Formata 1"/>
              </a:rPr>
              <a:t>5)</a:t>
            </a:r>
            <a:r>
              <a:rPr lang="en-US" sz="3200" spc="-1">
                <a:solidFill>
                  <a:srgbClr val="000000"/>
                </a:solidFill>
                <a:latin typeface="Formata 1"/>
                <a:ea typeface="Formata 1"/>
              </a:rPr>
              <a:t> </a:t>
            </a:r>
            <a:r>
              <a:rPr lang="en-US" sz="3200" spc="-1" dirty="0">
                <a:solidFill>
                  <a:srgbClr val="000000"/>
                </a:solidFill>
                <a:ea typeface="+mn-lt"/>
                <a:cs typeface="+mn-lt"/>
              </a:rPr>
              <a:t>https://www.youtube.com/watch?v=wjZofJX0v4M&amp;ab_channel=3Blue1Brown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200"/>
              </a:lnSpc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Office PowerPoint</Application>
  <PresentationFormat>Custom</PresentationFormat>
  <Paragraphs>0</Paragraphs>
  <Slides>10</Slides>
  <Notes>0</Notes>
  <HiddenSlides>0</HiddenSlide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Período x</dc:title>
  <dc:subject/>
  <dc:creator/>
  <dc:description/>
  <cp:lastModifiedBy/>
  <cp:revision>132</cp:revision>
  <dcterms:created xsi:type="dcterms:W3CDTF">2006-08-16T00:00:00Z</dcterms:created>
  <dcterms:modified xsi:type="dcterms:W3CDTF">2025-06-22T18:51:56Z</dcterms:modified>
  <dc:identifier>DAGkSr2ezd4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