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media/image5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5485FD-53F4-47C1-9697-98FC8CED49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48E14DF-EB58-4909-B6BA-075C963F74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9D158F0-08C4-4365-A247-F2E67D3413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537EEA-09C9-47A4-97AC-980DE99794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D74FFB-1A45-4654-8965-2F78D520C5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1EFAAB0-4D2C-4069-91F7-34A6CE0977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8196B64-9664-40DA-8C36-2DC691176C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E484F6B-F8A8-4E43-B5E2-43F96E68D4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11D69F5-F0EB-42E7-8E3C-22B803BCFC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D311EA5-7206-461E-9724-B11967A7F2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2D91EF4-E7A0-4C8B-86E2-8F7DF38F82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9D1957-78DC-4D04-954A-0161E18BEB1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78583C-E889-4993-80CF-0B8153EB4B3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9DE10B-2F2E-4313-905F-F088ECE7762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839974D-2531-4A0A-9D58-921127EFDEC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1089EB9-DD8F-404B-B9BB-C0ACA12E43E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50B388-A9F8-4AF4-8148-FCF25E4DEA4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01F610-97D0-4C13-8623-ADE00A4BAE3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89060B-50DF-4BFA-BBDD-E2146B712D7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B71005-3924-4DD7-8B46-07B52EEFFA3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45F149-3D35-4C97-9743-C498916CD93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A026CF-92D6-44DD-868C-4F18D984B32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github.com/gusfring41/Apresentacao-LLM-CIS" TargetMode="External"/><Relationship Id="rId7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68" name="Freeform 3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TextBox 4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0" name="Freeform 5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6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Freeform 7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6804720" y="3218760"/>
            <a:ext cx="4677840" cy="42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200"/>
              </a:lnSpc>
            </a:pPr>
            <a:r>
              <a:rPr b="1" lang="en-US" sz="8000" spc="-1" strike="noStrike">
                <a:solidFill>
                  <a:srgbClr val="000204"/>
                </a:solidFill>
                <a:latin typeface="Formata 1 Bold"/>
                <a:ea typeface="Formata 1 Bold"/>
              </a:rPr>
              <a:t>Período 5</a:t>
            </a:r>
            <a:endParaRPr b="0" lang="pt-BR" sz="8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11200"/>
              </a:lnSpc>
            </a:pPr>
            <a:r>
              <a:rPr b="1" lang="en-US" sz="8000" spc="-1" strike="noStrike">
                <a:solidFill>
                  <a:srgbClr val="000204"/>
                </a:solidFill>
                <a:latin typeface="Formata 1 Bold"/>
                <a:ea typeface="Formata 1 Bold"/>
              </a:rPr>
              <a:t>LLM</a:t>
            </a:r>
            <a:endParaRPr b="0" lang="pt-B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9"/>
          <p:cNvSpPr/>
          <p:nvPr/>
        </p:nvSpPr>
        <p:spPr>
          <a:xfrm>
            <a:off x="8206920" y="4856040"/>
            <a:ext cx="1873440" cy="10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399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10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Freeform 11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5771160" y="7740000"/>
            <a:ext cx="6648840" cy="6436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Daniel, Gustavo, Márcio, Matheus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6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71" name="Freeform 26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TextBox 21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3" name="Freeform 27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Freeform 28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Freeform 29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Box 22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Fontes: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Box 23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extBox 24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Freeform 30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900000" y="3420000"/>
            <a:ext cx="15891120" cy="50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1) https://arxiv.org/abs/1706.03762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2) https://learnopencv.com/deciphering-llms/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3)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4)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5)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2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79" name="Freeform 3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" name="TextBox 4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1" name="Freeform 5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Freeform 6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Freeform 7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8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O que é uma LLM?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9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2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10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Freeform 11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900000" y="3420000"/>
            <a:ext cx="15891120" cy="50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1) LLM: Large Language Models;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2) Modelos de lingaugem treinados em grande volume de texto;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3) Capazes de gerar, completar, traduzir, …, texto;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4) Exemplos: ChatGPT, Gemini, DeepSeek, LLaMA.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3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90" name="Freeform 10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" name="TextBox 6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2" name="Freeform 12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Freeform 13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reeform 14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7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Como funcionam? “Attention is All You Need”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11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12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Freeform 15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900000" y="3420000"/>
            <a:ext cx="15891120" cy="629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1) Arquitetura base: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Transformes → embeddings + atenção + camadas;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2) Treinamento: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Pré-treinamento com uma grande quantidade de texto + previsão de 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       tokens(GPT/BERT ) + fine-tuning + RLHF;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3) Parâmetros: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     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Milhões até trilhões de parâmetros → custo alto!(memória, processamento,             energia)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7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01" name="Freeform 31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" name="TextBox 25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3" name="Freeform 32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Freeform 33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Freeform 34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26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Visualização: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27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28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Freeform 35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6"/>
          <a:stretch/>
        </p:blipFill>
        <p:spPr>
          <a:xfrm>
            <a:off x="1028880" y="3369960"/>
            <a:ext cx="7314840" cy="411444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 txBox="1"/>
          <p:nvPr/>
        </p:nvSpPr>
        <p:spPr>
          <a:xfrm>
            <a:off x="9180000" y="3420000"/>
            <a:ext cx="8100000" cy="41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1)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2)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13" name="Freeform 1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" name="TextBox 1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5" name="Freeform 2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Freeform 4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Freeform 8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Box 2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Visualização: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Box 3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5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Freeform 9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6"/>
          <a:stretch/>
        </p:blipFill>
        <p:spPr>
          <a:xfrm>
            <a:off x="650160" y="3420000"/>
            <a:ext cx="4749840" cy="407232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7"/>
          <a:stretch/>
        </p:blipFill>
        <p:spPr>
          <a:xfrm>
            <a:off x="6660000" y="3426120"/>
            <a:ext cx="4860000" cy="413388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8"/>
          <a:stretch/>
        </p:blipFill>
        <p:spPr>
          <a:xfrm>
            <a:off x="12420000" y="3420000"/>
            <a:ext cx="4867200" cy="414000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 txBox="1"/>
          <p:nvPr/>
        </p:nvSpPr>
        <p:spPr>
          <a:xfrm>
            <a:off x="900000" y="7920000"/>
            <a:ext cx="16200000" cy="689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tokenização do input                    token embedding                    positional embedding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8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27" name="Freeform 36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" name="TextBox 29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9" name="Freeform 37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Freeform 38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Freeform 39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30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Desvendando os Transformers: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Box 31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32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Freeform 40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9180000" y="3420000"/>
            <a:ext cx="8100000" cy="41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1)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2)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6"/>
          <a:stretch/>
        </p:blipFill>
        <p:spPr>
          <a:xfrm>
            <a:off x="900000" y="3420000"/>
            <a:ext cx="7560000" cy="421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4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39" name="Freeform 16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TextBox 13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1" name="Freeform 17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Freeform 18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Freeform 19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14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Desvendando os Transformers: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6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Freeform 20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5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49" name="Freeform 21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TextBox 17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1" name="Freeform 22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Freeform 23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Freeform 24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Box 18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Implementação prática de um transformer!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Box 19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20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Freeform 25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900000" y="3420000"/>
            <a:ext cx="15891120" cy="50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  <a:hlinkClick r:id="rId6"/>
              </a:rPr>
              <a:t>https://github.com/gusfring41/Apresentacao-LLM-CIS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9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60" name="Freeform 41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" name="TextBox 33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t">
              <a:noAutofit/>
            </a:bodyPr>
            <a:p>
              <a:pPr defTabSz="914400">
                <a:lnSpc>
                  <a:spcPts val="3078"/>
                </a:lnSpc>
              </a:pPr>
              <a:r>
                <a:rPr b="1" lang="en-US" sz="2200" spc="-1" strike="noStrike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b="0" lang="pt-BR" sz="2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2" name="Freeform 42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Freeform 43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Freeform 44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Box 34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279"/>
              </a:lnSpc>
            </a:pPr>
            <a:r>
              <a:rPr b="1" lang="en-US" sz="5200" spc="-1" strike="noStrike">
                <a:solidFill>
                  <a:srgbClr val="000000"/>
                </a:solidFill>
                <a:latin typeface="Formata 2 Medium"/>
                <a:ea typeface="Formata 2 Medium"/>
              </a:rPr>
              <a:t>O que o futuro nos espera?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Box 35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Box 36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84"/>
              </a:lnSpc>
            </a:pPr>
            <a:r>
              <a:rPr b="1" lang="en-US" sz="2700" spc="-1" strike="noStrike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b="0" lang="pt-BR" sz="2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b="0" lang="en-US" sz="2170" spc="-1" strike="noStrike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b="0" lang="pt-BR" sz="21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Freeform 45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900000" y="3420000"/>
            <a:ext cx="15891120" cy="50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1)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2)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3)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Formata 1"/>
                <a:ea typeface="Formata 1"/>
              </a:rPr>
              <a:t>4)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DAGkSr2ezd4</dc:identifier>
  <dc:language>pt-BR</dc:language>
  <cp:lastModifiedBy/>
  <dcterms:modified xsi:type="dcterms:W3CDTF">2025-06-17T16:51:45Z</dcterms:modified>
  <cp:revision>2</cp:revision>
  <dc:subject/>
  <dc:title>Período 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