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756" r:id="rId3"/>
  </p:sldMasterIdLst>
  <p:sldIdLst>
    <p:sldId id="256" r:id="rId4"/>
    <p:sldId id="258" r:id="rId5"/>
    <p:sldId id="257" r:id="rId6"/>
    <p:sldId id="260" r:id="rId7"/>
    <p:sldId id="265" r:id="rId8"/>
    <p:sldId id="262" r:id="rId9"/>
    <p:sldId id="263" r:id="rId10"/>
    <p:sldId id="261" r:id="rId11"/>
    <p:sldId id="266" r:id="rId12"/>
    <p:sldId id="267" r:id="rId13"/>
    <p:sldId id="268" r:id="rId14"/>
    <p:sldId id="274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072620-C03E-496D-9B0D-AB934170800F}" v="160" dt="2018-12-04T07:01:43.2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24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현진 안" userId="0429ee9b29b92f28" providerId="LiveId" clId="{99072620-C03E-496D-9B0D-AB934170800F}"/>
    <pc:docChg chg="custSel addSld delSld modSld sldOrd">
      <pc:chgData name="현진 안" userId="0429ee9b29b92f28" providerId="LiveId" clId="{99072620-C03E-496D-9B0D-AB934170800F}" dt="2018-12-04T07:02:11.163" v="1715" actId="1035"/>
      <pc:docMkLst>
        <pc:docMk/>
      </pc:docMkLst>
      <pc:sldChg chg="addSp delSp modSp del">
        <pc:chgData name="현진 안" userId="0429ee9b29b92f28" providerId="LiveId" clId="{99072620-C03E-496D-9B0D-AB934170800F}" dt="2018-12-04T06:49:38.402" v="4" actId="2696"/>
        <pc:sldMkLst>
          <pc:docMk/>
          <pc:sldMk cId="3070822054" sldId="269"/>
        </pc:sldMkLst>
        <pc:spChg chg="add mod">
          <ac:chgData name="현진 안" userId="0429ee9b29b92f28" providerId="LiveId" clId="{99072620-C03E-496D-9B0D-AB934170800F}" dt="2018-12-04T06:49:18.235" v="0" actId="478"/>
          <ac:spMkLst>
            <pc:docMk/>
            <pc:sldMk cId="3070822054" sldId="269"/>
            <ac:spMk id="3" creationId="{A3DF28A9-93A5-432F-9EC3-42F129C6531A}"/>
          </ac:spMkLst>
        </pc:spChg>
        <pc:spChg chg="del">
          <ac:chgData name="현진 안" userId="0429ee9b29b92f28" providerId="LiveId" clId="{99072620-C03E-496D-9B0D-AB934170800F}" dt="2018-12-04T06:49:18.235" v="0" actId="478"/>
          <ac:spMkLst>
            <pc:docMk/>
            <pc:sldMk cId="3070822054" sldId="269"/>
            <ac:spMk id="6" creationId="{82E9A808-3E20-4CFD-9F30-4FBA24E24AD4}"/>
          </ac:spMkLst>
        </pc:spChg>
      </pc:sldChg>
      <pc:sldChg chg="add del">
        <pc:chgData name="현진 안" userId="0429ee9b29b92f28" providerId="LiveId" clId="{99072620-C03E-496D-9B0D-AB934170800F}" dt="2018-12-04T06:50:22.011" v="38"/>
        <pc:sldMkLst>
          <pc:docMk/>
          <pc:sldMk cId="1176302265" sldId="270"/>
        </pc:sldMkLst>
      </pc:sldChg>
      <pc:sldChg chg="addSp delSp modSp add del ord">
        <pc:chgData name="현진 안" userId="0429ee9b29b92f28" providerId="LiveId" clId="{99072620-C03E-496D-9B0D-AB934170800F}" dt="2018-12-04T06:50:18.994" v="36" actId="2696"/>
        <pc:sldMkLst>
          <pc:docMk/>
          <pc:sldMk cId="1993222931" sldId="270"/>
        </pc:sldMkLst>
        <pc:spChg chg="del">
          <ac:chgData name="현진 안" userId="0429ee9b29b92f28" providerId="LiveId" clId="{99072620-C03E-496D-9B0D-AB934170800F}" dt="2018-12-04T06:49:59.598" v="30" actId="478"/>
          <ac:spMkLst>
            <pc:docMk/>
            <pc:sldMk cId="1993222931" sldId="270"/>
            <ac:spMk id="2" creationId="{01604EB5-9008-4F21-80D9-C032DFB242AF}"/>
          </ac:spMkLst>
        </pc:spChg>
        <pc:spChg chg="mod">
          <ac:chgData name="현진 안" userId="0429ee9b29b92f28" providerId="LiveId" clId="{99072620-C03E-496D-9B0D-AB934170800F}" dt="2018-12-04T06:49:53.851" v="28" actId="20577"/>
          <ac:spMkLst>
            <pc:docMk/>
            <pc:sldMk cId="1993222931" sldId="270"/>
            <ac:spMk id="3" creationId="{70292E53-3347-4EF1-9FFC-9F6AF4013B71}"/>
          </ac:spMkLst>
        </pc:spChg>
        <pc:spChg chg="add mod">
          <ac:chgData name="현진 안" userId="0429ee9b29b92f28" providerId="LiveId" clId="{99072620-C03E-496D-9B0D-AB934170800F}" dt="2018-12-04T06:49:56.648" v="29" actId="478"/>
          <ac:spMkLst>
            <pc:docMk/>
            <pc:sldMk cId="1993222931" sldId="270"/>
            <ac:spMk id="5" creationId="{43919177-C488-42B1-B1D4-C549049D7A65}"/>
          </ac:spMkLst>
        </pc:spChg>
        <pc:spChg chg="add mod">
          <ac:chgData name="현진 안" userId="0429ee9b29b92f28" providerId="LiveId" clId="{99072620-C03E-496D-9B0D-AB934170800F}" dt="2018-12-04T06:49:59.598" v="30" actId="478"/>
          <ac:spMkLst>
            <pc:docMk/>
            <pc:sldMk cId="1993222931" sldId="270"/>
            <ac:spMk id="8" creationId="{BFE069E6-E591-42EE-9228-CF6E410595C4}"/>
          </ac:spMkLst>
        </pc:spChg>
        <pc:picChg chg="del">
          <ac:chgData name="현진 안" userId="0429ee9b29b92f28" providerId="LiveId" clId="{99072620-C03E-496D-9B0D-AB934170800F}" dt="2018-12-04T06:49:56.648" v="29" actId="478"/>
          <ac:picMkLst>
            <pc:docMk/>
            <pc:sldMk cId="1993222931" sldId="270"/>
            <ac:picMk id="6" creationId="{C097D563-3339-4D92-A7F1-ACBA23DD4AB0}"/>
          </ac:picMkLst>
        </pc:picChg>
      </pc:sldChg>
      <pc:sldChg chg="add del">
        <pc:chgData name="현진 안" userId="0429ee9b29b92f28" providerId="LiveId" clId="{99072620-C03E-496D-9B0D-AB934170800F}" dt="2018-12-04T06:50:18.208" v="35" actId="2696"/>
        <pc:sldMkLst>
          <pc:docMk/>
          <pc:sldMk cId="1326003883" sldId="271"/>
        </pc:sldMkLst>
      </pc:sldChg>
      <pc:sldChg chg="add del">
        <pc:chgData name="현진 안" userId="0429ee9b29b92f28" providerId="LiveId" clId="{99072620-C03E-496D-9B0D-AB934170800F}" dt="2018-12-04T06:49:44.514" v="7" actId="2696"/>
        <pc:sldMkLst>
          <pc:docMk/>
          <pc:sldMk cId="4216268487" sldId="271"/>
        </pc:sldMkLst>
      </pc:sldChg>
      <pc:sldChg chg="addSp delSp modSp add">
        <pc:chgData name="현진 안" userId="0429ee9b29b92f28" providerId="LiveId" clId="{99072620-C03E-496D-9B0D-AB934170800F}" dt="2018-12-04T07:01:55.963" v="1708" actId="1036"/>
        <pc:sldMkLst>
          <pc:docMk/>
          <pc:sldMk cId="3239617163" sldId="272"/>
        </pc:sldMkLst>
        <pc:spChg chg="del">
          <ac:chgData name="현진 안" userId="0429ee9b29b92f28" providerId="LiveId" clId="{99072620-C03E-496D-9B0D-AB934170800F}" dt="2018-12-04T06:50:15.250" v="34" actId="478"/>
          <ac:spMkLst>
            <pc:docMk/>
            <pc:sldMk cId="3239617163" sldId="272"/>
            <ac:spMk id="5" creationId="{43919177-C488-42B1-B1D4-C549049D7A65}"/>
          </ac:spMkLst>
        </pc:spChg>
        <pc:spChg chg="add mod">
          <ac:chgData name="현진 안" userId="0429ee9b29b92f28" providerId="LiveId" clId="{99072620-C03E-496D-9B0D-AB934170800F}" dt="2018-12-04T06:56:34.900" v="819" actId="207"/>
          <ac:spMkLst>
            <pc:docMk/>
            <pc:sldMk cId="3239617163" sldId="272"/>
            <ac:spMk id="6" creationId="{CAB7118A-D54E-4416-B0FE-C6166E514D02}"/>
          </ac:spMkLst>
        </pc:spChg>
        <pc:spChg chg="add mod">
          <ac:chgData name="현진 안" userId="0429ee9b29b92f28" providerId="LiveId" clId="{99072620-C03E-496D-9B0D-AB934170800F}" dt="2018-12-04T06:55:11.471" v="599"/>
          <ac:spMkLst>
            <pc:docMk/>
            <pc:sldMk cId="3239617163" sldId="272"/>
            <ac:spMk id="7" creationId="{FD7DF683-25B9-4015-AAD1-12AACFE614A3}"/>
          </ac:spMkLst>
        </pc:spChg>
        <pc:spChg chg="del">
          <ac:chgData name="현진 안" userId="0429ee9b29b92f28" providerId="LiveId" clId="{99072620-C03E-496D-9B0D-AB934170800F}" dt="2018-12-04T06:50:14.235" v="33" actId="478"/>
          <ac:spMkLst>
            <pc:docMk/>
            <pc:sldMk cId="3239617163" sldId="272"/>
            <ac:spMk id="8" creationId="{BFE069E6-E591-42EE-9228-CF6E410595C4}"/>
          </ac:spMkLst>
        </pc:spChg>
        <pc:spChg chg="add mod">
          <ac:chgData name="현진 안" userId="0429ee9b29b92f28" providerId="LiveId" clId="{99072620-C03E-496D-9B0D-AB934170800F}" dt="2018-12-04T06:56:12.978" v="794" actId="1036"/>
          <ac:spMkLst>
            <pc:docMk/>
            <pc:sldMk cId="3239617163" sldId="272"/>
            <ac:spMk id="9" creationId="{951D4E2D-0E4F-4993-991F-9B7C922C3660}"/>
          </ac:spMkLst>
        </pc:spChg>
        <pc:spChg chg="add mod">
          <ac:chgData name="현진 안" userId="0429ee9b29b92f28" providerId="LiveId" clId="{99072620-C03E-496D-9B0D-AB934170800F}" dt="2018-12-04T07:01:55.963" v="1708" actId="1036"/>
          <ac:spMkLst>
            <pc:docMk/>
            <pc:sldMk cId="3239617163" sldId="272"/>
            <ac:spMk id="10" creationId="{9DC98A61-A9E3-4ABC-9B3B-72100EDA99DD}"/>
          </ac:spMkLst>
        </pc:spChg>
        <pc:spChg chg="add mod ord">
          <ac:chgData name="현진 안" userId="0429ee9b29b92f28" providerId="LiveId" clId="{99072620-C03E-496D-9B0D-AB934170800F}" dt="2018-12-04T07:01:51.602" v="1699" actId="167"/>
          <ac:spMkLst>
            <pc:docMk/>
            <pc:sldMk cId="3239617163" sldId="272"/>
            <ac:spMk id="11" creationId="{CB932F68-977B-404F-89F5-3D2A16454AFE}"/>
          </ac:spMkLst>
        </pc:spChg>
        <pc:picChg chg="add mod">
          <ac:chgData name="현진 안" userId="0429ee9b29b92f28" providerId="LiveId" clId="{99072620-C03E-496D-9B0D-AB934170800F}" dt="2018-12-04T06:53:28.482" v="453" actId="1037"/>
          <ac:picMkLst>
            <pc:docMk/>
            <pc:sldMk cId="3239617163" sldId="272"/>
            <ac:picMk id="4" creationId="{584A5A08-8B84-4B55-9A13-602ECF3F29A1}"/>
          </ac:picMkLst>
        </pc:picChg>
      </pc:sldChg>
      <pc:sldChg chg="add del">
        <pc:chgData name="현진 안" userId="0429ee9b29b92f28" providerId="LiveId" clId="{99072620-C03E-496D-9B0D-AB934170800F}" dt="2018-12-04T06:49:43.770" v="6" actId="2696"/>
        <pc:sldMkLst>
          <pc:docMk/>
          <pc:sldMk cId="4110104871" sldId="272"/>
        </pc:sldMkLst>
      </pc:sldChg>
      <pc:sldChg chg="addSp delSp modSp add">
        <pc:chgData name="현진 안" userId="0429ee9b29b92f28" providerId="LiveId" clId="{99072620-C03E-496D-9B0D-AB934170800F}" dt="2018-12-04T07:02:11.163" v="1715" actId="1035"/>
        <pc:sldMkLst>
          <pc:docMk/>
          <pc:sldMk cId="702328545" sldId="273"/>
        </pc:sldMkLst>
        <pc:spChg chg="add mod">
          <ac:chgData name="현진 안" userId="0429ee9b29b92f28" providerId="LiveId" clId="{99072620-C03E-496D-9B0D-AB934170800F}" dt="2018-12-04T06:58:18.722" v="1267"/>
          <ac:spMkLst>
            <pc:docMk/>
            <pc:sldMk cId="702328545" sldId="273"/>
            <ac:spMk id="5" creationId="{843A4E94-1D5E-4EF4-8F2A-4D7DB02587FF}"/>
          </ac:spMkLst>
        </pc:spChg>
        <pc:spChg chg="add mod">
          <ac:chgData name="현진 안" userId="0429ee9b29b92f28" providerId="LiveId" clId="{99072620-C03E-496D-9B0D-AB934170800F}" dt="2018-12-04T06:59:45.822" v="1504"/>
          <ac:spMkLst>
            <pc:docMk/>
            <pc:sldMk cId="702328545" sldId="273"/>
            <ac:spMk id="6" creationId="{18A50034-3ED9-4EEB-83E5-F3B969211B6C}"/>
          </ac:spMkLst>
        </pc:spChg>
        <pc:spChg chg="add mod">
          <ac:chgData name="현진 안" userId="0429ee9b29b92f28" providerId="LiveId" clId="{99072620-C03E-496D-9B0D-AB934170800F}" dt="2018-12-04T07:02:11.163" v="1715" actId="1035"/>
          <ac:spMkLst>
            <pc:docMk/>
            <pc:sldMk cId="702328545" sldId="273"/>
            <ac:spMk id="7" creationId="{D4FAE8AA-855A-45B3-AA9A-B48B3BEC964B}"/>
          </ac:spMkLst>
        </pc:spChg>
        <pc:spChg chg="add del">
          <ac:chgData name="현진 안" userId="0429ee9b29b92f28" providerId="LiveId" clId="{99072620-C03E-496D-9B0D-AB934170800F}" dt="2018-12-04T06:59:52.436" v="1508"/>
          <ac:spMkLst>
            <pc:docMk/>
            <pc:sldMk cId="702328545" sldId="273"/>
            <ac:spMk id="8" creationId="{67F07587-5AF8-40B4-B00E-D048BE9C74BE}"/>
          </ac:spMkLst>
        </pc:spChg>
        <pc:spChg chg="add mod">
          <ac:chgData name="현진 안" userId="0429ee9b29b92f28" providerId="LiveId" clId="{99072620-C03E-496D-9B0D-AB934170800F}" dt="2018-12-04T07:02:07.363" v="1710" actId="1035"/>
          <ac:spMkLst>
            <pc:docMk/>
            <pc:sldMk cId="702328545" sldId="273"/>
            <ac:spMk id="9" creationId="{8CBA5A7F-2605-4F9E-BE4C-4CAB730BE599}"/>
          </ac:spMkLst>
        </pc:spChg>
        <pc:spChg chg="add mod ord">
          <ac:chgData name="현진 안" userId="0429ee9b29b92f28" providerId="LiveId" clId="{99072620-C03E-496D-9B0D-AB934170800F}" dt="2018-12-04T07:01:33.395" v="1681" actId="207"/>
          <ac:spMkLst>
            <pc:docMk/>
            <pc:sldMk cId="702328545" sldId="273"/>
            <ac:spMk id="10" creationId="{9DAD574F-0C63-4E07-94BC-757C1CC5AC9A}"/>
          </ac:spMkLst>
        </pc:spChg>
        <pc:picChg chg="add mod">
          <ac:chgData name="현진 안" userId="0429ee9b29b92f28" providerId="LiveId" clId="{99072620-C03E-496D-9B0D-AB934170800F}" dt="2018-12-04T06:53:42.250" v="464" actId="1036"/>
          <ac:picMkLst>
            <pc:docMk/>
            <pc:sldMk cId="702328545" sldId="273"/>
            <ac:picMk id="4" creationId="{CADB05E6-07B6-4E1E-A33E-994CA6BF13DC}"/>
          </ac:picMkLst>
        </pc:picChg>
      </pc:sldChg>
      <pc:sldChg chg="addSp modSp add ord">
        <pc:chgData name="현진 안" userId="0429ee9b29b92f28" providerId="LiveId" clId="{99072620-C03E-496D-9B0D-AB934170800F}" dt="2018-12-04T06:53:17.481" v="446" actId="1076"/>
        <pc:sldMkLst>
          <pc:docMk/>
          <pc:sldMk cId="3891857466" sldId="274"/>
        </pc:sldMkLst>
        <pc:spChg chg="add mod">
          <ac:chgData name="현진 안" userId="0429ee9b29b92f28" providerId="LiveId" clId="{99072620-C03E-496D-9B0D-AB934170800F}" dt="2018-12-04T06:52:09.362" v="266" actId="1035"/>
          <ac:spMkLst>
            <pc:docMk/>
            <pc:sldMk cId="3891857466" sldId="274"/>
            <ac:spMk id="5" creationId="{BD18ABAB-6F39-4484-B5F6-5838CA40682F}"/>
          </ac:spMkLst>
        </pc:spChg>
        <pc:spChg chg="add mod">
          <ac:chgData name="현진 안" userId="0429ee9b29b92f28" providerId="LiveId" clId="{99072620-C03E-496D-9B0D-AB934170800F}" dt="2018-12-04T06:53:17.481" v="446" actId="1076"/>
          <ac:spMkLst>
            <pc:docMk/>
            <pc:sldMk cId="3891857466" sldId="274"/>
            <ac:spMk id="6" creationId="{3B7C8628-543B-40BF-8724-49B71A788559}"/>
          </ac:spMkLst>
        </pc:spChg>
        <pc:picChg chg="add mod">
          <ac:chgData name="현진 안" userId="0429ee9b29b92f28" providerId="LiveId" clId="{99072620-C03E-496D-9B0D-AB934170800F}" dt="2018-12-04T06:50:40.026" v="51" actId="1037"/>
          <ac:picMkLst>
            <pc:docMk/>
            <pc:sldMk cId="3891857466" sldId="274"/>
            <ac:picMk id="4" creationId="{3CC24B77-6D05-41F8-9CA3-389E2F5CAE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2739-6EA1-475F-869E-69E37E7233DC}" type="datetimeFigureOut">
              <a:rPr lang="ko-KR" altLang="en-US" smtClean="0"/>
              <a:t>2018-12-04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2082-DE24-4427-9EF2-72CF002F96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141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2739-6EA1-475F-869E-69E37E7233DC}" type="datetimeFigureOut">
              <a:rPr lang="ko-KR" altLang="en-US" smtClean="0"/>
              <a:t>2018-12-04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2082-DE24-4427-9EF2-72CF002F96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16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2739-6EA1-475F-869E-69E37E7233DC}" type="datetimeFigureOut">
              <a:rPr lang="ko-KR" altLang="en-US" smtClean="0"/>
              <a:t>2018-12-04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2082-DE24-4427-9EF2-72CF002F96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8463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2739-6EA1-475F-869E-69E37E7233DC}" type="datetimeFigureOut">
              <a:rPr lang="ko-KR" altLang="en-US" smtClean="0"/>
              <a:t>2018-12-04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2082-DE24-4427-9EF2-72CF002F96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434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2739-6EA1-475F-869E-69E37E7233DC}" type="datetimeFigureOut">
              <a:rPr lang="ko-KR" altLang="en-US" smtClean="0"/>
              <a:t>2018-12-04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2082-DE24-4427-9EF2-72CF002F96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495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2739-6EA1-475F-869E-69E37E7233DC}" type="datetimeFigureOut">
              <a:rPr lang="ko-KR" altLang="en-US" smtClean="0"/>
              <a:t>2018-12-04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2082-DE24-4427-9EF2-72CF002F96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8564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2739-6EA1-475F-869E-69E37E7233DC}" type="datetimeFigureOut">
              <a:rPr lang="ko-KR" altLang="en-US" smtClean="0"/>
              <a:t>2018-12-04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2082-DE24-4427-9EF2-72CF002F96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680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2739-6EA1-475F-869E-69E37E7233DC}" type="datetimeFigureOut">
              <a:rPr lang="ko-KR" altLang="en-US" smtClean="0"/>
              <a:t>2018-12-04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2082-DE24-4427-9EF2-72CF002F963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79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2739-6EA1-475F-869E-69E37E7233DC}" type="datetimeFigureOut">
              <a:rPr lang="ko-KR" altLang="en-US" smtClean="0"/>
              <a:t>2018-12-04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2082-DE24-4427-9EF2-72CF002F963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75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2739-6EA1-475F-869E-69E37E7233DC}" type="datetimeFigureOut">
              <a:rPr lang="ko-KR" altLang="en-US" smtClean="0"/>
              <a:t>2018-12-04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2082-DE24-4427-9EF2-72CF002F96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24683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2739-6EA1-475F-869E-69E37E7233DC}" type="datetimeFigureOut">
              <a:rPr lang="ko-KR" altLang="en-US" smtClean="0"/>
              <a:t>2018-12-04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2082-DE24-4427-9EF2-72CF002F96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871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2739-6EA1-475F-869E-69E37E7233DC}" type="datetimeFigureOut">
              <a:rPr lang="ko-KR" altLang="en-US" smtClean="0"/>
              <a:t>2018-12-04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2082-DE24-4427-9EF2-72CF002F96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61535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2739-6EA1-475F-869E-69E37E7233DC}" type="datetimeFigureOut">
              <a:rPr lang="ko-KR" altLang="en-US" smtClean="0"/>
              <a:t>2018-12-04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2082-DE24-4427-9EF2-72CF002F96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06289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2739-6EA1-475F-869E-69E37E7233DC}" type="datetimeFigureOut">
              <a:rPr lang="ko-KR" altLang="en-US" smtClean="0"/>
              <a:t>2018-12-04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2082-DE24-4427-9EF2-72CF002F96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0500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2739-6EA1-475F-869E-69E37E7233DC}" type="datetimeFigureOut">
              <a:rPr lang="ko-KR" altLang="en-US" smtClean="0"/>
              <a:t>2018-12-04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2082-DE24-4427-9EF2-72CF002F96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9262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2739-6EA1-475F-869E-69E37E7233DC}" type="datetimeFigureOut">
              <a:rPr lang="ko-KR" altLang="en-US" smtClean="0"/>
              <a:t>2018-12-04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2082-DE24-4427-9EF2-72CF002F9632}" type="slidenum">
              <a:rPr lang="ko-KR" altLang="en-US" smtClean="0"/>
              <a:t>‹#›</a:t>
            </a:fld>
            <a:endParaRPr lang="ko-KR" altLang="en-US" dirty="0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581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2739-6EA1-475F-869E-69E37E7233DC}" type="datetimeFigureOut">
              <a:rPr lang="ko-KR" altLang="en-US" smtClean="0"/>
              <a:t>2018-12-04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2082-DE24-4427-9EF2-72CF002F963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852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2739-6EA1-475F-869E-69E37E7233DC}" type="datetimeFigureOut">
              <a:rPr lang="ko-KR" altLang="en-US" smtClean="0"/>
              <a:t>2018-12-04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2082-DE24-4427-9EF2-72CF002F9632}" type="slidenum">
              <a:rPr lang="ko-KR" altLang="en-US" smtClean="0"/>
              <a:t>‹#›</a:t>
            </a:fld>
            <a:endParaRPr lang="ko-KR" altLang="en-US" dirty="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168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2739-6EA1-475F-869E-69E37E7233DC}" type="datetimeFigureOut">
              <a:rPr lang="ko-KR" altLang="en-US" smtClean="0"/>
              <a:t>2018-12-04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2082-DE24-4427-9EF2-72CF002F963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295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2739-6EA1-475F-869E-69E37E7233DC}" type="datetimeFigureOut">
              <a:rPr lang="ko-KR" altLang="en-US" smtClean="0"/>
              <a:t>2018-12-04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2082-DE24-4427-9EF2-72CF002F9632}" type="slidenum">
              <a:rPr lang="ko-KR" altLang="en-US" smtClean="0"/>
              <a:t>‹#›</a:t>
            </a:fld>
            <a:endParaRPr lang="ko-KR" altLang="en-US" dirty="0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003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2739-6EA1-475F-869E-69E37E7233DC}" type="datetimeFigureOut">
              <a:rPr lang="ko-KR" altLang="en-US" smtClean="0"/>
              <a:t>2018-12-04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2082-DE24-4427-9EF2-72CF002F96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376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2739-6EA1-475F-869E-69E37E7233DC}" type="datetimeFigureOut">
              <a:rPr lang="ko-KR" altLang="en-US" smtClean="0"/>
              <a:t>2018-12-04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2082-DE24-4427-9EF2-72CF002F96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209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2739-6EA1-475F-869E-69E37E7233DC}" type="datetimeFigureOut">
              <a:rPr lang="ko-KR" altLang="en-US" smtClean="0"/>
              <a:t>2018-12-04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2082-DE24-4427-9EF2-72CF002F96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0827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2739-6EA1-475F-869E-69E37E7233DC}" type="datetimeFigureOut">
              <a:rPr lang="ko-KR" altLang="en-US" smtClean="0"/>
              <a:t>2018-12-04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2082-DE24-4427-9EF2-72CF002F963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2735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2739-6EA1-475F-869E-69E37E7233DC}" type="datetimeFigureOut">
              <a:rPr lang="ko-KR" altLang="en-US" smtClean="0"/>
              <a:t>2018-12-04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2082-DE24-4427-9EF2-72CF002F963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96843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2739-6EA1-475F-869E-69E37E7233DC}" type="datetimeFigureOut">
              <a:rPr lang="ko-KR" altLang="en-US" smtClean="0"/>
              <a:t>2018-12-04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2082-DE24-4427-9EF2-72CF002F963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210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6E42739-6EA1-475F-869E-69E37E7233DC}" type="datetimeFigureOut">
              <a:rPr lang="ko-KR" altLang="en-US" smtClean="0"/>
              <a:t>2018-12-04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F692082-DE24-4427-9EF2-72CF002F963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314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2739-6EA1-475F-869E-69E37E7233DC}" type="datetimeFigureOut">
              <a:rPr lang="ko-KR" altLang="en-US" smtClean="0"/>
              <a:t>2018-12-04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2082-DE24-4427-9EF2-72CF002F96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826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2739-6EA1-475F-869E-69E37E7233DC}" type="datetimeFigureOut">
              <a:rPr lang="ko-KR" altLang="en-US" smtClean="0"/>
              <a:t>2018-12-04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2082-DE24-4427-9EF2-72CF002F96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18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2739-6EA1-475F-869E-69E37E7233DC}" type="datetimeFigureOut">
              <a:rPr lang="ko-KR" altLang="en-US" smtClean="0"/>
              <a:t>2018-12-04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2082-DE24-4427-9EF2-72CF002F963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71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2739-6EA1-475F-869E-69E37E7233DC}" type="datetimeFigureOut">
              <a:rPr lang="ko-KR" altLang="en-US" smtClean="0"/>
              <a:t>2018-12-04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2082-DE24-4427-9EF2-72CF002F963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6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2739-6EA1-475F-869E-69E37E7233DC}" type="datetimeFigureOut">
              <a:rPr lang="ko-KR" altLang="en-US" smtClean="0"/>
              <a:t>2018-12-04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2082-DE24-4427-9EF2-72CF002F96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523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2739-6EA1-475F-869E-69E37E7233DC}" type="datetimeFigureOut">
              <a:rPr lang="ko-KR" altLang="en-US" smtClean="0"/>
              <a:t>2018-12-04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2082-DE24-4427-9EF2-72CF002F96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2739-6EA1-475F-869E-69E37E7233DC}" type="datetimeFigureOut">
              <a:rPr lang="ko-KR" altLang="en-US" smtClean="0"/>
              <a:t>2018-12-04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2082-DE24-4427-9EF2-72CF002F96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513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6E42739-6EA1-475F-869E-69E37E7233DC}" type="datetimeFigureOut">
              <a:rPr lang="ko-KR" altLang="en-US" smtClean="0"/>
              <a:t>2018-12-04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92082-DE24-4427-9EF2-72CF002F96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72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6E42739-6EA1-475F-869E-69E37E7233DC}" type="datetimeFigureOut">
              <a:rPr lang="ko-KR" altLang="en-US" smtClean="0"/>
              <a:t>2018-12-04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92082-DE24-4427-9EF2-72CF002F96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943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42739-6EA1-475F-869E-69E37E7233DC}" type="datetimeFigureOut">
              <a:rPr lang="ko-KR" altLang="en-US" smtClean="0"/>
              <a:t>2018-12-04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92082-DE24-4427-9EF2-72CF002F96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331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F216C-EA5D-41C4-ACF6-E348BA8A1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종합 설계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자동 제어 보드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888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1D3AA64-82CB-4311-A76E-7B945FF417DC}"/>
              </a:ext>
            </a:extLst>
          </p:cNvPr>
          <p:cNvSpPr txBox="1"/>
          <p:nvPr/>
        </p:nvSpPr>
        <p:spPr>
          <a:xfrm>
            <a:off x="290134" y="1417638"/>
            <a:ext cx="4227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② 제동장치가 구비된 스케이트보드</a:t>
            </a:r>
            <a:endParaRPr lang="en-US" altLang="ko-KR" sz="2000" b="1" dirty="0"/>
          </a:p>
          <a:p>
            <a:r>
              <a:rPr lang="en-US" altLang="ko-KR" sz="2000" b="1" dirty="0"/>
              <a:t>      Skateboard with braking device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5BCF88-F074-428F-B836-3F7B54997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935700"/>
              </p:ext>
            </p:extLst>
          </p:nvPr>
        </p:nvGraphicFramePr>
        <p:xfrm>
          <a:off x="4517955" y="1467561"/>
          <a:ext cx="7455513" cy="919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707">
                  <a:extLst>
                    <a:ext uri="{9D8B030D-6E8A-4147-A177-3AD203B41FA5}">
                      <a16:colId xmlns:a16="http://schemas.microsoft.com/office/drawing/2014/main" val="504083038"/>
                    </a:ext>
                  </a:extLst>
                </a:gridCol>
                <a:gridCol w="1788206">
                  <a:extLst>
                    <a:ext uri="{9D8B030D-6E8A-4147-A177-3AD203B41FA5}">
                      <a16:colId xmlns:a16="http://schemas.microsoft.com/office/drawing/2014/main" val="1186895119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374693211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87409135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57662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출원인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출원번호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출원일자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공개번호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공개일자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법적상태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심사청구여부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일자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169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+mj-ea"/>
                          <a:ea typeface="+mj-ea"/>
                        </a:rPr>
                        <a:t>정신우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2020150007178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(2015.11.05)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2020170001677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(2017.05.15)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Y(2015.11.05) 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318653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506FDAF2-4832-4B1B-8E47-17AA3FF9A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01" y="2648182"/>
            <a:ext cx="4906699" cy="349139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FC6F750-1DB4-4E45-83BC-3FDF3D7474F1}"/>
              </a:ext>
            </a:extLst>
          </p:cNvPr>
          <p:cNvSpPr/>
          <p:nvPr/>
        </p:nvSpPr>
        <p:spPr>
          <a:xfrm>
            <a:off x="5243533" y="2648182"/>
            <a:ext cx="6729935" cy="3612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B0F0"/>
                </a:solidFill>
              </a:rPr>
              <a:t>요약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본 고안에 의한 스케이트보드는</a:t>
            </a:r>
            <a:r>
              <a:rPr lang="en-US" altLang="ko-KR" sz="1400" dirty="0"/>
              <a:t>, </a:t>
            </a:r>
            <a:r>
              <a:rPr lang="ko-KR" altLang="en-US" sz="1400" dirty="0"/>
              <a:t>사용자가 </a:t>
            </a:r>
            <a:r>
              <a:rPr lang="ko-KR" altLang="en-US" sz="1400" dirty="0" err="1"/>
              <a:t>양발을</a:t>
            </a:r>
            <a:r>
              <a:rPr lang="ko-KR" altLang="en-US" sz="1400" dirty="0"/>
              <a:t> 올려놓을 수 있도록 폭과 길이를 갖되 길이방향 양단이 </a:t>
            </a:r>
            <a:r>
              <a:rPr lang="ko-KR" altLang="en-US" sz="1400" dirty="0" err="1"/>
              <a:t>소정량</a:t>
            </a:r>
            <a:r>
              <a:rPr lang="ko-KR" altLang="en-US" sz="1400" dirty="0"/>
              <a:t> 위쪽으로 </a:t>
            </a:r>
            <a:r>
              <a:rPr lang="ko-KR" altLang="en-US" sz="1400" dirty="0" err="1"/>
              <a:t>절곡된</a:t>
            </a:r>
            <a:r>
              <a:rPr lang="ko-KR" altLang="en-US" sz="1400" dirty="0"/>
              <a:t> 플레이트 형상의 </a:t>
            </a:r>
            <a:r>
              <a:rPr lang="ko-KR" altLang="en-US" sz="1400" dirty="0" err="1"/>
              <a:t>데크</a:t>
            </a:r>
            <a:r>
              <a:rPr lang="en-US" altLang="ko-KR" sz="1400" dirty="0"/>
              <a:t>; </a:t>
            </a:r>
            <a:r>
              <a:rPr lang="ko-KR" altLang="en-US" sz="1400" dirty="0"/>
              <a:t>상기 </a:t>
            </a:r>
            <a:r>
              <a:rPr lang="ko-KR" altLang="en-US" sz="1400" dirty="0" err="1"/>
              <a:t>데크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저면의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전방측과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후방측에</a:t>
            </a:r>
            <a:r>
              <a:rPr lang="ko-KR" altLang="en-US" sz="1400" dirty="0"/>
              <a:t> 각각 결합되는 전방트럭 및 후방트럭</a:t>
            </a:r>
            <a:r>
              <a:rPr lang="en-US" altLang="ko-KR" sz="1400" dirty="0"/>
              <a:t>; </a:t>
            </a:r>
            <a:r>
              <a:rPr lang="ko-KR" altLang="en-US" sz="1400" dirty="0"/>
              <a:t>상기 전방트럭 및 후방트럭의 </a:t>
            </a:r>
            <a:r>
              <a:rPr lang="ko-KR" altLang="en-US" sz="1400" dirty="0" err="1"/>
              <a:t>좌우측에</a:t>
            </a:r>
            <a:r>
              <a:rPr lang="ko-KR" altLang="en-US" sz="1400" dirty="0"/>
              <a:t> 각각 장착되는 한 쌍의 전방롤러 및 한 쌍의 후방롤러</a:t>
            </a:r>
            <a:r>
              <a:rPr lang="en-US" altLang="ko-KR" sz="1400" dirty="0"/>
              <a:t>; </a:t>
            </a:r>
            <a:r>
              <a:rPr lang="ko-KR" altLang="en-US" sz="1400" dirty="0"/>
              <a:t>상기 한 쌍의 후방롤러 사이에 위치되도록 상기 후방트럭에 </a:t>
            </a:r>
            <a:r>
              <a:rPr lang="ko-KR" altLang="en-US" sz="1400" dirty="0" err="1"/>
              <a:t>고정결합되는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체결브라켓</a:t>
            </a:r>
            <a:r>
              <a:rPr lang="en-US" altLang="ko-KR" sz="1400" dirty="0"/>
              <a:t>; </a:t>
            </a:r>
            <a:r>
              <a:rPr lang="ko-KR" altLang="en-US" sz="1400" dirty="0"/>
              <a:t>상기 한 쌍의 후방롤러 </a:t>
            </a:r>
            <a:r>
              <a:rPr lang="ko-KR" altLang="en-US" sz="1400" dirty="0" err="1"/>
              <a:t>상측에</a:t>
            </a:r>
            <a:r>
              <a:rPr lang="ko-KR" altLang="en-US" sz="1400" dirty="0"/>
              <a:t> 위치되도록 상기 </a:t>
            </a:r>
            <a:r>
              <a:rPr lang="ko-KR" altLang="en-US" sz="1400" dirty="0" err="1"/>
              <a:t>체결브라켓의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좌우측에</a:t>
            </a:r>
            <a:r>
              <a:rPr lang="ko-KR" altLang="en-US" sz="1400" dirty="0"/>
              <a:t> 구비되는 한 쌍의 </a:t>
            </a:r>
            <a:r>
              <a:rPr lang="ko-KR" altLang="en-US" sz="1400" dirty="0" err="1"/>
              <a:t>제동판</a:t>
            </a:r>
            <a:r>
              <a:rPr lang="en-US" altLang="ko-KR" sz="1400" dirty="0"/>
              <a:t>; </a:t>
            </a:r>
            <a:r>
              <a:rPr lang="ko-KR" altLang="en-US" sz="1400" dirty="0"/>
              <a:t>상기 </a:t>
            </a:r>
            <a:r>
              <a:rPr lang="ko-KR" altLang="en-US" sz="1400" dirty="0" err="1"/>
              <a:t>데크의</a:t>
            </a:r>
            <a:r>
              <a:rPr lang="ko-KR" altLang="en-US" sz="1400" dirty="0"/>
              <a:t> 상측 중 상기 한 쌍의 제동판과 대응되는 지점에 위치되는 </a:t>
            </a:r>
            <a:r>
              <a:rPr lang="ko-KR" altLang="en-US" sz="1400" dirty="0" err="1"/>
              <a:t>가압판</a:t>
            </a:r>
            <a:r>
              <a:rPr lang="en-US" altLang="ko-KR" sz="1400" dirty="0"/>
              <a:t>; </a:t>
            </a:r>
            <a:r>
              <a:rPr lang="ko-KR" altLang="en-US" sz="1400" dirty="0"/>
              <a:t>상기 </a:t>
            </a:r>
            <a:r>
              <a:rPr lang="ko-KR" altLang="en-US" sz="1400" dirty="0" err="1"/>
              <a:t>데크와</a:t>
            </a:r>
            <a:r>
              <a:rPr lang="ko-KR" altLang="en-US" sz="1400" dirty="0"/>
              <a:t> 상기 </a:t>
            </a:r>
            <a:r>
              <a:rPr lang="ko-KR" altLang="en-US" sz="1400" dirty="0" err="1"/>
              <a:t>가압판</a:t>
            </a:r>
            <a:r>
              <a:rPr lang="ko-KR" altLang="en-US" sz="1400" dirty="0"/>
              <a:t> 사이에 장착되어</a:t>
            </a:r>
            <a:r>
              <a:rPr lang="en-US" altLang="ko-KR" sz="1400" dirty="0"/>
              <a:t>, </a:t>
            </a:r>
            <a:r>
              <a:rPr lang="ko-KR" altLang="en-US" sz="1400" dirty="0"/>
              <a:t>상기 가압판으로 상향 탄성력을 인가하는 </a:t>
            </a:r>
            <a:r>
              <a:rPr lang="ko-KR" altLang="en-US" sz="1400" dirty="0" err="1"/>
              <a:t>탄성유닛</a:t>
            </a:r>
            <a:r>
              <a:rPr lang="en-US" altLang="ko-KR" sz="1400" dirty="0"/>
              <a:t>; </a:t>
            </a:r>
            <a:r>
              <a:rPr lang="ko-KR" altLang="en-US" sz="1400" dirty="0"/>
              <a:t>상기 한 쌍의 제동판과 상기 가압판의 </a:t>
            </a:r>
            <a:r>
              <a:rPr lang="ko-KR" altLang="en-US" sz="1400" dirty="0" err="1"/>
              <a:t>좌우측을</a:t>
            </a:r>
            <a:r>
              <a:rPr lang="ko-KR" altLang="en-US" sz="1400" dirty="0"/>
              <a:t> 연결하도록 결합되어</a:t>
            </a:r>
            <a:r>
              <a:rPr lang="en-US" altLang="ko-KR" sz="1400" dirty="0"/>
              <a:t>, </a:t>
            </a:r>
            <a:r>
              <a:rPr lang="ko-KR" altLang="en-US" sz="1400" dirty="0"/>
              <a:t>상기 제동판이 </a:t>
            </a:r>
            <a:r>
              <a:rPr lang="ko-KR" altLang="en-US" sz="1400" dirty="0" err="1"/>
              <a:t>하강될</a:t>
            </a:r>
            <a:r>
              <a:rPr lang="ko-KR" altLang="en-US" sz="1400" dirty="0"/>
              <a:t> 때 상기 가압판을 상기 후방롤러 외주면에 </a:t>
            </a:r>
            <a:r>
              <a:rPr lang="ko-KR" altLang="en-US" sz="1400" dirty="0" err="1"/>
              <a:t>압착시키는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연결부</a:t>
            </a:r>
            <a:r>
              <a:rPr lang="en-US" altLang="ko-KR" sz="1400" dirty="0"/>
              <a:t>;</a:t>
            </a:r>
            <a:r>
              <a:rPr lang="ko-KR" altLang="en-US" sz="1400" dirty="0"/>
              <a:t>를 포함한다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80C57E7F-2C78-4974-8230-1B2356F3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ko-KR" altLang="en-US" dirty="0"/>
              <a:t>특허 현황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A60CA53-7E69-4348-846E-8190108C0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100" y="522972"/>
            <a:ext cx="675710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44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7330F-751E-4491-905A-1E0E2FCD1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특허 현황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D3AA64-82CB-4311-A76E-7B945FF417DC}"/>
              </a:ext>
            </a:extLst>
          </p:cNvPr>
          <p:cNvSpPr txBox="1"/>
          <p:nvPr/>
        </p:nvSpPr>
        <p:spPr>
          <a:xfrm>
            <a:off x="290134" y="1417638"/>
            <a:ext cx="4455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③ </a:t>
            </a:r>
            <a:r>
              <a:rPr lang="ko-KR" altLang="en-US" sz="2000" b="1" dirty="0"/>
              <a:t>관성을 이용한 급제동장치</a:t>
            </a:r>
            <a:endParaRPr lang="en-US" altLang="ko-KR" sz="2000" b="1" dirty="0"/>
          </a:p>
          <a:p>
            <a:r>
              <a:rPr lang="en-US" altLang="ko-KR" sz="2000" b="1" dirty="0"/>
              <a:t>Emergency braking system by inertia</a:t>
            </a:r>
            <a:endParaRPr lang="en-US" altLang="ko-KR" sz="20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5BCF88-F074-428F-B836-3F7B54997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64789"/>
              </p:ext>
            </p:extLst>
          </p:nvPr>
        </p:nvGraphicFramePr>
        <p:xfrm>
          <a:off x="4517955" y="1467561"/>
          <a:ext cx="7455513" cy="94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707">
                  <a:extLst>
                    <a:ext uri="{9D8B030D-6E8A-4147-A177-3AD203B41FA5}">
                      <a16:colId xmlns:a16="http://schemas.microsoft.com/office/drawing/2014/main" val="504083038"/>
                    </a:ext>
                  </a:extLst>
                </a:gridCol>
                <a:gridCol w="1788206">
                  <a:extLst>
                    <a:ext uri="{9D8B030D-6E8A-4147-A177-3AD203B41FA5}">
                      <a16:colId xmlns:a16="http://schemas.microsoft.com/office/drawing/2014/main" val="1186895119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374693211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87409135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57662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출원인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출원번호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출원일자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공개번호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공개일자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법적상태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심사청구여부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일자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169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강경관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1020170142461 (2017.10.30) 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(2018.02.23)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Y(2017.10.30) 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31865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0FC6F750-1DB4-4E45-83BC-3FDF3D7474F1}"/>
              </a:ext>
            </a:extLst>
          </p:cNvPr>
          <p:cNvSpPr/>
          <p:nvPr/>
        </p:nvSpPr>
        <p:spPr>
          <a:xfrm>
            <a:off x="5243533" y="2648182"/>
            <a:ext cx="6849407" cy="3928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B0F0"/>
                </a:solidFill>
                <a:latin typeface="+mj-ea"/>
                <a:ea typeface="+mj-ea"/>
              </a:rPr>
              <a:t>요약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본 발명은 사용자의 능동적인 조작에 의한 제동수단에 더하여 바퀴 달린 이동체의 주행속도가 급격히 변하는 급발진이나 돌발상황에서 상기 이동체에 자연적으로 발생하는 관성을 이용하여 상기 이동체의 제동거리를 감소시키는 급제동장치에 관한 것으로서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br>
              <a:rPr lang="en-US" altLang="ko-KR" sz="1400" dirty="0">
                <a:latin typeface="+mj-ea"/>
                <a:ea typeface="+mj-ea"/>
              </a:rPr>
            </a:b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본 발명의 급제동장치는 두 개의 </a:t>
            </a:r>
            <a:r>
              <a:rPr lang="ko-KR" altLang="en-US" sz="1400" dirty="0" err="1">
                <a:latin typeface="+mj-ea"/>
                <a:ea typeface="+mj-ea"/>
              </a:rPr>
              <a:t>라이닝</a:t>
            </a:r>
            <a:r>
              <a:rPr lang="ko-KR" altLang="en-US" sz="1400" dirty="0">
                <a:latin typeface="+mj-ea"/>
                <a:ea typeface="+mj-ea"/>
              </a:rPr>
              <a:t> 사이에 </a:t>
            </a:r>
            <a:r>
              <a:rPr lang="ko-KR" altLang="en-US" sz="1400" dirty="0" err="1">
                <a:latin typeface="+mj-ea"/>
                <a:ea typeface="+mj-ea"/>
              </a:rPr>
              <a:t>브레이크드럼이</a:t>
            </a:r>
            <a:r>
              <a:rPr lang="ko-KR" altLang="en-US" sz="1400" dirty="0">
                <a:latin typeface="+mj-ea"/>
                <a:ea typeface="+mj-ea"/>
              </a:rPr>
              <a:t> 위치하고 상기 두 개의 </a:t>
            </a:r>
            <a:r>
              <a:rPr lang="ko-KR" altLang="en-US" sz="1400" dirty="0" err="1">
                <a:latin typeface="+mj-ea"/>
                <a:ea typeface="+mj-ea"/>
              </a:rPr>
              <a:t>라이닝은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브레이크슈의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지지슈</a:t>
            </a:r>
            <a:r>
              <a:rPr lang="ko-KR" altLang="en-US" sz="1400" dirty="0">
                <a:latin typeface="+mj-ea"/>
                <a:ea typeface="+mj-ea"/>
              </a:rPr>
              <a:t> 전후측 내면에 각각 하나씩 형성되어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상기 </a:t>
            </a:r>
            <a:r>
              <a:rPr lang="ko-KR" altLang="en-US" sz="1400" dirty="0" err="1">
                <a:latin typeface="+mj-ea"/>
                <a:ea typeface="+mj-ea"/>
              </a:rPr>
              <a:t>브레이크슈는</a:t>
            </a:r>
            <a:r>
              <a:rPr lang="ko-KR" altLang="en-US" sz="1400" dirty="0">
                <a:latin typeface="+mj-ea"/>
                <a:ea typeface="+mj-ea"/>
              </a:rPr>
              <a:t> 상기 이동체가 정상주행일 때에는 스프링에 의해 상기 </a:t>
            </a:r>
            <a:r>
              <a:rPr lang="ko-KR" altLang="en-US" sz="1400" dirty="0" err="1">
                <a:latin typeface="+mj-ea"/>
                <a:ea typeface="+mj-ea"/>
              </a:rPr>
              <a:t>브레이크드럼과</a:t>
            </a:r>
            <a:r>
              <a:rPr lang="ko-KR" altLang="en-US" sz="1400" dirty="0">
                <a:latin typeface="+mj-ea"/>
                <a:ea typeface="+mj-ea"/>
              </a:rPr>
              <a:t> 일정 </a:t>
            </a:r>
            <a:r>
              <a:rPr lang="ko-KR" altLang="en-US" sz="1400" dirty="0" err="1">
                <a:latin typeface="+mj-ea"/>
                <a:ea typeface="+mj-ea"/>
              </a:rPr>
              <a:t>이격간격을</a:t>
            </a:r>
            <a:r>
              <a:rPr lang="ko-KR" altLang="en-US" sz="1400" dirty="0">
                <a:latin typeface="+mj-ea"/>
                <a:ea typeface="+mj-ea"/>
              </a:rPr>
              <a:t> 유지하고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주행속도가 급격히 변할 때 자연적으로 발생하는 관성에 의해서 상기 </a:t>
            </a:r>
            <a:r>
              <a:rPr lang="ko-KR" altLang="en-US" sz="1400" dirty="0" err="1">
                <a:latin typeface="+mj-ea"/>
                <a:ea typeface="+mj-ea"/>
              </a:rPr>
              <a:t>브레이크슈의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금속재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지지슈는</a:t>
            </a:r>
            <a:r>
              <a:rPr lang="ko-KR" altLang="en-US" sz="1400" dirty="0">
                <a:latin typeface="+mj-ea"/>
                <a:ea typeface="+mj-ea"/>
              </a:rPr>
              <a:t> 상기 이동체의 급속도변화방향과 반대방향으로 이동하여 상기 </a:t>
            </a:r>
            <a:r>
              <a:rPr lang="ko-KR" altLang="en-US" sz="1400" dirty="0" err="1">
                <a:latin typeface="+mj-ea"/>
                <a:ea typeface="+mj-ea"/>
              </a:rPr>
              <a:t>브레이크슈의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마찰재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라이닝이</a:t>
            </a:r>
            <a:r>
              <a:rPr lang="ko-KR" altLang="en-US" sz="1400" dirty="0">
                <a:latin typeface="+mj-ea"/>
                <a:ea typeface="+mj-ea"/>
              </a:rPr>
              <a:t> 상기 </a:t>
            </a:r>
            <a:r>
              <a:rPr lang="ko-KR" altLang="en-US" sz="1400" dirty="0" err="1">
                <a:latin typeface="+mj-ea"/>
                <a:ea typeface="+mj-ea"/>
              </a:rPr>
              <a:t>브레이크드럼에</a:t>
            </a:r>
            <a:r>
              <a:rPr lang="ko-KR" altLang="en-US" sz="1400" dirty="0">
                <a:latin typeface="+mj-ea"/>
                <a:ea typeface="+mj-ea"/>
              </a:rPr>
              <a:t> 밀착되어 상기 이동체의 제동거리를 감소시키는 효과가 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2E1B91A-0DD5-416C-B762-475D6BA00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00" y="522972"/>
            <a:ext cx="675710" cy="6463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D022323-2ECC-4EAC-9E69-5EB85BBFF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" y="2705099"/>
            <a:ext cx="5059935" cy="30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51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0292E53-3347-4EF1-9FFC-9F6AF401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구상 스케치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C24B77-6D05-41F8-9CA3-389E2F5CA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83" y="1538567"/>
            <a:ext cx="5756621" cy="50370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18ABAB-6F39-4484-B5F6-5838CA40682F}"/>
              </a:ext>
            </a:extLst>
          </p:cNvPr>
          <p:cNvSpPr txBox="1"/>
          <p:nvPr/>
        </p:nvSpPr>
        <p:spPr>
          <a:xfrm>
            <a:off x="6400799" y="1845893"/>
            <a:ext cx="47602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제동 시스템을 구상하기 위해 베이스가 될 스케이트 보드의 일반적인 형상 및 치수를</a:t>
            </a:r>
            <a:endParaRPr lang="en-US" altLang="ko-KR" sz="2400" b="1" dirty="0"/>
          </a:p>
          <a:p>
            <a:r>
              <a:rPr lang="ko-KR" altLang="en-US" sz="2400" b="1" dirty="0"/>
              <a:t>스케치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C8628-543B-40BF-8724-49B71A788559}"/>
              </a:ext>
            </a:extLst>
          </p:cNvPr>
          <p:cNvSpPr txBox="1"/>
          <p:nvPr/>
        </p:nvSpPr>
        <p:spPr>
          <a:xfrm>
            <a:off x="6400799" y="4380584"/>
            <a:ext cx="4356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롱보드</a:t>
            </a:r>
            <a:r>
              <a:rPr lang="ko-KR" altLang="en-US" sz="2000" b="1" dirty="0"/>
              <a:t> 기준으로 작성 하였으며</a:t>
            </a:r>
            <a:endParaRPr lang="en-US" altLang="ko-KR" sz="2000" b="1" dirty="0"/>
          </a:p>
          <a:p>
            <a:r>
              <a:rPr lang="ko-KR" altLang="en-US" sz="2000" b="1" dirty="0"/>
              <a:t>제동 시스템이 들어가기 위해</a:t>
            </a:r>
            <a:endParaRPr lang="en-US" altLang="ko-KR" sz="2000" b="1" dirty="0"/>
          </a:p>
          <a:p>
            <a:r>
              <a:rPr lang="ko-KR" altLang="en-US" sz="2000" b="1" dirty="0"/>
              <a:t> 바퀴 및 축 부분도 같이 스케치</a:t>
            </a:r>
          </a:p>
        </p:txBody>
      </p:sp>
    </p:spTree>
    <p:extLst>
      <p:ext uri="{BB962C8B-B14F-4D97-AF65-F5344CB8AC3E}">
        <p14:creationId xmlns:p14="http://schemas.microsoft.com/office/powerpoint/2010/main" val="3891857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932F68-977B-404F-89F5-3D2A16454AFE}"/>
              </a:ext>
            </a:extLst>
          </p:cNvPr>
          <p:cNvSpPr/>
          <p:nvPr/>
        </p:nvSpPr>
        <p:spPr>
          <a:xfrm>
            <a:off x="6400798" y="5152092"/>
            <a:ext cx="4867835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0292E53-3347-4EF1-9FFC-9F6AF401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구상 스케치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4A5A08-8B84-4B55-9A13-602ECF3F2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71" y="1461807"/>
            <a:ext cx="5992906" cy="52437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7DF683-25B9-4015-AAD1-12AACFE614A3}"/>
              </a:ext>
            </a:extLst>
          </p:cNvPr>
          <p:cNvSpPr txBox="1"/>
          <p:nvPr/>
        </p:nvSpPr>
        <p:spPr>
          <a:xfrm>
            <a:off x="6400799" y="1845893"/>
            <a:ext cx="47602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</a:t>
            </a:r>
            <a:r>
              <a:rPr lang="ko-KR" altLang="en-US" sz="2400" b="1" dirty="0"/>
              <a:t>안</a:t>
            </a:r>
            <a:endParaRPr lang="en-US" altLang="ko-KR" sz="2400" b="1" dirty="0"/>
          </a:p>
          <a:p>
            <a:r>
              <a:rPr lang="ko-KR" altLang="en-US" sz="2400" b="1" dirty="0"/>
              <a:t>스케이트 보드의 </a:t>
            </a:r>
            <a:r>
              <a:rPr lang="ko-KR" altLang="en-US" sz="2400" b="1" dirty="0" err="1"/>
              <a:t>바퀴축에</a:t>
            </a:r>
            <a:r>
              <a:rPr lang="ko-KR" altLang="en-US" sz="2400" b="1" dirty="0"/>
              <a:t> 브레이크 패드를 이용하여 제동하는 방식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1D4E2D-0E4F-4993-991F-9B7C922C3660}"/>
              </a:ext>
            </a:extLst>
          </p:cNvPr>
          <p:cNvSpPr txBox="1"/>
          <p:nvPr/>
        </p:nvSpPr>
        <p:spPr>
          <a:xfrm>
            <a:off x="6400798" y="3302659"/>
            <a:ext cx="47602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마찰력 및 스케이트의 일반적인 속도를 통해 바퀴의 회전속도를 산출하여 그에 필요한 제동력이 필요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98A61-A9E3-4ABC-9B3B-72100EDA99DD}"/>
              </a:ext>
            </a:extLst>
          </p:cNvPr>
          <p:cNvSpPr txBox="1"/>
          <p:nvPr/>
        </p:nvSpPr>
        <p:spPr>
          <a:xfrm>
            <a:off x="6400798" y="5157515"/>
            <a:ext cx="4760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동역학 및 </a:t>
            </a:r>
            <a:r>
              <a:rPr lang="ko-KR" altLang="en-US" sz="2400" b="1" dirty="0" err="1"/>
              <a:t>재료역학적인</a:t>
            </a:r>
            <a:r>
              <a:rPr lang="ko-KR" altLang="en-US" sz="2400" b="1" dirty="0"/>
              <a:t> 지식과</a:t>
            </a:r>
            <a:endParaRPr lang="en-US" altLang="ko-KR" sz="2400" b="1" dirty="0"/>
          </a:p>
          <a:p>
            <a:r>
              <a:rPr lang="ko-KR" altLang="en-US" sz="2400" b="1" dirty="0" err="1"/>
              <a:t>메카트로닉스와</a:t>
            </a:r>
            <a:r>
              <a:rPr lang="ko-KR" altLang="en-US" sz="2400" b="1" dirty="0"/>
              <a:t> 기계요소설계의 제동에 필요한 메커니즘 구상 필요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CAB7118A-D54E-4416-B0FE-C6166E514D02}"/>
              </a:ext>
            </a:extLst>
          </p:cNvPr>
          <p:cNvSpPr/>
          <p:nvPr/>
        </p:nvSpPr>
        <p:spPr>
          <a:xfrm>
            <a:off x="7906871" y="4585447"/>
            <a:ext cx="1196788" cy="389965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617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DAD574F-0C63-4E07-94BC-757C1CC5AC9A}"/>
              </a:ext>
            </a:extLst>
          </p:cNvPr>
          <p:cNvSpPr/>
          <p:nvPr/>
        </p:nvSpPr>
        <p:spPr>
          <a:xfrm>
            <a:off x="6441141" y="5396941"/>
            <a:ext cx="4867835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0292E53-3347-4EF1-9FFC-9F6AF401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구상 스케치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DB05E6-07B6-4E1E-A33E-994CA6BF1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8" y="1438275"/>
            <a:ext cx="6065904" cy="53076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3A4E94-1D5E-4EF4-8F2A-4D7DB02587FF}"/>
              </a:ext>
            </a:extLst>
          </p:cNvPr>
          <p:cNvSpPr txBox="1"/>
          <p:nvPr/>
        </p:nvSpPr>
        <p:spPr>
          <a:xfrm>
            <a:off x="6441142" y="1438275"/>
            <a:ext cx="47602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</a:t>
            </a:r>
            <a:r>
              <a:rPr lang="ko-KR" altLang="en-US" sz="2400" b="1" dirty="0"/>
              <a:t>안</a:t>
            </a:r>
            <a:endParaRPr lang="en-US" altLang="ko-KR" sz="2400" b="1" dirty="0"/>
          </a:p>
          <a:p>
            <a:r>
              <a:rPr lang="ko-KR" altLang="en-US" sz="2400" b="1" dirty="0"/>
              <a:t>스케이트 보드의 하부 및 측면에 운동을 정지시키기 위한 장치를 설치하여 마찰력 또는 바퀴를 지면에서 떨어뜨리는 방식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A50034-3ED9-4EEB-83E5-F3B969211B6C}"/>
              </a:ext>
            </a:extLst>
          </p:cNvPr>
          <p:cNvSpPr txBox="1"/>
          <p:nvPr/>
        </p:nvSpPr>
        <p:spPr>
          <a:xfrm>
            <a:off x="6441141" y="3377267"/>
            <a:ext cx="47602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보드의 속도와 도로의 </a:t>
            </a:r>
            <a:r>
              <a:rPr lang="ko-KR" altLang="en-US" sz="2400" b="1" dirty="0" err="1"/>
              <a:t>마찰계수간의</a:t>
            </a:r>
            <a:r>
              <a:rPr lang="ko-KR" altLang="en-US" sz="2400" b="1" dirty="0"/>
              <a:t> 관계를 풀어 제동에 필요한 힘 및 힘을 버틸 수 있는 부품의 재질 선택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4FAE8AA-855A-45B3-AA9A-B48B3BEC964B}"/>
              </a:ext>
            </a:extLst>
          </p:cNvPr>
          <p:cNvSpPr/>
          <p:nvPr/>
        </p:nvSpPr>
        <p:spPr>
          <a:xfrm>
            <a:off x="8014447" y="4939741"/>
            <a:ext cx="1196788" cy="389965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BA5A7F-2605-4F9E-BE4C-4CAB730BE599}"/>
              </a:ext>
            </a:extLst>
          </p:cNvPr>
          <p:cNvSpPr txBox="1"/>
          <p:nvPr/>
        </p:nvSpPr>
        <p:spPr>
          <a:xfrm>
            <a:off x="6494929" y="5443543"/>
            <a:ext cx="4760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기계재료학 및 기계요소설계적 지식과 동역학 및 재료역학적 지식 필요</a:t>
            </a:r>
          </a:p>
        </p:txBody>
      </p:sp>
    </p:spTree>
    <p:extLst>
      <p:ext uri="{BB962C8B-B14F-4D97-AF65-F5344CB8AC3E}">
        <p14:creationId xmlns:p14="http://schemas.microsoft.com/office/powerpoint/2010/main" val="70232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38A089-F484-4153-9DA3-35C4C5AD0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756211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>
                <a:latin typeface="+mj-ea"/>
                <a:ea typeface="+mj-ea"/>
              </a:rPr>
              <a:t>배경조사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1-1. </a:t>
            </a:r>
            <a:r>
              <a:rPr lang="ko-KR" altLang="en-US" dirty="0">
                <a:latin typeface="+mj-ea"/>
                <a:ea typeface="+mj-ea"/>
              </a:rPr>
              <a:t>필요성 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1-2. </a:t>
            </a:r>
            <a:r>
              <a:rPr lang="ko-KR" altLang="en-US" dirty="0">
                <a:latin typeface="+mj-ea"/>
                <a:ea typeface="+mj-ea"/>
              </a:rPr>
              <a:t>시장동향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1-3. </a:t>
            </a:r>
            <a:r>
              <a:rPr lang="ko-KR" altLang="en-US" dirty="0">
                <a:latin typeface="+mj-ea"/>
                <a:ea typeface="+mj-ea"/>
              </a:rPr>
              <a:t>상용제품 분석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특허 현황</a:t>
            </a:r>
            <a:r>
              <a:rPr lang="en-US" altLang="ko-KR" dirty="0">
                <a:latin typeface="+mj-ea"/>
                <a:ea typeface="+mj-ea"/>
              </a:rPr>
              <a:t> </a:t>
            </a:r>
          </a:p>
          <a:p>
            <a:r>
              <a:rPr lang="ko-KR" altLang="en-US" dirty="0">
                <a:latin typeface="+mj-ea"/>
                <a:ea typeface="+mj-ea"/>
              </a:rPr>
              <a:t>컨셉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3-1. </a:t>
            </a:r>
            <a:r>
              <a:rPr lang="ko-KR" altLang="en-US" dirty="0">
                <a:latin typeface="+mj-ea"/>
                <a:ea typeface="+mj-ea"/>
              </a:rPr>
              <a:t>스케치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3-2. 3D </a:t>
            </a:r>
            <a:r>
              <a:rPr lang="ko-KR" altLang="en-US" dirty="0">
                <a:latin typeface="+mj-ea"/>
                <a:ea typeface="+mj-ea"/>
              </a:rPr>
              <a:t>모델링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3-3. </a:t>
            </a:r>
            <a:r>
              <a:rPr lang="ko-KR" altLang="en-US" dirty="0">
                <a:latin typeface="+mj-ea"/>
                <a:ea typeface="+mj-ea"/>
              </a:rPr>
              <a:t>기존 모델과의 차이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26D3A97-D3B2-45E8-A89E-42B191EBA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</p:spTree>
    <p:extLst>
      <p:ext uri="{BB962C8B-B14F-4D97-AF65-F5344CB8AC3E}">
        <p14:creationId xmlns:p14="http://schemas.microsoft.com/office/powerpoint/2010/main" val="61477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76D96-811A-4FBA-B5A8-F18874DF2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1-1 </a:t>
            </a:r>
            <a:r>
              <a:rPr lang="ko-KR" altLang="en-US" dirty="0">
                <a:latin typeface="+mj-ea"/>
              </a:rPr>
              <a:t>필요성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F969E-0E5C-403C-9A19-4F7F5ED98981}"/>
              </a:ext>
            </a:extLst>
          </p:cNvPr>
          <p:cNvSpPr txBox="1"/>
          <p:nvPr/>
        </p:nvSpPr>
        <p:spPr>
          <a:xfrm>
            <a:off x="163978" y="4046001"/>
            <a:ext cx="3190403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연령별 스케이트보드</a:t>
            </a:r>
            <a:endParaRPr lang="en-US" altLang="ko-KR" dirty="0"/>
          </a:p>
          <a:p>
            <a:pPr algn="ctr"/>
            <a:r>
              <a:rPr lang="ko-KR" altLang="en-US" dirty="0"/>
              <a:t>사고 현황 </a:t>
            </a:r>
            <a:r>
              <a:rPr lang="en-US" altLang="ko-KR" dirty="0"/>
              <a:t>(</a:t>
            </a:r>
            <a:r>
              <a:rPr lang="ko-KR" altLang="en-US" dirty="0"/>
              <a:t>단위</a:t>
            </a:r>
            <a:r>
              <a:rPr lang="en-US" altLang="ko-KR" dirty="0"/>
              <a:t>:%)</a:t>
            </a:r>
          </a:p>
          <a:p>
            <a:pPr algn="ctr"/>
            <a:r>
              <a:rPr lang="ko-KR" altLang="en-US" sz="1100" dirty="0">
                <a:latin typeface="+mj-ea"/>
                <a:ea typeface="+mj-ea"/>
              </a:rPr>
              <a:t>출처 </a:t>
            </a:r>
            <a:r>
              <a:rPr lang="en-US" altLang="ko-KR" sz="1100" dirty="0">
                <a:latin typeface="+mj-ea"/>
                <a:ea typeface="+mj-ea"/>
              </a:rPr>
              <a:t>: </a:t>
            </a:r>
            <a:r>
              <a:rPr lang="ko-KR" altLang="en-US" sz="1100" dirty="0">
                <a:latin typeface="+mj-ea"/>
                <a:ea typeface="+mj-ea"/>
              </a:rPr>
              <a:t>한국소비자원</a:t>
            </a:r>
            <a:r>
              <a:rPr lang="en-US" altLang="ko-KR" sz="1100" dirty="0">
                <a:latin typeface="+mj-ea"/>
                <a:ea typeface="+mj-ea"/>
              </a:rPr>
              <a:t>, 2017 </a:t>
            </a:r>
            <a:r>
              <a:rPr lang="ko-KR" altLang="en-US" sz="1100" dirty="0">
                <a:latin typeface="+mj-ea"/>
                <a:ea typeface="+mj-ea"/>
              </a:rPr>
              <a:t>소비자 위해 데이터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F0F0F3-A2A9-40BA-910C-058DF9CBA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964" y="3992260"/>
            <a:ext cx="4052972" cy="17429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B5BA82-D05E-4878-9B23-48029013E9F0}"/>
              </a:ext>
            </a:extLst>
          </p:cNvPr>
          <p:cNvSpPr txBox="1"/>
          <p:nvPr/>
        </p:nvSpPr>
        <p:spPr>
          <a:xfrm>
            <a:off x="3719536" y="5814706"/>
            <a:ext cx="3997400" cy="734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스케이트보드 안전사고 발생 장소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sz="1100" dirty="0"/>
              <a:t>출처 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사이언스올</a:t>
            </a:r>
            <a:endParaRPr lang="ko-KR" alt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372960-2D76-47F9-B236-8E766A9571C2}"/>
              </a:ext>
            </a:extLst>
          </p:cNvPr>
          <p:cNvSpPr txBox="1"/>
          <p:nvPr/>
        </p:nvSpPr>
        <p:spPr>
          <a:xfrm>
            <a:off x="367431" y="5188484"/>
            <a:ext cx="2783499" cy="10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어린이는 스케이트보드 사용시 미숙하여 안전사고 발생 시 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500" dirty="0"/>
              <a:t>큰 상해를 입을 수 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47CE7D-A53B-461B-8357-39F51BF242A5}"/>
              </a:ext>
            </a:extLst>
          </p:cNvPr>
          <p:cNvSpPr txBox="1"/>
          <p:nvPr/>
        </p:nvSpPr>
        <p:spPr>
          <a:xfrm>
            <a:off x="7879509" y="1737840"/>
            <a:ext cx="3627261" cy="1785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 사람은 위와 같은 보호구를 이용하여 사고 발생율을 감소시킬 수 있다</a:t>
            </a:r>
            <a:r>
              <a:rPr lang="en-US" altLang="ko-KR" sz="1500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500" dirty="0"/>
              <a:t> 하지만 보드를 제어하여 사고 발생율을 감소시키는 방안도 필요하다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4B299A-E2FF-475E-A76D-5916086EDEE3}"/>
              </a:ext>
            </a:extLst>
          </p:cNvPr>
          <p:cNvSpPr txBox="1"/>
          <p:nvPr/>
        </p:nvSpPr>
        <p:spPr>
          <a:xfrm>
            <a:off x="7798389" y="3904925"/>
            <a:ext cx="4052972" cy="2824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 스케이트보드 안전사고 발생 장소를 보게 되면 도로가 </a:t>
            </a:r>
            <a:r>
              <a:rPr lang="en-US" altLang="ko-KR" sz="1500" dirty="0">
                <a:solidFill>
                  <a:srgbClr val="FF0000"/>
                </a:solidFill>
              </a:rPr>
              <a:t>51%</a:t>
            </a:r>
            <a:r>
              <a:rPr lang="ko-KR" altLang="en-US" sz="1500" dirty="0"/>
              <a:t>로 가장 큰 수치를 나타내고 있다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 도로에서 가장 많은 사고가 발생하는데 도로는 평평하여 보드를 타는 사람이 실수로 보드에서 떨어지게 되면</a:t>
            </a:r>
            <a:r>
              <a:rPr lang="en-US" altLang="ko-KR" sz="1500" dirty="0"/>
              <a:t>, </a:t>
            </a:r>
            <a:r>
              <a:rPr lang="ko-KR" altLang="en-US" sz="1500" dirty="0"/>
              <a:t>보드가 빠른 속도로 날아가 차량과 충돌로 이루어지는 </a:t>
            </a:r>
            <a:r>
              <a:rPr lang="en-US" altLang="ko-KR" sz="1500" dirty="0">
                <a:solidFill>
                  <a:srgbClr val="FF0000"/>
                </a:solidFill>
              </a:rPr>
              <a:t>2</a:t>
            </a:r>
            <a:r>
              <a:rPr lang="ko-KR" altLang="en-US" sz="1500" dirty="0">
                <a:solidFill>
                  <a:srgbClr val="FF0000"/>
                </a:solidFill>
              </a:rPr>
              <a:t>차 사고 발생</a:t>
            </a:r>
            <a:r>
              <a:rPr lang="ko-KR" altLang="en-US" sz="1500" dirty="0"/>
              <a:t>이 생긴다</a:t>
            </a:r>
            <a:r>
              <a:rPr lang="en-US" altLang="ko-KR" sz="1500" dirty="0"/>
              <a:t>. </a:t>
            </a:r>
            <a:r>
              <a:rPr lang="ko-KR" altLang="en-US" sz="1500" dirty="0"/>
              <a:t>따라서 보드를 제어하여 사고 발생을 줄일 필요성이 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2F21BE-AE99-460C-BB26-4057ACC9727F}"/>
              </a:ext>
            </a:extLst>
          </p:cNvPr>
          <p:cNvSpPr/>
          <p:nvPr/>
        </p:nvSpPr>
        <p:spPr>
          <a:xfrm>
            <a:off x="3514099" y="1486854"/>
            <a:ext cx="45719" cy="516572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3BB25D-96BF-44B3-BB83-1A8909557B20}"/>
              </a:ext>
            </a:extLst>
          </p:cNvPr>
          <p:cNvSpPr/>
          <p:nvPr/>
        </p:nvSpPr>
        <p:spPr>
          <a:xfrm rot="5400000">
            <a:off x="7682730" y="-255874"/>
            <a:ext cx="45719" cy="829154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5128A63-9757-4C1B-8FD0-49BF9AD05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719" y="1486854"/>
            <a:ext cx="4035217" cy="228791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265524D-686C-4A78-9C42-C38D0F6BA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96" y="1507910"/>
            <a:ext cx="2861634" cy="244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8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7330F-751E-4491-905A-1E0E2FCD1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1-2 </a:t>
            </a:r>
            <a:r>
              <a:rPr lang="ko-KR" altLang="en-US" dirty="0">
                <a:latin typeface="+mj-ea"/>
              </a:rPr>
              <a:t>시장 동향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A8790C-AE04-4500-BA5F-225A71362B5A}"/>
              </a:ext>
            </a:extLst>
          </p:cNvPr>
          <p:cNvSpPr txBox="1"/>
          <p:nvPr/>
        </p:nvSpPr>
        <p:spPr>
          <a:xfrm>
            <a:off x="3730680" y="1490305"/>
            <a:ext cx="7851720" cy="21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  스케이트보드는 다가오는 </a:t>
            </a:r>
            <a:r>
              <a:rPr lang="en-US" altLang="ko-KR" dirty="0">
                <a:latin typeface="+mj-ea"/>
                <a:ea typeface="+mj-ea"/>
              </a:rPr>
              <a:t>2020</a:t>
            </a:r>
            <a:r>
              <a:rPr lang="ko-KR" altLang="en-US" dirty="0">
                <a:latin typeface="+mj-ea"/>
                <a:ea typeface="+mj-ea"/>
              </a:rPr>
              <a:t>년 </a:t>
            </a:r>
            <a:r>
              <a:rPr lang="ko-KR" altLang="en-US" dirty="0">
                <a:solidFill>
                  <a:srgbClr val="00B0F0"/>
                </a:solidFill>
                <a:latin typeface="+mj-ea"/>
                <a:ea typeface="+mj-ea"/>
              </a:rPr>
              <a:t>도쿄올림픽 정식 종목으로 채택</a:t>
            </a:r>
            <a:r>
              <a:rPr lang="ko-KR" altLang="en-US" dirty="0">
                <a:latin typeface="+mj-ea"/>
                <a:ea typeface="+mj-ea"/>
              </a:rPr>
              <a:t>되어</a:t>
            </a:r>
            <a:r>
              <a:rPr lang="ko-KR" altLang="en-US" dirty="0">
                <a:solidFill>
                  <a:srgbClr val="00B0F0"/>
                </a:solidFill>
                <a:latin typeface="+mj-ea"/>
                <a:ea typeface="+mj-ea"/>
              </a:rPr>
              <a:t> </a:t>
            </a:r>
            <a:endParaRPr lang="en-US" altLang="ko-KR" dirty="0">
              <a:solidFill>
                <a:srgbClr val="00B0F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다시 한번 붐이 일어날 가능성이 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  실제로 한 소셜커머스가 발표한 자료에 따르면</a:t>
            </a:r>
            <a:r>
              <a:rPr lang="en-US" altLang="ko-KR" dirty="0">
                <a:latin typeface="+mj-ea"/>
                <a:ea typeface="+mj-ea"/>
              </a:rPr>
              <a:t>, 2018</a:t>
            </a:r>
            <a:r>
              <a:rPr lang="ko-KR" altLang="en-US" dirty="0">
                <a:latin typeface="+mj-ea"/>
                <a:ea typeface="+mj-ea"/>
              </a:rPr>
              <a:t>년 </a:t>
            </a:r>
            <a:r>
              <a:rPr lang="en-US" altLang="ko-KR" dirty="0">
                <a:latin typeface="+mj-ea"/>
                <a:ea typeface="+mj-ea"/>
              </a:rPr>
              <a:t>3</a:t>
            </a:r>
            <a:r>
              <a:rPr lang="ko-KR" altLang="en-US" dirty="0">
                <a:latin typeface="+mj-ea"/>
                <a:ea typeface="+mj-ea"/>
              </a:rPr>
              <a:t>월</a:t>
            </a:r>
            <a:r>
              <a:rPr lang="en-US" altLang="ko-KR" dirty="0">
                <a:latin typeface="+mj-ea"/>
                <a:ea typeface="+mj-ea"/>
              </a:rPr>
              <a:t> 1</a:t>
            </a:r>
            <a:r>
              <a:rPr lang="ko-KR" altLang="en-US" dirty="0">
                <a:latin typeface="+mj-ea"/>
                <a:ea typeface="+mj-ea"/>
              </a:rPr>
              <a:t>주 기준으로 스케이트보드의 매출은 전년대비 </a:t>
            </a:r>
            <a:r>
              <a:rPr lang="en-US" altLang="ko-KR" dirty="0">
                <a:latin typeface="+mj-ea"/>
                <a:ea typeface="+mj-ea"/>
              </a:rPr>
              <a:t>102.5%</a:t>
            </a:r>
            <a:r>
              <a:rPr lang="ko-KR" altLang="en-US" dirty="0">
                <a:latin typeface="+mj-ea"/>
                <a:ea typeface="+mj-ea"/>
              </a:rPr>
              <a:t>나 증가하였다고 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76F46E-A384-4AD1-B840-36FF1A2B8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86" y="1417638"/>
            <a:ext cx="3285600" cy="21972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1278CD-F4A9-45F6-BE3C-98DA2D32F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86" y="3790400"/>
            <a:ext cx="4453154" cy="279296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A6F6DCD-CD98-4E2B-B980-639D18622146}"/>
              </a:ext>
            </a:extLst>
          </p:cNvPr>
          <p:cNvSpPr/>
          <p:nvPr/>
        </p:nvSpPr>
        <p:spPr>
          <a:xfrm>
            <a:off x="5048807" y="3790400"/>
            <a:ext cx="6096000" cy="253178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네이버 키워드 검색 조회 수 검색결과 </a:t>
            </a:r>
            <a:r>
              <a:rPr lang="en-US" altLang="ko-KR" dirty="0">
                <a:latin typeface="+mj-ea"/>
                <a:ea typeface="+mj-ea"/>
              </a:rPr>
              <a:t>2018</a:t>
            </a:r>
            <a:r>
              <a:rPr lang="ko-KR" altLang="en-US" dirty="0">
                <a:latin typeface="+mj-ea"/>
                <a:ea typeface="+mj-ea"/>
              </a:rPr>
              <a:t>년 </a:t>
            </a:r>
            <a:r>
              <a:rPr lang="en-US" altLang="ko-KR" dirty="0">
                <a:latin typeface="+mj-ea"/>
                <a:ea typeface="+mj-ea"/>
              </a:rPr>
              <a:t>1</a:t>
            </a:r>
            <a:r>
              <a:rPr lang="ko-KR" altLang="en-US" dirty="0">
                <a:latin typeface="+mj-ea"/>
                <a:ea typeface="+mj-ea"/>
              </a:rPr>
              <a:t>월 </a:t>
            </a:r>
            <a:r>
              <a:rPr lang="en-US" altLang="ko-KR" dirty="0">
                <a:latin typeface="+mj-ea"/>
                <a:ea typeface="+mj-ea"/>
              </a:rPr>
              <a:t>‘</a:t>
            </a:r>
            <a:r>
              <a:rPr lang="ko-KR" altLang="en-US" dirty="0">
                <a:latin typeface="+mj-ea"/>
                <a:ea typeface="+mj-ea"/>
              </a:rPr>
              <a:t>스케이트보드</a:t>
            </a:r>
            <a:r>
              <a:rPr lang="en-US" altLang="ko-KR" dirty="0">
                <a:latin typeface="+mj-ea"/>
                <a:ea typeface="+mj-ea"/>
              </a:rPr>
              <a:t>’</a:t>
            </a:r>
            <a:r>
              <a:rPr lang="ko-KR" altLang="en-US" dirty="0">
                <a:latin typeface="+mj-ea"/>
                <a:ea typeface="+mj-ea"/>
              </a:rPr>
              <a:t>를 모발일로 검색한 검색 수는 </a:t>
            </a:r>
            <a:r>
              <a:rPr lang="en-US" altLang="ko-KR" dirty="0">
                <a:latin typeface="+mj-ea"/>
                <a:ea typeface="+mj-ea"/>
              </a:rPr>
              <a:t>1</a:t>
            </a:r>
            <a:r>
              <a:rPr lang="ko-KR" altLang="en-US" dirty="0">
                <a:latin typeface="+mj-ea"/>
                <a:ea typeface="+mj-ea"/>
              </a:rPr>
              <a:t>만</a:t>
            </a:r>
            <a:r>
              <a:rPr lang="en-US" altLang="ko-KR" dirty="0">
                <a:latin typeface="+mj-ea"/>
                <a:ea typeface="+mj-ea"/>
              </a:rPr>
              <a:t>6,600</a:t>
            </a:r>
            <a:r>
              <a:rPr lang="ko-KR" altLang="en-US" dirty="0">
                <a:latin typeface="+mj-ea"/>
                <a:ea typeface="+mj-ea"/>
              </a:rPr>
              <a:t>건으로 나타났고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점차 증가하기 시작해 </a:t>
            </a:r>
            <a:r>
              <a:rPr lang="en-US" altLang="ko-KR" dirty="0">
                <a:latin typeface="+mj-ea"/>
                <a:ea typeface="+mj-ea"/>
              </a:rPr>
              <a:t>2018</a:t>
            </a:r>
            <a:r>
              <a:rPr lang="ko-KR" altLang="en-US" dirty="0">
                <a:latin typeface="+mj-ea"/>
                <a:ea typeface="+mj-ea"/>
              </a:rPr>
              <a:t>년 </a:t>
            </a:r>
            <a:r>
              <a:rPr lang="en-US" altLang="ko-KR" dirty="0">
                <a:latin typeface="+mj-ea"/>
                <a:ea typeface="+mj-ea"/>
              </a:rPr>
              <a:t>3</a:t>
            </a:r>
            <a:r>
              <a:rPr lang="ko-KR" altLang="en-US" dirty="0">
                <a:latin typeface="+mj-ea"/>
                <a:ea typeface="+mj-ea"/>
              </a:rPr>
              <a:t>월의 검색 수는 </a:t>
            </a:r>
            <a:r>
              <a:rPr lang="en-US" altLang="ko-KR" dirty="0">
                <a:latin typeface="+mj-ea"/>
                <a:ea typeface="+mj-ea"/>
              </a:rPr>
              <a:t>3</a:t>
            </a:r>
            <a:r>
              <a:rPr lang="ko-KR" altLang="en-US" dirty="0">
                <a:latin typeface="+mj-ea"/>
                <a:ea typeface="+mj-ea"/>
              </a:rPr>
              <a:t>만</a:t>
            </a:r>
            <a:r>
              <a:rPr lang="en-US" altLang="ko-KR" dirty="0">
                <a:latin typeface="+mj-ea"/>
                <a:ea typeface="+mj-ea"/>
              </a:rPr>
              <a:t>6,500</a:t>
            </a:r>
            <a:r>
              <a:rPr lang="ko-KR" altLang="en-US" dirty="0">
                <a:latin typeface="+mj-ea"/>
                <a:ea typeface="+mj-ea"/>
              </a:rPr>
              <a:t>건으로 나타났다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PC</a:t>
            </a:r>
            <a:r>
              <a:rPr lang="ko-KR" altLang="en-US" dirty="0">
                <a:latin typeface="+mj-ea"/>
                <a:ea typeface="+mj-ea"/>
              </a:rPr>
              <a:t>도 모바일에 검색 수가 적긴 하지만 점점 증가하는 추세를 확인할 수 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3299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B1D0445-4661-4020-BAB9-0034A6738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024" y="1464816"/>
            <a:ext cx="5348382" cy="2059619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ko-KR" altLang="en-US" sz="6800" dirty="0" err="1">
                <a:latin typeface="+mj-ea"/>
                <a:ea typeface="+mj-ea"/>
              </a:rPr>
              <a:t>크루징</a:t>
            </a:r>
            <a:r>
              <a:rPr lang="en-US" altLang="ko-KR" sz="6800" dirty="0">
                <a:latin typeface="+mj-ea"/>
                <a:ea typeface="+mj-ea"/>
              </a:rPr>
              <a:t>(Cruising) </a:t>
            </a:r>
          </a:p>
          <a:p>
            <a:pPr algn="l"/>
            <a:r>
              <a:rPr lang="ko-KR" altLang="en-US" sz="6800" b="0" dirty="0" err="1">
                <a:latin typeface="+mj-ea"/>
                <a:ea typeface="+mj-ea"/>
              </a:rPr>
              <a:t>롱보드의</a:t>
            </a:r>
            <a:r>
              <a:rPr lang="ko-KR" altLang="en-US" sz="6800" b="0" dirty="0">
                <a:latin typeface="+mj-ea"/>
                <a:ea typeface="+mj-ea"/>
              </a:rPr>
              <a:t> 가장 기본적인 능력이며 중요한 능력이다</a:t>
            </a:r>
            <a:r>
              <a:rPr lang="en-US" altLang="ko-KR" sz="6800" b="0" dirty="0">
                <a:latin typeface="+mj-ea"/>
                <a:ea typeface="+mj-ea"/>
              </a:rPr>
              <a:t>.</a:t>
            </a:r>
          </a:p>
          <a:p>
            <a:pPr algn="l"/>
            <a:r>
              <a:rPr lang="ko-KR" altLang="en-US" sz="6800" b="0" dirty="0">
                <a:latin typeface="+mj-ea"/>
                <a:ea typeface="+mj-ea"/>
              </a:rPr>
              <a:t>가장 기본적인 성능에 초점을 맞춘 만큼 설계가 </a:t>
            </a:r>
            <a:endParaRPr lang="en-US" altLang="ko-KR" sz="6800" b="0" dirty="0">
              <a:latin typeface="+mj-ea"/>
              <a:ea typeface="+mj-ea"/>
            </a:endParaRPr>
          </a:p>
          <a:p>
            <a:pPr algn="l"/>
            <a:r>
              <a:rPr lang="ko-KR" altLang="en-US" sz="6800" b="0" dirty="0">
                <a:latin typeface="+mj-ea"/>
                <a:ea typeface="+mj-ea"/>
              </a:rPr>
              <a:t>단순해 가격이 동일 브랜드대비 저렴하다</a:t>
            </a:r>
            <a:r>
              <a:rPr lang="en-US" altLang="ko-KR" sz="6800" b="0" dirty="0">
                <a:latin typeface="+mj-ea"/>
                <a:ea typeface="+mj-ea"/>
              </a:rPr>
              <a:t>. </a:t>
            </a:r>
          </a:p>
          <a:p>
            <a:pPr algn="l"/>
            <a:r>
              <a:rPr lang="ko-KR" altLang="en-US" sz="6800" b="0" dirty="0">
                <a:latin typeface="+mj-ea"/>
                <a:ea typeface="+mj-ea"/>
              </a:rPr>
              <a:t>대표적인 형태로는 물방울 형태를 하고있는 </a:t>
            </a:r>
            <a:r>
              <a:rPr lang="ko-KR" altLang="en-US" sz="6800" b="0" dirty="0" err="1">
                <a:latin typeface="+mj-ea"/>
                <a:ea typeface="+mj-ea"/>
              </a:rPr>
              <a:t>핀테일과</a:t>
            </a:r>
            <a:r>
              <a:rPr lang="ko-KR" altLang="en-US" sz="6800" b="0" dirty="0">
                <a:latin typeface="+mj-ea"/>
                <a:ea typeface="+mj-ea"/>
              </a:rPr>
              <a:t> </a:t>
            </a:r>
            <a:endParaRPr lang="en-US" altLang="ko-KR" sz="6800" b="0" dirty="0">
              <a:latin typeface="+mj-ea"/>
              <a:ea typeface="+mj-ea"/>
            </a:endParaRPr>
          </a:p>
          <a:p>
            <a:pPr algn="l"/>
            <a:r>
              <a:rPr lang="ko-KR" altLang="en-US" sz="6800" b="0" dirty="0">
                <a:latin typeface="+mj-ea"/>
                <a:ea typeface="+mj-ea"/>
              </a:rPr>
              <a:t>높이가 낮은 </a:t>
            </a:r>
            <a:r>
              <a:rPr lang="ko-KR" altLang="en-US" sz="6800" b="0" dirty="0" err="1">
                <a:latin typeface="+mj-ea"/>
                <a:ea typeface="+mj-ea"/>
              </a:rPr>
              <a:t>드랍스루</a:t>
            </a:r>
            <a:r>
              <a:rPr lang="ko-KR" altLang="en-US" sz="6800" b="0" dirty="0">
                <a:latin typeface="+mj-ea"/>
                <a:ea typeface="+mj-ea"/>
              </a:rPr>
              <a:t> </a:t>
            </a:r>
            <a:r>
              <a:rPr lang="ko-KR" altLang="en-US" sz="6800" b="0" dirty="0" err="1">
                <a:latin typeface="+mj-ea"/>
                <a:ea typeface="+mj-ea"/>
              </a:rPr>
              <a:t>롱보드를</a:t>
            </a:r>
            <a:r>
              <a:rPr lang="ko-KR" altLang="en-US" sz="6800" b="0" dirty="0">
                <a:latin typeface="+mj-ea"/>
                <a:ea typeface="+mj-ea"/>
              </a:rPr>
              <a:t> </a:t>
            </a:r>
            <a:r>
              <a:rPr lang="ko-KR" altLang="en-US" sz="6800" b="0" dirty="0" err="1">
                <a:latin typeface="+mj-ea"/>
                <a:ea typeface="+mj-ea"/>
              </a:rPr>
              <a:t>크루징용</a:t>
            </a:r>
            <a:r>
              <a:rPr lang="ko-KR" altLang="en-US" sz="6800" b="0" dirty="0">
                <a:latin typeface="+mj-ea"/>
                <a:ea typeface="+mj-ea"/>
              </a:rPr>
              <a:t> </a:t>
            </a:r>
            <a:r>
              <a:rPr lang="ko-KR" altLang="en-US" sz="6800" b="0" dirty="0" err="1">
                <a:latin typeface="+mj-ea"/>
                <a:ea typeface="+mj-ea"/>
              </a:rPr>
              <a:t>롱보드로</a:t>
            </a:r>
            <a:endParaRPr lang="en-US" altLang="ko-KR" sz="6800" b="0" dirty="0">
              <a:latin typeface="+mj-ea"/>
              <a:ea typeface="+mj-ea"/>
            </a:endParaRPr>
          </a:p>
          <a:p>
            <a:pPr algn="l"/>
            <a:r>
              <a:rPr lang="ko-KR" altLang="en-US" sz="6800" b="0" dirty="0">
                <a:latin typeface="+mj-ea"/>
                <a:ea typeface="+mj-ea"/>
              </a:rPr>
              <a:t>선택한다</a:t>
            </a:r>
            <a:r>
              <a:rPr lang="en-US" altLang="ko-KR" sz="6800" b="0" dirty="0">
                <a:latin typeface="+mj-ea"/>
                <a:ea typeface="+mj-ea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B5CF3673-E759-4D46-BDB6-A0DE05C451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455" y="3996521"/>
            <a:ext cx="2523322" cy="2143125"/>
          </a:xfrm>
        </p:spPr>
      </p:pic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8130ADC3-6C40-4051-A7A1-582F61C0F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6416" y="1464816"/>
            <a:ext cx="5348382" cy="205961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ko-KR" altLang="en-US" dirty="0">
                <a:latin typeface="+mj-ea"/>
                <a:ea typeface="+mj-ea"/>
              </a:rPr>
              <a:t>댄싱</a:t>
            </a:r>
            <a:r>
              <a:rPr lang="en-US" altLang="ko-KR" dirty="0">
                <a:latin typeface="+mj-ea"/>
                <a:ea typeface="+mj-ea"/>
              </a:rPr>
              <a:t>(Dancing)</a:t>
            </a:r>
          </a:p>
          <a:p>
            <a:pPr algn="l"/>
            <a:r>
              <a:rPr lang="ko-KR" altLang="en-US" b="0" dirty="0">
                <a:latin typeface="+mj-ea"/>
                <a:ea typeface="+mj-ea"/>
              </a:rPr>
              <a:t>댄스</a:t>
            </a:r>
            <a:r>
              <a:rPr lang="en-US" altLang="ko-KR" b="0" dirty="0">
                <a:latin typeface="+mj-ea"/>
                <a:ea typeface="+mj-ea"/>
              </a:rPr>
              <a:t>(</a:t>
            </a:r>
            <a:r>
              <a:rPr lang="ko-KR" altLang="en-US" b="0" dirty="0">
                <a:latin typeface="+mj-ea"/>
                <a:ea typeface="+mj-ea"/>
              </a:rPr>
              <a:t>댄싱</a:t>
            </a:r>
            <a:r>
              <a:rPr lang="en-US" altLang="ko-KR" b="0" dirty="0">
                <a:latin typeface="+mj-ea"/>
                <a:ea typeface="+mj-ea"/>
              </a:rPr>
              <a:t>)</a:t>
            </a:r>
            <a:r>
              <a:rPr lang="ko-KR" altLang="en-US" b="0" dirty="0">
                <a:latin typeface="+mj-ea"/>
                <a:ea typeface="+mj-ea"/>
              </a:rPr>
              <a:t>이란 단순히 보드를 타는 행위에서 벗어나</a:t>
            </a:r>
            <a:endParaRPr lang="en-US" altLang="ko-KR" b="0" dirty="0">
              <a:latin typeface="+mj-ea"/>
              <a:ea typeface="+mj-ea"/>
            </a:endParaRPr>
          </a:p>
          <a:p>
            <a:pPr algn="l"/>
            <a:r>
              <a:rPr lang="ko-KR" altLang="en-US" b="0" dirty="0" err="1">
                <a:latin typeface="+mj-ea"/>
                <a:ea typeface="+mj-ea"/>
              </a:rPr>
              <a:t>데크</a:t>
            </a:r>
            <a:r>
              <a:rPr lang="ko-KR" altLang="en-US" b="0" dirty="0">
                <a:latin typeface="+mj-ea"/>
                <a:ea typeface="+mj-ea"/>
              </a:rPr>
              <a:t> 위에서 춤을 추듯 스텝을 밟아가며 </a:t>
            </a:r>
            <a:r>
              <a:rPr lang="ko-KR" altLang="en-US" b="0" dirty="0" err="1">
                <a:latin typeface="+mj-ea"/>
                <a:ea typeface="+mj-ea"/>
              </a:rPr>
              <a:t>크루징을</a:t>
            </a:r>
            <a:r>
              <a:rPr lang="ko-KR" altLang="en-US" b="0" dirty="0">
                <a:latin typeface="+mj-ea"/>
                <a:ea typeface="+mj-ea"/>
              </a:rPr>
              <a:t> 하는 모습이 마치</a:t>
            </a:r>
            <a:r>
              <a:rPr lang="en-US" altLang="ko-KR" b="0" dirty="0">
                <a:latin typeface="+mj-ea"/>
                <a:ea typeface="+mj-ea"/>
              </a:rPr>
              <a:t> </a:t>
            </a:r>
            <a:r>
              <a:rPr lang="ko-KR" altLang="en-US" b="0" dirty="0">
                <a:latin typeface="+mj-ea"/>
                <a:ea typeface="+mj-ea"/>
              </a:rPr>
              <a:t>춤을 </a:t>
            </a:r>
            <a:r>
              <a:rPr lang="ko-KR" altLang="en-US" b="0" dirty="0" err="1">
                <a:latin typeface="+mj-ea"/>
                <a:ea typeface="+mj-ea"/>
              </a:rPr>
              <a:t>추는거와</a:t>
            </a:r>
            <a:r>
              <a:rPr lang="ko-KR" altLang="en-US" b="0" dirty="0">
                <a:latin typeface="+mj-ea"/>
                <a:ea typeface="+mj-ea"/>
              </a:rPr>
              <a:t> </a:t>
            </a:r>
            <a:r>
              <a:rPr lang="ko-KR" altLang="en-US" b="0" dirty="0" err="1">
                <a:latin typeface="+mj-ea"/>
                <a:ea typeface="+mj-ea"/>
              </a:rPr>
              <a:t>같다하여</a:t>
            </a:r>
            <a:r>
              <a:rPr lang="ko-KR" altLang="en-US" b="0" dirty="0">
                <a:latin typeface="+mj-ea"/>
                <a:ea typeface="+mj-ea"/>
              </a:rPr>
              <a:t> </a:t>
            </a:r>
            <a:r>
              <a:rPr lang="ko-KR" altLang="en-US" b="0" dirty="0" err="1">
                <a:latin typeface="+mj-ea"/>
                <a:ea typeface="+mj-ea"/>
              </a:rPr>
              <a:t>댄싱라고</a:t>
            </a:r>
            <a:endParaRPr lang="en-US" altLang="ko-KR" b="0" dirty="0">
              <a:latin typeface="+mj-ea"/>
              <a:ea typeface="+mj-ea"/>
            </a:endParaRPr>
          </a:p>
          <a:p>
            <a:pPr algn="l"/>
            <a:r>
              <a:rPr lang="ko-KR" altLang="en-US" b="0" dirty="0">
                <a:latin typeface="+mj-ea"/>
                <a:ea typeface="+mj-ea"/>
              </a:rPr>
              <a:t>부르기 시작했다</a:t>
            </a:r>
            <a:r>
              <a:rPr lang="en-US" altLang="ko-KR" b="0" dirty="0">
                <a:latin typeface="+mj-ea"/>
                <a:ea typeface="+mj-ea"/>
              </a:rPr>
              <a:t>. </a:t>
            </a:r>
            <a:r>
              <a:rPr lang="ko-KR" altLang="en-US" b="0" dirty="0">
                <a:latin typeface="+mj-ea"/>
                <a:ea typeface="+mj-ea"/>
              </a:rPr>
              <a:t>보드위에서 발걸음을 </a:t>
            </a:r>
            <a:r>
              <a:rPr lang="ko-KR" altLang="en-US" b="0" dirty="0" err="1">
                <a:latin typeface="+mj-ea"/>
                <a:ea typeface="+mj-ea"/>
              </a:rPr>
              <a:t>움직여야하기</a:t>
            </a:r>
            <a:endParaRPr lang="en-US" altLang="ko-KR" b="0" dirty="0">
              <a:latin typeface="+mj-ea"/>
              <a:ea typeface="+mj-ea"/>
            </a:endParaRPr>
          </a:p>
          <a:p>
            <a:pPr algn="l"/>
            <a:r>
              <a:rPr lang="ko-KR" altLang="en-US" b="0" dirty="0">
                <a:latin typeface="+mj-ea"/>
                <a:ea typeface="+mj-ea"/>
              </a:rPr>
              <a:t>때문에 자신이 두 </a:t>
            </a:r>
            <a:r>
              <a:rPr lang="ko-KR" altLang="en-US" b="0" dirty="0" err="1">
                <a:latin typeface="+mj-ea"/>
                <a:ea typeface="+mj-ea"/>
              </a:rPr>
              <a:t>세걸음</a:t>
            </a:r>
            <a:r>
              <a:rPr lang="ko-KR" altLang="en-US" b="0" dirty="0">
                <a:latin typeface="+mj-ea"/>
                <a:ea typeface="+mj-ea"/>
              </a:rPr>
              <a:t> 정도 걸을 수 있는 길이로</a:t>
            </a:r>
            <a:endParaRPr lang="en-US" altLang="ko-KR" b="0" dirty="0">
              <a:latin typeface="+mj-ea"/>
              <a:ea typeface="+mj-ea"/>
            </a:endParaRPr>
          </a:p>
          <a:p>
            <a:pPr algn="l"/>
            <a:r>
              <a:rPr lang="ko-KR" altLang="en-US" b="0" dirty="0">
                <a:latin typeface="+mj-ea"/>
                <a:ea typeface="+mj-ea"/>
              </a:rPr>
              <a:t>제작된 </a:t>
            </a:r>
            <a:r>
              <a:rPr lang="ko-KR" altLang="en-US" b="0" dirty="0" err="1">
                <a:latin typeface="+mj-ea"/>
                <a:ea typeface="+mj-ea"/>
              </a:rPr>
              <a:t>롱보드</a:t>
            </a:r>
            <a:r>
              <a:rPr lang="ko-KR" altLang="en-US" b="0" dirty="0">
                <a:latin typeface="+mj-ea"/>
                <a:ea typeface="+mj-ea"/>
              </a:rPr>
              <a:t> 이다</a:t>
            </a:r>
            <a:r>
              <a:rPr lang="en-US" altLang="ko-KR" b="0" dirty="0">
                <a:latin typeface="+mj-ea"/>
                <a:ea typeface="+mj-ea"/>
              </a:rPr>
              <a:t>. </a:t>
            </a:r>
            <a:endParaRPr lang="ko-KR" altLang="en-US" dirty="0"/>
          </a:p>
        </p:txBody>
      </p:sp>
      <p:pic>
        <p:nvPicPr>
          <p:cNvPr id="17" name="내용 개체 틀 16">
            <a:extLst>
              <a:ext uri="{FF2B5EF4-FFF2-40B4-BE49-F238E27FC236}">
                <a16:creationId xmlns:a16="http://schemas.microsoft.com/office/drawing/2014/main" id="{66E0540F-E9FA-43AB-BE45-5A9CCE87587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669" y="3996522"/>
            <a:ext cx="3630965" cy="2143125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577AA28-5E98-4754-AC90-872B6EBC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상용 제품 </a:t>
            </a:r>
            <a:r>
              <a:rPr lang="en-US" altLang="ko-KR" dirty="0"/>
              <a:t>(</a:t>
            </a:r>
            <a:r>
              <a:rPr lang="ko-KR" altLang="en-US" dirty="0"/>
              <a:t>보드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669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1604EB5-9008-4F21-80D9-C032DFB24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526054" cy="483611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제도 장치의 정의  </a:t>
            </a:r>
            <a:r>
              <a:rPr lang="en-US" altLang="ko-KR" sz="2400" dirty="0">
                <a:latin typeface="+mj-ea"/>
                <a:ea typeface="+mj-ea"/>
              </a:rPr>
              <a:t>:  </a:t>
            </a:r>
            <a:r>
              <a:rPr lang="ko-KR" altLang="en-US" sz="2400" dirty="0">
                <a:latin typeface="+mj-ea"/>
                <a:ea typeface="+mj-ea"/>
              </a:rPr>
              <a:t>제동장치는 주행 중의</a:t>
            </a:r>
            <a:endParaRPr lang="en-US" altLang="ko-KR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j-ea"/>
                <a:ea typeface="+mj-ea"/>
              </a:rPr>
              <a:t>   </a:t>
            </a:r>
            <a:r>
              <a:rPr lang="ko-KR" altLang="en-US" sz="2400" dirty="0">
                <a:latin typeface="+mj-ea"/>
                <a:ea typeface="+mj-ea"/>
              </a:rPr>
              <a:t> 자동차를 감속 또는 정지시키는 동시에 </a:t>
            </a:r>
            <a:endParaRPr lang="en-US" altLang="ko-KR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2400" dirty="0">
                <a:latin typeface="+mj-ea"/>
                <a:ea typeface="+mj-ea"/>
              </a:rPr>
              <a:t>    주차 상태를 유지시키는데 사용되는 장치로</a:t>
            </a:r>
            <a:endParaRPr lang="en-US" altLang="ko-KR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j-ea"/>
                <a:ea typeface="+mj-ea"/>
              </a:rPr>
              <a:t>   </a:t>
            </a:r>
            <a:r>
              <a:rPr lang="ko-KR" altLang="en-US" sz="2400" dirty="0">
                <a:latin typeface="+mj-ea"/>
                <a:ea typeface="+mj-ea"/>
              </a:rPr>
              <a:t> 마찰력을 이용하여 제동작용을 하고 있다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r>
              <a:rPr lang="ko-KR" altLang="en-US" sz="2400" dirty="0">
                <a:latin typeface="+mj-ea"/>
                <a:ea typeface="+mj-ea"/>
              </a:rPr>
              <a:t>브레이크 장치의 원리 </a:t>
            </a:r>
            <a:r>
              <a:rPr lang="en-US" altLang="ko-KR" sz="2400" dirty="0">
                <a:latin typeface="+mj-ea"/>
                <a:ea typeface="+mj-ea"/>
              </a:rPr>
              <a:t>: </a:t>
            </a:r>
            <a:r>
              <a:rPr lang="ko-KR" altLang="en-US" sz="2400" dirty="0">
                <a:latin typeface="+mj-ea"/>
                <a:ea typeface="+mj-ea"/>
              </a:rPr>
              <a:t>브레이크 장치는 </a:t>
            </a:r>
            <a:endParaRPr lang="en-US" altLang="ko-KR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j-ea"/>
                <a:ea typeface="+mj-ea"/>
              </a:rPr>
              <a:t>    </a:t>
            </a:r>
            <a:r>
              <a:rPr lang="ko-KR" altLang="en-US" sz="2400" dirty="0">
                <a:latin typeface="+mj-ea"/>
                <a:ea typeface="+mj-ea"/>
              </a:rPr>
              <a:t>자동차의 운동에너지를 마찰을 통해 </a:t>
            </a:r>
            <a:endParaRPr lang="en-US" altLang="ko-KR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j-ea"/>
                <a:ea typeface="+mj-ea"/>
              </a:rPr>
              <a:t>    </a:t>
            </a:r>
            <a:r>
              <a:rPr lang="ko-KR" altLang="en-US" sz="2400" dirty="0">
                <a:latin typeface="+mj-ea"/>
                <a:ea typeface="+mj-ea"/>
              </a:rPr>
              <a:t>열에너지로 바꾸고 열을 공기 중에 </a:t>
            </a:r>
            <a:endParaRPr lang="en-US" altLang="ko-KR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j-ea"/>
                <a:ea typeface="+mj-ea"/>
              </a:rPr>
              <a:t>    </a:t>
            </a:r>
            <a:r>
              <a:rPr lang="ko-KR" altLang="en-US" sz="2400" dirty="0" err="1">
                <a:latin typeface="+mj-ea"/>
                <a:ea typeface="+mj-ea"/>
              </a:rPr>
              <a:t>방산시켜</a:t>
            </a:r>
            <a:r>
              <a:rPr lang="ko-KR" altLang="en-US" sz="2400" dirty="0">
                <a:latin typeface="+mj-ea"/>
                <a:ea typeface="+mj-ea"/>
              </a:rPr>
              <a:t> 제동하는 것이다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r>
              <a:rPr lang="ko-KR" altLang="en-US" sz="2400" dirty="0">
                <a:latin typeface="+mj-ea"/>
                <a:ea typeface="+mj-ea"/>
              </a:rPr>
              <a:t>제동 장치의 종류 </a:t>
            </a:r>
            <a:endParaRPr lang="en-US" altLang="ko-KR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j-ea"/>
                <a:ea typeface="+mj-ea"/>
              </a:rPr>
              <a:t>1) </a:t>
            </a:r>
            <a:r>
              <a:rPr lang="ko-KR" altLang="en-US" sz="2400" dirty="0">
                <a:latin typeface="+mj-ea"/>
                <a:ea typeface="+mj-ea"/>
              </a:rPr>
              <a:t>상용 브레이크 </a:t>
            </a:r>
            <a:r>
              <a:rPr lang="en-US" altLang="ko-KR" sz="2400" dirty="0">
                <a:latin typeface="+mj-ea"/>
                <a:ea typeface="+mj-ea"/>
              </a:rPr>
              <a:t>(service brake)  </a:t>
            </a:r>
          </a:p>
          <a:p>
            <a:pPr marL="0" indent="0">
              <a:buNone/>
            </a:pPr>
            <a:r>
              <a:rPr lang="ko-KR" altLang="en-US" sz="2400" dirty="0">
                <a:latin typeface="+mj-ea"/>
                <a:ea typeface="+mj-ea"/>
              </a:rPr>
              <a:t>    </a:t>
            </a:r>
            <a:r>
              <a:rPr lang="en-US" altLang="ko-KR" sz="2400" dirty="0">
                <a:latin typeface="+mj-ea"/>
                <a:ea typeface="+mj-ea"/>
              </a:rPr>
              <a:t>- </a:t>
            </a:r>
            <a:r>
              <a:rPr lang="ko-KR" altLang="en-US" sz="2400" dirty="0">
                <a:latin typeface="+mj-ea"/>
                <a:ea typeface="+mj-ea"/>
              </a:rPr>
              <a:t>주행 중 감속 또는 정지시킨다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+mj-ea"/>
                <a:ea typeface="+mj-ea"/>
              </a:rPr>
              <a:t>2) </a:t>
            </a:r>
            <a:r>
              <a:rPr lang="ko-KR" altLang="en-US" sz="2400" dirty="0">
                <a:latin typeface="+mj-ea"/>
                <a:ea typeface="+mj-ea"/>
              </a:rPr>
              <a:t>보조 브레이크 </a:t>
            </a:r>
            <a:r>
              <a:rPr lang="en-US" altLang="ko-KR" sz="2400" dirty="0">
                <a:latin typeface="+mj-ea"/>
                <a:ea typeface="+mj-ea"/>
              </a:rPr>
              <a:t>(auxiliary brake) </a:t>
            </a:r>
          </a:p>
          <a:p>
            <a:pPr marL="0" indent="0">
              <a:buNone/>
            </a:pPr>
            <a:r>
              <a:rPr lang="en-US" altLang="ko-KR" sz="2400" dirty="0">
                <a:latin typeface="+mj-ea"/>
                <a:ea typeface="+mj-ea"/>
              </a:rPr>
              <a:t>   - </a:t>
            </a:r>
            <a:r>
              <a:rPr lang="ko-KR" altLang="en-US" sz="2400" dirty="0">
                <a:latin typeface="+mj-ea"/>
                <a:ea typeface="+mj-ea"/>
              </a:rPr>
              <a:t>상용 브레이크 보조한다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+mj-ea"/>
                <a:ea typeface="+mj-ea"/>
              </a:rPr>
              <a:t>3)</a:t>
            </a:r>
            <a:r>
              <a:rPr lang="ko-KR" altLang="en-US" sz="2400" dirty="0">
                <a:latin typeface="+mj-ea"/>
                <a:ea typeface="+mj-ea"/>
              </a:rPr>
              <a:t> 주차 브레이크 </a:t>
            </a:r>
            <a:r>
              <a:rPr lang="en-US" altLang="ko-KR" sz="2400" dirty="0">
                <a:latin typeface="+mj-ea"/>
                <a:ea typeface="+mj-ea"/>
              </a:rPr>
              <a:t>(parking brake)</a:t>
            </a:r>
          </a:p>
          <a:p>
            <a:pPr marL="0" indent="0">
              <a:buNone/>
            </a:pPr>
            <a:r>
              <a:rPr lang="ko-KR" altLang="en-US" sz="2400" dirty="0">
                <a:latin typeface="+mj-ea"/>
                <a:ea typeface="+mj-ea"/>
              </a:rPr>
              <a:t>   </a:t>
            </a:r>
            <a:r>
              <a:rPr lang="en-US" altLang="ko-KR" sz="2400" dirty="0">
                <a:latin typeface="+mj-ea"/>
                <a:ea typeface="+mj-ea"/>
              </a:rPr>
              <a:t>- </a:t>
            </a:r>
            <a:r>
              <a:rPr lang="ko-KR" altLang="en-US" sz="2400" dirty="0">
                <a:latin typeface="+mj-ea"/>
                <a:ea typeface="+mj-ea"/>
              </a:rPr>
              <a:t>주차 상태를 유지시킨다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endParaRPr lang="en-US" altLang="ko-KR" sz="24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2400" dirty="0">
              <a:latin typeface="+mj-ea"/>
              <a:ea typeface="+mj-ea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097D563-3339-4D92-A7F1-ACBA23DD4A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418" y="2141070"/>
            <a:ext cx="4846740" cy="3444538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70292E53-3347-4EF1-9FFC-9F6AF401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상용제품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자동차 제어 시스템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6190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768BB33-A3F2-4FCF-8B4A-ACAFC7BA5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508" y="1426169"/>
            <a:ext cx="5713076" cy="2037617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>
                <a:latin typeface="+mj-ea"/>
                <a:ea typeface="+mj-ea"/>
              </a:rPr>
              <a:t>드럼 브레이크</a:t>
            </a:r>
            <a:endParaRPr lang="en-US" altLang="ko-KR" dirty="0">
              <a:latin typeface="+mj-ea"/>
              <a:ea typeface="+mj-ea"/>
            </a:endParaRPr>
          </a:p>
          <a:p>
            <a:pPr algn="l"/>
            <a:r>
              <a:rPr lang="ko-KR" altLang="en-US" b="0" dirty="0">
                <a:latin typeface="+mj-ea"/>
                <a:ea typeface="+mj-ea"/>
              </a:rPr>
              <a:t>원통형으로</a:t>
            </a:r>
            <a:r>
              <a:rPr lang="en-US" altLang="ko-KR" b="0" dirty="0">
                <a:latin typeface="+mj-ea"/>
                <a:ea typeface="+mj-ea"/>
              </a:rPr>
              <a:t> </a:t>
            </a:r>
            <a:r>
              <a:rPr lang="ko-KR" altLang="en-US" b="0" dirty="0">
                <a:latin typeface="+mj-ea"/>
                <a:ea typeface="+mj-ea"/>
              </a:rPr>
              <a:t>바퀴 축에 부착되어 있는 </a:t>
            </a:r>
            <a:endParaRPr lang="en-US" altLang="ko-KR" b="0" dirty="0">
              <a:latin typeface="+mj-ea"/>
              <a:ea typeface="+mj-ea"/>
            </a:endParaRPr>
          </a:p>
          <a:p>
            <a:pPr algn="l"/>
            <a:r>
              <a:rPr lang="ko-KR" altLang="en-US" b="0" dirty="0">
                <a:latin typeface="+mj-ea"/>
                <a:ea typeface="+mj-ea"/>
              </a:rPr>
              <a:t>동그란 금속을 고무재질의 패드가 압력을 가하여 제동하는 방식입니다</a:t>
            </a:r>
            <a:r>
              <a:rPr lang="en-US" altLang="ko-KR" b="0" dirty="0">
                <a:latin typeface="+mj-ea"/>
                <a:ea typeface="+mj-ea"/>
              </a:rPr>
              <a:t>.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58D98A05-3318-4AB0-854E-881092E57E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92" y="3746955"/>
            <a:ext cx="2920753" cy="2471283"/>
          </a:xfr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2550A27-5276-4A03-9552-C20FF1C9E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5394" y="1426167"/>
            <a:ext cx="5713075" cy="2037617"/>
          </a:xfrm>
        </p:spPr>
        <p:txBody>
          <a:bodyPr>
            <a:normAutofit/>
          </a:bodyPr>
          <a:lstStyle/>
          <a:p>
            <a:pPr algn="l"/>
            <a:r>
              <a:rPr lang="ko-KR" altLang="en-US" sz="2600" dirty="0" err="1">
                <a:latin typeface="+mj-ea"/>
                <a:ea typeface="+mj-ea"/>
              </a:rPr>
              <a:t>코스터</a:t>
            </a:r>
            <a:r>
              <a:rPr lang="ko-KR" altLang="en-US" sz="2600" dirty="0">
                <a:latin typeface="+mj-ea"/>
                <a:ea typeface="+mj-ea"/>
              </a:rPr>
              <a:t> 브레이크</a:t>
            </a:r>
            <a:endParaRPr lang="en-US" altLang="ko-KR" sz="2600" dirty="0">
              <a:latin typeface="+mj-ea"/>
              <a:ea typeface="+mj-ea"/>
            </a:endParaRPr>
          </a:p>
          <a:p>
            <a:pPr algn="l"/>
            <a:r>
              <a:rPr lang="ko-KR" altLang="en-US" sz="2600" b="0" dirty="0">
                <a:latin typeface="+mj-ea"/>
                <a:ea typeface="+mj-ea"/>
              </a:rPr>
              <a:t>페달을 역회전 하여 속도를 줄여주는 방식의 브레이크입니다</a:t>
            </a:r>
            <a:r>
              <a:rPr lang="en-US" altLang="ko-KR" sz="2600" b="0" dirty="0">
                <a:latin typeface="+mj-ea"/>
                <a:ea typeface="+mj-ea"/>
              </a:rPr>
              <a:t>. </a:t>
            </a:r>
            <a:br>
              <a:rPr lang="ko-KR" altLang="en-US" dirty="0">
                <a:latin typeface="+mj-ea"/>
                <a:ea typeface="+mj-ea"/>
              </a:rPr>
            </a:b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6499707D-52BD-41ED-B0D0-127D7713749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285" y="3746951"/>
            <a:ext cx="2743200" cy="2330450"/>
          </a:xfr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156418B5-66A1-46C6-9C57-CA7DF8DB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상용 제품 </a:t>
            </a:r>
            <a:r>
              <a:rPr lang="en-US" altLang="ko-KR" dirty="0"/>
              <a:t>(</a:t>
            </a:r>
            <a:r>
              <a:rPr lang="ko-KR" altLang="en-US" dirty="0"/>
              <a:t>자전거 제어 시스템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693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27B302-E21D-4FBD-8435-FC3770B77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dirty="0"/>
              <a:t>스마트키 시스템이란 스마트키를 소지한 사용자가 별도의 키 삽입이나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조작 없이도 차량 도어를 개폐하거나 엔진을 </a:t>
            </a:r>
            <a:r>
              <a:rPr lang="ko-KR" altLang="en-US" dirty="0" err="1"/>
              <a:t>시동시킬</a:t>
            </a:r>
            <a:r>
              <a:rPr lang="ko-KR" altLang="en-US" dirty="0"/>
              <a:t> 수 있는 방식으로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고유 식별 정보를 내장하고 있는 스마트키가 차량에 설치된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전자제어장치</a:t>
            </a:r>
            <a:r>
              <a:rPr lang="en-US" altLang="ko-KR" dirty="0"/>
              <a:t>(ECU; Electronic Control Unit)</a:t>
            </a:r>
            <a:r>
              <a:rPr lang="ko-KR" altLang="en-US" dirty="0"/>
              <a:t>로 상기 고유 식별 정보를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전송하고 상기 스마트키 전자제어장치는 수신된 상기 고유 식별 정보를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판독하여 사용자 인증에 성공하면</a:t>
            </a:r>
            <a:r>
              <a:rPr lang="en-US" altLang="ko-KR" dirty="0"/>
              <a:t>, </a:t>
            </a:r>
            <a:r>
              <a:rPr lang="ko-KR" altLang="en-US" dirty="0"/>
              <a:t>스마트키 전자제어장치는 차량의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도어 개폐 또는 엔진 제어 명령을 수행할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이와 같은 스마트키를 이용하여 차량을 제어하기 위해 스마트키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전자제어장치는 일정 반경 내 위치한 스마트키를 인식할 수 있어야 하며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이를 위해 일정 반경 내 위치한 스마트키를 찾기 위한 스캔 신호를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주기적으로 송신해야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E235EE8-1AE0-4196-A3E6-0C7C16AF4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1-3 </a:t>
            </a:r>
            <a:r>
              <a:rPr lang="ko-KR" altLang="en-US" dirty="0">
                <a:latin typeface="+mj-ea"/>
              </a:rPr>
              <a:t>상용 제품 분석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스마트 키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63898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3F69A4-FAF5-4E87-8FB4-51B9B3BE0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42" y="2151184"/>
            <a:ext cx="3256097" cy="419362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885C12D-A505-47C2-B746-AC1A0BA29249}"/>
              </a:ext>
            </a:extLst>
          </p:cNvPr>
          <p:cNvSpPr/>
          <p:nvPr/>
        </p:nvSpPr>
        <p:spPr>
          <a:xfrm>
            <a:off x="3856490" y="4076691"/>
            <a:ext cx="7838754" cy="2268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B0F0"/>
                </a:solidFill>
              </a:rPr>
              <a:t>요약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롤러 </a:t>
            </a:r>
            <a:r>
              <a:rPr lang="ko-KR" altLang="en-US" sz="1600" dirty="0" err="1"/>
              <a:t>지지체</a:t>
            </a:r>
            <a:r>
              <a:rPr lang="en-US" altLang="ko-KR" sz="1600" dirty="0"/>
              <a:t>(2)</a:t>
            </a:r>
            <a:r>
              <a:rPr lang="ko-KR" altLang="en-US" sz="1600" dirty="0"/>
              <a:t>를 갖는 롤러 스케이트</a:t>
            </a:r>
            <a:r>
              <a:rPr lang="en-US" altLang="ko-KR" sz="1600" dirty="0"/>
              <a:t>, </a:t>
            </a:r>
            <a:r>
              <a:rPr lang="ko-KR" altLang="en-US" sz="1600" dirty="0"/>
              <a:t>스케이트보드 등을 위한 제동 장치</a:t>
            </a:r>
            <a:r>
              <a:rPr lang="en-US" altLang="ko-KR" sz="1600" dirty="0"/>
              <a:t>(1)</a:t>
            </a:r>
            <a:r>
              <a:rPr lang="ko-KR" altLang="en-US" sz="1600" dirty="0"/>
              <a:t>로서</a:t>
            </a:r>
            <a:r>
              <a:rPr lang="en-US" altLang="ko-KR" sz="1600" dirty="0"/>
              <a:t>, </a:t>
            </a:r>
            <a:r>
              <a:rPr lang="ko-KR" altLang="en-US" sz="1600" dirty="0"/>
              <a:t>롤러</a:t>
            </a:r>
            <a:r>
              <a:rPr lang="en-US" altLang="ko-KR" sz="1600" dirty="0"/>
              <a:t>(4)</a:t>
            </a:r>
            <a:r>
              <a:rPr lang="ko-KR" altLang="en-US" sz="1600" dirty="0"/>
              <a:t>는 제 </a:t>
            </a:r>
            <a:r>
              <a:rPr lang="en-US" altLang="ko-KR" sz="1600" dirty="0"/>
              <a:t>1 </a:t>
            </a:r>
            <a:r>
              <a:rPr lang="ko-KR" altLang="en-US" sz="1600" dirty="0"/>
              <a:t>자유롭게 회전 가능한 위치와 제 </a:t>
            </a:r>
            <a:r>
              <a:rPr lang="en-US" altLang="ko-KR" sz="1600" dirty="0"/>
              <a:t>2 </a:t>
            </a:r>
            <a:r>
              <a:rPr lang="ko-KR" altLang="en-US" sz="1600" dirty="0"/>
              <a:t>제동된 위치 사이에서 축방향으로 이동 가능하게 장착되고</a:t>
            </a:r>
            <a:r>
              <a:rPr lang="en-US" altLang="ko-KR" sz="1600" dirty="0"/>
              <a:t>, </a:t>
            </a:r>
            <a:r>
              <a:rPr lang="ko-KR" altLang="en-US" sz="1600" dirty="0"/>
              <a:t>작동 가능한 브레이크 유닛</a:t>
            </a:r>
            <a:r>
              <a:rPr lang="en-US" altLang="ko-KR" sz="1600" dirty="0"/>
              <a:t>(10)</a:t>
            </a:r>
            <a:r>
              <a:rPr lang="ko-KR" altLang="en-US" sz="1600" dirty="0"/>
              <a:t>은 상기 롤러 </a:t>
            </a:r>
            <a:r>
              <a:rPr lang="ko-KR" altLang="en-US" sz="1600" dirty="0" err="1"/>
              <a:t>지지체</a:t>
            </a:r>
            <a:r>
              <a:rPr lang="en-US" altLang="ko-KR" sz="1600" dirty="0"/>
              <a:t>(2)</a:t>
            </a:r>
            <a:r>
              <a:rPr lang="ko-KR" altLang="en-US" sz="1600" dirty="0"/>
              <a:t>에 대해 지지되고</a:t>
            </a:r>
            <a:r>
              <a:rPr lang="en-US" altLang="ko-KR" sz="1600" dirty="0"/>
              <a:t>, </a:t>
            </a:r>
            <a:r>
              <a:rPr lang="ko-KR" altLang="en-US" sz="1600" dirty="0"/>
              <a:t>상기 브레이크 유닛</a:t>
            </a:r>
            <a:r>
              <a:rPr lang="en-US" altLang="ko-KR" sz="1600" dirty="0"/>
              <a:t>(10)</a:t>
            </a:r>
            <a:r>
              <a:rPr lang="ko-KR" altLang="en-US" sz="1600" dirty="0"/>
              <a:t>의 브레이크 </a:t>
            </a:r>
            <a:r>
              <a:rPr lang="ko-KR" altLang="en-US" sz="1600" dirty="0" err="1"/>
              <a:t>작동력</a:t>
            </a:r>
            <a:r>
              <a:rPr lang="en-US" altLang="ko-KR" sz="1600" dirty="0"/>
              <a:t>(19)</a:t>
            </a:r>
            <a:r>
              <a:rPr lang="ko-KR" altLang="en-US" sz="1600" dirty="0"/>
              <a:t>은 하류의 트랜스미션 유닛</a:t>
            </a:r>
            <a:r>
              <a:rPr lang="en-US" altLang="ko-KR" sz="1600" dirty="0"/>
              <a:t>(20)</a:t>
            </a:r>
            <a:r>
              <a:rPr lang="ko-KR" altLang="en-US" sz="1600" dirty="0"/>
              <a:t>을 갖는 클러치 유닛</a:t>
            </a:r>
            <a:r>
              <a:rPr lang="en-US" altLang="ko-KR" sz="1600" dirty="0"/>
              <a:t>(16)</a:t>
            </a:r>
            <a:r>
              <a:rPr lang="ko-KR" altLang="en-US" sz="1600" dirty="0"/>
              <a:t>을 통해 상기 롤러</a:t>
            </a:r>
            <a:r>
              <a:rPr lang="en-US" altLang="ko-KR" sz="1600" dirty="0"/>
              <a:t>(4)</a:t>
            </a:r>
            <a:r>
              <a:rPr lang="ko-KR" altLang="en-US" sz="1600" dirty="0"/>
              <a:t>의 토크</a:t>
            </a:r>
            <a:r>
              <a:rPr lang="en-US" altLang="ko-KR" sz="1600" dirty="0"/>
              <a:t>(23)</a:t>
            </a:r>
            <a:r>
              <a:rPr lang="ko-KR" altLang="en-US" sz="1600" dirty="0"/>
              <a:t>로부터 생성되고</a:t>
            </a:r>
            <a:r>
              <a:rPr lang="en-US" altLang="ko-KR" sz="1600" dirty="0"/>
              <a:t>, </a:t>
            </a:r>
            <a:r>
              <a:rPr lang="ko-KR" altLang="en-US" sz="1600" dirty="0"/>
              <a:t>상기 클러치 유닛</a:t>
            </a:r>
            <a:r>
              <a:rPr lang="en-US" altLang="ko-KR" sz="1600" dirty="0"/>
              <a:t>(16)</a:t>
            </a:r>
            <a:r>
              <a:rPr lang="ko-KR" altLang="en-US" sz="1600" dirty="0"/>
              <a:t>은 상기 제 </a:t>
            </a:r>
            <a:r>
              <a:rPr lang="en-US" altLang="ko-KR" sz="1600" dirty="0"/>
              <a:t>1 </a:t>
            </a:r>
            <a:r>
              <a:rPr lang="ko-KR" altLang="en-US" sz="1600" dirty="0"/>
              <a:t>위치에서 개방된다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D3AA64-82CB-4311-A76E-7B945FF417DC}"/>
              </a:ext>
            </a:extLst>
          </p:cNvPr>
          <p:cNvSpPr txBox="1"/>
          <p:nvPr/>
        </p:nvSpPr>
        <p:spPr>
          <a:xfrm>
            <a:off x="438142" y="1321378"/>
            <a:ext cx="9018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① 롤러 스케이트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스케이트보드 등을 위한 제동 장치</a:t>
            </a:r>
            <a:endParaRPr lang="en-US" altLang="ko-KR" sz="2000" b="1" dirty="0"/>
          </a:p>
          <a:p>
            <a:r>
              <a:rPr lang="en-US" altLang="ko-KR" sz="2000" b="1" dirty="0"/>
              <a:t>      BRAKING DEVICE FOR ROLLER SKATES, SKATEBOARDS, OR THE LIKE</a:t>
            </a:r>
            <a:endParaRPr lang="ko-KR" altLang="en-US" sz="2000" b="1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5BCF88-F074-428F-B836-3F7B54997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382"/>
              </p:ext>
            </p:extLst>
          </p:nvPr>
        </p:nvGraphicFramePr>
        <p:xfrm>
          <a:off x="3922724" y="2515105"/>
          <a:ext cx="8023980" cy="94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4517">
                  <a:extLst>
                    <a:ext uri="{9D8B030D-6E8A-4147-A177-3AD203B41FA5}">
                      <a16:colId xmlns:a16="http://schemas.microsoft.com/office/drawing/2014/main" val="504083038"/>
                    </a:ext>
                  </a:extLst>
                </a:gridCol>
                <a:gridCol w="1835296">
                  <a:extLst>
                    <a:ext uri="{9D8B030D-6E8A-4147-A177-3AD203B41FA5}">
                      <a16:colId xmlns:a16="http://schemas.microsoft.com/office/drawing/2014/main" val="1186895119"/>
                    </a:ext>
                  </a:extLst>
                </a:gridCol>
                <a:gridCol w="1859250">
                  <a:extLst>
                    <a:ext uri="{9D8B030D-6E8A-4147-A177-3AD203B41FA5}">
                      <a16:colId xmlns:a16="http://schemas.microsoft.com/office/drawing/2014/main" val="3746932113"/>
                    </a:ext>
                  </a:extLst>
                </a:gridCol>
                <a:gridCol w="1016613">
                  <a:extLst>
                    <a:ext uri="{9D8B030D-6E8A-4147-A177-3AD203B41FA5}">
                      <a16:colId xmlns:a16="http://schemas.microsoft.com/office/drawing/2014/main" val="3874091358"/>
                    </a:ext>
                  </a:extLst>
                </a:gridCol>
                <a:gridCol w="1888304">
                  <a:extLst>
                    <a:ext uri="{9D8B030D-6E8A-4147-A177-3AD203B41FA5}">
                      <a16:colId xmlns:a16="http://schemas.microsoft.com/office/drawing/2014/main" val="257662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출원인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출원번호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출원일자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공개번호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공개일자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법적상태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심사청구여부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일자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169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+mj-ea"/>
                          <a:ea typeface="+mj-ea"/>
                        </a:rPr>
                        <a:t>보드너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 피터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1020147000201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(2012.06.19)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1020140050626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(2014.04.29)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공개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Y(2017.06.01) 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318653"/>
                  </a:ext>
                </a:extLst>
              </a:tr>
            </a:tbl>
          </a:graphicData>
        </a:graphic>
      </p:graphicFrame>
      <p:sp>
        <p:nvSpPr>
          <p:cNvPr id="17" name="제목 1">
            <a:extLst>
              <a:ext uri="{FF2B5EF4-FFF2-40B4-BE49-F238E27FC236}">
                <a16:creationId xmlns:a16="http://schemas.microsoft.com/office/drawing/2014/main" id="{5D5E2C0F-CED6-400F-979C-B4C80F627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ko-KR" altLang="en-US" dirty="0"/>
              <a:t>특허 현황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730F31D-91A8-4114-9E9A-9994D515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100" y="522972"/>
            <a:ext cx="675710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7185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줄기</Template>
  <TotalTime>299</TotalTime>
  <Words>1080</Words>
  <Application>Microsoft Office PowerPoint</Application>
  <PresentationFormat>와이드스크린</PresentationFormat>
  <Paragraphs>142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맑은 고딕</vt:lpstr>
      <vt:lpstr>Arial</vt:lpstr>
      <vt:lpstr>Calibri</vt:lpstr>
      <vt:lpstr>Calibri Light</vt:lpstr>
      <vt:lpstr>Corbel</vt:lpstr>
      <vt:lpstr>Wingdings</vt:lpstr>
      <vt:lpstr>Wingdings 2</vt:lpstr>
      <vt:lpstr>HDOfficeLightV0</vt:lpstr>
      <vt:lpstr>1_HDOfficeLightV0</vt:lpstr>
      <vt:lpstr>New_Education03</vt:lpstr>
      <vt:lpstr>종합 설계  (자동 제어 보드) </vt:lpstr>
      <vt:lpstr>목 차</vt:lpstr>
      <vt:lpstr>1-1 필요성</vt:lpstr>
      <vt:lpstr>1-2 시장 동향</vt:lpstr>
      <vt:lpstr>상용 제품 (보드)</vt:lpstr>
      <vt:lpstr>상용제품 (자동차 제어 시스템)</vt:lpstr>
      <vt:lpstr>상용 제품 (자전거 제어 시스템)</vt:lpstr>
      <vt:lpstr>1-3 상용 제품 분석 (스마트 키)</vt:lpstr>
      <vt:lpstr>특허 현황</vt:lpstr>
      <vt:lpstr>특허 현황</vt:lpstr>
      <vt:lpstr>특허 현황</vt:lpstr>
      <vt:lpstr>구상 스케치</vt:lpstr>
      <vt:lpstr>구상 스케치</vt:lpstr>
      <vt:lpstr>구상 스케치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 설계</dc:title>
  <dc:creator>Lee</dc:creator>
  <cp:lastModifiedBy>현진 안</cp:lastModifiedBy>
  <cp:revision>37</cp:revision>
  <dcterms:created xsi:type="dcterms:W3CDTF">2018-11-29T13:25:39Z</dcterms:created>
  <dcterms:modified xsi:type="dcterms:W3CDTF">2018-12-04T07:02:15Z</dcterms:modified>
</cp:coreProperties>
</file>