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A2E6-BBFC-4276-AAC2-9BF778A3099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7772400" cy="434479"/>
          </a:xfrm>
        </p:spPr>
        <p:txBody>
          <a:bodyPr>
            <a:noAutofit/>
          </a:bodyPr>
          <a:lstStyle/>
          <a:p>
            <a:pPr algn="l"/>
            <a:r>
              <a:rPr lang="en-US" sz="2600" b="1" dirty="0" smtClean="0">
                <a:latin typeface="Univers LT 47 CondensedLt" pitchFamily="2" charset="0"/>
              </a:rPr>
              <a:t>GLOBAL INSIGHT'S COMPARATIVE WORLD OVERVIEW</a:t>
            </a:r>
            <a:endParaRPr lang="en-US" sz="2600" b="1" dirty="0">
              <a:latin typeface="Univers LT 47 CondensedL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420888"/>
            <a:ext cx="8064896" cy="576064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latin typeface="Univers LT 47 CondensedLt" pitchFamily="2" charset="0"/>
              </a:rPr>
              <a:t>PROJECTING GDP (GROSS DOMESTIC PRODUCT)</a:t>
            </a:r>
            <a:endParaRPr lang="en-US" sz="3000" b="1" dirty="0">
              <a:solidFill>
                <a:schemeClr val="bg1"/>
              </a:solidFill>
              <a:latin typeface="Univers LT 47 CondensedLt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Univers LT 47 CondensedLt" pitchFamily="2" charset="0"/>
              </a:rPr>
              <a:t>DATA EXTRACTION</a:t>
            </a:r>
            <a:endParaRPr lang="en-US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7280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The data set is from Strategy team and analyzed each and every feature (column) to understand the relationship and  dependency</a:t>
            </a: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As this dataset is very clean, did formatting in required format</a:t>
            </a:r>
            <a:r>
              <a:rPr lang="en-US" dirty="0" smtClean="0">
                <a:latin typeface="Univers LT 47 CondensedLt" pitchFamily="2" charset="0"/>
              </a:rPr>
              <a:t>.</a:t>
            </a: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As for missed data, inserted 0 for now (Need to do analysis whether 0 makes sense or </a:t>
            </a:r>
            <a:r>
              <a:rPr lang="en-US" dirty="0" err="1" smtClean="0">
                <a:latin typeface="Univers LT 47 CondensedLt" pitchFamily="2" charset="0"/>
              </a:rPr>
              <a:t>avg</a:t>
            </a:r>
            <a:r>
              <a:rPr lang="en-US" dirty="0" smtClean="0">
                <a:latin typeface="Univers LT 47 CondensedLt" pitchFamily="2" charset="0"/>
              </a:rPr>
              <a:t> )</a:t>
            </a: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Univers LT 47 CondensedLt" pitchFamily="2" charset="0"/>
              </a:rPr>
              <a:t>UNDERSTANDING GOAL &amp; FEATURES</a:t>
            </a:r>
            <a:endParaRPr lang="en-US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484784"/>
            <a:ext cx="792088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/>
            <a:r>
              <a:rPr lang="en-US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 </a:t>
            </a:r>
          </a:p>
          <a:p>
            <a:pPr marL="216000" indent="-216000"/>
            <a:r>
              <a:rPr lang="en-US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Project the GDP in future years for given countries</a:t>
            </a:r>
          </a:p>
          <a:p>
            <a:pPr marL="216000" indent="-216000"/>
            <a:endParaRPr lang="en-US" sz="2400" b="1" dirty="0">
              <a:ln>
                <a:solidFill>
                  <a:schemeClr val="bg1">
                    <a:lumMod val="95000"/>
                  </a:schemeClr>
                </a:solidFill>
              </a:ln>
              <a:latin typeface="Univers LT 47 CondensedL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1268760"/>
            <a:ext cx="2592288" cy="504056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GOAL</a:t>
            </a:r>
            <a:endParaRPr lang="en-US" sz="3200" dirty="0">
              <a:ln>
                <a:solidFill>
                  <a:schemeClr val="bg1">
                    <a:lumMod val="95000"/>
                  </a:schemeClr>
                </a:solidFill>
              </a:ln>
              <a:latin typeface="Univers LT 47 CondensedL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996952"/>
            <a:ext cx="792088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/>
            <a:r>
              <a:rPr lang="en-US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 </a:t>
            </a:r>
          </a:p>
          <a:p>
            <a:pPr marL="216000" indent="-216000"/>
            <a:r>
              <a:rPr lang="en-US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XXXXX</a:t>
            </a:r>
          </a:p>
          <a:p>
            <a:pPr marL="216000" indent="-216000"/>
            <a:endParaRPr lang="en-US" sz="2400" b="1" dirty="0">
              <a:ln>
                <a:solidFill>
                  <a:schemeClr val="bg1">
                    <a:lumMod val="95000"/>
                  </a:schemeClr>
                </a:solidFill>
              </a:ln>
              <a:latin typeface="Univers LT 47 CondensedL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2780928"/>
            <a:ext cx="2592288" cy="504056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FEATURES</a:t>
            </a:r>
            <a:endParaRPr lang="en-US" sz="3200" dirty="0">
              <a:ln>
                <a:solidFill>
                  <a:schemeClr val="bg1">
                    <a:lumMod val="95000"/>
                  </a:schemeClr>
                </a:solidFill>
              </a:ln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Univers LT 47 CondensedLt" pitchFamily="2" charset="0"/>
              </a:rPr>
              <a:t>MACHINE LEARNING</a:t>
            </a:r>
            <a:endParaRPr lang="en-US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72808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Choose the best features among 26 features .</a:t>
            </a: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Visualize the data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Apply </a:t>
            </a:r>
            <a:r>
              <a:rPr lang="en-US" dirty="0" smtClean="0">
                <a:latin typeface="Univers LT 47 CondensedLt" pitchFamily="2" charset="0"/>
              </a:rPr>
              <a:t>below </a:t>
            </a:r>
            <a:r>
              <a:rPr lang="en-US" dirty="0" smtClean="0">
                <a:latin typeface="Univers LT 47 CondensedLt" pitchFamily="2" charset="0"/>
              </a:rPr>
              <a:t>regression algorithm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Linear Regression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</a:t>
            </a:r>
            <a:r>
              <a:rPr lang="en-US" dirty="0" err="1" smtClean="0">
                <a:latin typeface="Univers LT 47 CondensedLt" pitchFamily="2" charset="0"/>
              </a:rPr>
              <a:t>RandomForestRegress</a:t>
            </a:r>
            <a:endParaRPr lang="en-US" dirty="0" smtClean="0">
              <a:latin typeface="Univers LT 47 CondensedL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</a:t>
            </a:r>
            <a:r>
              <a:rPr lang="en-US" dirty="0" err="1" smtClean="0">
                <a:latin typeface="Univers LT 47 CondensedLt" pitchFamily="2" charset="0"/>
              </a:rPr>
              <a:t>KNeighborsRegressor</a:t>
            </a:r>
            <a:endParaRPr lang="en-US" dirty="0" smtClean="0">
              <a:latin typeface="Univers LT 47 CondensedL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SVR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</a:t>
            </a:r>
            <a:r>
              <a:rPr lang="en-US" dirty="0" err="1" smtClean="0">
                <a:latin typeface="Univers LT 47 CondensedLt" pitchFamily="2" charset="0"/>
              </a:rPr>
              <a:t>LogisticRegression</a:t>
            </a:r>
            <a:endParaRPr lang="en-US" dirty="0" smtClean="0">
              <a:latin typeface="Univers LT 47 CondensedL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Naïve </a:t>
            </a:r>
            <a:r>
              <a:rPr lang="en-US" dirty="0" err="1" smtClean="0">
                <a:latin typeface="Univers LT 47 CondensedLt" pitchFamily="2" charset="0"/>
              </a:rPr>
              <a:t>Bayes</a:t>
            </a: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Calculate the </a:t>
            </a:r>
            <a:r>
              <a:rPr lang="en-US" b="1" dirty="0" smtClean="0"/>
              <a:t> r^2</a:t>
            </a:r>
            <a:r>
              <a:rPr lang="en-US" dirty="0" smtClean="0"/>
              <a:t>  and compare the models and derive the best solutions.</a:t>
            </a: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76064"/>
          </a:xfrm>
        </p:spPr>
        <p:txBody>
          <a:bodyPr>
            <a:noAutofit/>
          </a:bodyPr>
          <a:lstStyle/>
          <a:p>
            <a:pPr algn="l"/>
            <a:r>
              <a:rPr lang="en-US" sz="3400" b="1" dirty="0" smtClean="0">
                <a:solidFill>
                  <a:srgbClr val="0070C0"/>
                </a:solidFill>
                <a:latin typeface="Univers LT 47 CondensedLt" pitchFamily="2" charset="0"/>
              </a:rPr>
              <a:t>FEATURES SELECTION –FEATURES WEIGHTAGE</a:t>
            </a:r>
            <a:endParaRPr lang="en-US" sz="3400" b="1" dirty="0" smtClean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787628"/>
          <a:ext cx="8640960" cy="5233660"/>
        </p:xfrm>
        <a:graphic>
          <a:graphicData uri="http://schemas.openxmlformats.org/drawingml/2006/table">
            <a:tbl>
              <a:tblPr/>
              <a:tblGrid>
                <a:gridCol w="2808312"/>
                <a:gridCol w="598977"/>
                <a:gridCol w="589156"/>
                <a:gridCol w="1089939"/>
                <a:gridCol w="523694"/>
                <a:gridCol w="815000"/>
                <a:gridCol w="576064"/>
                <a:gridCol w="824818"/>
                <a:gridCol w="815000"/>
              </a:tblGrid>
              <a:tr h="298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Feature Name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   Corr.  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 Lasso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 Linear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reg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  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RF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RFE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Ridge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Stability 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Mean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Real_Private_Consumption_Growth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Univers LT 47 CondensedLt" pitchFamily="2" charset="0"/>
                      </a:endParaRP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0.43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0.67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0.58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Real_Government_Growth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0.37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0.08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Real_Fixed_Investment_Growth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Univers LT 47 CondensedLt" pitchFamily="2" charset="0"/>
                      </a:endParaRP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0.08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0.52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0.48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0.61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0.38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0.31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Real_Exports_Growth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0.52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0.39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0.44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Real_Imports_Growth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0.57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0.48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Real_Per_Capita_GDP_Growth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0.8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0.97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GDP_Deflator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0.32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Industrial_Production_Growth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Real_Retail_Sales_Growth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0.76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0.35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Nominal_Retail_Sales_Growth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0.81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0.15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0.18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CPI_Inflation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0.05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0.33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WPI_Inflation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0.62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Merchandise_Exports_Growth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0.33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Merchandise_Imports_Growth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Trade_Balance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Fiscal_Balance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0.05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Current_Account_Balance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ShortTerm_Interest_Rate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0.05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0.95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0.15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LongTerm_Interest_Rate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0.71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0.15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Policy_Interest_Rate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0.86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0.35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Exchange_Rate_Per_US$_Period_End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0.92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0.67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Exchange_Rate_Per_US$_Period_Average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Exchange_Rate_per_Euro_Period_End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0.46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Population_Level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0.03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Population_Growth</a:t>
                      </a: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0.38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0.09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Unemployment_Rate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Univers LT 47 CondensedLt" pitchFamily="2" charset="0"/>
                      </a:endParaRPr>
                    </a:p>
                  </a:txBody>
                  <a:tcPr marL="6938" marR="6938" marT="6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0.01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0.24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0.17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Univers LT 47 CondensedLt" pitchFamily="2" charset="0"/>
                        </a:rPr>
                        <a:t>0.06</a:t>
                      </a:r>
                    </a:p>
                  </a:txBody>
                  <a:tcPr marL="6938" marR="6938" marT="6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609329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nivers LT 47 CondensedLt" pitchFamily="2" charset="0"/>
              </a:rPr>
              <a:t>Applied various algorithms to come up with the weightage of each feature. </a:t>
            </a:r>
            <a:endParaRPr lang="en-US" dirty="0"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Univers LT 47 CondensedLt" pitchFamily="2" charset="0"/>
              </a:rPr>
              <a:t>NEXT ……………</a:t>
            </a:r>
            <a:endParaRPr lang="en-US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72808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Univers LT 47 CondensedLt" pitchFamily="2" charset="0"/>
              </a:rPr>
              <a:t>Choose the TOP X </a:t>
            </a:r>
            <a:r>
              <a:rPr lang="en-US" b="1" dirty="0" smtClean="0">
                <a:solidFill>
                  <a:srgbClr val="00B050"/>
                </a:solidFill>
                <a:latin typeface="Univers LT 47 CondensedLt" pitchFamily="2" charset="0"/>
              </a:rPr>
              <a:t>number of features based on model or </a:t>
            </a:r>
            <a:r>
              <a:rPr lang="en-US" b="1" dirty="0" err="1" smtClean="0">
                <a:solidFill>
                  <a:srgbClr val="00B050"/>
                </a:solidFill>
                <a:latin typeface="Univers LT 47 CondensedLt" pitchFamily="2" charset="0"/>
              </a:rPr>
              <a:t>avg</a:t>
            </a:r>
            <a:r>
              <a:rPr lang="en-US" b="1" dirty="0" smtClean="0">
                <a:solidFill>
                  <a:srgbClr val="00B050"/>
                </a:solidFill>
                <a:latin typeface="Univers LT 47 CondensedLt" pitchFamily="2" charset="0"/>
              </a:rPr>
              <a:t>?</a:t>
            </a:r>
            <a:endParaRPr lang="en-US" b="1" dirty="0" smtClean="0">
              <a:solidFill>
                <a:srgbClr val="00B050"/>
              </a:solidFill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Visualize the data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Apply </a:t>
            </a:r>
            <a:r>
              <a:rPr lang="en-US" dirty="0" smtClean="0">
                <a:latin typeface="Univers LT 47 CondensedLt" pitchFamily="2" charset="0"/>
              </a:rPr>
              <a:t>below </a:t>
            </a:r>
            <a:r>
              <a:rPr lang="en-US" dirty="0" smtClean="0">
                <a:latin typeface="Univers LT 47 CondensedLt" pitchFamily="2" charset="0"/>
              </a:rPr>
              <a:t>regression algorithm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Linear Regression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</a:t>
            </a:r>
            <a:r>
              <a:rPr lang="en-US" dirty="0" err="1" smtClean="0">
                <a:latin typeface="Univers LT 47 CondensedLt" pitchFamily="2" charset="0"/>
              </a:rPr>
              <a:t>RandomForestRegress</a:t>
            </a:r>
            <a:endParaRPr lang="en-US" dirty="0" smtClean="0">
              <a:latin typeface="Univers LT 47 CondensedL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</a:t>
            </a:r>
            <a:r>
              <a:rPr lang="en-US" dirty="0" err="1" smtClean="0">
                <a:latin typeface="Univers LT 47 CondensedLt" pitchFamily="2" charset="0"/>
              </a:rPr>
              <a:t>KNeighborsRegressor</a:t>
            </a:r>
            <a:endParaRPr lang="en-US" dirty="0" smtClean="0">
              <a:latin typeface="Univers LT 47 CondensedL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SVR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</a:t>
            </a:r>
            <a:r>
              <a:rPr lang="en-US" dirty="0" err="1" smtClean="0">
                <a:latin typeface="Univers LT 47 CondensedLt" pitchFamily="2" charset="0"/>
              </a:rPr>
              <a:t>LogisticRegression</a:t>
            </a:r>
            <a:endParaRPr lang="en-US" dirty="0" smtClean="0">
              <a:latin typeface="Univers LT 47 CondensedL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Naïve </a:t>
            </a:r>
            <a:r>
              <a:rPr lang="en-US" dirty="0" err="1" smtClean="0">
                <a:latin typeface="Univers LT 47 CondensedLt" pitchFamily="2" charset="0"/>
              </a:rPr>
              <a:t>Bayes</a:t>
            </a: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Calculate the </a:t>
            </a:r>
            <a:r>
              <a:rPr lang="en-US" b="1" dirty="0" smtClean="0"/>
              <a:t> r^2</a:t>
            </a:r>
            <a:r>
              <a:rPr lang="en-US" dirty="0" smtClean="0"/>
              <a:t>  and compare the models and derive the best solutions.</a:t>
            </a: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450</Words>
  <Application>Microsoft Office PowerPoint</Application>
  <PresentationFormat>On-screen Show (4:3)</PresentationFormat>
  <Paragraphs>283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GLOBAL INSIGHT'S COMPARATIVE WORLD OVERVIEW</vt:lpstr>
      <vt:lpstr>DATA EXTRACTION</vt:lpstr>
      <vt:lpstr>UNDERSTANDING GOAL &amp; FEATURES</vt:lpstr>
      <vt:lpstr>MACHINE LEARNING</vt:lpstr>
      <vt:lpstr>FEATURES SELECTION –FEATURES WEIGHTAGE</vt:lpstr>
      <vt:lpstr>NEXT ……………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INSIGHT'S COMPARATIVE WORLD OVERVIEW</dc:title>
  <dc:creator>Usharani</dc:creator>
  <cp:lastModifiedBy>Usharani</cp:lastModifiedBy>
  <cp:revision>106</cp:revision>
  <dcterms:created xsi:type="dcterms:W3CDTF">2017-05-11T05:34:53Z</dcterms:created>
  <dcterms:modified xsi:type="dcterms:W3CDTF">2017-05-20T01:03:58Z</dcterms:modified>
</cp:coreProperties>
</file>