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619EF-B56E-4614-BED0-24769E5A2708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AA5-C368-43E2-9FFF-37425FA73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0AA5-C368-43E2-9FFF-37425FA7317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A2E6-BBFC-4276-AAC2-9BF778A30992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73B2-66CE-44B3-9A3C-2722B710E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7772400" cy="434479"/>
          </a:xfrm>
        </p:spPr>
        <p:txBody>
          <a:bodyPr>
            <a:noAutofit/>
          </a:bodyPr>
          <a:lstStyle/>
          <a:p>
            <a:pPr algn="l"/>
            <a:r>
              <a:rPr lang="en-US" sz="2600" b="1" dirty="0" smtClean="0">
                <a:latin typeface="Univers LT 47 CondensedLt" pitchFamily="2" charset="0"/>
              </a:rPr>
              <a:t>MARKETING INVESTMENT ON VARIOUS TACTICS</a:t>
            </a:r>
            <a:endParaRPr lang="en-US" sz="2600" b="1" dirty="0">
              <a:latin typeface="Univers LT 47 CondensedL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DATA EXTRACTION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7280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Data Set taken Adobe Campaign (Marketing Automation Tool) and </a:t>
            </a:r>
            <a:r>
              <a:rPr lang="en-US" dirty="0" err="1" smtClean="0">
                <a:latin typeface="Univers LT 47 CondensedLt" pitchFamily="2" charset="0"/>
              </a:rPr>
              <a:t>Salesforce</a:t>
            </a:r>
            <a:r>
              <a:rPr lang="en-US" dirty="0" smtClean="0">
                <a:latin typeface="Univers LT 47 CondensedLt" pitchFamily="2" charset="0"/>
              </a:rPr>
              <a:t> (Sales CRM).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en-US" dirty="0" smtClean="0">
                <a:latin typeface="Univers LT 47 CondensedLt" pitchFamily="2" charset="0"/>
              </a:rPr>
              <a:t>Merged the data from 2 different platforms and came up with necessary metrics.</a:t>
            </a:r>
          </a:p>
          <a:p>
            <a:pPr marL="216000" indent="-216000"/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  <a:latin typeface="Univers LT 47 CondensedLt" pitchFamily="2" charset="0"/>
              </a:rPr>
              <a:t>ANALYSING WHICH TATCTIC </a:t>
            </a:r>
            <a:r>
              <a:rPr lang="en-US" sz="3200" b="1" dirty="0" smtClean="0">
                <a:solidFill>
                  <a:srgbClr val="0070C0"/>
                </a:solidFill>
                <a:latin typeface="Univers LT 47 CondensedLt" pitchFamily="2" charset="0"/>
              </a:rPr>
              <a:t>IMPACTED EST REV</a:t>
            </a:r>
            <a:endParaRPr lang="en-US" sz="3200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68760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Font typeface="Arial" pitchFamily="34" charset="0"/>
              <a:buChar char="•"/>
            </a:pPr>
            <a:r>
              <a:rPr lang="en-US" b="1" dirty="0" smtClean="0">
                <a:latin typeface="Univers LT 47 CondensedLt" pitchFamily="2" charset="0"/>
              </a:rPr>
              <a:t>Rolled up the spent on tactics $ into monthly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r>
              <a:rPr lang="en-US" b="1" dirty="0" smtClean="0">
                <a:latin typeface="Univers LT 47 CondensedLt" pitchFamily="2" charset="0"/>
              </a:rPr>
              <a:t>Observed the relationship between each features</a:t>
            </a: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 smtClean="0">
              <a:latin typeface="Univers LT 47 CondensedLt" pitchFamily="2" charset="0"/>
            </a:endParaRPr>
          </a:p>
          <a:p>
            <a:pPr marL="216000" indent="-216000">
              <a:buFont typeface="Arial" pitchFamily="34" charset="0"/>
              <a:buChar char="•"/>
            </a:pPr>
            <a:endParaRPr lang="en-US" dirty="0">
              <a:latin typeface="Univers LT 47 CondensedL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861048"/>
            <a:ext cx="7038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03848" y="5229200"/>
            <a:ext cx="230425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56612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relationship,  we can observe that road show &amp; Event did well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6120680" cy="187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VISUALIZATION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048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386104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LT 47 CondensedLt" pitchFamily="2" charset="0"/>
              </a:rPr>
              <a:t>We can observe that there is a clear relation exists between road show &amp; </a:t>
            </a:r>
            <a:r>
              <a:rPr lang="en-US" dirty="0" err="1" smtClean="0">
                <a:latin typeface="Univers LT 47 CondensedLt" pitchFamily="2" charset="0"/>
              </a:rPr>
              <a:t>est</a:t>
            </a:r>
            <a:r>
              <a:rPr lang="en-US" dirty="0" smtClean="0">
                <a:latin typeface="Univers LT 47 CondensedLt" pitchFamily="2" charset="0"/>
              </a:rPr>
              <a:t> rev and event &amp; </a:t>
            </a:r>
            <a:r>
              <a:rPr lang="en-US" dirty="0" err="1" smtClean="0">
                <a:latin typeface="Univers LT 47 CondensedLt" pitchFamily="2" charset="0"/>
              </a:rPr>
              <a:t>est</a:t>
            </a:r>
            <a:r>
              <a:rPr lang="en-US" dirty="0" smtClean="0">
                <a:latin typeface="Univers LT 47 CondensedLt" pitchFamily="2" charset="0"/>
              </a:rPr>
              <a:t> rev</a:t>
            </a:r>
            <a:endParaRPr lang="en-US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VISUALIZATION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8286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nivers LT 47 CondensedLt" pitchFamily="2" charset="0"/>
              </a:rPr>
              <a:t>From heat map </a:t>
            </a:r>
            <a:r>
              <a:rPr lang="en-US" dirty="0" err="1" smtClean="0">
                <a:latin typeface="Univers LT 47 CondensedLt" pitchFamily="2" charset="0"/>
              </a:rPr>
              <a:t>also,we</a:t>
            </a:r>
            <a:r>
              <a:rPr lang="en-US" dirty="0" smtClean="0">
                <a:latin typeface="Univers LT 47 CondensedLt" pitchFamily="2" charset="0"/>
              </a:rPr>
              <a:t> can observe that there is a clear relation exists between road show &amp; </a:t>
            </a:r>
            <a:r>
              <a:rPr lang="en-US" dirty="0" err="1" smtClean="0">
                <a:latin typeface="Univers LT 47 CondensedLt" pitchFamily="2" charset="0"/>
              </a:rPr>
              <a:t>est</a:t>
            </a:r>
            <a:r>
              <a:rPr lang="en-US" dirty="0" smtClean="0">
                <a:latin typeface="Univers LT 47 CondensedLt" pitchFamily="2" charset="0"/>
              </a:rPr>
              <a:t> rev and event &amp; </a:t>
            </a:r>
            <a:r>
              <a:rPr lang="en-US" dirty="0" err="1" smtClean="0">
                <a:latin typeface="Univers LT 47 CondensedLt" pitchFamily="2" charset="0"/>
              </a:rPr>
              <a:t>est</a:t>
            </a:r>
            <a:r>
              <a:rPr lang="en-US" dirty="0" smtClean="0">
                <a:latin typeface="Univers LT 47 CondensedLt" pitchFamily="2" charset="0"/>
              </a:rPr>
              <a:t> rev</a:t>
            </a:r>
            <a:endParaRPr lang="en-US" dirty="0">
              <a:latin typeface="Univers LT 47 CondensedLt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98493"/>
            <a:ext cx="4981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MACHINE LEARNING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Univers LT 47 CondensedLt" pitchFamily="2" charset="0"/>
              </a:rPr>
              <a:t>Applying linear regression model to analyze further more on which combination of features influenced the </a:t>
            </a:r>
            <a:r>
              <a:rPr lang="en-US" sz="1600" dirty="0" err="1" smtClean="0">
                <a:solidFill>
                  <a:srgbClr val="002060"/>
                </a:solidFill>
                <a:latin typeface="Univers LT 47 CondensedLt" pitchFamily="2" charset="0"/>
              </a:rPr>
              <a:t>est</a:t>
            </a:r>
            <a:r>
              <a:rPr lang="en-US" sz="1600" dirty="0" smtClean="0">
                <a:solidFill>
                  <a:srgbClr val="002060"/>
                </a:solidFill>
                <a:latin typeface="Univers LT 47 CondensedLt" pitchFamily="2" charset="0"/>
              </a:rPr>
              <a:t> rev.</a:t>
            </a:r>
            <a:endParaRPr lang="en-US" sz="1600" dirty="0">
              <a:solidFill>
                <a:srgbClr val="002060"/>
              </a:solidFill>
              <a:latin typeface="Univers LT 47 CondensedL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628800"/>
            <a:ext cx="7776864" cy="30469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Univers LT 47 CondensedLt" pitchFamily="2" charset="0"/>
              </a:rPr>
              <a:t>### SCIKIT-LEARN ### Multiple linear regression</a:t>
            </a:r>
          </a:p>
          <a:p>
            <a:r>
              <a:rPr lang="en-US" sz="1200" dirty="0" smtClean="0">
                <a:latin typeface="Univers LT 47 CondensedLt" pitchFamily="2" charset="0"/>
              </a:rPr>
              <a:t># create X and y</a:t>
            </a:r>
          </a:p>
          <a:p>
            <a:r>
              <a:rPr lang="en-US" sz="1200" dirty="0" err="1" smtClean="0">
                <a:latin typeface="Univers LT 47 CondensedLt" pitchFamily="2" charset="0"/>
              </a:rPr>
              <a:t>feature_cols</a:t>
            </a:r>
            <a:r>
              <a:rPr lang="en-US" sz="1200" dirty="0" smtClean="0">
                <a:latin typeface="Univers LT 47 CondensedLt" pitchFamily="2" charset="0"/>
              </a:rPr>
              <a:t> = ['</a:t>
            </a:r>
            <a:r>
              <a:rPr lang="en-US" sz="1200" dirty="0" err="1" smtClean="0">
                <a:latin typeface="Univers LT 47 CondensedLt" pitchFamily="2" charset="0"/>
              </a:rPr>
              <a:t>Email_Promo_spent</a:t>
            </a:r>
            <a:r>
              <a:rPr lang="en-US" sz="1200" dirty="0" smtClean="0">
                <a:latin typeface="Univers LT 47 CondensedLt" pitchFamily="2" charset="0"/>
              </a:rPr>
              <a:t>', '</a:t>
            </a:r>
            <a:r>
              <a:rPr lang="en-US" sz="1200" dirty="0" err="1" smtClean="0">
                <a:latin typeface="Univers LT 47 CondensedLt" pitchFamily="2" charset="0"/>
              </a:rPr>
              <a:t>Road_Show_spent</a:t>
            </a:r>
            <a:r>
              <a:rPr lang="en-US" sz="1200" dirty="0" smtClean="0">
                <a:latin typeface="Univers LT 47 CondensedLt" pitchFamily="2" charset="0"/>
              </a:rPr>
              <a:t>', '</a:t>
            </a:r>
            <a:r>
              <a:rPr lang="en-US" sz="1200" dirty="0" err="1" smtClean="0">
                <a:latin typeface="Univers LT 47 CondensedLt" pitchFamily="2" charset="0"/>
              </a:rPr>
              <a:t>Event_spent','Display_Ads_spent</a:t>
            </a:r>
            <a:r>
              <a:rPr lang="en-US" sz="1200" dirty="0" smtClean="0">
                <a:latin typeface="Univers LT 47 CondensedLt" pitchFamily="2" charset="0"/>
              </a:rPr>
              <a:t>']</a:t>
            </a:r>
          </a:p>
          <a:p>
            <a:r>
              <a:rPr lang="en-US" sz="1200" dirty="0" smtClean="0">
                <a:latin typeface="Univers LT 47 CondensedLt" pitchFamily="2" charset="0"/>
              </a:rPr>
              <a:t>X = </a:t>
            </a:r>
            <a:r>
              <a:rPr lang="en-US" sz="1200" dirty="0" err="1" smtClean="0">
                <a:latin typeface="Univers LT 47 CondensedLt" pitchFamily="2" charset="0"/>
              </a:rPr>
              <a:t>by_monthly_spent</a:t>
            </a:r>
            <a:r>
              <a:rPr lang="en-US" sz="1200" dirty="0" smtClean="0">
                <a:latin typeface="Univers LT 47 CondensedLt" pitchFamily="2" charset="0"/>
              </a:rPr>
              <a:t>[</a:t>
            </a:r>
            <a:r>
              <a:rPr lang="en-US" sz="1200" dirty="0" err="1" smtClean="0">
                <a:latin typeface="Univers LT 47 CondensedLt" pitchFamily="2" charset="0"/>
              </a:rPr>
              <a:t>feature_cols</a:t>
            </a:r>
            <a:r>
              <a:rPr lang="en-US" sz="1200" dirty="0" smtClean="0">
                <a:latin typeface="Univers LT 47 CondensedLt" pitchFamily="2" charset="0"/>
              </a:rPr>
              <a:t>]</a:t>
            </a:r>
          </a:p>
          <a:p>
            <a:r>
              <a:rPr lang="en-US" sz="1200" dirty="0" smtClean="0">
                <a:latin typeface="Univers LT 47 CondensedLt" pitchFamily="2" charset="0"/>
              </a:rPr>
              <a:t>y = </a:t>
            </a:r>
            <a:r>
              <a:rPr lang="en-US" sz="1200" dirty="0" err="1" smtClean="0">
                <a:latin typeface="Univers LT 47 CondensedLt" pitchFamily="2" charset="0"/>
              </a:rPr>
              <a:t>by_monthly_spent.Est_Rev</a:t>
            </a:r>
            <a:endParaRPr lang="en-US" sz="1200" dirty="0" smtClean="0">
              <a:latin typeface="Univers LT 47 CondensedLt" pitchFamily="2" charset="0"/>
            </a:endParaRPr>
          </a:p>
          <a:p>
            <a:r>
              <a:rPr lang="en-US" sz="1200" dirty="0" smtClean="0">
                <a:latin typeface="Univers LT 47 CondensedLt" pitchFamily="2" charset="0"/>
              </a:rPr>
              <a:t># instantiate and fit</a:t>
            </a:r>
          </a:p>
          <a:p>
            <a:r>
              <a:rPr lang="en-US" sz="1200" dirty="0" err="1" smtClean="0">
                <a:latin typeface="Univers LT 47 CondensedLt" pitchFamily="2" charset="0"/>
              </a:rPr>
              <a:t>linreg</a:t>
            </a:r>
            <a:r>
              <a:rPr lang="en-US" sz="1200" dirty="0" smtClean="0">
                <a:latin typeface="Univers LT 47 CondensedLt" pitchFamily="2" charset="0"/>
              </a:rPr>
              <a:t> = </a:t>
            </a:r>
            <a:r>
              <a:rPr lang="en-US" sz="1200" dirty="0" err="1" smtClean="0">
                <a:latin typeface="Univers LT 47 CondensedLt" pitchFamily="2" charset="0"/>
              </a:rPr>
              <a:t>LinearRegression</a:t>
            </a:r>
            <a:r>
              <a:rPr lang="en-US" sz="1200" dirty="0" smtClean="0">
                <a:latin typeface="Univers LT 47 CondensedLt" pitchFamily="2" charset="0"/>
              </a:rPr>
              <a:t>()</a:t>
            </a:r>
          </a:p>
          <a:p>
            <a:r>
              <a:rPr lang="en-US" sz="1200" dirty="0" smtClean="0">
                <a:latin typeface="Univers LT 47 CondensedLt" pitchFamily="2" charset="0"/>
              </a:rPr>
              <a:t>linreg.fit(X, y)</a:t>
            </a:r>
          </a:p>
          <a:p>
            <a:endParaRPr lang="en-US" sz="1200" dirty="0" smtClean="0">
              <a:latin typeface="Univers LT 47 CondensedLt" pitchFamily="2" charset="0"/>
            </a:endParaRPr>
          </a:p>
          <a:p>
            <a:r>
              <a:rPr lang="en-US" sz="1200" dirty="0" smtClean="0">
                <a:latin typeface="Univers LT 47 CondensedLt" pitchFamily="2" charset="0"/>
              </a:rPr>
              <a:t># pair the feature names with the coefficients</a:t>
            </a:r>
          </a:p>
          <a:p>
            <a:r>
              <a:rPr lang="en-US" sz="1200" dirty="0" smtClean="0">
                <a:latin typeface="Univers LT 47 CondensedLt" pitchFamily="2" charset="0"/>
              </a:rPr>
              <a:t>zip(</a:t>
            </a:r>
            <a:r>
              <a:rPr lang="en-US" sz="1200" dirty="0" err="1" smtClean="0">
                <a:latin typeface="Univers LT 47 CondensedLt" pitchFamily="2" charset="0"/>
              </a:rPr>
              <a:t>feature_cols</a:t>
            </a:r>
            <a:r>
              <a:rPr lang="en-US" sz="1200" dirty="0" smtClean="0">
                <a:latin typeface="Univers LT 47 CondensedLt" pitchFamily="2" charset="0"/>
              </a:rPr>
              <a:t>, </a:t>
            </a:r>
            <a:r>
              <a:rPr lang="en-US" sz="1200" dirty="0" err="1" smtClean="0">
                <a:latin typeface="Univers LT 47 CondensedLt" pitchFamily="2" charset="0"/>
              </a:rPr>
              <a:t>linreg.coef</a:t>
            </a:r>
            <a:r>
              <a:rPr lang="en-US" sz="1200" dirty="0" smtClean="0">
                <a:latin typeface="Univers LT 47 CondensedLt" pitchFamily="2" charset="0"/>
              </a:rPr>
              <a:t>_)</a:t>
            </a:r>
          </a:p>
          <a:p>
            <a:endParaRPr lang="en-US" sz="1200" dirty="0" smtClean="0">
              <a:latin typeface="Univers LT 47 CondensedLt" pitchFamily="2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[('</a:t>
            </a:r>
            <a:r>
              <a:rPr lang="en-US" sz="1200" dirty="0" err="1" smtClean="0">
                <a:solidFill>
                  <a:srgbClr val="00B050"/>
                </a:solidFill>
                <a:latin typeface="Univers LT 47 CondensedLt" pitchFamily="2" charset="0"/>
              </a:rPr>
              <a:t>Email_Promo_spent</a:t>
            </a:r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', 2.3188024969501608),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('</a:t>
            </a:r>
            <a:r>
              <a:rPr lang="en-US" sz="1200" dirty="0" err="1" smtClean="0">
                <a:solidFill>
                  <a:srgbClr val="00B050"/>
                </a:solidFill>
                <a:latin typeface="Univers LT 47 CondensedLt" pitchFamily="2" charset="0"/>
              </a:rPr>
              <a:t>Road_Show_spent</a:t>
            </a:r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', 2.1168734681833841),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('</a:t>
            </a:r>
            <a:r>
              <a:rPr lang="en-US" sz="1200" dirty="0" err="1" smtClean="0">
                <a:solidFill>
                  <a:srgbClr val="00B050"/>
                </a:solidFill>
                <a:latin typeface="Univers LT 47 CondensedLt" pitchFamily="2" charset="0"/>
              </a:rPr>
              <a:t>Event_spent</a:t>
            </a:r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', 2.3211878455923021),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('</a:t>
            </a:r>
            <a:r>
              <a:rPr lang="en-US" sz="1200" dirty="0" err="1" smtClean="0">
                <a:solidFill>
                  <a:srgbClr val="00B050"/>
                </a:solidFill>
                <a:latin typeface="Univers LT 47 CondensedLt" pitchFamily="2" charset="0"/>
              </a:rPr>
              <a:t>Display_Ads_spent</a:t>
            </a:r>
            <a:r>
              <a:rPr lang="en-US" sz="1200" dirty="0" smtClean="0">
                <a:solidFill>
                  <a:srgbClr val="00B050"/>
                </a:solidFill>
                <a:latin typeface="Univers LT 47 CondensedLt" pitchFamily="2" charset="0"/>
              </a:rPr>
              <a:t>', 1.957774790230864)]</a:t>
            </a:r>
            <a:endParaRPr lang="en-US" sz="1200" dirty="0">
              <a:solidFill>
                <a:srgbClr val="00B050"/>
              </a:solidFill>
              <a:latin typeface="Univers LT 47 CondensedL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869160"/>
            <a:ext cx="8280920" cy="156966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Univers LT 47 CondensedLt" pitchFamily="2" charset="0"/>
              </a:rPr>
              <a:t>For a given amount of Road Show, Event &amp; Display ads spending, an increase of $1000 in Email Promo spending is associated with an </a:t>
            </a:r>
            <a:r>
              <a:rPr lang="en-US" sz="1200" b="1" dirty="0" smtClean="0">
                <a:latin typeface="Univers LT 47 CondensedLt" pitchFamily="2" charset="0"/>
              </a:rPr>
              <a:t>increase in </a:t>
            </a:r>
            <a:r>
              <a:rPr lang="en-US" sz="1200" b="1" dirty="0" err="1" smtClean="0">
                <a:latin typeface="Univers LT 47 CondensedLt" pitchFamily="2" charset="0"/>
              </a:rPr>
              <a:t>est</a:t>
            </a:r>
            <a:r>
              <a:rPr lang="en-US" sz="1200" b="1" dirty="0" smtClean="0">
                <a:latin typeface="Univers LT 47 CondensedLt" pitchFamily="2" charset="0"/>
              </a:rPr>
              <a:t> rev of 2.31</a:t>
            </a:r>
            <a:r>
              <a:rPr lang="en-US" sz="1200" dirty="0" smtClean="0">
                <a:latin typeface="Univers LT 47 CondensedLt" pitchFamily="2" charset="0"/>
              </a:rPr>
              <a:t>.</a:t>
            </a:r>
          </a:p>
          <a:p>
            <a:r>
              <a:rPr lang="en-US" sz="1200" dirty="0" smtClean="0">
                <a:latin typeface="Univers LT 47 CondensedLt" pitchFamily="2" charset="0"/>
              </a:rPr>
              <a:t>For a given amount of  Email Promo, Event &amp; Display ads spending, an increase of $1000 in  Road Show spending is associated with an </a:t>
            </a:r>
            <a:r>
              <a:rPr lang="en-US" sz="1200" b="1" dirty="0" smtClean="0">
                <a:latin typeface="Univers LT 47 CondensedLt" pitchFamily="2" charset="0"/>
              </a:rPr>
              <a:t>increase in </a:t>
            </a:r>
            <a:r>
              <a:rPr lang="en-US" sz="1200" b="1" dirty="0" err="1" smtClean="0">
                <a:latin typeface="Univers LT 47 CondensedLt" pitchFamily="2" charset="0"/>
              </a:rPr>
              <a:t>est</a:t>
            </a:r>
            <a:r>
              <a:rPr lang="en-US" sz="1200" b="1" dirty="0" smtClean="0">
                <a:latin typeface="Univers LT 47 CondensedLt" pitchFamily="2" charset="0"/>
              </a:rPr>
              <a:t> rev of 2.11</a:t>
            </a:r>
            <a:r>
              <a:rPr lang="en-US" sz="1200" dirty="0" smtClean="0">
                <a:latin typeface="Univers LT 47 CondensedLt" pitchFamily="2" charset="0"/>
              </a:rPr>
              <a:t>.</a:t>
            </a:r>
          </a:p>
          <a:p>
            <a:r>
              <a:rPr lang="en-US" sz="1200" dirty="0" smtClean="0">
                <a:latin typeface="Univers LT 47 CondensedLt" pitchFamily="2" charset="0"/>
              </a:rPr>
              <a:t>For a given amount of Email Promo, Road Show &amp; Display ads spending, an increase of $1000 in Event spending is associated with an </a:t>
            </a:r>
            <a:r>
              <a:rPr lang="en-US" sz="1200" b="1" dirty="0" smtClean="0">
                <a:latin typeface="Univers LT 47 CondensedLt" pitchFamily="2" charset="0"/>
              </a:rPr>
              <a:t>increase in </a:t>
            </a:r>
            <a:r>
              <a:rPr lang="en-US" sz="1200" b="1" dirty="0" err="1" smtClean="0">
                <a:latin typeface="Univers LT 47 CondensedLt" pitchFamily="2" charset="0"/>
              </a:rPr>
              <a:t>est</a:t>
            </a:r>
            <a:r>
              <a:rPr lang="en-US" sz="1200" b="1" dirty="0" smtClean="0">
                <a:latin typeface="Univers LT 47 CondensedLt" pitchFamily="2" charset="0"/>
              </a:rPr>
              <a:t> rev of 2.32</a:t>
            </a:r>
            <a:r>
              <a:rPr lang="en-US" sz="1200" dirty="0" smtClean="0">
                <a:latin typeface="Univers LT 47 CondensedLt" pitchFamily="2" charset="0"/>
              </a:rPr>
              <a:t>.</a:t>
            </a:r>
          </a:p>
          <a:p>
            <a:r>
              <a:rPr lang="en-US" sz="1200" dirty="0" smtClean="0">
                <a:latin typeface="Univers LT 47 CondensedLt" pitchFamily="2" charset="0"/>
              </a:rPr>
              <a:t>For a given amount of Email Promo, Road Show &amp;  Event spending, an increase of $1000 in  Display Ads spending is associated with an </a:t>
            </a:r>
            <a:r>
              <a:rPr lang="en-US" sz="1200" b="1" dirty="0" smtClean="0">
                <a:latin typeface="Univers LT 47 CondensedLt" pitchFamily="2" charset="0"/>
              </a:rPr>
              <a:t>increase in </a:t>
            </a:r>
            <a:r>
              <a:rPr lang="en-US" sz="1200" b="1" dirty="0" err="1" smtClean="0">
                <a:latin typeface="Univers LT 47 CondensedLt" pitchFamily="2" charset="0"/>
              </a:rPr>
              <a:t>est</a:t>
            </a:r>
            <a:r>
              <a:rPr lang="en-US" sz="1200" b="1" dirty="0" smtClean="0">
                <a:latin typeface="Univers LT 47 CondensedLt" pitchFamily="2" charset="0"/>
              </a:rPr>
              <a:t> rev of 1.95</a:t>
            </a:r>
            <a:r>
              <a:rPr lang="en-US" sz="1200" dirty="0" smtClean="0">
                <a:latin typeface="Univers LT 47 CondensedLt" pitchFamily="2" charset="0"/>
              </a:rPr>
              <a:t>.</a:t>
            </a:r>
            <a:endParaRPr lang="en-US" sz="1200" dirty="0">
              <a:latin typeface="Univers LT 47 CondensedL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MACHINE LEARNING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980728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Univers LT 47 CondensedLt" pitchFamily="2" charset="0"/>
              </a:rPr>
              <a:t>Computed R-squared value with combination of various features</a:t>
            </a:r>
            <a:endParaRPr lang="en-US" sz="1600" dirty="0">
              <a:solidFill>
                <a:srgbClr val="002060"/>
              </a:solidFill>
              <a:latin typeface="Univers LT 47 CondensedL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7251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Univers LT 47 CondensedLt" pitchFamily="2" charset="0"/>
              </a:rPr>
              <a:t>From above, we can conclude that combination all the features have same </a:t>
            </a:r>
            <a:r>
              <a:rPr lang="en-US" dirty="0" err="1" smtClean="0">
                <a:solidFill>
                  <a:srgbClr val="002060"/>
                </a:solidFill>
                <a:latin typeface="Univers LT 47 CondensedLt" pitchFamily="2" charset="0"/>
              </a:rPr>
              <a:t>weightage</a:t>
            </a:r>
            <a:r>
              <a:rPr lang="en-US" dirty="0" smtClean="0">
                <a:solidFill>
                  <a:srgbClr val="002060"/>
                </a:solidFill>
                <a:latin typeface="Univers LT 47 CondensedLt" pitchFamily="2" charset="0"/>
              </a:rPr>
              <a:t> of influence over the </a:t>
            </a:r>
            <a:r>
              <a:rPr lang="en-US" dirty="0" err="1" smtClean="0">
                <a:solidFill>
                  <a:srgbClr val="002060"/>
                </a:solidFill>
                <a:latin typeface="Univers LT 47 CondensedLt" pitchFamily="2" charset="0"/>
              </a:rPr>
              <a:t>est</a:t>
            </a:r>
            <a:r>
              <a:rPr lang="en-US" dirty="0" smtClean="0">
                <a:solidFill>
                  <a:srgbClr val="002060"/>
                </a:solidFill>
                <a:latin typeface="Univers LT 47 CondensedLt" pitchFamily="2" charset="0"/>
              </a:rPr>
              <a:t> rev</a:t>
            </a:r>
            <a:endParaRPr lang="en-US" dirty="0">
              <a:solidFill>
                <a:srgbClr val="002060"/>
              </a:solidFill>
              <a:latin typeface="Univers LT 47 CondensedLt" pitchFamily="2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03" y="1340768"/>
            <a:ext cx="903889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  <a:latin typeface="Univers LT 47 CondensedLt" pitchFamily="2" charset="0"/>
              </a:rPr>
              <a:t>MACHINE LEARNING</a:t>
            </a:r>
            <a:endParaRPr lang="en-US" b="1" dirty="0">
              <a:solidFill>
                <a:srgbClr val="0070C0"/>
              </a:solidFill>
              <a:latin typeface="Univers LT 47 CondensedL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980728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Univers LT 47 CondensedLt" pitchFamily="2" charset="0"/>
              </a:rPr>
              <a:t>Using train/test split for feature selection</a:t>
            </a:r>
            <a:endParaRPr lang="en-US" sz="1600" dirty="0">
              <a:latin typeface="Univers LT 47 CondensedL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299695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Univers LT 47 CondensedLt" pitchFamily="2" charset="0"/>
              </a:rPr>
              <a:t>From this we can conclude that collectively 4 features will influence the </a:t>
            </a:r>
            <a:r>
              <a:rPr lang="en-US" dirty="0" err="1" smtClean="0">
                <a:solidFill>
                  <a:srgbClr val="002060"/>
                </a:solidFill>
                <a:latin typeface="Univers LT 47 CondensedLt" pitchFamily="2" charset="0"/>
              </a:rPr>
              <a:t>est</a:t>
            </a:r>
            <a:r>
              <a:rPr lang="en-US" dirty="0" smtClean="0">
                <a:solidFill>
                  <a:srgbClr val="002060"/>
                </a:solidFill>
                <a:latin typeface="Univers LT 47 CondensedLt" pitchFamily="2" charset="0"/>
              </a:rPr>
              <a:t> rev.</a:t>
            </a:r>
            <a:endParaRPr lang="en-US" dirty="0">
              <a:solidFill>
                <a:srgbClr val="002060"/>
              </a:solidFill>
              <a:latin typeface="Univers LT 47 CondensedL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340768"/>
            <a:ext cx="5616623" cy="1359868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24944"/>
            <a:ext cx="4176464" cy="365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402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MARKETING INVESTMENT ON VARIOUS TACTICS</vt:lpstr>
      <vt:lpstr>DATA EXTRACTION</vt:lpstr>
      <vt:lpstr>ANALYSING WHICH TATCTIC IMPACTED EST REV</vt:lpstr>
      <vt:lpstr>VISUALIZATION</vt:lpstr>
      <vt:lpstr>VISUALIZATION</vt:lpstr>
      <vt:lpstr>MACHINE LEARNING</vt:lpstr>
      <vt:lpstr>MACHINE LEARNING</vt:lpstr>
      <vt:lpstr>MACHINE LEARNING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INSIGHT'S COMPARATIVE WORLD OVERVIEW</dc:title>
  <dc:creator>Usharani</dc:creator>
  <cp:lastModifiedBy>Usharani</cp:lastModifiedBy>
  <cp:revision>155</cp:revision>
  <dcterms:created xsi:type="dcterms:W3CDTF">2017-05-11T05:34:53Z</dcterms:created>
  <dcterms:modified xsi:type="dcterms:W3CDTF">2017-06-02T23:03:53Z</dcterms:modified>
</cp:coreProperties>
</file>