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377" r:id="rId7"/>
    <p:sldId id="378" r:id="rId8"/>
    <p:sldId id="379" r:id="rId9"/>
    <p:sldId id="3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7DA5-34D0-4ACF-9A7B-A81C2737B682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73149-E027-4252-B2A7-52BB94452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84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C349B-6BB4-44C9-A86D-14D563EEB414}" type="slidenum">
              <a:rPr lang="en-US"/>
              <a:pPr/>
              <a:t>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Frequency - Inverse Document Frequency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的缩写，即“词频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逆文本频率”。它由两部分组成，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。前面的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也就是我们前面说到的词频，我们之前做的向量化也就是做了文本中各个词的出现频率统计，并作为文本特征，这个很好理解。关键是后面的这个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，即“逆文本频率”如何理解。我们讲到几乎所有文本都会出现的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"to"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其词频虽然高，但是重要性却应该比词频低的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"China"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Travel”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要低。我们的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就是来帮助我们来反应这个词的重要性的，进而修正仅仅用词频表示的词特征值。概括来讲，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反应了一个词在所有文本中出现的频率，如果一个词在很多的文本中出现，那么它的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值应该低，比如上文中的“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to”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。而反过来如果一个词在比较少的文本中出现，那么它的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值应该高。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3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C349B-6BB4-44C9-A86D-14D563EEB414}" type="slidenum">
              <a:rPr lang="en-US"/>
              <a:pPr/>
              <a:t>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Frequency - Inverse Document Frequency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的缩写，即“词频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逆文本频率”。它由两部分组成，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。前面的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也就是我们前面说到的词频，我们之前做的向量化也就是做了文本中各个词的出现频率统计，并作为文本特征，这个很好理解。关键是后面的这个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，即“逆文本频率”如何理解。我们讲到几乎所有文本都会出现的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"to"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其词频虽然高，但是重要性却应该比词频低的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"China"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Travel”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要低。我们的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就是来帮助我们来反应这个词的重要性的，进而修正仅仅用词频表示的词特征值。概括来讲，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反应了一个词在所有文本中出现的频率，如果一个词在很多的文本中出现，那么它的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值应该低，比如上文中的“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to”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。而反过来如果一个词在比较少的文本中出现，那么它的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值应该高。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CC911-1908-4687-934F-409AE2921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7487A3-F76B-4B4F-8B4D-F523264E6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6E96A-45DC-4FB6-8601-E835EC80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86EDC-0ECB-4B61-AB6A-5F9581F5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A5478-DB01-48DE-B4FD-DE2B1638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8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80A7A-5CEA-46D8-BABA-E2E8D918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43D95D-EB0B-4AFB-B90F-AC6406A35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E8A9C-561B-4F9D-B680-EB896D11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3E7C6-EA8C-4B69-88E2-8E3A4ABD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0E749-B190-439A-9464-06C61EE5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2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3B8C98-982C-42AC-9BDC-C5A992315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5C7180-924E-4BBA-8316-67F72F866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5967F-7A5C-4688-A5E4-74F245F1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4D991-C011-49CB-9373-088E85C5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0F0B1-7EC6-46C2-8C65-C1E8C403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6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64E7A-B4A0-4456-8F98-9F853DF9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C40FE-797C-4862-9D09-9920F4A79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B3748-44C9-4D32-9E4A-0760C6F3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1A501-FBD5-451C-B71C-FC1FDDA2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C8462-E53F-423B-8C03-F60BC60C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1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40B21-1030-4660-815F-0836A2D1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14E50A-035C-410A-BDA9-6A8535C32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7380D-323C-42BA-9E5D-E4BF3426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F194B-406C-48E8-855F-2105103D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1EC0E-F3DE-4D92-93CB-126A65AE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4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0C4B6-1A99-4EBB-A4C0-87753164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23F30-1DA1-47F4-851F-0C443835A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5403B1-3736-452C-9A5E-F73B993B6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0A16C-0A48-405E-BAF7-ADA7B4C1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EFBC8-4A30-4B7D-89CA-FC900021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DF807-7805-4ACD-8828-4FB82C4F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47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5793F-75B4-40C4-8347-BF576510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C9DCB-103E-40C1-9B1D-2DDAE0F3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B10B4-9855-407C-BA25-41F2645F1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4A6593-09D6-4F77-9364-DD38FD28F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39E836-A293-458D-BEEC-87F5F3C8F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F3604-4C52-4A3C-8D0A-000B770D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36B95E-16D8-4EFF-9A0A-D0EEE4A1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F10958-9C07-4466-AAC4-ED8E2FA6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9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99181-866D-4641-8720-DC7B5E0D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A63395-A93E-411A-8B69-8D39AA78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E50820-733D-4E76-99F4-D4090566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233AFD-0B61-49EC-BFE5-84FA9BD7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8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CBDED0-CE46-4A17-9A58-7A14257A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244280-EF8C-4982-A054-142A7FCA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76993F-83E2-407B-A879-523ED236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9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F62CE-D4C3-41A2-92FD-00E569E9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8DCFB-4720-4A39-86F3-1755D6D59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EEF311-DA2A-479A-964F-FC5BECB04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78131-080D-40E0-97BF-3F7A030B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83246-5A38-48FA-A9E0-F3C8773A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E775B-9EF7-4C9D-A59D-041F6AEC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9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F5878-8C7B-4C61-9B7D-639A43EB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C949F0-04FA-4EE6-82D7-43217F0CB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D93D0-814F-4E05-B137-50DC12F99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AECF7-559E-46FD-B817-407A4535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B99-8BAF-476B-9C87-D3BA0EF1AE2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8B389-9472-40ED-907C-235B9540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3D0C17-ECB1-4F4D-8584-9F699D01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99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03036D-D90C-4F97-8683-1DBAEFAD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00DB7-3AD3-44DF-92DE-A53CAC921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60737-1039-4A0D-83DE-A54AEF802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A2B99-8BAF-476B-9C87-D3BA0EF1AE2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384BA-9961-47DA-8516-34CA18513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3FEC3-D572-47C3-9286-E34AC725D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1E52-8A74-4B32-B565-1760B1CF7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9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7C999E-9C41-49FB-B7E1-157836D94F3D}"/>
              </a:ext>
            </a:extLst>
          </p:cNvPr>
          <p:cNvSpPr txBox="1"/>
          <p:nvPr/>
        </p:nvSpPr>
        <p:spPr>
          <a:xfrm>
            <a:off x="985420" y="772357"/>
            <a:ext cx="681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25BF09-69F6-4F9B-811F-48C6861F13EC}"/>
              </a:ext>
            </a:extLst>
          </p:cNvPr>
          <p:cNvSpPr txBox="1"/>
          <p:nvPr/>
        </p:nvSpPr>
        <p:spPr>
          <a:xfrm>
            <a:off x="967666" y="1713391"/>
            <a:ext cx="100672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必做一：基于用户的协同过滤推荐算法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编程实现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User-User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的协同过滤算法，并根据用户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进行电影推荐，并根据测试集数据计算并输出评分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train_set.csv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作为输入文件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统计出现过的所有用户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和电影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，构建 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电影 矩阵，估算所有用户对所有未评分电影的评分值，并选取得分最高的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部电影进行推荐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将估算出的评分与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test_set.csv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中的数据进行对比，计算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为方便检查，固定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12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7C999E-9C41-49FB-B7E1-157836D94F3D}"/>
              </a:ext>
            </a:extLst>
          </p:cNvPr>
          <p:cNvSpPr txBox="1"/>
          <p:nvPr/>
        </p:nvSpPr>
        <p:spPr>
          <a:xfrm>
            <a:off x="985420" y="772357"/>
            <a:ext cx="681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25BF09-69F6-4F9B-811F-48C6861F13EC}"/>
              </a:ext>
            </a:extLst>
          </p:cNvPr>
          <p:cNvSpPr txBox="1"/>
          <p:nvPr/>
        </p:nvSpPr>
        <p:spPr>
          <a:xfrm>
            <a:off x="967666" y="1713391"/>
            <a:ext cx="100672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必做二：基于内容的推荐算法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编程实现基于内容的推荐算法，并根据用户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进行电影推荐，并根据测试集数据计算并输出评分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train_set.csv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movies.csv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作为输入文件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movies.csv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中的文件统计所有出现过的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，并计算对应的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统计出现过的所有用户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和电影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，构建 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电影 矩阵，估算所有用户对所有未评分电影的评分值，并选取得分最高的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部电影进行推荐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将估算出的评分与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test_set.csv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中的数据进行对比，计算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为方便检查，相似度为负数的直接设置为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35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7C999E-9C41-49FB-B7E1-157836D94F3D}"/>
              </a:ext>
            </a:extLst>
          </p:cNvPr>
          <p:cNvSpPr txBox="1"/>
          <p:nvPr/>
        </p:nvSpPr>
        <p:spPr>
          <a:xfrm>
            <a:off x="985420" y="772357"/>
            <a:ext cx="681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25BF09-69F6-4F9B-811F-48C6861F13EC}"/>
              </a:ext>
            </a:extLst>
          </p:cNvPr>
          <p:cNvSpPr txBox="1"/>
          <p:nvPr/>
        </p:nvSpPr>
        <p:spPr>
          <a:xfrm>
            <a:off x="967666" y="1713391"/>
            <a:ext cx="100672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使用迷你哈希（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MiniHash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）算法对协同过滤算法和基于内容推荐算法的相似度计算进行降维。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关于构建效用矩阵：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）协同过滤：将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0.5-2.5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的评分置为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3.0-5.0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的评分置为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）基于内容：如果该电影存在某特征值，则特征值为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，不存在则为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特征矩阵。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使用迷你哈希算法对相似度矩阵进行降维，通过哈希签名矩阵来计算相似度。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06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7C999E-9C41-49FB-B7E1-157836D94F3D}"/>
              </a:ext>
            </a:extLst>
          </p:cNvPr>
          <p:cNvSpPr txBox="1"/>
          <p:nvPr/>
        </p:nvSpPr>
        <p:spPr>
          <a:xfrm>
            <a:off x="985420" y="772357"/>
            <a:ext cx="681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B1EC1A-436F-4F90-BD19-CF63B5E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44" r="69563" b="11262"/>
          <a:stretch/>
        </p:blipFill>
        <p:spPr>
          <a:xfrm>
            <a:off x="1562470" y="1536163"/>
            <a:ext cx="4225772" cy="47868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14ADF5-14F7-4124-B9C8-D2864257A3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66" r="77718" b="11263"/>
          <a:stretch/>
        </p:blipFill>
        <p:spPr>
          <a:xfrm>
            <a:off x="7149485" y="1536163"/>
            <a:ext cx="3089429" cy="484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0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7C999E-9C41-49FB-B7E1-157836D94F3D}"/>
              </a:ext>
            </a:extLst>
          </p:cNvPr>
          <p:cNvSpPr txBox="1"/>
          <p:nvPr/>
        </p:nvSpPr>
        <p:spPr>
          <a:xfrm>
            <a:off x="985420" y="772357"/>
            <a:ext cx="681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协同过滤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0">
                <a:extLst>
                  <a:ext uri="{FF2B5EF4-FFF2-40B4-BE49-F238E27FC236}">
                    <a16:creationId xmlns:a16="http://schemas.microsoft.com/office/drawing/2014/main" id="{148C03A7-A98E-43A4-AD66-BE685D2A9C76}"/>
                  </a:ext>
                </a:extLst>
              </p:cNvPr>
              <p:cNvSpPr txBox="1"/>
              <p:nvPr/>
            </p:nvSpPr>
            <p:spPr>
              <a:xfrm>
                <a:off x="2526625" y="2890474"/>
                <a:ext cx="7138749" cy="1430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𝒔𝒊𝒎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𝒙𝒚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𝒚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𝒙𝒔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𝒙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𝒚</m:t>
                                              </m:r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𝒚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10">
                <a:extLst>
                  <a:ext uri="{FF2B5EF4-FFF2-40B4-BE49-F238E27FC236}">
                    <a16:creationId xmlns:a16="http://schemas.microsoft.com/office/drawing/2014/main" id="{148C03A7-A98E-43A4-AD66-BE685D2A9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25" y="2890474"/>
                <a:ext cx="7138749" cy="1430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DF28D21A-70DA-4527-87EA-F3B4EEACE149}"/>
              </a:ext>
            </a:extLst>
          </p:cNvPr>
          <p:cNvSpPr txBox="1"/>
          <p:nvPr/>
        </p:nvSpPr>
        <p:spPr>
          <a:xfrm>
            <a:off x="1349405" y="1717522"/>
            <a:ext cx="383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Pearson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CF120-0C38-4AF7-AF86-340947B348F9}"/>
              </a:ext>
            </a:extLst>
          </p:cNvPr>
          <p:cNvSpPr txBox="1"/>
          <p:nvPr/>
        </p:nvSpPr>
        <p:spPr>
          <a:xfrm>
            <a:off x="3008419" y="2309267"/>
            <a:ext cx="6175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zh-CN" sz="2400" b="1" i="1" dirty="0" err="1">
                <a:solidFill>
                  <a:srgbClr val="0000FF"/>
                </a:solidFill>
              </a:rPr>
              <a:t>S</a:t>
            </a:r>
            <a:r>
              <a:rPr lang="en-US" altLang="zh-CN" sz="2400" b="1" i="1" baseline="-25000" dirty="0" err="1">
                <a:solidFill>
                  <a:srgbClr val="0000FF"/>
                </a:solidFill>
              </a:rPr>
              <a:t>xy</a:t>
            </a:r>
            <a:r>
              <a:rPr lang="en-US" altLang="zh-CN" sz="2400" dirty="0"/>
              <a:t> = items rated by both users </a:t>
            </a:r>
            <a:r>
              <a:rPr lang="en-US" altLang="zh-CN" sz="2400" b="1" i="1" dirty="0"/>
              <a:t>x</a:t>
            </a:r>
            <a:r>
              <a:rPr lang="en-US" altLang="zh-CN" sz="2400" dirty="0"/>
              <a:t> and </a:t>
            </a:r>
            <a:r>
              <a:rPr lang="en-US" altLang="zh-CN" sz="2400" b="1" i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1110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6330"/>
            <a:ext cx="7828625" cy="87667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4483" name="Group 147"/>
          <p:cNvGraphicFramePr>
            <a:graphicFrameLocks noGrp="1"/>
          </p:cNvGraphicFramePr>
          <p:nvPr/>
        </p:nvGraphicFramePr>
        <p:xfrm>
          <a:off x="2682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458" name="Text Box 122"/>
          <p:cNvSpPr txBox="1">
            <a:spLocks noChangeArrowheads="1"/>
          </p:cNvSpPr>
          <p:nvPr/>
        </p:nvSpPr>
        <p:spPr bwMode="auto">
          <a:xfrm>
            <a:off x="5654676" y="1143000"/>
            <a:ext cx="7857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14462" name="Text Box 126"/>
          <p:cNvSpPr txBox="1">
            <a:spLocks noChangeArrowheads="1"/>
          </p:cNvSpPr>
          <p:nvPr/>
        </p:nvSpPr>
        <p:spPr bwMode="auto">
          <a:xfrm>
            <a:off x="3444876" y="5782270"/>
            <a:ext cx="32607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Neighbor selection:</a:t>
            </a:r>
            <a:b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Identify movies similar to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movie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rated by user 5</a:t>
            </a:r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1826932" y="3520252"/>
            <a:ext cx="101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12276" y="2286001"/>
            <a:ext cx="8985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1.00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-0.18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0.41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-0.31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0.59</a:t>
            </a:r>
          </a:p>
        </p:txBody>
      </p:sp>
      <p:sp>
        <p:nvSpPr>
          <p:cNvPr id="5" name="Rectangle 4"/>
          <p:cNvSpPr/>
          <p:nvPr/>
        </p:nvSpPr>
        <p:spPr>
          <a:xfrm>
            <a:off x="9382325" y="1828800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(1,m)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5600" y="5715001"/>
            <a:ext cx="39624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Here we use Pearson correlation as similarity:</a:t>
            </a:r>
          </a:p>
          <a:p>
            <a:r>
              <a:rPr lang="en-US" sz="13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1)</a:t>
            </a:r>
            <a:r>
              <a:rPr lang="en-US" sz="13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Subtract mean rating </a:t>
            </a: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300" b="1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3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from each movie </a:t>
            </a:r>
            <a:r>
              <a:rPr lang="en-US" sz="13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b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m</a:t>
            </a:r>
            <a:r>
              <a:rPr lang="en-US" sz="1300" b="1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300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 (1+3+5+5+4)/5 = </a:t>
            </a: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3.6</a:t>
            </a:r>
            <a:b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row 1:</a:t>
            </a:r>
            <a: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[-2.6, 0, -0.6, 0, 0, 1.4, 0, 0, 1.4, 0, 0.4, 0]</a:t>
            </a:r>
          </a:p>
          <a:p>
            <a:r>
              <a:rPr lang="en-US" sz="13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2)</a:t>
            </a:r>
            <a:r>
              <a:rPr lang="en-US" sz="13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Compute cosine similarities between rows</a:t>
            </a:r>
          </a:p>
        </p:txBody>
      </p:sp>
    </p:spTree>
    <p:extLst>
      <p:ext uri="{BB962C8B-B14F-4D97-AF65-F5344CB8AC3E}">
        <p14:creationId xmlns:p14="http://schemas.microsoft.com/office/powerpoint/2010/main" val="1587854665"/>
      </p:ext>
    </p:extLst>
  </p:cSld>
  <p:clrMapOvr>
    <a:masterClrMapping/>
  </p:clrMapOvr>
  <p:transition advTm="31719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7C999E-9C41-49FB-B7E1-157836D94F3D}"/>
              </a:ext>
            </a:extLst>
          </p:cNvPr>
          <p:cNvSpPr txBox="1"/>
          <p:nvPr/>
        </p:nvSpPr>
        <p:spPr>
          <a:xfrm>
            <a:off x="985420" y="772357"/>
            <a:ext cx="681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协同过滤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28D21A-70DA-4527-87EA-F3B4EEACE149}"/>
              </a:ext>
            </a:extLst>
          </p:cNvPr>
          <p:cNvSpPr txBox="1"/>
          <p:nvPr/>
        </p:nvSpPr>
        <p:spPr>
          <a:xfrm>
            <a:off x="1349405" y="1717522"/>
            <a:ext cx="383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">
                <a:extLst>
                  <a:ext uri="{FF2B5EF4-FFF2-40B4-BE49-F238E27FC236}">
                    <a16:creationId xmlns:a16="http://schemas.microsoft.com/office/drawing/2014/main" id="{82E3B5D0-7842-46DD-A488-C62B86745E80}"/>
                  </a:ext>
                </a:extLst>
              </p:cNvPr>
              <p:cNvSpPr txBox="1"/>
              <p:nvPr/>
            </p:nvSpPr>
            <p:spPr>
              <a:xfrm>
                <a:off x="2915002" y="1648668"/>
                <a:ext cx="4539114" cy="804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𝒊𝒙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𝑵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;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/>
                                  <a:cs typeface="Arial" pitchFamily="34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𝒋𝒙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1">
                <a:extLst>
                  <a:ext uri="{FF2B5EF4-FFF2-40B4-BE49-F238E27FC236}">
                    <a16:creationId xmlns:a16="http://schemas.microsoft.com/office/drawing/2014/main" id="{82E3B5D0-7842-46DD-A488-C62B86745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002" y="1648668"/>
                <a:ext cx="4539114" cy="804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14">
            <a:extLst>
              <a:ext uri="{FF2B5EF4-FFF2-40B4-BE49-F238E27FC236}">
                <a16:creationId xmlns:a16="http://schemas.microsoft.com/office/drawing/2014/main" id="{60C286F4-8E74-4DD5-BA74-BC31E6647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700" y="4889161"/>
            <a:ext cx="3372192" cy="400110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baseline estimate for </a:t>
            </a:r>
            <a:r>
              <a:rPr lang="en-US" sz="2000" b="1" i="1" dirty="0" err="1"/>
              <a:t>r</a:t>
            </a:r>
            <a:r>
              <a:rPr lang="en-US" sz="2000" b="1" i="1" baseline="-25000" dirty="0" err="1"/>
              <a:t>xi</a:t>
            </a:r>
            <a:endParaRPr lang="en-US" sz="2000" b="1" i="1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FA86B10-F6AE-4495-9750-71A28AF1B65B}"/>
              </a:ext>
            </a:extLst>
          </p:cNvPr>
          <p:cNvSpPr txBox="1">
            <a:spLocks/>
          </p:cNvSpPr>
          <p:nvPr/>
        </p:nvSpPr>
        <p:spPr>
          <a:xfrm>
            <a:off x="7284127" y="4545019"/>
            <a:ext cx="4114800" cy="1306551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μ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overall mean movie rating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CA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rating deviation of user </a:t>
            </a:r>
            <a:r>
              <a:rPr kumimoji="0" lang="en-CA" sz="20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</a:t>
            </a:r>
          </a:p>
          <a:p>
            <a:pPr marL="118872" lvl="0">
              <a:buClr>
                <a:schemeClr val="accent1"/>
              </a:buClr>
              <a:buSzPct val="80000"/>
              <a:defRPr/>
            </a:pPr>
            <a:r>
              <a:rPr lang="en-CA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20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= (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avg. rating of user </a:t>
            </a:r>
            <a:r>
              <a:rPr lang="en-US" sz="20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el-GR" sz="20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kumimoji="0" lang="en-CA" sz="2000" b="0" i="1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CA" sz="20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=  rating deviation of movie </a:t>
            </a:r>
            <a:r>
              <a:rPr kumimoji="0" lang="en-CA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0D810604-5662-4B70-845D-0AE2C90900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275982"/>
              </p:ext>
            </p:extLst>
          </p:nvPr>
        </p:nvGraphicFramePr>
        <p:xfrm>
          <a:off x="3571904" y="3419856"/>
          <a:ext cx="3882212" cy="1181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930320" imgH="545760" progId="Equation.3">
                  <p:embed/>
                </p:oleObj>
              </mc:Choice>
              <mc:Fallback>
                <p:oleObj name="Equation" r:id="rId4" imgW="1930320" imgH="5457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904" y="3419856"/>
                        <a:ext cx="3882212" cy="1181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5">
                <a:extLst>
                  <a:ext uri="{FF2B5EF4-FFF2-40B4-BE49-F238E27FC236}">
                    <a16:creationId xmlns:a16="http://schemas.microsoft.com/office/drawing/2014/main" id="{9A408762-7E37-418E-8B24-FA5EA8094D45}"/>
                  </a:ext>
                </a:extLst>
              </p:cNvPr>
              <p:cNvSpPr txBox="1"/>
              <p:nvPr/>
            </p:nvSpPr>
            <p:spPr>
              <a:xfrm>
                <a:off x="3571904" y="5389905"/>
                <a:ext cx="26248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𝒙𝒊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5">
                <a:extLst>
                  <a:ext uri="{FF2B5EF4-FFF2-40B4-BE49-F238E27FC236}">
                    <a16:creationId xmlns:a16="http://schemas.microsoft.com/office/drawing/2014/main" id="{9A408762-7E37-418E-8B24-FA5EA8094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04" y="5389905"/>
                <a:ext cx="2624821" cy="461665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F99262CC-72AC-4D7B-BF29-A2162AFD9884}"/>
              </a:ext>
            </a:extLst>
          </p:cNvPr>
          <p:cNvSpPr txBox="1"/>
          <p:nvPr/>
        </p:nvSpPr>
        <p:spPr>
          <a:xfrm>
            <a:off x="3448973" y="2736272"/>
            <a:ext cx="383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70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i="1" dirty="0" err="1"/>
              <a:t>f</a:t>
            </a:r>
            <a:r>
              <a:rPr lang="en-US" b="1" i="1" baseline="-25000" dirty="0" err="1"/>
              <a:t>ij</a:t>
            </a:r>
            <a:r>
              <a:rPr lang="en-US" dirty="0"/>
              <a:t> = frequency of term (feature) </a:t>
            </a:r>
            <a:r>
              <a:rPr lang="en-US" b="1" i="1" dirty="0" err="1"/>
              <a:t>i</a:t>
            </a:r>
            <a:r>
              <a:rPr lang="en-US" dirty="0"/>
              <a:t> in doc (item) </a:t>
            </a:r>
            <a:r>
              <a:rPr lang="en-US" b="1" i="1" dirty="0"/>
              <a:t>j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i="1" dirty="0" err="1"/>
              <a:t>n</a:t>
            </a:r>
            <a:r>
              <a:rPr lang="en-US" b="1" i="1" baseline="-25000" dirty="0" err="1"/>
              <a:t>i</a:t>
            </a:r>
            <a:r>
              <a:rPr lang="en-US" dirty="0"/>
              <a:t> = number of docs that mention term </a:t>
            </a:r>
            <a:r>
              <a:rPr lang="en-US" b="1" i="1" dirty="0" err="1"/>
              <a:t>i</a:t>
            </a:r>
            <a:endParaRPr lang="en-US" b="1" i="1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i="1" dirty="0"/>
              <a:t>N</a:t>
            </a:r>
            <a:r>
              <a:rPr lang="en-US" dirty="0"/>
              <a:t> = total number of docs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/>
          </a:p>
          <a:p>
            <a:pPr indent="304800" algn="just">
              <a:lnSpc>
                <a:spcPct val="125000"/>
              </a:lnSpc>
            </a:pPr>
            <a:r>
              <a:rPr lang="en-US" b="1" dirty="0"/>
              <a:t>TF-IDF score:</a:t>
            </a:r>
            <a:r>
              <a:rPr lang="en-US" dirty="0"/>
              <a:t>  </a:t>
            </a:r>
            <a:r>
              <a:rPr lang="en-US" b="1" i="1" dirty="0" err="1"/>
              <a:t>w</a:t>
            </a:r>
            <a:r>
              <a:rPr lang="en-US" b="1" i="1" baseline="-25000" dirty="0" err="1"/>
              <a:t>ij</a:t>
            </a:r>
            <a:r>
              <a:rPr lang="en-US" b="1" i="1" dirty="0"/>
              <a:t> = </a:t>
            </a:r>
            <a:r>
              <a:rPr lang="en-US" b="1" i="1" dirty="0" err="1"/>
              <a:t>TF</a:t>
            </a:r>
            <a:r>
              <a:rPr lang="en-US" b="1" i="1" baseline="-25000" dirty="0" err="1"/>
              <a:t>ij</a:t>
            </a:r>
            <a:r>
              <a:rPr lang="en-US" b="1" i="1" baseline="-25000" dirty="0"/>
              <a:t> </a:t>
            </a:r>
            <a:r>
              <a:rPr lang="en-US" b="1" i="1" dirty="0"/>
              <a:t> × </a:t>
            </a:r>
            <a:r>
              <a:rPr lang="en-US" b="1" i="1" dirty="0" err="1"/>
              <a:t>IDF</a:t>
            </a:r>
            <a:r>
              <a:rPr lang="en-US" b="1" i="1" baseline="-25000" dirty="0" err="1"/>
              <a:t>i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2500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b="1" i="1" dirty="0"/>
          </a:p>
        </p:txBody>
      </p:sp>
      <p:pic>
        <p:nvPicPr>
          <p:cNvPr id="4096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51825" y="2380447"/>
            <a:ext cx="2590800" cy="69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51825" y="4401071"/>
            <a:ext cx="273872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lide Number Placeholder 6"/>
              <p:cNvSpPr>
                <a:spLocks noGrp="1"/>
              </p:cNvSpPr>
              <p:nvPr>
                <p:ph type="sldNum" sz="quarter" idx="12"/>
              </p:nvPr>
            </p:nvSpPr>
            <p:spPr>
              <a:xfrm>
                <a:off x="7344422" y="4314548"/>
                <a:ext cx="3791505" cy="11059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score</m:t>
                    </m:r>
                    <m:r>
                      <a:rPr lang="en-US" altLang="zh-CN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𝑠𝑐𝑜𝑟</m:t>
                            </m:r>
                            <m:sSup>
                              <m:sSupPr>
                                <m:ctrlPr>
                                  <a:rPr lang="zh-CN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∗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𝑠𝑖𝑚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𝑠𝑖𝑚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fld id="{19B12225-5612-419B-A8D5-4B8EEE4C217E}" type="slidenum">
                  <a:rPr lang="en-US" sz="2400" smtClean="0">
                    <a:solidFill>
                      <a:schemeClr val="tx1"/>
                    </a:solidFill>
                  </a:rPr>
                  <a:pPr/>
                  <a:t>8</a:t>
                </a:fld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Slide Number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ldNum" sz="quarter" idx="12"/>
              </p:nvPr>
            </p:nvSpPr>
            <p:spPr>
              <a:xfrm>
                <a:off x="7344422" y="4314548"/>
                <a:ext cx="3791505" cy="1105900"/>
              </a:xfrm>
              <a:blipFill>
                <a:blip r:embed="rId7"/>
                <a:stretch>
                  <a:fillRect r="-2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9DCA0EF3-24F0-4242-9030-98D2ECBA4D7F}"/>
              </a:ext>
            </a:extLst>
          </p:cNvPr>
          <p:cNvSpPr txBox="1"/>
          <p:nvPr/>
        </p:nvSpPr>
        <p:spPr>
          <a:xfrm>
            <a:off x="838200" y="681037"/>
            <a:ext cx="681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4AC108-F776-48D8-AB51-0A229067D252}"/>
              </a:ext>
            </a:extLst>
          </p:cNvPr>
          <p:cNvSpPr txBox="1"/>
          <p:nvPr/>
        </p:nvSpPr>
        <p:spPr>
          <a:xfrm>
            <a:off x="7344422" y="2357736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实验时，读取</a:t>
            </a:r>
            <a:r>
              <a:rPr lang="en-US" altLang="zh-CN"/>
              <a:t>movies.csv</a:t>
            </a:r>
            <a:r>
              <a:rPr lang="zh-CN" altLang="en-US"/>
              <a:t>文件来计算</a:t>
            </a:r>
            <a:r>
              <a:rPr lang="en-US" altLang="zh-CN"/>
              <a:t>TF-IDF</a:t>
            </a:r>
            <a:r>
              <a:rPr lang="zh-CN" altLang="en-US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86309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/>
              <a:t>实验时，读取</a:t>
            </a:r>
            <a:r>
              <a:rPr lang="en-US" altLang="zh-CN"/>
              <a:t>movies.csv</a:t>
            </a:r>
            <a:r>
              <a:rPr lang="zh-CN" altLang="en-US"/>
              <a:t>文件来计算</a:t>
            </a:r>
            <a:r>
              <a:rPr lang="en-US" altLang="zh-CN"/>
              <a:t>TF-IDF</a:t>
            </a:r>
            <a:r>
              <a:rPr lang="zh-CN" altLang="en-US"/>
              <a:t>值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zh-CN" altLang="en-US"/>
              <a:t>使用</a:t>
            </a:r>
            <a:r>
              <a:rPr lang="en-US" altLang="zh-CN"/>
              <a:t>genres</a:t>
            </a:r>
            <a:r>
              <a:rPr lang="zh-CN" altLang="en-US"/>
              <a:t>下的每一行作为一个</a:t>
            </a:r>
            <a:r>
              <a:rPr lang="en-US" altLang="zh-CN"/>
              <a:t>doc</a:t>
            </a:r>
            <a:r>
              <a:rPr lang="zh-CN" altLang="en-US"/>
              <a:t>，将每一个用“</a:t>
            </a:r>
            <a:r>
              <a:rPr lang="en-US" altLang="zh-CN"/>
              <a:t>|</a:t>
            </a:r>
            <a:r>
              <a:rPr lang="zh-CN" altLang="en-US"/>
              <a:t>”隔开的类别作为一个</a:t>
            </a:r>
            <a:r>
              <a:rPr lang="en-US" altLang="zh-CN"/>
              <a:t>term</a:t>
            </a:r>
          </a:p>
          <a:p>
            <a:pPr>
              <a:buNone/>
            </a:pPr>
            <a:r>
              <a:rPr lang="zh-CN" altLang="en-US"/>
              <a:t>由于数据集限制，每一个</a:t>
            </a:r>
            <a:r>
              <a:rPr lang="en-US" altLang="zh-CN"/>
              <a:t>term</a:t>
            </a:r>
            <a:r>
              <a:rPr lang="zh-CN" altLang="en-US"/>
              <a:t>在实验中计算得到的</a:t>
            </a:r>
            <a:r>
              <a:rPr lang="en-US" altLang="zh-CN"/>
              <a:t>TF</a:t>
            </a:r>
            <a:r>
              <a:rPr lang="zh-CN" altLang="en-US"/>
              <a:t>值为</a:t>
            </a:r>
            <a:r>
              <a:rPr lang="en-US" altLang="zh-CN"/>
              <a:t>1</a:t>
            </a:r>
          </a:p>
          <a:p>
            <a:pPr>
              <a:buNone/>
            </a:pPr>
            <a:endParaRPr lang="zh-CN" altLang="en-US"/>
          </a:p>
          <a:p>
            <a:pPr>
              <a:lnSpc>
                <a:spcPct val="90000"/>
              </a:lnSpc>
              <a:buNone/>
            </a:pPr>
            <a:endParaRPr lang="en-US" b="1" i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CA0EF3-24F0-4242-9030-98D2ECBA4D7F}"/>
              </a:ext>
            </a:extLst>
          </p:cNvPr>
          <p:cNvSpPr txBox="1"/>
          <p:nvPr/>
        </p:nvSpPr>
        <p:spPr>
          <a:xfrm>
            <a:off x="838200" y="681037"/>
            <a:ext cx="681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基于内容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96A75B-E36A-4181-BE99-150406438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" t="4476" r="-1"/>
          <a:stretch/>
        </p:blipFill>
        <p:spPr>
          <a:xfrm>
            <a:off x="1757855" y="2364827"/>
            <a:ext cx="8033350" cy="7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26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F_{ij} = \frac{f_{ij}}{\max_k f_{kj}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6"/>
  <p:tag name="PICTUREFILESIZE" val="96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IDF_i = \log\frac{N}{n_i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0"/>
  <p:tag name="PICTUREFILESIZE" val="735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1026</Words>
  <Application>Microsoft Office PowerPoint</Application>
  <PresentationFormat>宽屏</PresentationFormat>
  <Paragraphs>149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Wingdings 2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Item-Item CF (|N|=2)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XC</dc:creator>
  <cp:lastModifiedBy>nie hao</cp:lastModifiedBy>
  <cp:revision>13</cp:revision>
  <dcterms:created xsi:type="dcterms:W3CDTF">2021-12-20T08:31:39Z</dcterms:created>
  <dcterms:modified xsi:type="dcterms:W3CDTF">2022-12-06T09:35:49Z</dcterms:modified>
</cp:coreProperties>
</file>