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593" r:id="rId2"/>
    <p:sldId id="598" r:id="rId3"/>
    <p:sldId id="603" r:id="rId4"/>
    <p:sldId id="599" r:id="rId5"/>
    <p:sldId id="604" r:id="rId6"/>
    <p:sldId id="605" r:id="rId7"/>
    <p:sldId id="606" r:id="rId8"/>
    <p:sldId id="600" r:id="rId9"/>
    <p:sldId id="607" r:id="rId10"/>
    <p:sldId id="608" r:id="rId11"/>
    <p:sldId id="609" r:id="rId12"/>
    <p:sldId id="610" r:id="rId13"/>
    <p:sldId id="601" r:id="rId14"/>
    <p:sldId id="611" r:id="rId15"/>
    <p:sldId id="612" r:id="rId16"/>
    <p:sldId id="613" r:id="rId17"/>
    <p:sldId id="614" r:id="rId18"/>
    <p:sldId id="615" r:id="rId19"/>
    <p:sldId id="616" r:id="rId20"/>
    <p:sldId id="617" r:id="rId21"/>
    <p:sldId id="618" r:id="rId22"/>
    <p:sldId id="619" r:id="rId23"/>
    <p:sldId id="620" r:id="rId24"/>
    <p:sldId id="621" r:id="rId25"/>
    <p:sldId id="62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余 本国" initials="余" lastIdx="1" clrIdx="0">
    <p:extLst>
      <p:ext uri="{19B8F6BF-5375-455C-9EA6-DF929625EA0E}">
        <p15:presenceInfo xmlns:p15="http://schemas.microsoft.com/office/powerpoint/2012/main" userId="d1d95d017bda5e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FDBE"/>
    <a:srgbClr val="F9CF3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25" autoAdjust="0"/>
  </p:normalViewPr>
  <p:slideViewPr>
    <p:cSldViewPr snapToGrid="0">
      <p:cViewPr varScale="1">
        <p:scale>
          <a:sx n="97" d="100"/>
          <a:sy n="97"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benguo" userId="1f0f7b920c44ad56" providerId="LiveId" clId="{FC90944D-F87C-4177-8DC2-84D11D21DEA8}"/>
    <pc:docChg chg="addSld delSld modSld">
      <pc:chgData name="yu benguo" userId="1f0f7b920c44ad56" providerId="LiveId" clId="{FC90944D-F87C-4177-8DC2-84D11D21DEA8}" dt="2022-06-18T11:46:51.771" v="91"/>
      <pc:docMkLst>
        <pc:docMk/>
      </pc:docMkLst>
      <pc:sldChg chg="modSp mod">
        <pc:chgData name="yu benguo" userId="1f0f7b920c44ad56" providerId="LiveId" clId="{FC90944D-F87C-4177-8DC2-84D11D21DEA8}" dt="2022-06-18T11:45:02.649" v="37" actId="20577"/>
        <pc:sldMkLst>
          <pc:docMk/>
          <pc:sldMk cId="911011224" sldId="329"/>
        </pc:sldMkLst>
        <pc:spChg chg="mod">
          <ac:chgData name="yu benguo" userId="1f0f7b920c44ad56" providerId="LiveId" clId="{FC90944D-F87C-4177-8DC2-84D11D21DEA8}" dt="2022-06-18T11:45:02.649" v="37" actId="20577"/>
          <ac:spMkLst>
            <pc:docMk/>
            <pc:sldMk cId="911011224" sldId="329"/>
            <ac:spMk id="4" creationId="{3B77CC04-7E5C-46B3-A3D6-95ABD78E2E84}"/>
          </ac:spMkLst>
        </pc:spChg>
        <pc:spChg chg="mod">
          <ac:chgData name="yu benguo" userId="1f0f7b920c44ad56" providerId="LiveId" clId="{FC90944D-F87C-4177-8DC2-84D11D21DEA8}" dt="2022-06-18T11:44:46.635" v="20"/>
          <ac:spMkLst>
            <pc:docMk/>
            <pc:sldMk cId="911011224" sldId="329"/>
            <ac:spMk id="5" creationId="{7387BBC8-3CC8-4732-8DE4-01EB5800C846}"/>
          </ac:spMkLst>
        </pc:spChg>
      </pc:sldChg>
      <pc:sldChg chg="del">
        <pc:chgData name="yu benguo" userId="1f0f7b920c44ad56" providerId="LiveId" clId="{FC90944D-F87C-4177-8DC2-84D11D21DEA8}" dt="2022-06-18T11:45:31.353" v="39" actId="47"/>
        <pc:sldMkLst>
          <pc:docMk/>
          <pc:sldMk cId="1138368982" sldId="488"/>
        </pc:sldMkLst>
      </pc:sldChg>
      <pc:sldChg chg="modSp mod">
        <pc:chgData name="yu benguo" userId="1f0f7b920c44ad56" providerId="LiveId" clId="{FC90944D-F87C-4177-8DC2-84D11D21DEA8}" dt="2022-06-18T11:45:45.198" v="49"/>
        <pc:sldMkLst>
          <pc:docMk/>
          <pc:sldMk cId="2906594865" sldId="570"/>
        </pc:sldMkLst>
        <pc:spChg chg="mod">
          <ac:chgData name="yu benguo" userId="1f0f7b920c44ad56" providerId="LiveId" clId="{FC90944D-F87C-4177-8DC2-84D11D21DEA8}" dt="2022-06-18T11:45:45.198" v="49"/>
          <ac:spMkLst>
            <pc:docMk/>
            <pc:sldMk cId="2906594865" sldId="570"/>
            <ac:spMk id="4" creationId="{A3FF4FA6-29F8-40BA-8204-92BE9D949CBC}"/>
          </ac:spMkLst>
        </pc:spChg>
      </pc:sldChg>
      <pc:sldChg chg="del">
        <pc:chgData name="yu benguo" userId="1f0f7b920c44ad56" providerId="LiveId" clId="{FC90944D-F87C-4177-8DC2-84D11D21DEA8}" dt="2022-06-18T11:45:58.806" v="50" actId="47"/>
        <pc:sldMkLst>
          <pc:docMk/>
          <pc:sldMk cId="4283612254" sldId="573"/>
        </pc:sldMkLst>
      </pc:sldChg>
      <pc:sldChg chg="del">
        <pc:chgData name="yu benguo" userId="1f0f7b920c44ad56" providerId="LiveId" clId="{FC90944D-F87C-4177-8DC2-84D11D21DEA8}" dt="2022-06-18T11:45:58.806" v="50" actId="47"/>
        <pc:sldMkLst>
          <pc:docMk/>
          <pc:sldMk cId="2789772453" sldId="578"/>
        </pc:sldMkLst>
      </pc:sldChg>
      <pc:sldChg chg="del">
        <pc:chgData name="yu benguo" userId="1f0f7b920c44ad56" providerId="LiveId" clId="{FC90944D-F87C-4177-8DC2-84D11D21DEA8}" dt="2022-06-18T11:45:58.806" v="50" actId="47"/>
        <pc:sldMkLst>
          <pc:docMk/>
          <pc:sldMk cId="2459057414" sldId="579"/>
        </pc:sldMkLst>
      </pc:sldChg>
      <pc:sldChg chg="del">
        <pc:chgData name="yu benguo" userId="1f0f7b920c44ad56" providerId="LiveId" clId="{FC90944D-F87C-4177-8DC2-84D11D21DEA8}" dt="2022-06-18T11:45:17.515" v="38" actId="47"/>
        <pc:sldMkLst>
          <pc:docMk/>
          <pc:sldMk cId="886144196" sldId="585"/>
        </pc:sldMkLst>
      </pc:sldChg>
      <pc:sldChg chg="del">
        <pc:chgData name="yu benguo" userId="1f0f7b920c44ad56" providerId="LiveId" clId="{FC90944D-F87C-4177-8DC2-84D11D21DEA8}" dt="2022-06-18T11:46:01.916" v="51" actId="47"/>
        <pc:sldMkLst>
          <pc:docMk/>
          <pc:sldMk cId="465321569" sldId="592"/>
        </pc:sldMkLst>
      </pc:sldChg>
      <pc:sldChg chg="del">
        <pc:chgData name="yu benguo" userId="1f0f7b920c44ad56" providerId="LiveId" clId="{FC90944D-F87C-4177-8DC2-84D11D21DEA8}" dt="2022-06-18T11:45:58.806" v="50" actId="47"/>
        <pc:sldMkLst>
          <pc:docMk/>
          <pc:sldMk cId="213766037" sldId="594"/>
        </pc:sldMkLst>
      </pc:sldChg>
      <pc:sldChg chg="del">
        <pc:chgData name="yu benguo" userId="1f0f7b920c44ad56" providerId="LiveId" clId="{FC90944D-F87C-4177-8DC2-84D11D21DEA8}" dt="2022-06-18T11:45:58.806" v="50" actId="47"/>
        <pc:sldMkLst>
          <pc:docMk/>
          <pc:sldMk cId="1849389976" sldId="595"/>
        </pc:sldMkLst>
      </pc:sldChg>
      <pc:sldChg chg="del">
        <pc:chgData name="yu benguo" userId="1f0f7b920c44ad56" providerId="LiveId" clId="{FC90944D-F87C-4177-8DC2-84D11D21DEA8}" dt="2022-06-18T11:45:58.806" v="50" actId="47"/>
        <pc:sldMkLst>
          <pc:docMk/>
          <pc:sldMk cId="4117490351" sldId="596"/>
        </pc:sldMkLst>
      </pc:sldChg>
      <pc:sldChg chg="addSp modSp add mod">
        <pc:chgData name="yu benguo" userId="1f0f7b920c44ad56" providerId="LiveId" clId="{FC90944D-F87C-4177-8DC2-84D11D21DEA8}" dt="2022-06-18T11:46:22.736" v="63" actId="6549"/>
        <pc:sldMkLst>
          <pc:docMk/>
          <pc:sldMk cId="3880310809" sldId="598"/>
        </pc:sldMkLst>
        <pc:spChg chg="add mod">
          <ac:chgData name="yu benguo" userId="1f0f7b920c44ad56" providerId="LiveId" clId="{FC90944D-F87C-4177-8DC2-84D11D21DEA8}" dt="2022-06-18T11:46:22.736" v="63" actId="6549"/>
          <ac:spMkLst>
            <pc:docMk/>
            <pc:sldMk cId="3880310809" sldId="598"/>
            <ac:spMk id="2" creationId="{5AADEBD5-9B8F-FE8C-6335-35A3B25F3155}"/>
          </ac:spMkLst>
        </pc:spChg>
      </pc:sldChg>
      <pc:sldChg chg="addSp modSp add mod">
        <pc:chgData name="yu benguo" userId="1f0f7b920c44ad56" providerId="LiveId" clId="{FC90944D-F87C-4177-8DC2-84D11D21DEA8}" dt="2022-06-18T11:46:33.441" v="74"/>
        <pc:sldMkLst>
          <pc:docMk/>
          <pc:sldMk cId="2589433083" sldId="599"/>
        </pc:sldMkLst>
        <pc:spChg chg="add mod">
          <ac:chgData name="yu benguo" userId="1f0f7b920c44ad56" providerId="LiveId" clId="{FC90944D-F87C-4177-8DC2-84D11D21DEA8}" dt="2022-06-18T11:46:33.441" v="74"/>
          <ac:spMkLst>
            <pc:docMk/>
            <pc:sldMk cId="2589433083" sldId="599"/>
            <ac:spMk id="2" creationId="{CA6BCCCF-912F-E5AC-E8F9-9A5E0B95A2FB}"/>
          </ac:spMkLst>
        </pc:spChg>
      </pc:sldChg>
      <pc:sldChg chg="addSp modSp add mod">
        <pc:chgData name="yu benguo" userId="1f0f7b920c44ad56" providerId="LiveId" clId="{FC90944D-F87C-4177-8DC2-84D11D21DEA8}" dt="2022-06-18T11:46:40.190" v="82"/>
        <pc:sldMkLst>
          <pc:docMk/>
          <pc:sldMk cId="1113749527" sldId="600"/>
        </pc:sldMkLst>
        <pc:spChg chg="add mod">
          <ac:chgData name="yu benguo" userId="1f0f7b920c44ad56" providerId="LiveId" clId="{FC90944D-F87C-4177-8DC2-84D11D21DEA8}" dt="2022-06-18T11:46:40.190" v="82"/>
          <ac:spMkLst>
            <pc:docMk/>
            <pc:sldMk cId="1113749527" sldId="600"/>
            <ac:spMk id="2" creationId="{34B0545A-09CC-606A-3833-E9BA1CDBF347}"/>
          </ac:spMkLst>
        </pc:spChg>
      </pc:sldChg>
      <pc:sldChg chg="add">
        <pc:chgData name="yu benguo" userId="1f0f7b920c44ad56" providerId="LiveId" clId="{FC90944D-F87C-4177-8DC2-84D11D21DEA8}" dt="2022-06-18T11:46:06.574" v="55"/>
        <pc:sldMkLst>
          <pc:docMk/>
          <pc:sldMk cId="2582099817" sldId="601"/>
        </pc:sldMkLst>
      </pc:sldChg>
      <pc:sldChg chg="add">
        <pc:chgData name="yu benguo" userId="1f0f7b920c44ad56" providerId="LiveId" clId="{FC90944D-F87C-4177-8DC2-84D11D21DEA8}" dt="2022-06-18T11:46:09.578" v="56"/>
        <pc:sldMkLst>
          <pc:docMk/>
          <pc:sldMk cId="3923171286" sldId="602"/>
        </pc:sldMkLst>
      </pc:sldChg>
      <pc:sldChg chg="add">
        <pc:chgData name="yu benguo" userId="1f0f7b920c44ad56" providerId="LiveId" clId="{FC90944D-F87C-4177-8DC2-84D11D21DEA8}" dt="2022-06-18T11:46:46.021" v="83"/>
        <pc:sldMkLst>
          <pc:docMk/>
          <pc:sldMk cId="1616069948" sldId="603"/>
        </pc:sldMkLst>
      </pc:sldChg>
      <pc:sldChg chg="add">
        <pc:chgData name="yu benguo" userId="1f0f7b920c44ad56" providerId="LiveId" clId="{FC90944D-F87C-4177-8DC2-84D11D21DEA8}" dt="2022-06-18T11:46:46.202" v="84"/>
        <pc:sldMkLst>
          <pc:docMk/>
          <pc:sldMk cId="522863054" sldId="604"/>
        </pc:sldMkLst>
      </pc:sldChg>
      <pc:sldChg chg="add">
        <pc:chgData name="yu benguo" userId="1f0f7b920c44ad56" providerId="LiveId" clId="{FC90944D-F87C-4177-8DC2-84D11D21DEA8}" dt="2022-06-18T11:46:46.358" v="85"/>
        <pc:sldMkLst>
          <pc:docMk/>
          <pc:sldMk cId="525633641" sldId="605"/>
        </pc:sldMkLst>
      </pc:sldChg>
      <pc:sldChg chg="add">
        <pc:chgData name="yu benguo" userId="1f0f7b920c44ad56" providerId="LiveId" clId="{FC90944D-F87C-4177-8DC2-84D11D21DEA8}" dt="2022-06-18T11:46:48.880" v="86"/>
        <pc:sldMkLst>
          <pc:docMk/>
          <pc:sldMk cId="3475659497" sldId="606"/>
        </pc:sldMkLst>
      </pc:sldChg>
      <pc:sldChg chg="add">
        <pc:chgData name="yu benguo" userId="1f0f7b920c44ad56" providerId="LiveId" clId="{FC90944D-F87C-4177-8DC2-84D11D21DEA8}" dt="2022-06-18T11:46:49.067" v="87"/>
        <pc:sldMkLst>
          <pc:docMk/>
          <pc:sldMk cId="878565989" sldId="607"/>
        </pc:sldMkLst>
      </pc:sldChg>
      <pc:sldChg chg="add">
        <pc:chgData name="yu benguo" userId="1f0f7b920c44ad56" providerId="LiveId" clId="{FC90944D-F87C-4177-8DC2-84D11D21DEA8}" dt="2022-06-18T11:46:49.220" v="88"/>
        <pc:sldMkLst>
          <pc:docMk/>
          <pc:sldMk cId="1943526341" sldId="608"/>
        </pc:sldMkLst>
      </pc:sldChg>
      <pc:sldChg chg="add">
        <pc:chgData name="yu benguo" userId="1f0f7b920c44ad56" providerId="LiveId" clId="{FC90944D-F87C-4177-8DC2-84D11D21DEA8}" dt="2022-06-18T11:46:51.438" v="89"/>
        <pc:sldMkLst>
          <pc:docMk/>
          <pc:sldMk cId="1468303045" sldId="609"/>
        </pc:sldMkLst>
      </pc:sldChg>
      <pc:sldChg chg="add">
        <pc:chgData name="yu benguo" userId="1f0f7b920c44ad56" providerId="LiveId" clId="{FC90944D-F87C-4177-8DC2-84D11D21DEA8}" dt="2022-06-18T11:46:51.613" v="90"/>
        <pc:sldMkLst>
          <pc:docMk/>
          <pc:sldMk cId="3491898153" sldId="610"/>
        </pc:sldMkLst>
      </pc:sldChg>
      <pc:sldChg chg="add">
        <pc:chgData name="yu benguo" userId="1f0f7b920c44ad56" providerId="LiveId" clId="{FC90944D-F87C-4177-8DC2-84D11D21DEA8}" dt="2022-06-18T11:46:51.771" v="91"/>
        <pc:sldMkLst>
          <pc:docMk/>
          <pc:sldMk cId="930207626" sldId="611"/>
        </pc:sldMkLst>
      </pc:sldChg>
    </pc:docChg>
  </pc:docChgLst>
  <pc:docChgLst>
    <pc:chgData name="yu benguo" userId="1f0f7b920c44ad56" providerId="LiveId" clId="{BEB2C79B-BE89-4893-9F0F-7469CD944A35}"/>
    <pc:docChg chg="custSel addSld delSld modSld sldOrd">
      <pc:chgData name="yu benguo" userId="1f0f7b920c44ad56" providerId="LiveId" clId="{BEB2C79B-BE89-4893-9F0F-7469CD944A35}" dt="2022-06-19T07:50:16.439" v="651" actId="47"/>
      <pc:docMkLst>
        <pc:docMk/>
      </pc:docMkLst>
      <pc:sldChg chg="modSp mod">
        <pc:chgData name="yu benguo" userId="1f0f7b920c44ad56" providerId="LiveId" clId="{BEB2C79B-BE89-4893-9F0F-7469CD944A35}" dt="2022-06-19T06:49:05.398" v="21"/>
        <pc:sldMkLst>
          <pc:docMk/>
          <pc:sldMk cId="911011224" sldId="329"/>
        </pc:sldMkLst>
        <pc:spChg chg="mod">
          <ac:chgData name="yu benguo" userId="1f0f7b920c44ad56" providerId="LiveId" clId="{BEB2C79B-BE89-4893-9F0F-7469CD944A35}" dt="2022-06-19T06:49:05.398" v="21"/>
          <ac:spMkLst>
            <pc:docMk/>
            <pc:sldMk cId="911011224" sldId="329"/>
            <ac:spMk id="5" creationId="{7387BBC8-3CC8-4732-8DE4-01EB5800C846}"/>
          </ac:spMkLst>
        </pc:spChg>
      </pc:sldChg>
      <pc:sldChg chg="del">
        <pc:chgData name="yu benguo" userId="1f0f7b920c44ad56" providerId="LiveId" clId="{BEB2C79B-BE89-4893-9F0F-7469CD944A35}" dt="2022-06-19T07:50:10.797" v="649" actId="47"/>
        <pc:sldMkLst>
          <pc:docMk/>
          <pc:sldMk cId="2906594865" sldId="570"/>
        </pc:sldMkLst>
      </pc:sldChg>
      <pc:sldChg chg="modSp mod">
        <pc:chgData name="yu benguo" userId="1f0f7b920c44ad56" providerId="LiveId" clId="{BEB2C79B-BE89-4893-9F0F-7469CD944A35}" dt="2022-06-19T07:08:11.092" v="258"/>
        <pc:sldMkLst>
          <pc:docMk/>
          <pc:sldMk cId="3505306470" sldId="593"/>
        </pc:sldMkLst>
        <pc:spChg chg="mod">
          <ac:chgData name="yu benguo" userId="1f0f7b920c44ad56" providerId="LiveId" clId="{BEB2C79B-BE89-4893-9F0F-7469CD944A35}" dt="2022-06-19T06:50:38.605" v="70" actId="1076"/>
          <ac:spMkLst>
            <pc:docMk/>
            <pc:sldMk cId="3505306470" sldId="593"/>
            <ac:spMk id="4" creationId="{00000000-0000-0000-0000-000000000000}"/>
          </ac:spMkLst>
        </pc:spChg>
        <pc:spChg chg="mod">
          <ac:chgData name="yu benguo" userId="1f0f7b920c44ad56" providerId="LiveId" clId="{BEB2C79B-BE89-4893-9F0F-7469CD944A35}" dt="2022-06-19T07:08:11.092" v="258"/>
          <ac:spMkLst>
            <pc:docMk/>
            <pc:sldMk cId="3505306470" sldId="593"/>
            <ac:spMk id="8" creationId="{99F5A656-E9D9-4B76-A800-4892E286242F}"/>
          </ac:spMkLst>
        </pc:spChg>
      </pc:sldChg>
      <pc:sldChg chg="del">
        <pc:chgData name="yu benguo" userId="1f0f7b920c44ad56" providerId="LiveId" clId="{BEB2C79B-BE89-4893-9F0F-7469CD944A35}" dt="2022-06-19T07:50:16.439" v="651" actId="47"/>
        <pc:sldMkLst>
          <pc:docMk/>
          <pc:sldMk cId="3043731237" sldId="597"/>
        </pc:sldMkLst>
      </pc:sldChg>
      <pc:sldChg chg="addSp modSp mod">
        <pc:chgData name="yu benguo" userId="1f0f7b920c44ad56" providerId="LiveId" clId="{BEB2C79B-BE89-4893-9F0F-7469CD944A35}" dt="2022-06-19T07:01:35.709" v="106" actId="1076"/>
        <pc:sldMkLst>
          <pc:docMk/>
          <pc:sldMk cId="3880310809" sldId="598"/>
        </pc:sldMkLst>
        <pc:spChg chg="mod">
          <ac:chgData name="yu benguo" userId="1f0f7b920c44ad56" providerId="LiveId" clId="{BEB2C79B-BE89-4893-9F0F-7469CD944A35}" dt="2022-06-19T06:53:15.890" v="75" actId="14100"/>
          <ac:spMkLst>
            <pc:docMk/>
            <pc:sldMk cId="3880310809" sldId="598"/>
            <ac:spMk id="2" creationId="{5AADEBD5-9B8F-FE8C-6335-35A3B25F3155}"/>
          </ac:spMkLst>
        </pc:spChg>
        <pc:spChg chg="add mod">
          <ac:chgData name="yu benguo" userId="1f0f7b920c44ad56" providerId="LiveId" clId="{BEB2C79B-BE89-4893-9F0F-7469CD944A35}" dt="2022-06-19T06:53:32.367" v="79" actId="403"/>
          <ac:spMkLst>
            <pc:docMk/>
            <pc:sldMk cId="3880310809" sldId="598"/>
            <ac:spMk id="4" creationId="{485A5648-BCA3-3694-4B42-2A18A656346C}"/>
          </ac:spMkLst>
        </pc:spChg>
        <pc:spChg chg="add mod">
          <ac:chgData name="yu benguo" userId="1f0f7b920c44ad56" providerId="LiveId" clId="{BEB2C79B-BE89-4893-9F0F-7469CD944A35}" dt="2022-06-19T07:01:27.991" v="103" actId="1076"/>
          <ac:spMkLst>
            <pc:docMk/>
            <pc:sldMk cId="3880310809" sldId="598"/>
            <ac:spMk id="6" creationId="{1034EE11-80C3-77E6-9A2B-1DB3DB199DF0}"/>
          </ac:spMkLst>
        </pc:spChg>
        <pc:spChg chg="add mod">
          <ac:chgData name="yu benguo" userId="1f0f7b920c44ad56" providerId="LiveId" clId="{BEB2C79B-BE89-4893-9F0F-7469CD944A35}" dt="2022-06-19T06:55:18.238" v="94" actId="1076"/>
          <ac:spMkLst>
            <pc:docMk/>
            <pc:sldMk cId="3880310809" sldId="598"/>
            <ac:spMk id="8" creationId="{D7341209-E729-2A57-99AA-1B92F2C77B1B}"/>
          </ac:spMkLst>
        </pc:spChg>
        <pc:picChg chg="add mod">
          <ac:chgData name="yu benguo" userId="1f0f7b920c44ad56" providerId="LiveId" clId="{BEB2C79B-BE89-4893-9F0F-7469CD944A35}" dt="2022-06-19T07:01:35.709" v="106" actId="1076"/>
          <ac:picMkLst>
            <pc:docMk/>
            <pc:sldMk cId="3880310809" sldId="598"/>
            <ac:picMk id="9" creationId="{A0355550-A05F-5257-20D9-F5EFBD80340F}"/>
          </ac:picMkLst>
        </pc:picChg>
      </pc:sldChg>
      <pc:sldChg chg="addSp delSp modSp mod ord">
        <pc:chgData name="yu benguo" userId="1f0f7b920c44ad56" providerId="LiveId" clId="{BEB2C79B-BE89-4893-9F0F-7469CD944A35}" dt="2022-06-19T07:08:26.003" v="261" actId="1076"/>
        <pc:sldMkLst>
          <pc:docMk/>
          <pc:sldMk cId="2589433083" sldId="599"/>
        </pc:sldMkLst>
        <pc:spChg chg="del mod">
          <ac:chgData name="yu benguo" userId="1f0f7b920c44ad56" providerId="LiveId" clId="{BEB2C79B-BE89-4893-9F0F-7469CD944A35}" dt="2022-06-19T07:08:23.078" v="260" actId="478"/>
          <ac:spMkLst>
            <pc:docMk/>
            <pc:sldMk cId="2589433083" sldId="599"/>
            <ac:spMk id="2" creationId="{CA6BCCCF-912F-E5AC-E8F9-9A5E0B95A2FB}"/>
          </ac:spMkLst>
        </pc:spChg>
        <pc:spChg chg="add mod">
          <ac:chgData name="yu benguo" userId="1f0f7b920c44ad56" providerId="LiveId" clId="{BEB2C79B-BE89-4893-9F0F-7469CD944A35}" dt="2022-06-19T07:08:26.003" v="261" actId="1076"/>
          <ac:spMkLst>
            <pc:docMk/>
            <pc:sldMk cId="2589433083" sldId="599"/>
            <ac:spMk id="4" creationId="{427119D8-8AE3-A63F-3245-61F738BCC39E}"/>
          </ac:spMkLst>
        </pc:spChg>
      </pc:sldChg>
      <pc:sldChg chg="addSp modSp mod ord">
        <pc:chgData name="yu benguo" userId="1f0f7b920c44ad56" providerId="LiveId" clId="{BEB2C79B-BE89-4893-9F0F-7469CD944A35}" dt="2022-06-19T07:09:28.293" v="291" actId="1076"/>
        <pc:sldMkLst>
          <pc:docMk/>
          <pc:sldMk cId="1113749527" sldId="600"/>
        </pc:sldMkLst>
        <pc:spChg chg="mod">
          <ac:chgData name="yu benguo" userId="1f0f7b920c44ad56" providerId="LiveId" clId="{BEB2C79B-BE89-4893-9F0F-7469CD944A35}" dt="2022-06-19T07:08:43.221" v="283"/>
          <ac:spMkLst>
            <pc:docMk/>
            <pc:sldMk cId="1113749527" sldId="600"/>
            <ac:spMk id="2" creationId="{34B0545A-09CC-606A-3833-E9BA1CDBF347}"/>
          </ac:spMkLst>
        </pc:spChg>
        <pc:spChg chg="add mod">
          <ac:chgData name="yu benguo" userId="1f0f7b920c44ad56" providerId="LiveId" clId="{BEB2C79B-BE89-4893-9F0F-7469CD944A35}" dt="2022-06-19T07:08:57.742" v="286" actId="14100"/>
          <ac:spMkLst>
            <pc:docMk/>
            <pc:sldMk cId="1113749527" sldId="600"/>
            <ac:spMk id="4" creationId="{E3E84B61-D23F-174C-2C49-1D335E18C1F8}"/>
          </ac:spMkLst>
        </pc:spChg>
        <pc:spChg chg="add mod">
          <ac:chgData name="yu benguo" userId="1f0f7b920c44ad56" providerId="LiveId" clId="{BEB2C79B-BE89-4893-9F0F-7469CD944A35}" dt="2022-06-19T07:09:28.293" v="291" actId="1076"/>
          <ac:spMkLst>
            <pc:docMk/>
            <pc:sldMk cId="1113749527" sldId="600"/>
            <ac:spMk id="6" creationId="{5CDABD01-E873-CA2C-1295-B8B91920A83F}"/>
          </ac:spMkLst>
        </pc:spChg>
      </pc:sldChg>
      <pc:sldChg chg="addSp modSp mod ord">
        <pc:chgData name="yu benguo" userId="1f0f7b920c44ad56" providerId="LiveId" clId="{BEB2C79B-BE89-4893-9F0F-7469CD944A35}" dt="2022-06-19T07:18:19.884" v="407"/>
        <pc:sldMkLst>
          <pc:docMk/>
          <pc:sldMk cId="2582099817" sldId="601"/>
        </pc:sldMkLst>
        <pc:spChg chg="add mod">
          <ac:chgData name="yu benguo" userId="1f0f7b920c44ad56" providerId="LiveId" clId="{BEB2C79B-BE89-4893-9F0F-7469CD944A35}" dt="2022-06-19T07:18:15.652" v="405" actId="1076"/>
          <ac:spMkLst>
            <pc:docMk/>
            <pc:sldMk cId="2582099817" sldId="601"/>
            <ac:spMk id="3" creationId="{64EC2039-1071-A36A-E7AD-7470673154D5}"/>
          </ac:spMkLst>
        </pc:spChg>
        <pc:spChg chg="add mod">
          <ac:chgData name="yu benguo" userId="1f0f7b920c44ad56" providerId="LiveId" clId="{BEB2C79B-BE89-4893-9F0F-7469CD944A35}" dt="2022-06-19T07:18:11.894" v="404"/>
          <ac:spMkLst>
            <pc:docMk/>
            <pc:sldMk cId="2582099817" sldId="601"/>
            <ac:spMk id="4" creationId="{A49CCEA2-02BF-354E-9846-C07A08974ED5}"/>
          </ac:spMkLst>
        </pc:spChg>
      </pc:sldChg>
      <pc:sldChg chg="del">
        <pc:chgData name="yu benguo" userId="1f0f7b920c44ad56" providerId="LiveId" clId="{BEB2C79B-BE89-4893-9F0F-7469CD944A35}" dt="2022-06-19T07:50:13.299" v="650" actId="47"/>
        <pc:sldMkLst>
          <pc:docMk/>
          <pc:sldMk cId="3923171286" sldId="602"/>
        </pc:sldMkLst>
      </pc:sldChg>
      <pc:sldChg chg="addSp delSp modSp mod">
        <pc:chgData name="yu benguo" userId="1f0f7b920c44ad56" providerId="LiveId" clId="{BEB2C79B-BE89-4893-9F0F-7469CD944A35}" dt="2022-06-19T07:02:11.396" v="124" actId="403"/>
        <pc:sldMkLst>
          <pc:docMk/>
          <pc:sldMk cId="1616069948" sldId="603"/>
        </pc:sldMkLst>
        <pc:spChg chg="add mod">
          <ac:chgData name="yu benguo" userId="1f0f7b920c44ad56" providerId="LiveId" clId="{BEB2C79B-BE89-4893-9F0F-7469CD944A35}" dt="2022-06-19T07:02:11.396" v="124" actId="403"/>
          <ac:spMkLst>
            <pc:docMk/>
            <pc:sldMk cId="1616069948" sldId="603"/>
            <ac:spMk id="4" creationId="{8567A795-835D-D662-3A0F-8977A4E2A3C8}"/>
          </ac:spMkLst>
        </pc:spChg>
        <pc:picChg chg="add del mod">
          <ac:chgData name="yu benguo" userId="1f0f7b920c44ad56" providerId="LiveId" clId="{BEB2C79B-BE89-4893-9F0F-7469CD944A35}" dt="2022-06-19T07:01:07.890" v="99" actId="21"/>
          <ac:picMkLst>
            <pc:docMk/>
            <pc:sldMk cId="1616069948" sldId="603"/>
            <ac:picMk id="1026" creationId="{95622F59-E77C-B72D-73EC-1673BD93C710}"/>
          </ac:picMkLst>
        </pc:picChg>
      </pc:sldChg>
      <pc:sldChg chg="addSp modSp mod">
        <pc:chgData name="yu benguo" userId="1f0f7b920c44ad56" providerId="LiveId" clId="{BEB2C79B-BE89-4893-9F0F-7469CD944A35}" dt="2022-06-19T07:05:21.641" v="159" actId="1076"/>
        <pc:sldMkLst>
          <pc:docMk/>
          <pc:sldMk cId="522863054" sldId="604"/>
        </pc:sldMkLst>
        <pc:spChg chg="add mod">
          <ac:chgData name="yu benguo" userId="1f0f7b920c44ad56" providerId="LiveId" clId="{BEB2C79B-BE89-4893-9F0F-7469CD944A35}" dt="2022-06-19T07:05:21.641" v="159" actId="1076"/>
          <ac:spMkLst>
            <pc:docMk/>
            <pc:sldMk cId="522863054" sldId="604"/>
            <ac:spMk id="3" creationId="{D7978F02-1BDE-0D63-DA74-23FDAE6F7F76}"/>
          </ac:spMkLst>
        </pc:spChg>
      </pc:sldChg>
      <pc:sldChg chg="addSp modSp mod">
        <pc:chgData name="yu benguo" userId="1f0f7b920c44ad56" providerId="LiveId" clId="{BEB2C79B-BE89-4893-9F0F-7469CD944A35}" dt="2022-06-19T07:06:19.016" v="170" actId="1076"/>
        <pc:sldMkLst>
          <pc:docMk/>
          <pc:sldMk cId="525633641" sldId="605"/>
        </pc:sldMkLst>
        <pc:spChg chg="add mod">
          <ac:chgData name="yu benguo" userId="1f0f7b920c44ad56" providerId="LiveId" clId="{BEB2C79B-BE89-4893-9F0F-7469CD944A35}" dt="2022-06-19T07:06:19.016" v="170" actId="1076"/>
          <ac:spMkLst>
            <pc:docMk/>
            <pc:sldMk cId="525633641" sldId="605"/>
            <ac:spMk id="3" creationId="{11740F8F-9DD9-2CD1-DFF3-A926B589F398}"/>
          </ac:spMkLst>
        </pc:spChg>
      </pc:sldChg>
      <pc:sldChg chg="addSp modSp mod">
        <pc:chgData name="yu benguo" userId="1f0f7b920c44ad56" providerId="LiveId" clId="{BEB2C79B-BE89-4893-9F0F-7469CD944A35}" dt="2022-06-19T07:07:16.821" v="181" actId="13926"/>
        <pc:sldMkLst>
          <pc:docMk/>
          <pc:sldMk cId="3475659497" sldId="606"/>
        </pc:sldMkLst>
        <pc:spChg chg="add mod">
          <ac:chgData name="yu benguo" userId="1f0f7b920c44ad56" providerId="LiveId" clId="{BEB2C79B-BE89-4893-9F0F-7469CD944A35}" dt="2022-06-19T07:07:16.821" v="181" actId="13926"/>
          <ac:spMkLst>
            <pc:docMk/>
            <pc:sldMk cId="3475659497" sldId="606"/>
            <ac:spMk id="4" creationId="{F979782D-BCF1-4D75-AF4C-E84349FDEE3A}"/>
          </ac:spMkLst>
        </pc:spChg>
        <pc:picChg chg="add mod">
          <ac:chgData name="yu benguo" userId="1f0f7b920c44ad56" providerId="LiveId" clId="{BEB2C79B-BE89-4893-9F0F-7469CD944A35}" dt="2022-06-19T07:06:57.769" v="176" actId="1076"/>
          <ac:picMkLst>
            <pc:docMk/>
            <pc:sldMk cId="3475659497" sldId="606"/>
            <ac:picMk id="2050" creationId="{7ACA10C4-BC30-C565-463C-21D4ECA8B06A}"/>
          </ac:picMkLst>
        </pc:picChg>
      </pc:sldChg>
      <pc:sldChg chg="addSp modSp mod">
        <pc:chgData name="yu benguo" userId="1f0f7b920c44ad56" providerId="LiveId" clId="{BEB2C79B-BE89-4893-9F0F-7469CD944A35}" dt="2022-06-19T07:09:58.928" v="298" actId="1076"/>
        <pc:sldMkLst>
          <pc:docMk/>
          <pc:sldMk cId="878565989" sldId="607"/>
        </pc:sldMkLst>
        <pc:spChg chg="add mod">
          <ac:chgData name="yu benguo" userId="1f0f7b920c44ad56" providerId="LiveId" clId="{BEB2C79B-BE89-4893-9F0F-7469CD944A35}" dt="2022-06-19T07:09:44.230" v="294" actId="948"/>
          <ac:spMkLst>
            <pc:docMk/>
            <pc:sldMk cId="878565989" sldId="607"/>
            <ac:spMk id="3" creationId="{CA60A915-404F-10A4-3F08-C117832E8013}"/>
          </ac:spMkLst>
        </pc:spChg>
        <pc:picChg chg="add mod">
          <ac:chgData name="yu benguo" userId="1f0f7b920c44ad56" providerId="LiveId" clId="{BEB2C79B-BE89-4893-9F0F-7469CD944A35}" dt="2022-06-19T07:09:58.928" v="298" actId="1076"/>
          <ac:picMkLst>
            <pc:docMk/>
            <pc:sldMk cId="878565989" sldId="607"/>
            <ac:picMk id="3074" creationId="{485BE5C0-BC8C-F0B6-D894-83F0622E8FA6}"/>
          </ac:picMkLst>
        </pc:picChg>
      </pc:sldChg>
      <pc:sldChg chg="addSp modSp mod">
        <pc:chgData name="yu benguo" userId="1f0f7b920c44ad56" providerId="LiveId" clId="{BEB2C79B-BE89-4893-9F0F-7469CD944A35}" dt="2022-06-19T07:12:17.628" v="339" actId="1076"/>
        <pc:sldMkLst>
          <pc:docMk/>
          <pc:sldMk cId="1943526341" sldId="608"/>
        </pc:sldMkLst>
        <pc:spChg chg="add mod">
          <ac:chgData name="yu benguo" userId="1f0f7b920c44ad56" providerId="LiveId" clId="{BEB2C79B-BE89-4893-9F0F-7469CD944A35}" dt="2022-06-19T07:11:54.930" v="329" actId="21"/>
          <ac:spMkLst>
            <pc:docMk/>
            <pc:sldMk cId="1943526341" sldId="608"/>
            <ac:spMk id="3" creationId="{500C812D-B7E8-785F-097F-0EE349B22CEC}"/>
          </ac:spMkLst>
        </pc:spChg>
        <pc:spChg chg="add mod">
          <ac:chgData name="yu benguo" userId="1f0f7b920c44ad56" providerId="LiveId" clId="{BEB2C79B-BE89-4893-9F0F-7469CD944A35}" dt="2022-06-19T07:12:12.113" v="336" actId="1076"/>
          <ac:spMkLst>
            <pc:docMk/>
            <pc:sldMk cId="1943526341" sldId="608"/>
            <ac:spMk id="6" creationId="{04324856-8E8E-9352-2AAB-B75B22E54E2C}"/>
          </ac:spMkLst>
        </pc:spChg>
        <pc:picChg chg="add mod">
          <ac:chgData name="yu benguo" userId="1f0f7b920c44ad56" providerId="LiveId" clId="{BEB2C79B-BE89-4893-9F0F-7469CD944A35}" dt="2022-06-19T07:12:17.628" v="339" actId="1076"/>
          <ac:picMkLst>
            <pc:docMk/>
            <pc:sldMk cId="1943526341" sldId="608"/>
            <ac:picMk id="4098" creationId="{005F12BF-571B-C943-2C3D-482F50C0A8C8}"/>
          </ac:picMkLst>
        </pc:picChg>
      </pc:sldChg>
      <pc:sldChg chg="addSp modSp mod">
        <pc:chgData name="yu benguo" userId="1f0f7b920c44ad56" providerId="LiveId" clId="{BEB2C79B-BE89-4893-9F0F-7469CD944A35}" dt="2022-06-19T07:13:09.291" v="353" actId="1076"/>
        <pc:sldMkLst>
          <pc:docMk/>
          <pc:sldMk cId="1468303045" sldId="609"/>
        </pc:sldMkLst>
        <pc:spChg chg="add mod">
          <ac:chgData name="yu benguo" userId="1f0f7b920c44ad56" providerId="LiveId" clId="{BEB2C79B-BE89-4893-9F0F-7469CD944A35}" dt="2022-06-19T07:13:09.291" v="353" actId="1076"/>
          <ac:spMkLst>
            <pc:docMk/>
            <pc:sldMk cId="1468303045" sldId="609"/>
            <ac:spMk id="3" creationId="{4108F88E-48AD-93AA-E8B3-E5D77C742605}"/>
          </ac:spMkLst>
        </pc:spChg>
      </pc:sldChg>
      <pc:sldChg chg="addSp modSp mod modAnim">
        <pc:chgData name="yu benguo" userId="1f0f7b920c44ad56" providerId="LiveId" clId="{BEB2C79B-BE89-4893-9F0F-7469CD944A35}" dt="2022-06-19T07:14:14.788" v="368"/>
        <pc:sldMkLst>
          <pc:docMk/>
          <pc:sldMk cId="3491898153" sldId="610"/>
        </pc:sldMkLst>
        <pc:spChg chg="add mod">
          <ac:chgData name="yu benguo" userId="1f0f7b920c44ad56" providerId="LiveId" clId="{BEB2C79B-BE89-4893-9F0F-7469CD944A35}" dt="2022-06-19T07:13:42.301" v="359" actId="404"/>
          <ac:spMkLst>
            <pc:docMk/>
            <pc:sldMk cId="3491898153" sldId="610"/>
            <ac:spMk id="3" creationId="{D376F2A2-CCE6-3F90-00B6-83FF3EA3FE2D}"/>
          </ac:spMkLst>
        </pc:spChg>
        <pc:picChg chg="add mod">
          <ac:chgData name="yu benguo" userId="1f0f7b920c44ad56" providerId="LiveId" clId="{BEB2C79B-BE89-4893-9F0F-7469CD944A35}" dt="2022-06-19T07:14:09.607" v="367" actId="1076"/>
          <ac:picMkLst>
            <pc:docMk/>
            <pc:sldMk cId="3491898153" sldId="610"/>
            <ac:picMk id="5122" creationId="{84D84298-ADA3-2665-1430-4FC048C2CEEA}"/>
          </ac:picMkLst>
        </pc:picChg>
      </pc:sldChg>
      <pc:sldChg chg="addSp delSp modSp mod">
        <pc:chgData name="yu benguo" userId="1f0f7b920c44ad56" providerId="LiveId" clId="{BEB2C79B-BE89-4893-9F0F-7469CD944A35}" dt="2022-06-19T07:19:05.361" v="445" actId="14100"/>
        <pc:sldMkLst>
          <pc:docMk/>
          <pc:sldMk cId="930207626" sldId="611"/>
        </pc:sldMkLst>
        <pc:spChg chg="add del mod">
          <ac:chgData name="yu benguo" userId="1f0f7b920c44ad56" providerId="LiveId" clId="{BEB2C79B-BE89-4893-9F0F-7469CD944A35}" dt="2022-06-19T07:18:09.398" v="403" actId="21"/>
          <ac:spMkLst>
            <pc:docMk/>
            <pc:sldMk cId="930207626" sldId="611"/>
            <ac:spMk id="3" creationId="{39E0E06A-EE2A-E540-1230-4B387B0BC6E4}"/>
          </ac:spMkLst>
        </pc:spChg>
        <pc:spChg chg="add mod">
          <ac:chgData name="yu benguo" userId="1f0f7b920c44ad56" providerId="LiveId" clId="{BEB2C79B-BE89-4893-9F0F-7469CD944A35}" dt="2022-06-19T07:19:01.555" v="443" actId="1076"/>
          <ac:spMkLst>
            <pc:docMk/>
            <pc:sldMk cId="930207626" sldId="611"/>
            <ac:spMk id="5" creationId="{A8769472-B283-1E7E-6D52-6C247BDC3BA8}"/>
          </ac:spMkLst>
        </pc:spChg>
        <pc:picChg chg="add mod">
          <ac:chgData name="yu benguo" userId="1f0f7b920c44ad56" providerId="LiveId" clId="{BEB2C79B-BE89-4893-9F0F-7469CD944A35}" dt="2022-06-19T07:19:05.361" v="445" actId="14100"/>
          <ac:picMkLst>
            <pc:docMk/>
            <pc:sldMk cId="930207626" sldId="611"/>
            <ac:picMk id="6146" creationId="{20579BE2-D357-B0F1-4EAF-0E699D962440}"/>
          </ac:picMkLst>
        </pc:picChg>
      </pc:sldChg>
      <pc:sldChg chg="addSp modSp add mod">
        <pc:chgData name="yu benguo" userId="1f0f7b920c44ad56" providerId="LiveId" clId="{BEB2C79B-BE89-4893-9F0F-7469CD944A35}" dt="2022-06-19T07:37:36.646" v="464" actId="1076"/>
        <pc:sldMkLst>
          <pc:docMk/>
          <pc:sldMk cId="627943284" sldId="612"/>
        </pc:sldMkLst>
        <pc:spChg chg="add mod">
          <ac:chgData name="yu benguo" userId="1f0f7b920c44ad56" providerId="LiveId" clId="{BEB2C79B-BE89-4893-9F0F-7469CD944A35}" dt="2022-06-19T07:37:34.141" v="463" actId="20577"/>
          <ac:spMkLst>
            <pc:docMk/>
            <pc:sldMk cId="627943284" sldId="612"/>
            <ac:spMk id="3" creationId="{3E1407ED-E255-956A-20E0-525C3328FAF6}"/>
          </ac:spMkLst>
        </pc:spChg>
        <pc:spChg chg="add mod">
          <ac:chgData name="yu benguo" userId="1f0f7b920c44ad56" providerId="LiveId" clId="{BEB2C79B-BE89-4893-9F0F-7469CD944A35}" dt="2022-06-19T07:37:36.646" v="464" actId="1076"/>
          <ac:spMkLst>
            <pc:docMk/>
            <pc:sldMk cId="627943284" sldId="612"/>
            <ac:spMk id="5" creationId="{971F1AD4-BD5B-6870-504C-3025BD112A23}"/>
          </ac:spMkLst>
        </pc:spChg>
      </pc:sldChg>
      <pc:sldChg chg="addSp modSp add mod">
        <pc:chgData name="yu benguo" userId="1f0f7b920c44ad56" providerId="LiveId" clId="{BEB2C79B-BE89-4893-9F0F-7469CD944A35}" dt="2022-06-19T07:39:35.180" v="512" actId="14100"/>
        <pc:sldMkLst>
          <pc:docMk/>
          <pc:sldMk cId="3030409140" sldId="613"/>
        </pc:sldMkLst>
        <pc:spChg chg="add mod">
          <ac:chgData name="yu benguo" userId="1f0f7b920c44ad56" providerId="LiveId" clId="{BEB2C79B-BE89-4893-9F0F-7469CD944A35}" dt="2022-06-19T07:38:47.788" v="499" actId="20577"/>
          <ac:spMkLst>
            <pc:docMk/>
            <pc:sldMk cId="3030409140" sldId="613"/>
            <ac:spMk id="3" creationId="{C0390F95-D707-E524-537E-94D909E1C4E7}"/>
          </ac:spMkLst>
        </pc:spChg>
        <pc:picChg chg="add mod">
          <ac:chgData name="yu benguo" userId="1f0f7b920c44ad56" providerId="LiveId" clId="{BEB2C79B-BE89-4893-9F0F-7469CD944A35}" dt="2022-06-19T07:39:29.491" v="509" actId="14100"/>
          <ac:picMkLst>
            <pc:docMk/>
            <pc:sldMk cId="3030409140" sldId="613"/>
            <ac:picMk id="5" creationId="{16B2A608-74F0-4081-8315-9A3EC23F4F81}"/>
          </ac:picMkLst>
        </pc:picChg>
        <pc:picChg chg="add mod">
          <ac:chgData name="yu benguo" userId="1f0f7b920c44ad56" providerId="LiveId" clId="{BEB2C79B-BE89-4893-9F0F-7469CD944A35}" dt="2022-06-19T07:39:35.180" v="512" actId="14100"/>
          <ac:picMkLst>
            <pc:docMk/>
            <pc:sldMk cId="3030409140" sldId="613"/>
            <ac:picMk id="7170" creationId="{79848B54-4227-AC32-64CB-D3D777B65E9D}"/>
          </ac:picMkLst>
        </pc:picChg>
      </pc:sldChg>
      <pc:sldChg chg="addSp modSp add mod">
        <pc:chgData name="yu benguo" userId="1f0f7b920c44ad56" providerId="LiveId" clId="{BEB2C79B-BE89-4893-9F0F-7469CD944A35}" dt="2022-06-19T07:40:09.601" v="519" actId="1076"/>
        <pc:sldMkLst>
          <pc:docMk/>
          <pc:sldMk cId="759043542" sldId="614"/>
        </pc:sldMkLst>
        <pc:spChg chg="add mod">
          <ac:chgData name="yu benguo" userId="1f0f7b920c44ad56" providerId="LiveId" clId="{BEB2C79B-BE89-4893-9F0F-7469CD944A35}" dt="2022-06-19T07:40:09.601" v="519" actId="1076"/>
          <ac:spMkLst>
            <pc:docMk/>
            <pc:sldMk cId="759043542" sldId="614"/>
            <ac:spMk id="3" creationId="{96D103F7-4EEA-80B7-C3A3-85FD9BB62451}"/>
          </ac:spMkLst>
        </pc:spChg>
      </pc:sldChg>
      <pc:sldChg chg="addSp modSp add mod">
        <pc:chgData name="yu benguo" userId="1f0f7b920c44ad56" providerId="LiveId" clId="{BEB2C79B-BE89-4893-9F0F-7469CD944A35}" dt="2022-06-19T07:40:53.161" v="527" actId="1076"/>
        <pc:sldMkLst>
          <pc:docMk/>
          <pc:sldMk cId="2679204127" sldId="615"/>
        </pc:sldMkLst>
        <pc:spChg chg="add mod">
          <ac:chgData name="yu benguo" userId="1f0f7b920c44ad56" providerId="LiveId" clId="{BEB2C79B-BE89-4893-9F0F-7469CD944A35}" dt="2022-06-19T07:40:39.678" v="523" actId="1076"/>
          <ac:spMkLst>
            <pc:docMk/>
            <pc:sldMk cId="2679204127" sldId="615"/>
            <ac:spMk id="3" creationId="{DCE91EFF-E7AF-2743-D45F-0A54A43D01CB}"/>
          </ac:spMkLst>
        </pc:spChg>
        <pc:picChg chg="add mod">
          <ac:chgData name="yu benguo" userId="1f0f7b920c44ad56" providerId="LiveId" clId="{BEB2C79B-BE89-4893-9F0F-7469CD944A35}" dt="2022-06-19T07:40:53.161" v="527" actId="1076"/>
          <ac:picMkLst>
            <pc:docMk/>
            <pc:sldMk cId="2679204127" sldId="615"/>
            <ac:picMk id="8194" creationId="{0203E288-060B-A3E4-1F9D-0EA1BDCE6FC9}"/>
          </ac:picMkLst>
        </pc:picChg>
      </pc:sldChg>
      <pc:sldChg chg="addSp modSp add mod">
        <pc:chgData name="yu benguo" userId="1f0f7b920c44ad56" providerId="LiveId" clId="{BEB2C79B-BE89-4893-9F0F-7469CD944A35}" dt="2022-06-19T07:41:56.233" v="538" actId="1076"/>
        <pc:sldMkLst>
          <pc:docMk/>
          <pc:sldMk cId="3863216445" sldId="616"/>
        </pc:sldMkLst>
        <pc:spChg chg="add mod">
          <ac:chgData name="yu benguo" userId="1f0f7b920c44ad56" providerId="LiveId" clId="{BEB2C79B-BE89-4893-9F0F-7469CD944A35}" dt="2022-06-19T07:41:56.233" v="538" actId="1076"/>
          <ac:spMkLst>
            <pc:docMk/>
            <pc:sldMk cId="3863216445" sldId="616"/>
            <ac:spMk id="3" creationId="{BE8468E6-D30B-544F-387B-A39A048621E9}"/>
          </ac:spMkLst>
        </pc:spChg>
      </pc:sldChg>
      <pc:sldChg chg="addSp modSp add mod">
        <pc:chgData name="yu benguo" userId="1f0f7b920c44ad56" providerId="LiveId" clId="{BEB2C79B-BE89-4893-9F0F-7469CD944A35}" dt="2022-06-19T07:43:23.135" v="558" actId="14100"/>
        <pc:sldMkLst>
          <pc:docMk/>
          <pc:sldMk cId="1356391851" sldId="617"/>
        </pc:sldMkLst>
        <pc:spChg chg="add mod">
          <ac:chgData name="yu benguo" userId="1f0f7b920c44ad56" providerId="LiveId" clId="{BEB2C79B-BE89-4893-9F0F-7469CD944A35}" dt="2022-06-19T07:43:18.695" v="556" actId="1076"/>
          <ac:spMkLst>
            <pc:docMk/>
            <pc:sldMk cId="1356391851" sldId="617"/>
            <ac:spMk id="3" creationId="{481A9B27-9921-BC8A-7076-A56589C7BCC2}"/>
          </ac:spMkLst>
        </pc:spChg>
        <pc:picChg chg="add mod">
          <ac:chgData name="yu benguo" userId="1f0f7b920c44ad56" providerId="LiveId" clId="{BEB2C79B-BE89-4893-9F0F-7469CD944A35}" dt="2022-06-19T07:43:23.135" v="558" actId="14100"/>
          <ac:picMkLst>
            <pc:docMk/>
            <pc:sldMk cId="1356391851" sldId="617"/>
            <ac:picMk id="9218" creationId="{CA714ED0-6CD6-C97C-3FCC-B04EB9E3C5A6}"/>
          </ac:picMkLst>
        </pc:picChg>
      </pc:sldChg>
      <pc:sldChg chg="addSp modSp add mod">
        <pc:chgData name="yu benguo" userId="1f0f7b920c44ad56" providerId="LiveId" clId="{BEB2C79B-BE89-4893-9F0F-7469CD944A35}" dt="2022-06-19T07:44:45.998" v="581" actId="14100"/>
        <pc:sldMkLst>
          <pc:docMk/>
          <pc:sldMk cId="2922458888" sldId="618"/>
        </pc:sldMkLst>
        <pc:spChg chg="add mod">
          <ac:chgData name="yu benguo" userId="1f0f7b920c44ad56" providerId="LiveId" clId="{BEB2C79B-BE89-4893-9F0F-7469CD944A35}" dt="2022-06-19T07:44:25.816" v="572" actId="21"/>
          <ac:spMkLst>
            <pc:docMk/>
            <pc:sldMk cId="2922458888" sldId="618"/>
            <ac:spMk id="3" creationId="{A23F1214-64DF-B654-090A-D29E81015EB6}"/>
          </ac:spMkLst>
        </pc:spChg>
        <pc:spChg chg="add mod">
          <ac:chgData name="yu benguo" userId="1f0f7b920c44ad56" providerId="LiveId" clId="{BEB2C79B-BE89-4893-9F0F-7469CD944A35}" dt="2022-06-19T07:44:40.526" v="579" actId="404"/>
          <ac:spMkLst>
            <pc:docMk/>
            <pc:sldMk cId="2922458888" sldId="618"/>
            <ac:spMk id="6" creationId="{1990145F-3362-16E5-191C-AF2B35476F9B}"/>
          </ac:spMkLst>
        </pc:spChg>
        <pc:picChg chg="add mod">
          <ac:chgData name="yu benguo" userId="1f0f7b920c44ad56" providerId="LiveId" clId="{BEB2C79B-BE89-4893-9F0F-7469CD944A35}" dt="2022-06-19T07:44:45.998" v="581" actId="14100"/>
          <ac:picMkLst>
            <pc:docMk/>
            <pc:sldMk cId="2922458888" sldId="618"/>
            <ac:picMk id="10242" creationId="{7C265F58-42B1-858C-1FFB-257666966F16}"/>
          </ac:picMkLst>
        </pc:picChg>
      </pc:sldChg>
      <pc:sldChg chg="addSp modSp add mod">
        <pc:chgData name="yu benguo" userId="1f0f7b920c44ad56" providerId="LiveId" clId="{BEB2C79B-BE89-4893-9F0F-7469CD944A35}" dt="2022-06-19T07:45:47.897" v="596" actId="403"/>
        <pc:sldMkLst>
          <pc:docMk/>
          <pc:sldMk cId="1083009005" sldId="619"/>
        </pc:sldMkLst>
        <pc:spChg chg="add mod">
          <ac:chgData name="yu benguo" userId="1f0f7b920c44ad56" providerId="LiveId" clId="{BEB2C79B-BE89-4893-9F0F-7469CD944A35}" dt="2022-06-19T07:45:47.897" v="596" actId="403"/>
          <ac:spMkLst>
            <pc:docMk/>
            <pc:sldMk cId="1083009005" sldId="619"/>
            <ac:spMk id="3" creationId="{241EB2C5-ACA6-F4FE-EE28-9CE261623E71}"/>
          </ac:spMkLst>
        </pc:spChg>
      </pc:sldChg>
      <pc:sldChg chg="addSp modSp add mod">
        <pc:chgData name="yu benguo" userId="1f0f7b920c44ad56" providerId="LiveId" clId="{BEB2C79B-BE89-4893-9F0F-7469CD944A35}" dt="2022-06-19T07:46:26.189" v="605" actId="1076"/>
        <pc:sldMkLst>
          <pc:docMk/>
          <pc:sldMk cId="16003533" sldId="620"/>
        </pc:sldMkLst>
        <pc:spChg chg="add mod">
          <ac:chgData name="yu benguo" userId="1f0f7b920c44ad56" providerId="LiveId" clId="{BEB2C79B-BE89-4893-9F0F-7469CD944A35}" dt="2022-06-19T07:46:08.745" v="601" actId="404"/>
          <ac:spMkLst>
            <pc:docMk/>
            <pc:sldMk cId="16003533" sldId="620"/>
            <ac:spMk id="3" creationId="{1C09C37E-4C86-C94F-B22C-678A4E7FE1B5}"/>
          </ac:spMkLst>
        </pc:spChg>
        <pc:picChg chg="add mod">
          <ac:chgData name="yu benguo" userId="1f0f7b920c44ad56" providerId="LiveId" clId="{BEB2C79B-BE89-4893-9F0F-7469CD944A35}" dt="2022-06-19T07:46:26.189" v="605" actId="1076"/>
          <ac:picMkLst>
            <pc:docMk/>
            <pc:sldMk cId="16003533" sldId="620"/>
            <ac:picMk id="11266" creationId="{E9419808-0F6C-4A6D-C278-C3B9BB91AF0D}"/>
          </ac:picMkLst>
        </pc:picChg>
      </pc:sldChg>
      <pc:sldChg chg="addSp modSp add mod">
        <pc:chgData name="yu benguo" userId="1f0f7b920c44ad56" providerId="LiveId" clId="{BEB2C79B-BE89-4893-9F0F-7469CD944A35}" dt="2022-06-19T07:48:52.397" v="629" actId="15"/>
        <pc:sldMkLst>
          <pc:docMk/>
          <pc:sldMk cId="1946702785" sldId="621"/>
        </pc:sldMkLst>
        <pc:spChg chg="add mod">
          <ac:chgData name="yu benguo" userId="1f0f7b920c44ad56" providerId="LiveId" clId="{BEB2C79B-BE89-4893-9F0F-7469CD944A35}" dt="2022-06-19T07:48:52.397" v="629" actId="15"/>
          <ac:spMkLst>
            <pc:docMk/>
            <pc:sldMk cId="1946702785" sldId="621"/>
            <ac:spMk id="3" creationId="{9FC14CA0-29B9-F73D-AA09-6B7F6F449200}"/>
          </ac:spMkLst>
        </pc:spChg>
        <pc:spChg chg="add mod">
          <ac:chgData name="yu benguo" userId="1f0f7b920c44ad56" providerId="LiveId" clId="{BEB2C79B-BE89-4893-9F0F-7469CD944A35}" dt="2022-06-19T07:47:05.027" v="612" actId="14100"/>
          <ac:spMkLst>
            <pc:docMk/>
            <pc:sldMk cId="1946702785" sldId="621"/>
            <ac:spMk id="4" creationId="{302B37B9-508C-CC55-8A3F-3AE2A205C827}"/>
          </ac:spMkLst>
        </pc:spChg>
      </pc:sldChg>
      <pc:sldChg chg="addSp modSp add mod">
        <pc:chgData name="yu benguo" userId="1f0f7b920c44ad56" providerId="LiveId" clId="{BEB2C79B-BE89-4893-9F0F-7469CD944A35}" dt="2022-06-19T07:50:02.194" v="647" actId="1076"/>
        <pc:sldMkLst>
          <pc:docMk/>
          <pc:sldMk cId="2659731915" sldId="622"/>
        </pc:sldMkLst>
        <pc:spChg chg="add mod">
          <ac:chgData name="yu benguo" userId="1f0f7b920c44ad56" providerId="LiveId" clId="{BEB2C79B-BE89-4893-9F0F-7469CD944A35}" dt="2022-06-19T07:50:02.194" v="647" actId="1076"/>
          <ac:spMkLst>
            <pc:docMk/>
            <pc:sldMk cId="2659731915" sldId="622"/>
            <ac:spMk id="3" creationId="{73F03186-1737-438C-E3E6-98499D74CD29}"/>
          </ac:spMkLst>
        </pc:spChg>
        <pc:picChg chg="add mod">
          <ac:chgData name="yu benguo" userId="1f0f7b920c44ad56" providerId="LiveId" clId="{BEB2C79B-BE89-4893-9F0F-7469CD944A35}" dt="2022-06-19T07:49:58.155" v="646" actId="14100"/>
          <ac:picMkLst>
            <pc:docMk/>
            <pc:sldMk cId="2659731915" sldId="622"/>
            <ac:picMk id="12290" creationId="{E0E4DE1C-CB58-5E3E-6B6E-CFCBEB4375A8}"/>
          </ac:picMkLst>
        </pc:picChg>
      </pc:sldChg>
      <pc:sldChg chg="add del">
        <pc:chgData name="yu benguo" userId="1f0f7b920c44ad56" providerId="LiveId" clId="{BEB2C79B-BE89-4893-9F0F-7469CD944A35}" dt="2022-06-19T07:50:08.754" v="648" actId="47"/>
        <pc:sldMkLst>
          <pc:docMk/>
          <pc:sldMk cId="3253934401" sldId="6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6DE35-4CEA-4D51-B349-608EF2EFA72F}" type="datetimeFigureOut">
              <a:rPr lang="zh-CN" altLang="en-US" smtClean="0"/>
              <a:t>2023/12/4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7D3BB-C65A-4933-9A52-D3AFD5C2C9E1}" type="slidenum">
              <a:rPr lang="zh-CN" altLang="en-US" smtClean="0"/>
              <a:t>‹#›</a:t>
            </a:fld>
            <a:endParaRPr lang="zh-CN" altLang="en-US"/>
          </a:p>
        </p:txBody>
      </p:sp>
    </p:spTree>
    <p:extLst>
      <p:ext uri="{BB962C8B-B14F-4D97-AF65-F5344CB8AC3E}">
        <p14:creationId xmlns:p14="http://schemas.microsoft.com/office/powerpoint/2010/main" val="429493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94888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46439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83415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57119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283070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314789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320530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300995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342070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80023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C7BFE61-808A-4C62-9FB4-661D6ECB6932}"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424490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BFE61-808A-4C62-9FB4-661D6ECB6932}" type="datetimeFigureOut">
              <a:rPr lang="zh-CN" altLang="en-US" smtClean="0"/>
              <a:t>2023/12/4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A9D2B-5689-4368-A213-AD908A965840}" type="slidenum">
              <a:rPr lang="zh-CN" altLang="en-US" smtClean="0"/>
              <a:t>‹#›</a:t>
            </a:fld>
            <a:endParaRPr lang="zh-CN" altLang="en-US"/>
          </a:p>
        </p:txBody>
      </p:sp>
    </p:spTree>
    <p:extLst>
      <p:ext uri="{BB962C8B-B14F-4D97-AF65-F5344CB8AC3E}">
        <p14:creationId xmlns:p14="http://schemas.microsoft.com/office/powerpoint/2010/main" val="417971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9F5A656-E9D9-4B76-A800-4892E286242F}"/>
              </a:ext>
            </a:extLst>
          </p:cNvPr>
          <p:cNvSpPr txBox="1"/>
          <p:nvPr/>
        </p:nvSpPr>
        <p:spPr>
          <a:xfrm>
            <a:off x="1129553" y="2090932"/>
            <a:ext cx="10511757" cy="3262432"/>
          </a:xfrm>
          <a:prstGeom prst="rect">
            <a:avLst/>
          </a:prstGeom>
          <a:noFill/>
        </p:spPr>
        <p:txBody>
          <a:bodyPr wrap="square">
            <a:spAutoFit/>
          </a:bodyPr>
          <a:lstStyle/>
          <a:p>
            <a:pPr>
              <a:lnSpc>
                <a:spcPct val="150000"/>
              </a:lnSpc>
            </a:pPr>
            <a:r>
              <a:rPr lang="en-US" altLang="zh-CN" sz="2800" dirty="0">
                <a:latin typeface="华文楷体" panose="02010600040101010101" pitchFamily="2" charset="-122"/>
                <a:ea typeface="华文楷体" panose="02010600040101010101" pitchFamily="2" charset="-122"/>
              </a:rPr>
              <a:t>         Matplotlib</a:t>
            </a:r>
            <a:r>
              <a:rPr lang="zh-CN" altLang="zh-CN" sz="2800" dirty="0">
                <a:latin typeface="华文楷体" panose="02010600040101010101" pitchFamily="2" charset="-122"/>
                <a:ea typeface="华文楷体" panose="02010600040101010101" pitchFamily="2" charset="-122"/>
              </a:rPr>
              <a:t>库是</a:t>
            </a:r>
            <a:r>
              <a:rPr lang="en-US" altLang="zh-CN" sz="2800" dirty="0">
                <a:latin typeface="华文楷体" panose="02010600040101010101" pitchFamily="2" charset="-122"/>
                <a:ea typeface="华文楷体" panose="02010600040101010101" pitchFamily="2" charset="-122"/>
              </a:rPr>
              <a:t>Python</a:t>
            </a:r>
            <a:r>
              <a:rPr lang="zh-CN" altLang="zh-CN" sz="2800" dirty="0">
                <a:latin typeface="华文楷体" panose="02010600040101010101" pitchFamily="2" charset="-122"/>
                <a:ea typeface="华文楷体" panose="02010600040101010101" pitchFamily="2" charset="-122"/>
              </a:rPr>
              <a:t>中用得最多的</a:t>
            </a:r>
            <a:r>
              <a:rPr lang="en-US" altLang="zh-CN" sz="2800" dirty="0">
                <a:latin typeface="华文楷体" panose="02010600040101010101" pitchFamily="2" charset="-122"/>
                <a:ea typeface="华文楷体" panose="02010600040101010101" pitchFamily="2" charset="-122"/>
              </a:rPr>
              <a:t>2D</a:t>
            </a:r>
            <a:r>
              <a:rPr lang="zh-CN" altLang="zh-CN" sz="2800" dirty="0">
                <a:latin typeface="华文楷体" panose="02010600040101010101" pitchFamily="2" charset="-122"/>
                <a:ea typeface="华文楷体" panose="02010600040101010101" pitchFamily="2" charset="-122"/>
              </a:rPr>
              <a:t>图形绘图库，可与</a:t>
            </a:r>
            <a:r>
              <a:rPr lang="en-US" altLang="zh-CN" sz="2800" dirty="0" err="1">
                <a:latin typeface="华文楷体" panose="02010600040101010101" pitchFamily="2" charset="-122"/>
                <a:ea typeface="华文楷体" panose="02010600040101010101" pitchFamily="2" charset="-122"/>
              </a:rPr>
              <a:t>Numpy</a:t>
            </a:r>
            <a:r>
              <a:rPr lang="zh-CN" altLang="zh-CN" sz="2800" dirty="0">
                <a:latin typeface="华文楷体" panose="02010600040101010101" pitchFamily="2" charset="-122"/>
                <a:ea typeface="华文楷体" panose="02010600040101010101" pitchFamily="2" charset="-122"/>
              </a:rPr>
              <a:t>库一起使用，也可以和图形工具包一起使用，如</a:t>
            </a:r>
            <a:r>
              <a:rPr lang="en-US" altLang="zh-CN" sz="2800" dirty="0" err="1">
                <a:latin typeface="华文楷体" panose="02010600040101010101" pitchFamily="2" charset="-122"/>
                <a:ea typeface="华文楷体" panose="02010600040101010101" pitchFamily="2" charset="-122"/>
              </a:rPr>
              <a:t>PyQt</a:t>
            </a:r>
            <a:r>
              <a:rPr lang="zh-CN" altLang="zh-CN" sz="2800" dirty="0">
                <a:latin typeface="华文楷体" panose="02010600040101010101" pitchFamily="2" charset="-122"/>
                <a:ea typeface="华文楷体" panose="02010600040101010101" pitchFamily="2" charset="-122"/>
              </a:rPr>
              <a:t>和</a:t>
            </a:r>
            <a:r>
              <a:rPr lang="en-US" altLang="zh-CN" sz="2800" dirty="0" err="1">
                <a:latin typeface="华文楷体" panose="02010600040101010101" pitchFamily="2" charset="-122"/>
                <a:ea typeface="华文楷体" panose="02010600040101010101" pitchFamily="2" charset="-122"/>
              </a:rPr>
              <a:t>wxPython</a:t>
            </a:r>
            <a:r>
              <a:rPr lang="zh-CN" altLang="zh-CN" sz="2800" dirty="0">
                <a:latin typeface="华文楷体" panose="02010600040101010101" pitchFamily="2" charset="-122"/>
                <a:ea typeface="华文楷体" panose="02010600040101010101" pitchFamily="2" charset="-122"/>
              </a:rPr>
              <a:t>等。</a:t>
            </a:r>
            <a:endParaRPr lang="en-US" altLang="zh-CN" sz="2800" dirty="0">
              <a:latin typeface="华文楷体" panose="02010600040101010101" pitchFamily="2" charset="-122"/>
              <a:ea typeface="华文楷体" panose="02010600040101010101" pitchFamily="2" charset="-122"/>
            </a:endParaRPr>
          </a:p>
          <a:p>
            <a:pPr marL="1371600" lvl="2" indent="-457200">
              <a:lnSpc>
                <a:spcPct val="150000"/>
              </a:lnSpc>
              <a:buFont typeface="Wingdings" panose="05000000000000000000" pitchFamily="2" charset="2"/>
              <a:buChar char="n"/>
            </a:pPr>
            <a:r>
              <a:rPr lang="en-US" altLang="zh-CN" sz="2800" dirty="0">
                <a:latin typeface="华文楷体" panose="02010600040101010101" pitchFamily="2" charset="-122"/>
                <a:ea typeface="华文楷体" panose="02010600040101010101" pitchFamily="2" charset="-122"/>
              </a:rPr>
              <a:t>Matplotlib</a:t>
            </a:r>
            <a:r>
              <a:rPr lang="zh-CN" altLang="en-US" sz="2800" dirty="0">
                <a:latin typeface="华文楷体" panose="02010600040101010101" pitchFamily="2" charset="-122"/>
                <a:ea typeface="华文楷体" panose="02010600040101010101" pitchFamily="2" charset="-122"/>
              </a:rPr>
              <a:t>设置</a:t>
            </a:r>
            <a:endParaRPr lang="en-US" altLang="zh-CN" sz="2800" dirty="0">
              <a:latin typeface="华文楷体" panose="02010600040101010101" pitchFamily="2" charset="-122"/>
              <a:ea typeface="华文楷体" panose="02010600040101010101" pitchFamily="2" charset="-122"/>
            </a:endParaRPr>
          </a:p>
          <a:p>
            <a:pPr marL="1371600" lvl="2" indent="-457200">
              <a:lnSpc>
                <a:spcPct val="150000"/>
              </a:lnSpc>
              <a:buFont typeface="Wingdings" panose="05000000000000000000" pitchFamily="2" charset="2"/>
              <a:buChar char="n"/>
            </a:pPr>
            <a:r>
              <a:rPr lang="zh-CN" altLang="en-US" sz="2800" dirty="0">
                <a:latin typeface="华文楷体" panose="02010600040101010101" pitchFamily="2" charset="-122"/>
                <a:ea typeface="华文楷体" panose="02010600040101010101" pitchFamily="2" charset="-122"/>
              </a:rPr>
              <a:t>绘图种类</a:t>
            </a:r>
            <a:endParaRPr lang="en-US" altLang="zh-CN" sz="2800" dirty="0">
              <a:latin typeface="华文楷体" panose="02010600040101010101" pitchFamily="2" charset="-122"/>
              <a:ea typeface="华文楷体" panose="02010600040101010101" pitchFamily="2" charset="-122"/>
            </a:endParaRPr>
          </a:p>
        </p:txBody>
      </p:sp>
      <p:sp>
        <p:nvSpPr>
          <p:cNvPr id="4" name="矩形 3"/>
          <p:cNvSpPr/>
          <p:nvPr/>
        </p:nvSpPr>
        <p:spPr>
          <a:xfrm>
            <a:off x="4648835" y="950279"/>
            <a:ext cx="2765501" cy="707886"/>
          </a:xfrm>
          <a:prstGeom prst="rect">
            <a:avLst/>
          </a:prstGeom>
        </p:spPr>
        <p:txBody>
          <a:bodyPr wrap="none">
            <a:spAutoFit/>
          </a:bodyPr>
          <a:lstStyle/>
          <a:p>
            <a:r>
              <a:rPr lang="en-US" altLang="zh-CN" sz="4000" b="1" dirty="0">
                <a:latin typeface="黑体" panose="02010609060101010101" pitchFamily="49" charset="-122"/>
                <a:ea typeface="黑体" panose="02010609060101010101" pitchFamily="49" charset="-122"/>
              </a:rPr>
              <a:t>Matplotlib</a:t>
            </a:r>
            <a:endParaRPr lang="zh-CN" altLang="en-US" sz="4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530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00C812D-B7E8-785F-097F-0EE349B22CEC}"/>
              </a:ext>
            </a:extLst>
          </p:cNvPr>
          <p:cNvSpPr txBox="1"/>
          <p:nvPr/>
        </p:nvSpPr>
        <p:spPr>
          <a:xfrm>
            <a:off x="906715" y="615088"/>
            <a:ext cx="10596283" cy="3970318"/>
          </a:xfrm>
          <a:prstGeom prst="rect">
            <a:avLst/>
          </a:prstGeom>
          <a:noFill/>
        </p:spPr>
        <p:txBody>
          <a:bodyPr wrap="square">
            <a:spAutoFit/>
          </a:bodyPr>
          <a:lstStyle/>
          <a:p>
            <a:pPr indent="266700"/>
            <a:r>
              <a:rPr lang="zh-CN" altLang="zh-CN" sz="1800" kern="100" dirty="0">
                <a:effectLst/>
                <a:latin typeface="Times New Roman" panose="02020603050405020304" pitchFamily="18" charset="0"/>
                <a:ea typeface="宋体" panose="02010600030101010101" pitchFamily="2" charset="-122"/>
              </a:rPr>
              <a:t>调用</a:t>
            </a:r>
            <a:r>
              <a:rPr lang="en-US" altLang="zh-CN" sz="1800" kern="100" dirty="0" err="1">
                <a:effectLst/>
                <a:latin typeface="Times New Roman" panose="02020603050405020304" pitchFamily="18" charset="0"/>
                <a:ea typeface="宋体" panose="02010600030101010101" pitchFamily="2" charset="-122"/>
              </a:rPr>
              <a:t>matplotlib.pyplot</a:t>
            </a:r>
            <a:r>
              <a:rPr lang="zh-CN" altLang="zh-CN" sz="1800" kern="100" dirty="0">
                <a:effectLst/>
                <a:latin typeface="Times New Roman" panose="02020603050405020304" pitchFamily="18" charset="0"/>
                <a:ea typeface="宋体" panose="02010600030101010101" pitchFamily="2" charset="-122"/>
              </a:rPr>
              <a:t>库绘图，</a:t>
            </a:r>
            <a:r>
              <a:rPr lang="zh-CN" altLang="en-US" sz="1800" kern="100" dirty="0">
                <a:effectLst/>
                <a:latin typeface="Times New Roman" panose="02020603050405020304" pitchFamily="18" charset="0"/>
                <a:ea typeface="宋体" panose="02010600030101010101" pitchFamily="2" charset="-122"/>
              </a:rPr>
              <a:t>其</a:t>
            </a:r>
            <a:r>
              <a:rPr lang="en-US" altLang="zh-CN" sz="1800" kern="100" dirty="0">
                <a:effectLst/>
                <a:latin typeface="Times New Roman" panose="02020603050405020304" pitchFamily="18" charset="0"/>
                <a:ea typeface="宋体" panose="02010600030101010101" pitchFamily="2" charset="-122"/>
              </a:rPr>
              <a:t>plot()</a:t>
            </a:r>
            <a:r>
              <a:rPr lang="zh-CN" altLang="zh-CN" sz="1800" kern="100" dirty="0">
                <a:effectLst/>
                <a:latin typeface="Times New Roman" panose="02020603050405020304" pitchFamily="18" charset="0"/>
                <a:ea typeface="宋体" panose="02010600030101010101" pitchFamily="2" charset="-122"/>
              </a:rPr>
              <a:t>函数调用方式如下</a:t>
            </a:r>
            <a:r>
              <a:rPr lang="zh-CN" altLang="en-US" sz="1800" kern="100" dirty="0">
                <a:effectLst/>
                <a:latin typeface="Times New Roman" panose="02020603050405020304" pitchFamily="18" charset="0"/>
                <a:ea typeface="宋体" panose="02010600030101010101" pitchFamily="2" charset="-122"/>
              </a:rPr>
              <a:t>：</a:t>
            </a:r>
            <a:endParaRPr lang="zh-CN" altLang="zh-CN" sz="1800" kern="1050" dirty="0">
              <a:effectLst/>
              <a:latin typeface="Times New Roman" panose="02020603050405020304" pitchFamily="18" charset="0"/>
              <a:ea typeface="宋体" panose="02010600030101010101" pitchFamily="2" charset="-122"/>
            </a:endParaRPr>
          </a:p>
          <a:p>
            <a:pPr indent="266700" algn="ctr"/>
            <a:r>
              <a:rPr lang="en-US" altLang="zh-CN" sz="2000" b="1" kern="100" dirty="0" err="1">
                <a:solidFill>
                  <a:srgbClr val="0070C0"/>
                </a:solidFill>
                <a:effectLst/>
                <a:latin typeface="Courier New" panose="02070309020205020404" pitchFamily="49" charset="0"/>
                <a:ea typeface="方正仿宋简体"/>
              </a:rPr>
              <a:t>plt.plot</a:t>
            </a:r>
            <a:r>
              <a:rPr lang="en-US" altLang="zh-CN" sz="2000" b="1" kern="100" dirty="0">
                <a:solidFill>
                  <a:srgbClr val="0070C0"/>
                </a:solidFill>
                <a:effectLst/>
                <a:latin typeface="Courier New" panose="02070309020205020404" pitchFamily="49" charset="0"/>
                <a:ea typeface="方正仿宋简体"/>
              </a:rPr>
              <a:t>(</a:t>
            </a:r>
            <a:r>
              <a:rPr lang="en-US" altLang="zh-CN" sz="2000" b="1" kern="100" dirty="0" err="1">
                <a:solidFill>
                  <a:srgbClr val="0070C0"/>
                </a:solidFill>
                <a:effectLst/>
                <a:latin typeface="Courier New" panose="02070309020205020404" pitchFamily="49" charset="0"/>
                <a:ea typeface="方正仿宋简体"/>
              </a:rPr>
              <a:t>x,y,format</a:t>
            </a:r>
            <a:r>
              <a:rPr lang="en-US" altLang="zh-CN" sz="2000" b="1" kern="100" dirty="0" err="1">
                <a:solidFill>
                  <a:srgbClr val="0070C0"/>
                </a:solidFill>
                <a:effectLst/>
                <a:latin typeface="宋体" panose="02010600030101010101" pitchFamily="2" charset="-122"/>
                <a:ea typeface="方正仿宋简体"/>
              </a:rPr>
              <a:t>_</a:t>
            </a:r>
            <a:r>
              <a:rPr lang="en-US" altLang="zh-CN" sz="2000" b="1" kern="100" dirty="0" err="1">
                <a:solidFill>
                  <a:srgbClr val="0070C0"/>
                </a:solidFill>
                <a:effectLst/>
                <a:latin typeface="Courier New" panose="02070309020205020404" pitchFamily="49" charset="0"/>
                <a:ea typeface="方正仿宋简体"/>
              </a:rPr>
              <a:t>string</a:t>
            </a:r>
            <a:r>
              <a:rPr lang="en-US" altLang="zh-CN" sz="2000" b="1" kern="100" dirty="0">
                <a:solidFill>
                  <a:srgbClr val="0070C0"/>
                </a:solidFill>
                <a:effectLst/>
                <a:latin typeface="Courier New" panose="02070309020205020404" pitchFamily="49" charset="0"/>
                <a:ea typeface="方正仿宋简体"/>
              </a:rPr>
              <a:t>,</a:t>
            </a:r>
            <a:r>
              <a:rPr lang="en-US" altLang="zh-CN" sz="2000" b="1" kern="100" dirty="0">
                <a:solidFill>
                  <a:srgbClr val="0070C0"/>
                </a:solidFill>
                <a:effectLst/>
                <a:latin typeface="Times New Roman" panose="02020603050405020304" pitchFamily="18" charset="0"/>
                <a:ea typeface="方正仿宋简体"/>
              </a:rPr>
              <a:t>**</a:t>
            </a:r>
            <a:r>
              <a:rPr lang="en-US" altLang="zh-CN" sz="2000" b="1" kern="100" dirty="0" err="1">
                <a:solidFill>
                  <a:srgbClr val="0070C0"/>
                </a:solidFill>
                <a:effectLst/>
                <a:latin typeface="Courier New" panose="02070309020205020404" pitchFamily="49" charset="0"/>
                <a:ea typeface="方正仿宋简体"/>
              </a:rPr>
              <a:t>kwargs</a:t>
            </a:r>
            <a:r>
              <a:rPr lang="en-US" altLang="zh-CN" sz="2000" b="1" kern="100" dirty="0">
                <a:solidFill>
                  <a:srgbClr val="0070C0"/>
                </a:solidFill>
                <a:effectLst/>
                <a:latin typeface="Courier New" panose="02070309020205020404" pitchFamily="49" charset="0"/>
                <a:ea typeface="方正仿宋简体"/>
              </a:rPr>
              <a:t>)</a:t>
            </a:r>
            <a:endParaRPr lang="zh-CN" altLang="zh-CN" sz="2000" b="1" kern="100" dirty="0">
              <a:solidFill>
                <a:srgbClr val="0070C0"/>
              </a:solidFill>
              <a:effectLst/>
              <a:latin typeface="Courier New" panose="02070309020205020404" pitchFamily="49" charset="0"/>
              <a:ea typeface="方正仿宋简体"/>
            </a:endParaRPr>
          </a:p>
          <a:p>
            <a:pPr indent="266700"/>
            <a:r>
              <a:rPr lang="zh-CN" altLang="zh-CN" sz="1800" kern="100" dirty="0">
                <a:effectLst/>
                <a:latin typeface="Times New Roman" panose="02020603050405020304" pitchFamily="18" charset="0"/>
                <a:ea typeface="宋体" panose="02010600030101010101" pitchFamily="2" charset="-122"/>
              </a:rPr>
              <a:t>参数说明如下。</a:t>
            </a:r>
            <a:endParaRPr lang="zh-CN" altLang="zh-CN" sz="1800" kern="1050" dirty="0">
              <a:effectLst/>
              <a:latin typeface="Times New Roman" panose="02020603050405020304" pitchFamily="18" charset="0"/>
              <a:ea typeface="宋体" panose="02010600030101010101" pitchFamily="2" charset="-122"/>
            </a:endParaRPr>
          </a:p>
          <a:p>
            <a:pPr lvl="1" indent="266700"/>
            <a:r>
              <a:rPr lang="en-US" altLang="zh-CN" kern="100" dirty="0">
                <a:effectLst/>
                <a:latin typeface="Times New Roman" panose="02020603050405020304" pitchFamily="18" charset="0"/>
                <a:ea typeface="宋体" panose="02010600030101010101" pitchFamily="2" charset="-122"/>
              </a:rPr>
              <a:t>x: </a:t>
            </a:r>
            <a:r>
              <a:rPr lang="en-US" altLang="zh-CN" i="1" kern="100" dirty="0">
                <a:effectLst/>
                <a:latin typeface="Times New Roman" panose="02020603050405020304" pitchFamily="18" charset="0"/>
                <a:ea typeface="宋体" panose="02010600030101010101" pitchFamily="2" charset="-122"/>
              </a:rPr>
              <a:t>x</a:t>
            </a:r>
            <a:r>
              <a:rPr lang="zh-CN" altLang="zh-CN" kern="100" dirty="0">
                <a:effectLst/>
                <a:latin typeface="Times New Roman" panose="02020603050405020304" pitchFamily="18" charset="0"/>
                <a:ea typeface="宋体" panose="02010600030101010101" pitchFamily="2" charset="-122"/>
              </a:rPr>
              <a:t>轴数据，列表或数组，可选。</a:t>
            </a:r>
            <a:endParaRPr lang="zh-CN" altLang="zh-CN" kern="1050" dirty="0">
              <a:effectLst/>
              <a:latin typeface="Times New Roman" panose="02020603050405020304" pitchFamily="18" charset="0"/>
              <a:ea typeface="宋体" panose="02010600030101010101" pitchFamily="2" charset="-122"/>
            </a:endParaRPr>
          </a:p>
          <a:p>
            <a:pPr lvl="1" indent="266700"/>
            <a:r>
              <a:rPr lang="en-US" altLang="zh-CN" kern="100" dirty="0">
                <a:effectLst/>
                <a:latin typeface="Times New Roman" panose="02020603050405020304" pitchFamily="18" charset="0"/>
                <a:ea typeface="宋体" panose="02010600030101010101" pitchFamily="2" charset="-122"/>
              </a:rPr>
              <a:t>y: </a:t>
            </a:r>
            <a:r>
              <a:rPr lang="en-US" altLang="zh-CN" i="1" kern="100" dirty="0">
                <a:effectLst/>
                <a:latin typeface="Times New Roman" panose="02020603050405020304" pitchFamily="18" charset="0"/>
                <a:ea typeface="宋体" panose="02010600030101010101" pitchFamily="2" charset="-122"/>
              </a:rPr>
              <a:t>y</a:t>
            </a:r>
            <a:r>
              <a:rPr lang="zh-CN" altLang="zh-CN" kern="100" dirty="0">
                <a:effectLst/>
                <a:latin typeface="Times New Roman" panose="02020603050405020304" pitchFamily="18" charset="0"/>
                <a:ea typeface="宋体" panose="02010600030101010101" pitchFamily="2" charset="-122"/>
              </a:rPr>
              <a:t>轴数据，列表或数组。</a:t>
            </a:r>
            <a:endParaRPr lang="zh-CN" altLang="zh-CN" kern="1050" dirty="0">
              <a:effectLst/>
              <a:latin typeface="Times New Roman" panose="02020603050405020304" pitchFamily="18" charset="0"/>
              <a:ea typeface="宋体" panose="02010600030101010101" pitchFamily="2" charset="-122"/>
            </a:endParaRPr>
          </a:p>
          <a:p>
            <a:pPr lvl="1" indent="266700"/>
            <a:r>
              <a:rPr lang="en-US" altLang="zh-CN" kern="100" dirty="0" err="1">
                <a:effectLst/>
                <a:latin typeface="Times New Roman" panose="02020603050405020304" pitchFamily="18" charset="0"/>
                <a:ea typeface="宋体" panose="02010600030101010101" pitchFamily="2" charset="-122"/>
              </a:rPr>
              <a:t>format</a:t>
            </a:r>
            <a:r>
              <a:rPr lang="en-US" altLang="zh-CN" kern="100" dirty="0" err="1">
                <a:effectLst/>
                <a:latin typeface="宋体" panose="02010600030101010101" pitchFamily="2" charset="-122"/>
                <a:ea typeface="宋体" panose="02010600030101010101" pitchFamily="2" charset="-122"/>
              </a:rPr>
              <a:t>_</a:t>
            </a:r>
            <a:r>
              <a:rPr lang="en-US" altLang="zh-CN" kern="100" dirty="0" err="1">
                <a:effectLst/>
                <a:latin typeface="Times New Roman" panose="02020603050405020304" pitchFamily="18" charset="0"/>
                <a:ea typeface="宋体" panose="02010600030101010101" pitchFamily="2" charset="-122"/>
              </a:rPr>
              <a:t>string</a:t>
            </a:r>
            <a:r>
              <a:rPr lang="en-US" altLang="zh-CN" kern="100" dirty="0">
                <a:effectLst/>
                <a:latin typeface="Times New Roman" panose="02020603050405020304" pitchFamily="18" charset="0"/>
                <a:ea typeface="宋体" panose="02010600030101010101" pitchFamily="2" charset="-122"/>
              </a:rPr>
              <a:t>: </a:t>
            </a:r>
            <a:r>
              <a:rPr lang="zh-CN" altLang="zh-CN" kern="100" dirty="0">
                <a:effectLst/>
                <a:latin typeface="Times New Roman" panose="02020603050405020304" pitchFamily="18" charset="0"/>
                <a:ea typeface="宋体" panose="02010600030101010101" pitchFamily="2" charset="-122"/>
              </a:rPr>
              <a:t>控制曲线的格式字符串，可选。</a:t>
            </a:r>
            <a:endParaRPr lang="zh-CN" altLang="zh-CN" kern="1050" dirty="0">
              <a:effectLst/>
              <a:latin typeface="Times New Roman" panose="02020603050405020304" pitchFamily="18" charset="0"/>
              <a:ea typeface="宋体" panose="02010600030101010101" pitchFamily="2" charset="-122"/>
            </a:endParaRPr>
          </a:p>
          <a:p>
            <a:pPr lvl="1" indent="266700"/>
            <a:r>
              <a:rPr lang="en-US" altLang="zh-CN" kern="100" dirty="0">
                <a:effectLst/>
                <a:latin typeface="Times New Roman" panose="02020603050405020304" pitchFamily="18" charset="0"/>
                <a:ea typeface="宋体" panose="02010600030101010101" pitchFamily="2" charset="-122"/>
              </a:rPr>
              <a:t>**</a:t>
            </a:r>
            <a:r>
              <a:rPr lang="en-US" altLang="zh-CN" kern="100" dirty="0" err="1">
                <a:effectLst/>
                <a:latin typeface="Times New Roman" panose="02020603050405020304" pitchFamily="18" charset="0"/>
                <a:ea typeface="宋体" panose="02010600030101010101" pitchFamily="2" charset="-122"/>
              </a:rPr>
              <a:t>kwargs</a:t>
            </a:r>
            <a:r>
              <a:rPr lang="en-US" altLang="zh-CN" kern="100" dirty="0">
                <a:effectLst/>
                <a:latin typeface="Times New Roman" panose="02020603050405020304" pitchFamily="18" charset="0"/>
                <a:ea typeface="宋体" panose="02010600030101010101" pitchFamily="2" charset="-122"/>
              </a:rPr>
              <a:t>: </a:t>
            </a:r>
            <a:r>
              <a:rPr lang="zh-CN" altLang="zh-CN" kern="100" dirty="0">
                <a:effectLst/>
                <a:latin typeface="Times New Roman" panose="02020603050405020304" pitchFamily="18" charset="0"/>
                <a:ea typeface="宋体" panose="02010600030101010101" pitchFamily="2" charset="-122"/>
              </a:rPr>
              <a:t>第二组或更多，</a:t>
            </a:r>
            <a:r>
              <a:rPr lang="en-US" altLang="zh-CN" kern="100" dirty="0">
                <a:effectLst/>
                <a:latin typeface="Times New Roman" panose="02020603050405020304" pitchFamily="18" charset="0"/>
                <a:ea typeface="宋体" panose="02010600030101010101" pitchFamily="2" charset="-122"/>
              </a:rPr>
              <a:t>(</a:t>
            </a:r>
            <a:r>
              <a:rPr lang="en-US" altLang="zh-CN" kern="100" dirty="0" err="1">
                <a:effectLst/>
                <a:latin typeface="Times New Roman" panose="02020603050405020304" pitchFamily="18" charset="0"/>
                <a:ea typeface="宋体" panose="02010600030101010101" pitchFamily="2" charset="-122"/>
              </a:rPr>
              <a:t>x,y,format</a:t>
            </a:r>
            <a:r>
              <a:rPr lang="en-US" altLang="zh-CN" kern="100" dirty="0" err="1">
                <a:effectLst/>
                <a:latin typeface="宋体" panose="02010600030101010101" pitchFamily="2" charset="-122"/>
                <a:ea typeface="宋体" panose="02010600030101010101" pitchFamily="2" charset="-122"/>
              </a:rPr>
              <a:t>_</a:t>
            </a:r>
            <a:r>
              <a:rPr lang="en-US" altLang="zh-CN" kern="100" dirty="0" err="1">
                <a:effectLst/>
                <a:latin typeface="Times New Roman" panose="02020603050405020304" pitchFamily="18" charset="0"/>
                <a:ea typeface="宋体" panose="02010600030101010101" pitchFamily="2" charset="-122"/>
              </a:rPr>
              <a:t>string</a:t>
            </a: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a:t>
            </a:r>
            <a:endParaRPr lang="en-US" altLang="zh-CN" kern="100" dirty="0">
              <a:effectLst/>
              <a:latin typeface="Times New Roman" panose="02020603050405020304" pitchFamily="18" charset="0"/>
              <a:ea typeface="宋体" panose="02010600030101010101" pitchFamily="2" charset="-122"/>
            </a:endParaRPr>
          </a:p>
          <a:p>
            <a:pPr lvl="1" indent="266700"/>
            <a:endParaRPr lang="zh-CN" altLang="zh-CN" kern="1050" dirty="0">
              <a:effectLst/>
              <a:latin typeface="Times New Roman" panose="02020603050405020304" pitchFamily="18" charset="0"/>
              <a:ea typeface="宋体" panose="02010600030101010101" pitchFamily="2" charset="-122"/>
            </a:endParaRPr>
          </a:p>
          <a:p>
            <a:pPr indent="266700"/>
            <a:r>
              <a:rPr lang="zh-CN" altLang="zh-CN" sz="1800" kern="100" dirty="0">
                <a:effectLst/>
                <a:latin typeface="Times New Roman" panose="02020603050405020304" pitchFamily="18" charset="0"/>
                <a:ea typeface="宋体" panose="02010600030101010101" pitchFamily="2" charset="-122"/>
              </a:rPr>
              <a:t>注意：当绘制多条曲线时，各条曲线的</a:t>
            </a:r>
            <a:r>
              <a:rPr lang="en-US" altLang="zh-CN" sz="1800"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不能省略。</a:t>
            </a:r>
            <a:endParaRPr lang="en-US" altLang="zh-CN" sz="1800" kern="100" dirty="0">
              <a:effectLst/>
              <a:latin typeface="Times New Roman" panose="02020603050405020304" pitchFamily="18" charset="0"/>
              <a:ea typeface="宋体" panose="02010600030101010101" pitchFamily="2" charset="-122"/>
            </a:endParaRPr>
          </a:p>
          <a:p>
            <a:pPr indent="266700"/>
            <a:endParaRPr lang="zh-CN" altLang="zh-CN" sz="1800" kern="1050" dirty="0">
              <a:effectLst/>
              <a:latin typeface="Times New Roman" panose="02020603050405020304" pitchFamily="18" charset="0"/>
              <a:ea typeface="宋体" panose="02010600030101010101" pitchFamily="2" charset="-122"/>
            </a:endParaRPr>
          </a:p>
          <a:p>
            <a:pPr indent="266700"/>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matplotlib</a:t>
            </a:r>
            <a:r>
              <a:rPr lang="zh-CN" altLang="zh-CN" sz="1800" kern="100" dirty="0">
                <a:effectLst/>
                <a:latin typeface="Times New Roman" panose="02020603050405020304" pitchFamily="18" charset="0"/>
                <a:ea typeface="宋体" panose="02010600030101010101" pitchFamily="2" charset="-122"/>
              </a:rPr>
              <a:t>下</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一个</a:t>
            </a:r>
            <a:r>
              <a:rPr lang="en-US" altLang="zh-CN" sz="1800" kern="100" dirty="0">
                <a:effectLst/>
                <a:latin typeface="Times New Roman" panose="02020603050405020304" pitchFamily="18" charset="0"/>
                <a:ea typeface="宋体" panose="02010600030101010101" pitchFamily="2" charset="-122"/>
              </a:rPr>
              <a:t>Figure</a:t>
            </a:r>
            <a:r>
              <a:rPr lang="zh-CN" altLang="zh-CN" sz="1800" kern="100" dirty="0">
                <a:effectLst/>
                <a:latin typeface="Times New Roman" panose="02020603050405020304" pitchFamily="18" charset="0"/>
                <a:ea typeface="宋体" panose="02010600030101010101" pitchFamily="2" charset="-122"/>
              </a:rPr>
              <a:t>对象可以包含多个子图（</a:t>
            </a:r>
            <a:r>
              <a:rPr lang="en-US" altLang="zh-CN" sz="1800" kern="100" dirty="0">
                <a:effectLst/>
                <a:latin typeface="Times New Roman" panose="02020603050405020304" pitchFamily="18" charset="0"/>
                <a:ea typeface="宋体" panose="02010600030101010101" pitchFamily="2" charset="-122"/>
              </a:rPr>
              <a:t>Axes</a:t>
            </a:r>
            <a:r>
              <a:rPr lang="zh-CN" altLang="zh-CN" sz="1800" kern="100" dirty="0">
                <a:effectLst/>
                <a:latin typeface="Times New Roman" panose="02020603050405020304" pitchFamily="18" charset="0"/>
                <a:ea typeface="宋体" panose="02010600030101010101" pitchFamily="2" charset="-122"/>
              </a:rPr>
              <a:t>），可以使用</a:t>
            </a:r>
            <a:r>
              <a:rPr lang="en-US" altLang="zh-CN" sz="1800" kern="100" dirty="0">
                <a:effectLst/>
                <a:latin typeface="Times New Roman" panose="02020603050405020304" pitchFamily="18" charset="0"/>
                <a:ea typeface="宋体" panose="02010600030101010101" pitchFamily="2" charset="-122"/>
              </a:rPr>
              <a:t>subplot()</a:t>
            </a:r>
            <a:r>
              <a:rPr lang="zh-CN" altLang="zh-CN" sz="1800" kern="100" dirty="0">
                <a:effectLst/>
                <a:latin typeface="Times New Roman" panose="02020603050405020304" pitchFamily="18" charset="0"/>
                <a:ea typeface="宋体" panose="02010600030101010101" pitchFamily="2" charset="-122"/>
              </a:rPr>
              <a:t>函数快速绘制，其调用形式如下。</a:t>
            </a:r>
            <a:endParaRPr lang="zh-CN" altLang="zh-CN" sz="1800" kern="1050" dirty="0">
              <a:effectLst/>
              <a:latin typeface="Times New Roman" panose="02020603050405020304" pitchFamily="18" charset="0"/>
              <a:ea typeface="宋体" panose="02010600030101010101" pitchFamily="2" charset="-122"/>
            </a:endParaRPr>
          </a:p>
          <a:p>
            <a:pPr indent="266700"/>
            <a:r>
              <a:rPr lang="en-US" altLang="zh-CN" sz="2000" b="1" kern="100" dirty="0">
                <a:solidFill>
                  <a:srgbClr val="0070C0"/>
                </a:solidFill>
                <a:latin typeface="Courier New" panose="02070309020205020404" pitchFamily="49" charset="0"/>
              </a:rPr>
              <a:t>    subplot(</a:t>
            </a:r>
            <a:r>
              <a:rPr lang="en-US" altLang="zh-CN" sz="2000" b="1" kern="100" dirty="0" err="1">
                <a:solidFill>
                  <a:srgbClr val="0070C0"/>
                </a:solidFill>
                <a:latin typeface="Courier New" panose="02070309020205020404" pitchFamily="49" charset="0"/>
              </a:rPr>
              <a:t>numRows</a:t>
            </a:r>
            <a:r>
              <a:rPr lang="en-US" altLang="zh-CN" sz="2000" b="1" kern="100" dirty="0">
                <a:solidFill>
                  <a:srgbClr val="0070C0"/>
                </a:solidFill>
                <a:latin typeface="Courier New" panose="02070309020205020404" pitchFamily="49" charset="0"/>
              </a:rPr>
              <a:t>, </a:t>
            </a:r>
            <a:r>
              <a:rPr lang="en-US" altLang="zh-CN" sz="2000" b="1" kern="100" dirty="0" err="1">
                <a:solidFill>
                  <a:srgbClr val="0070C0"/>
                </a:solidFill>
                <a:latin typeface="Courier New" panose="02070309020205020404" pitchFamily="49" charset="0"/>
              </a:rPr>
              <a:t>numCols</a:t>
            </a:r>
            <a:r>
              <a:rPr lang="en-US" altLang="zh-CN" sz="2000" b="1" kern="100" dirty="0">
                <a:solidFill>
                  <a:srgbClr val="0070C0"/>
                </a:solidFill>
                <a:latin typeface="Courier New" panose="02070309020205020404" pitchFamily="49" charset="0"/>
              </a:rPr>
              <a:t>, </a:t>
            </a:r>
            <a:r>
              <a:rPr lang="en-US" altLang="zh-CN" sz="2000" b="1" kern="100" dirty="0" err="1">
                <a:solidFill>
                  <a:srgbClr val="0070C0"/>
                </a:solidFill>
                <a:latin typeface="Courier New" panose="02070309020205020404" pitchFamily="49" charset="0"/>
              </a:rPr>
              <a:t>plotNum</a:t>
            </a:r>
            <a:r>
              <a:rPr lang="en-US" altLang="zh-CN" sz="2000" b="1" kern="100" dirty="0">
                <a:solidFill>
                  <a:srgbClr val="0070C0"/>
                </a:solidFill>
                <a:latin typeface="Courier New" panose="02070309020205020404" pitchFamily="49" charset="0"/>
              </a:rPr>
              <a:t>)</a:t>
            </a:r>
            <a:endParaRPr lang="zh-CN" altLang="zh-CN" sz="2000" b="1" kern="100" dirty="0">
              <a:solidFill>
                <a:srgbClr val="0070C0"/>
              </a:solidFill>
              <a:latin typeface="Courier New" panose="02070309020205020404" pitchFamily="49" charset="0"/>
            </a:endParaRPr>
          </a:p>
          <a:p>
            <a:pPr indent="266700"/>
            <a:endParaRPr lang="zh-CN" altLang="zh-CN" sz="1400" kern="100" dirty="0">
              <a:effectLst/>
              <a:latin typeface="Courier New" panose="02070309020205020404" pitchFamily="49" charset="0"/>
              <a:ea typeface="方正仿宋简体"/>
            </a:endParaRPr>
          </a:p>
        </p:txBody>
      </p:sp>
      <p:pic>
        <p:nvPicPr>
          <p:cNvPr id="4098" name="图片 165">
            <a:extLst>
              <a:ext uri="{FF2B5EF4-FFF2-40B4-BE49-F238E27FC236}">
                <a16:creationId xmlns:a16="http://schemas.microsoft.com/office/drawing/2014/main" id="{005F12BF-571B-C943-2C3D-482F50C0A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450" y="4009731"/>
            <a:ext cx="4857053" cy="25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04324856-8E8E-9352-2AAB-B75B22E54E2C}"/>
              </a:ext>
            </a:extLst>
          </p:cNvPr>
          <p:cNvSpPr txBox="1"/>
          <p:nvPr/>
        </p:nvSpPr>
        <p:spPr>
          <a:xfrm>
            <a:off x="586568" y="4585406"/>
            <a:ext cx="6633882" cy="1908215"/>
          </a:xfrm>
          <a:prstGeom prst="rect">
            <a:avLst/>
          </a:prstGeom>
          <a:noFill/>
        </p:spPr>
        <p:txBody>
          <a:bodyPr wrap="square">
            <a:spAutoFit/>
          </a:bodyPr>
          <a:lstStyle/>
          <a:p>
            <a:pPr indent="266700"/>
            <a:r>
              <a:rPr lang="zh-CN" altLang="zh-CN" sz="1800" kern="100" dirty="0">
                <a:effectLst/>
                <a:latin typeface="Times New Roman" panose="02020603050405020304" pitchFamily="18" charset="0"/>
                <a:ea typeface="宋体" panose="02010600030101010101" pitchFamily="2" charset="-122"/>
              </a:rPr>
              <a:t>图表的整个绘图区域被分成</a:t>
            </a:r>
            <a:r>
              <a:rPr lang="en-US" altLang="zh-CN" sz="1800" kern="100" dirty="0" err="1">
                <a:effectLst/>
                <a:latin typeface="Times New Roman" panose="02020603050405020304" pitchFamily="18" charset="0"/>
                <a:ea typeface="宋体" panose="02010600030101010101" pitchFamily="2" charset="-122"/>
              </a:rPr>
              <a:t>numRows</a:t>
            </a:r>
            <a:r>
              <a:rPr lang="zh-CN" altLang="zh-CN" sz="1800" kern="100" dirty="0">
                <a:effectLst/>
                <a:latin typeface="Times New Roman" panose="02020603050405020304" pitchFamily="18" charset="0"/>
                <a:ea typeface="宋体" panose="02010600030101010101" pitchFamily="2" charset="-122"/>
              </a:rPr>
              <a:t>行和</a:t>
            </a:r>
            <a:r>
              <a:rPr lang="en-US" altLang="zh-CN" sz="1800" kern="100" dirty="0" err="1">
                <a:effectLst/>
                <a:latin typeface="Times New Roman" panose="02020603050405020304" pitchFamily="18" charset="0"/>
                <a:ea typeface="宋体" panose="02010600030101010101" pitchFamily="2" charset="-122"/>
              </a:rPr>
              <a:t>numCols</a:t>
            </a:r>
            <a:r>
              <a:rPr lang="zh-CN" altLang="zh-CN" sz="1800" kern="100" dirty="0">
                <a:effectLst/>
                <a:latin typeface="Times New Roman" panose="02020603050405020304" pitchFamily="18" charset="0"/>
                <a:ea typeface="宋体" panose="02010600030101010101" pitchFamily="2" charset="-122"/>
              </a:rPr>
              <a:t>列，然后按照从左到右、从上到下的顺序对每个子区域进行编号，左上的子区域的编号为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plotNum</a:t>
            </a:r>
            <a:r>
              <a:rPr lang="zh-CN" altLang="zh-CN" sz="1800" kern="100" dirty="0">
                <a:effectLst/>
                <a:latin typeface="Times New Roman" panose="02020603050405020304" pitchFamily="18" charset="0"/>
                <a:ea typeface="宋体" panose="02010600030101010101" pitchFamily="2" charset="-122"/>
              </a:rPr>
              <a:t>参数指定创建的</a:t>
            </a:r>
            <a:r>
              <a:rPr lang="en-US" altLang="zh-CN" sz="1800" kern="100" dirty="0">
                <a:effectLst/>
                <a:latin typeface="Times New Roman" panose="02020603050405020304" pitchFamily="18" charset="0"/>
                <a:ea typeface="宋体" panose="02010600030101010101" pitchFamily="2" charset="-122"/>
              </a:rPr>
              <a:t>Axes</a:t>
            </a:r>
            <a:r>
              <a:rPr lang="zh-CN" altLang="zh-CN" sz="1800" kern="100" dirty="0">
                <a:effectLst/>
                <a:latin typeface="Times New Roman" panose="02020603050405020304" pitchFamily="18" charset="0"/>
                <a:ea typeface="宋体" panose="02010600030101010101" pitchFamily="2" charset="-122"/>
              </a:rPr>
              <a:t>对象所在的区域。</a:t>
            </a:r>
            <a:endParaRPr lang="zh-CN" altLang="zh-CN" sz="1800" kern="1050" dirty="0">
              <a:effectLst/>
              <a:latin typeface="Times New Roman" panose="02020603050405020304" pitchFamily="18" charset="0"/>
              <a:ea typeface="宋体" panose="02010600030101010101" pitchFamily="2" charset="-122"/>
            </a:endParaRPr>
          </a:p>
          <a:p>
            <a:pPr indent="266700"/>
            <a:r>
              <a:rPr lang="zh-CN" altLang="zh-CN" sz="1800" kern="100" dirty="0">
                <a:effectLst/>
                <a:latin typeface="Times New Roman" panose="02020603050405020304" pitchFamily="18" charset="0"/>
                <a:ea typeface="宋体" panose="02010600030101010101" pitchFamily="2" charset="-122"/>
              </a:rPr>
              <a:t>如果</a:t>
            </a:r>
            <a:r>
              <a:rPr lang="en-US" altLang="zh-CN" sz="1800" kern="100" dirty="0" err="1">
                <a:effectLst/>
                <a:latin typeface="Times New Roman" panose="02020603050405020304" pitchFamily="18" charset="0"/>
                <a:ea typeface="宋体" panose="02010600030101010101" pitchFamily="2" charset="-122"/>
              </a:rPr>
              <a:t>numRows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 </a:t>
            </a:r>
            <a:r>
              <a:rPr lang="en-US" altLang="zh-CN" sz="1800" kern="100" dirty="0" err="1">
                <a:effectLst/>
                <a:latin typeface="Times New Roman" panose="02020603050405020304" pitchFamily="18" charset="0"/>
                <a:ea typeface="宋体" panose="02010600030101010101" pitchFamily="2" charset="-122"/>
              </a:rPr>
              <a:t>numCols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，那么整个绘制图表平面会被划分成</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个图片区域，用坐标表示为：</a:t>
            </a:r>
            <a:endParaRPr lang="zh-CN" altLang="zh-CN" sz="1800" kern="1050" dirty="0">
              <a:effectLst/>
              <a:latin typeface="Times New Roman" panose="02020603050405020304" pitchFamily="18" charset="0"/>
              <a:ea typeface="宋体" panose="02010600030101010101" pitchFamily="2" charset="-122"/>
            </a:endParaRPr>
          </a:p>
          <a:p>
            <a:pPr indent="266700"/>
            <a:r>
              <a:rPr lang="en-US" altLang="zh-CN" sz="1400" kern="100" dirty="0">
                <a:effectLst/>
                <a:latin typeface="Courier New" panose="02070309020205020404" pitchFamily="49" charset="0"/>
                <a:ea typeface="方正仿宋简体"/>
              </a:rPr>
              <a:t>(1, 1), (1, 2), (1, 3)</a:t>
            </a:r>
            <a:endParaRPr lang="zh-CN" altLang="zh-CN" sz="1400" kern="100" dirty="0">
              <a:effectLst/>
              <a:latin typeface="Courier New" panose="02070309020205020404" pitchFamily="49" charset="0"/>
              <a:ea typeface="方正仿宋简体"/>
            </a:endParaRPr>
          </a:p>
          <a:p>
            <a:pPr indent="266700"/>
            <a:r>
              <a:rPr lang="en-US" altLang="zh-CN" sz="1400" kern="100" dirty="0">
                <a:effectLst/>
                <a:latin typeface="Courier New" panose="02070309020205020404" pitchFamily="49" charset="0"/>
                <a:ea typeface="方正仿宋简体"/>
              </a:rPr>
              <a:t>(2, 1), (2, 2), (2, 3)</a:t>
            </a:r>
            <a:endParaRPr lang="zh-CN" altLang="en-US" dirty="0"/>
          </a:p>
        </p:txBody>
      </p:sp>
    </p:spTree>
    <p:extLst>
      <p:ext uri="{BB962C8B-B14F-4D97-AF65-F5344CB8AC3E}">
        <p14:creationId xmlns:p14="http://schemas.microsoft.com/office/powerpoint/2010/main" val="194352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08F88E-48AD-93AA-E8B3-E5D77C742605}"/>
              </a:ext>
            </a:extLst>
          </p:cNvPr>
          <p:cNvSpPr txBox="1"/>
          <p:nvPr/>
        </p:nvSpPr>
        <p:spPr>
          <a:xfrm>
            <a:off x="729983" y="438881"/>
            <a:ext cx="10732034" cy="5856732"/>
          </a:xfrm>
          <a:prstGeom prst="rect">
            <a:avLst/>
          </a:prstGeom>
          <a:noFill/>
        </p:spPr>
        <p:txBody>
          <a:bodyPr wrap="square">
            <a:spAutoFit/>
          </a:bodyPr>
          <a:lstStyle/>
          <a:p>
            <a:pPr indent="266700">
              <a:lnSpc>
                <a:spcPct val="150000"/>
              </a:lnSpc>
            </a:pPr>
            <a:r>
              <a:rPr lang="zh-CN" altLang="zh-CN" sz="1800" kern="100" dirty="0">
                <a:effectLst/>
                <a:latin typeface="Times New Roman" panose="02020603050405020304" pitchFamily="18" charset="0"/>
                <a:ea typeface="宋体" panose="02010600030101010101" pitchFamily="2" charset="-122"/>
              </a:rPr>
              <a:t>当</a:t>
            </a:r>
            <a:r>
              <a:rPr lang="en-US" altLang="zh-CN" sz="1800" kern="100" dirty="0" err="1">
                <a:effectLst/>
                <a:latin typeface="Times New Roman" panose="02020603050405020304" pitchFamily="18" charset="0"/>
                <a:ea typeface="宋体" panose="02010600030101010101" pitchFamily="2" charset="-122"/>
              </a:rPr>
              <a:t>plotNum</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时，表示的坐标为（</a:t>
            </a:r>
            <a:r>
              <a:rPr lang="en-US" altLang="zh-CN" sz="1800" kern="100" dirty="0">
                <a:effectLst/>
                <a:latin typeface="Times New Roman" panose="02020603050405020304" pitchFamily="18" charset="0"/>
                <a:ea typeface="宋体" panose="02010600030101010101" pitchFamily="2" charset="-122"/>
              </a:rPr>
              <a:t>1, 3</a:t>
            </a:r>
            <a:r>
              <a:rPr lang="zh-CN" altLang="zh-CN" sz="1800" kern="100" dirty="0">
                <a:effectLst/>
                <a:latin typeface="Times New Roman" panose="02020603050405020304" pitchFamily="18" charset="0"/>
                <a:ea typeface="宋体" panose="02010600030101010101" pitchFamily="2" charset="-122"/>
              </a:rPr>
              <a:t>），即第一行第三列的子图位置。如果</a:t>
            </a:r>
            <a:r>
              <a:rPr lang="en-US" altLang="zh-CN" sz="1800" kern="100" dirty="0" err="1">
                <a:effectLst/>
                <a:latin typeface="Times New Roman" panose="02020603050405020304" pitchFamily="18" charset="0"/>
                <a:ea typeface="宋体" panose="02010600030101010101" pitchFamily="2" charset="-122"/>
              </a:rPr>
              <a:t>numRows</a:t>
            </a:r>
            <a:r>
              <a:rPr lang="zh-CN" altLang="zh-CN" sz="1800" kern="100" dirty="0">
                <a:effectLst/>
                <a:latin typeface="Times New Roman" panose="02020603050405020304" pitchFamily="18" charset="0"/>
                <a:ea typeface="宋体" panose="02010600030101010101" pitchFamily="2" charset="-122"/>
              </a:rPr>
              <a:t>、</a:t>
            </a:r>
            <a:r>
              <a:rPr lang="en-US" altLang="zh-CN" sz="1800" kern="100" spc="-10" dirty="0" err="1">
                <a:effectLst/>
                <a:latin typeface="Times New Roman" panose="02020603050405020304" pitchFamily="18" charset="0"/>
                <a:ea typeface="宋体" panose="02010600030101010101" pitchFamily="2" charset="-122"/>
              </a:rPr>
              <a:t>numCols</a:t>
            </a:r>
            <a:r>
              <a:rPr lang="zh-CN" altLang="zh-CN" sz="1800" kern="100" spc="-10" dirty="0">
                <a:effectLst/>
                <a:latin typeface="Times New Roman" panose="02020603050405020304" pitchFamily="18" charset="0"/>
                <a:ea typeface="宋体" panose="02010600030101010101" pitchFamily="2" charset="-122"/>
              </a:rPr>
              <a:t>和</a:t>
            </a:r>
            <a:r>
              <a:rPr lang="en-US" altLang="zh-CN" sz="1800" kern="100" spc="-10" dirty="0" err="1">
                <a:effectLst/>
                <a:latin typeface="Times New Roman" panose="02020603050405020304" pitchFamily="18" charset="0"/>
                <a:ea typeface="宋体" panose="02010600030101010101" pitchFamily="2" charset="-122"/>
              </a:rPr>
              <a:t>plotNum</a:t>
            </a:r>
            <a:r>
              <a:rPr lang="zh-CN" altLang="zh-CN" sz="1800" kern="100" spc="-10" dirty="0">
                <a:effectLst/>
                <a:latin typeface="Times New Roman" panose="02020603050405020304" pitchFamily="18" charset="0"/>
                <a:ea typeface="宋体" panose="02010600030101010101" pitchFamily="2" charset="-122"/>
              </a:rPr>
              <a:t>这三个数都小于</a:t>
            </a:r>
            <a:r>
              <a:rPr lang="en-US" altLang="zh-CN" sz="1800" kern="100" spc="-10" dirty="0">
                <a:effectLst/>
                <a:latin typeface="Times New Roman" panose="02020603050405020304" pitchFamily="18" charset="0"/>
                <a:ea typeface="宋体" panose="02010600030101010101" pitchFamily="2" charset="-122"/>
              </a:rPr>
              <a:t>10</a:t>
            </a:r>
            <a:r>
              <a:rPr lang="zh-CN" altLang="zh-CN" sz="1800" kern="100" spc="-10" dirty="0">
                <a:effectLst/>
                <a:latin typeface="Times New Roman" panose="02020603050405020304" pitchFamily="18" charset="0"/>
                <a:ea typeface="宋体" panose="02010600030101010101" pitchFamily="2" charset="-122"/>
              </a:rPr>
              <a:t>的话，可以把它们缩写为一个整数。例如，</a:t>
            </a:r>
            <a:r>
              <a:rPr lang="en-US" altLang="zh-CN" sz="1800" kern="100" spc="-10" dirty="0">
                <a:effectLst/>
                <a:latin typeface="Times New Roman" panose="02020603050405020304" pitchFamily="18" charset="0"/>
                <a:ea typeface="宋体" panose="02010600030101010101" pitchFamily="2" charset="-122"/>
              </a:rPr>
              <a:t>subplot(323)</a:t>
            </a:r>
            <a:r>
              <a:rPr lang="zh-CN" altLang="zh-CN" sz="1800" kern="100" spc="1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subplot(3,2,3)</a:t>
            </a:r>
            <a:r>
              <a:rPr lang="zh-CN" altLang="zh-CN" sz="1800" kern="100" dirty="0">
                <a:effectLst/>
                <a:latin typeface="Times New Roman" panose="02020603050405020304" pitchFamily="18" charset="0"/>
                <a:ea typeface="宋体" panose="02010600030101010101" pitchFamily="2" charset="-122"/>
              </a:rPr>
              <a:t>是相同的。</a:t>
            </a:r>
            <a:endParaRPr lang="zh-CN" altLang="zh-CN" sz="1800" kern="1050" dirty="0">
              <a:effectLst/>
              <a:latin typeface="Times New Roman" panose="02020603050405020304" pitchFamily="18" charset="0"/>
              <a:ea typeface="宋体" panose="02010600030101010101" pitchFamily="2" charset="-122"/>
            </a:endParaRPr>
          </a:p>
          <a:p>
            <a:pPr indent="266700">
              <a:lnSpc>
                <a:spcPct val="150000"/>
              </a:lnSpc>
            </a:pPr>
            <a:r>
              <a:rPr lang="en-US" altLang="zh-CN" sz="1800" kern="100" dirty="0">
                <a:effectLst/>
                <a:latin typeface="Times New Roman" panose="02020603050405020304" pitchFamily="18" charset="0"/>
                <a:ea typeface="宋体" panose="02010600030101010101" pitchFamily="2" charset="-122"/>
              </a:rPr>
              <a:t>subplot</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err="1">
                <a:effectLst/>
                <a:latin typeface="Times New Roman" panose="02020603050405020304" pitchFamily="18" charset="0"/>
                <a:ea typeface="宋体" panose="02010600030101010101" pitchFamily="2" charset="-122"/>
              </a:rPr>
              <a:t>plotNum</a:t>
            </a:r>
            <a:r>
              <a:rPr lang="zh-CN" altLang="zh-CN" sz="1800" kern="100" dirty="0">
                <a:effectLst/>
                <a:latin typeface="Times New Roman" panose="02020603050405020304" pitchFamily="18" charset="0"/>
                <a:ea typeface="宋体" panose="02010600030101010101" pitchFamily="2" charset="-122"/>
              </a:rPr>
              <a:t>指定的区域中创建一个轴对象。如果新创建的轴和之前创建的轴重叠，之前的轴将被删除。</a:t>
            </a:r>
            <a:endParaRPr lang="zh-CN" altLang="zh-CN" sz="1800" kern="1050" dirty="0">
              <a:effectLst/>
              <a:latin typeface="Times New Roman" panose="02020603050405020304" pitchFamily="18" charset="0"/>
              <a:ea typeface="宋体" panose="02010600030101010101" pitchFamily="2" charset="-122"/>
            </a:endParaRPr>
          </a:p>
          <a:p>
            <a:pPr indent="266700">
              <a:lnSpc>
                <a:spcPct val="150000"/>
              </a:lnSpc>
            </a:pPr>
            <a:r>
              <a:rPr lang="zh-CN" altLang="zh-CN" sz="1800" kern="100" dirty="0">
                <a:effectLst/>
                <a:latin typeface="Times New Roman" panose="02020603050405020304" pitchFamily="18" charset="0"/>
                <a:ea typeface="宋体" panose="02010600030101010101" pitchFamily="2" charset="-122"/>
              </a:rPr>
              <a:t>以上是线图，再来看点图</a:t>
            </a:r>
            <a:r>
              <a:rPr lang="en-US" altLang="zh-CN" sz="1800" kern="100" dirty="0">
                <a:effectLst/>
                <a:latin typeface="Times New Roman" panose="02020603050405020304" pitchFamily="18" charset="0"/>
                <a:ea typeface="宋体" panose="02010600030101010101" pitchFamily="2" charset="-122"/>
              </a:rPr>
              <a:t>scatter()</a:t>
            </a:r>
            <a:r>
              <a:rPr lang="zh-CN" altLang="zh-CN" sz="1800" kern="100" dirty="0">
                <a:effectLst/>
                <a:latin typeface="Times New Roman" panose="02020603050405020304" pitchFamily="18" charset="0"/>
                <a:ea typeface="宋体" panose="02010600030101010101" pitchFamily="2" charset="-122"/>
              </a:rPr>
              <a:t>函数。</a:t>
            </a:r>
            <a:endParaRPr lang="zh-CN" altLang="zh-CN" sz="1800" kern="1050" dirty="0">
              <a:effectLst/>
              <a:latin typeface="Times New Roman" panose="02020603050405020304" pitchFamily="18" charset="0"/>
              <a:ea typeface="宋体" panose="02010600030101010101" pitchFamily="2" charset="-122"/>
            </a:endParaRPr>
          </a:p>
          <a:p>
            <a:pPr indent="266700" algn="ctr">
              <a:lnSpc>
                <a:spcPct val="150000"/>
              </a:lnSpc>
            </a:pPr>
            <a:r>
              <a:rPr lang="en-US" altLang="zh-CN" b="1" kern="100" dirty="0">
                <a:solidFill>
                  <a:srgbClr val="0070C0"/>
                </a:solidFill>
                <a:effectLst/>
                <a:latin typeface="Courier New" panose="02070309020205020404" pitchFamily="49" charset="0"/>
                <a:ea typeface="方正仿宋简体"/>
              </a:rPr>
              <a:t>scatter(</a:t>
            </a:r>
            <a:r>
              <a:rPr lang="en-US" altLang="zh-CN" b="1" kern="100" dirty="0" err="1">
                <a:solidFill>
                  <a:srgbClr val="0070C0"/>
                </a:solidFill>
                <a:effectLst/>
                <a:latin typeface="Courier New" panose="02070309020205020404" pitchFamily="49" charset="0"/>
                <a:ea typeface="方正仿宋简体"/>
              </a:rPr>
              <a:t>x,y,c</a:t>
            </a:r>
            <a:r>
              <a:rPr lang="en-US" altLang="zh-CN" b="1" kern="100" dirty="0">
                <a:solidFill>
                  <a:srgbClr val="0070C0"/>
                </a:solidFill>
                <a:effectLst/>
                <a:latin typeface="Courier New" panose="02070309020205020404" pitchFamily="49" charset="0"/>
                <a:ea typeface="方正仿宋简体"/>
              </a:rPr>
              <a:t>='</a:t>
            </a:r>
            <a:r>
              <a:rPr lang="en-US" altLang="zh-CN" b="1" kern="100" dirty="0" err="1">
                <a:solidFill>
                  <a:srgbClr val="0070C0"/>
                </a:solidFill>
                <a:effectLst/>
                <a:latin typeface="Courier New" panose="02070309020205020404" pitchFamily="49" charset="0"/>
                <a:ea typeface="方正仿宋简体"/>
              </a:rPr>
              <a:t>r',linewidths</a:t>
            </a:r>
            <a:r>
              <a:rPr lang="en-US" altLang="zh-CN" b="1" kern="100" dirty="0">
                <a:solidFill>
                  <a:srgbClr val="0070C0"/>
                </a:solidFill>
                <a:effectLst/>
                <a:latin typeface="Courier New" panose="02070309020205020404" pitchFamily="49" charset="0"/>
                <a:ea typeface="方正仿宋简体"/>
              </a:rPr>
              <a:t>=</a:t>
            </a:r>
            <a:r>
              <a:rPr lang="en-US" altLang="zh-CN" b="1" kern="100" dirty="0" err="1">
                <a:solidFill>
                  <a:srgbClr val="0070C0"/>
                </a:solidFill>
                <a:effectLst/>
                <a:latin typeface="Courier New" panose="02070309020205020404" pitchFamily="49" charset="0"/>
                <a:ea typeface="方正仿宋简体"/>
              </a:rPr>
              <a:t>lValue,marker</a:t>
            </a:r>
            <a:r>
              <a:rPr lang="en-US" altLang="zh-CN" b="1" kern="100" dirty="0">
                <a:solidFill>
                  <a:srgbClr val="0070C0"/>
                </a:solidFill>
                <a:effectLst/>
                <a:latin typeface="Courier New" panose="02070309020205020404" pitchFamily="49" charset="0"/>
                <a:ea typeface="方正仿宋简体"/>
              </a:rPr>
              <a:t>='o')</a:t>
            </a:r>
            <a:endParaRPr lang="zh-CN" altLang="zh-CN" b="1" kern="100" dirty="0">
              <a:solidFill>
                <a:srgbClr val="0070C0"/>
              </a:solidFill>
              <a:effectLst/>
              <a:latin typeface="Courier New" panose="02070309020205020404" pitchFamily="49" charset="0"/>
              <a:ea typeface="方正仿宋简体"/>
            </a:endParaRPr>
          </a:p>
          <a:p>
            <a:pPr indent="266700">
              <a:lnSpc>
                <a:spcPct val="150000"/>
              </a:lnSpc>
            </a:pPr>
            <a:r>
              <a:rPr lang="zh-CN" altLang="zh-CN" sz="1800" kern="100" dirty="0">
                <a:effectLst/>
                <a:latin typeface="Times New Roman" panose="02020603050405020304" pitchFamily="18" charset="0"/>
                <a:ea typeface="宋体" panose="02010600030101010101" pitchFamily="2" charset="-122"/>
              </a:rPr>
              <a:t>参数说明如下。</a:t>
            </a:r>
            <a:endParaRPr lang="zh-CN" altLang="zh-CN" sz="1800" kern="1050" dirty="0">
              <a:effectLst/>
              <a:latin typeface="Times New Roman" panose="02020603050405020304" pitchFamily="18" charset="0"/>
              <a:ea typeface="宋体" panose="02010600030101010101" pitchFamily="2" charset="-122"/>
            </a:endParaRPr>
          </a:p>
          <a:p>
            <a:pPr lvl="1" indent="266700">
              <a:lnSpc>
                <a:spcPct val="150000"/>
              </a:lnSpc>
            </a:pPr>
            <a:r>
              <a:rPr lang="en-US" altLang="zh-CN" kern="100" dirty="0">
                <a:effectLst/>
                <a:latin typeface="Times New Roman" panose="02020603050405020304" pitchFamily="18" charset="0"/>
                <a:ea typeface="宋体" panose="02010600030101010101" pitchFamily="2" charset="-122"/>
              </a:rPr>
              <a:t>x</a:t>
            </a:r>
            <a:r>
              <a:rPr lang="zh-CN" altLang="zh-CN" kern="100" dirty="0">
                <a:effectLst/>
                <a:latin typeface="Times New Roman" panose="02020603050405020304" pitchFamily="18" charset="0"/>
                <a:ea typeface="宋体" panose="02010600030101010101" pitchFamily="2" charset="-122"/>
              </a:rPr>
              <a:t>：数组。</a:t>
            </a:r>
            <a:endParaRPr lang="zh-CN" altLang="zh-CN" kern="1050" dirty="0">
              <a:effectLst/>
              <a:latin typeface="Times New Roman" panose="02020603050405020304" pitchFamily="18" charset="0"/>
              <a:ea typeface="宋体" panose="02010600030101010101" pitchFamily="2" charset="-122"/>
            </a:endParaRPr>
          </a:p>
          <a:p>
            <a:pPr lvl="1" indent="266700">
              <a:lnSpc>
                <a:spcPct val="150000"/>
              </a:lnSpc>
            </a:pPr>
            <a:r>
              <a:rPr lang="en-US" altLang="zh-CN" kern="100" dirty="0">
                <a:effectLst/>
                <a:latin typeface="Times New Roman" panose="02020603050405020304" pitchFamily="18" charset="0"/>
                <a:ea typeface="宋体" panose="02010600030101010101" pitchFamily="2" charset="-122"/>
              </a:rPr>
              <a:t>y</a:t>
            </a:r>
            <a:r>
              <a:rPr lang="zh-CN" altLang="zh-CN" kern="100" dirty="0">
                <a:effectLst/>
                <a:latin typeface="Times New Roman" panose="02020603050405020304" pitchFamily="18" charset="0"/>
                <a:ea typeface="宋体" panose="02010600030101010101" pitchFamily="2" charset="-122"/>
              </a:rPr>
              <a:t>：数组。</a:t>
            </a:r>
            <a:endParaRPr lang="zh-CN" altLang="zh-CN" kern="1050" dirty="0">
              <a:effectLst/>
              <a:latin typeface="Times New Roman" panose="02020603050405020304" pitchFamily="18" charset="0"/>
              <a:ea typeface="宋体" panose="02010600030101010101" pitchFamily="2" charset="-122"/>
            </a:endParaRPr>
          </a:p>
          <a:p>
            <a:pPr lvl="1" indent="266700">
              <a:lnSpc>
                <a:spcPct val="150000"/>
              </a:lnSpc>
            </a:pPr>
            <a:r>
              <a:rPr lang="en-US" altLang="zh-CN" kern="100" dirty="0">
                <a:effectLst/>
                <a:latin typeface="Times New Roman" panose="02020603050405020304" pitchFamily="18" charset="0"/>
                <a:ea typeface="宋体" panose="02010600030101010101" pitchFamily="2" charset="-122"/>
              </a:rPr>
              <a:t>c</a:t>
            </a:r>
            <a:r>
              <a:rPr lang="zh-CN" altLang="zh-CN" kern="100" dirty="0">
                <a:effectLst/>
                <a:latin typeface="Times New Roman" panose="02020603050405020304" pitchFamily="18" charset="0"/>
                <a:ea typeface="宋体" panose="02010600030101010101" pitchFamily="2" charset="-122"/>
              </a:rPr>
              <a:t>：表示颜色。</a:t>
            </a:r>
            <a:endParaRPr lang="zh-CN" altLang="zh-CN" kern="1050" dirty="0">
              <a:effectLst/>
              <a:latin typeface="Times New Roman" panose="02020603050405020304" pitchFamily="18" charset="0"/>
              <a:ea typeface="宋体" panose="02010600030101010101" pitchFamily="2" charset="-122"/>
            </a:endParaRPr>
          </a:p>
          <a:p>
            <a:pPr lvl="1" indent="266700">
              <a:lnSpc>
                <a:spcPct val="150000"/>
              </a:lnSpc>
            </a:pPr>
            <a:r>
              <a:rPr lang="en-US" altLang="zh-CN" kern="100" dirty="0">
                <a:effectLst/>
                <a:latin typeface="Times New Roman" panose="02020603050405020304" pitchFamily="18" charset="0"/>
                <a:ea typeface="宋体" panose="02010600030101010101" pitchFamily="2" charset="-122"/>
              </a:rPr>
              <a:t>linewidths</a:t>
            </a:r>
            <a:r>
              <a:rPr lang="zh-CN" altLang="zh-CN" kern="100" dirty="0">
                <a:effectLst/>
                <a:latin typeface="Times New Roman" panose="02020603050405020304" pitchFamily="18" charset="0"/>
                <a:ea typeface="宋体" panose="02010600030101010101" pitchFamily="2" charset="-122"/>
              </a:rPr>
              <a:t>：点的大小。</a:t>
            </a:r>
            <a:endParaRPr lang="zh-CN" altLang="zh-CN" kern="1050" dirty="0">
              <a:effectLst/>
              <a:latin typeface="Times New Roman" panose="02020603050405020304" pitchFamily="18" charset="0"/>
              <a:ea typeface="宋体" panose="02010600030101010101" pitchFamily="2" charset="-122"/>
            </a:endParaRPr>
          </a:p>
          <a:p>
            <a:pPr lvl="1" indent="266700">
              <a:lnSpc>
                <a:spcPct val="150000"/>
              </a:lnSpc>
            </a:pPr>
            <a:r>
              <a:rPr lang="en-US" altLang="zh-CN" kern="100" dirty="0">
                <a:effectLst/>
                <a:latin typeface="Times New Roman" panose="02020603050405020304" pitchFamily="18" charset="0"/>
                <a:ea typeface="宋体" panose="02010600030101010101" pitchFamily="2" charset="-122"/>
              </a:rPr>
              <a:t>marker</a:t>
            </a:r>
            <a:r>
              <a:rPr lang="zh-CN" altLang="zh-CN" kern="100" dirty="0">
                <a:effectLst/>
                <a:latin typeface="Times New Roman" panose="02020603050405020304" pitchFamily="18" charset="0"/>
                <a:ea typeface="宋体" panose="02010600030101010101" pitchFamily="2" charset="-122"/>
              </a:rPr>
              <a:t>：点的形状。</a:t>
            </a:r>
            <a:endParaRPr lang="zh-CN" altLang="zh-CN" kern="1050" dirty="0">
              <a:effectLst/>
              <a:latin typeface="Times New Roman" panose="02020603050405020304" pitchFamily="18" charset="0"/>
              <a:ea typeface="宋体" panose="02010600030101010101" pitchFamily="2" charset="-122"/>
            </a:endParaRPr>
          </a:p>
          <a:p>
            <a:pPr indent="266700">
              <a:lnSpc>
                <a:spcPct val="150000"/>
              </a:lnSpc>
            </a:pPr>
            <a:r>
              <a:rPr lang="zh-CN" altLang="zh-CN" sz="1800" kern="100" dirty="0">
                <a:effectLst/>
                <a:latin typeface="Times New Roman" panose="02020603050405020304" pitchFamily="18" charset="0"/>
                <a:ea typeface="宋体" panose="02010600030101010101" pitchFamily="2" charset="-122"/>
              </a:rPr>
              <a:t>其中颜色</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表示</a:t>
            </a:r>
            <a:r>
              <a:rPr lang="en-US" altLang="zh-CN" sz="1800" kern="100" dirty="0">
                <a:effectLst/>
                <a:latin typeface="Times New Roman" panose="02020603050405020304" pitchFamily="18" charset="0"/>
                <a:ea typeface="宋体" panose="02010600030101010101" pitchFamily="2" charset="-122"/>
              </a:rPr>
              <a:t>blue</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rPr>
              <a:t>表示</a:t>
            </a:r>
            <a:r>
              <a:rPr lang="en-US" altLang="zh-CN" sz="1800" kern="100" dirty="0">
                <a:effectLst/>
                <a:latin typeface="Times New Roman" panose="02020603050405020304" pitchFamily="18" charset="0"/>
                <a:ea typeface="宋体" panose="02010600030101010101" pitchFamily="2" charset="-122"/>
              </a:rPr>
              <a:t>cyan</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g</a:t>
            </a:r>
            <a:r>
              <a:rPr lang="zh-CN" altLang="zh-CN" sz="1800" kern="100" dirty="0">
                <a:effectLst/>
                <a:latin typeface="Times New Roman" panose="02020603050405020304" pitchFamily="18" charset="0"/>
                <a:ea typeface="宋体" panose="02010600030101010101" pitchFamily="2" charset="-122"/>
              </a:rPr>
              <a:t>表示</a:t>
            </a:r>
            <a:r>
              <a:rPr lang="en-US" altLang="zh-CN" sz="1800" kern="100" dirty="0">
                <a:effectLst/>
                <a:latin typeface="Times New Roman" panose="02020603050405020304" pitchFamily="18" charset="0"/>
                <a:ea typeface="宋体" panose="02010600030101010101" pitchFamily="2" charset="-122"/>
              </a:rPr>
              <a:t>green</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k</a:t>
            </a:r>
            <a:r>
              <a:rPr lang="zh-CN" altLang="zh-CN" sz="1800" kern="100" dirty="0">
                <a:effectLst/>
                <a:latin typeface="Times New Roman" panose="02020603050405020304" pitchFamily="18" charset="0"/>
                <a:ea typeface="宋体" panose="02010600030101010101" pitchFamily="2" charset="-122"/>
              </a:rPr>
              <a:t>表示</a:t>
            </a:r>
            <a:r>
              <a:rPr lang="en-US" altLang="zh-CN" sz="1800" kern="100" dirty="0">
                <a:effectLst/>
                <a:latin typeface="Times New Roman" panose="02020603050405020304" pitchFamily="18" charset="0"/>
                <a:ea typeface="宋体" panose="02010600030101010101" pitchFamily="2" charset="-122"/>
              </a:rPr>
              <a:t>black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表示</a:t>
            </a:r>
            <a:r>
              <a:rPr lang="en-US" altLang="zh-CN" sz="1800" kern="100" dirty="0">
                <a:effectLst/>
                <a:latin typeface="Times New Roman" panose="02020603050405020304" pitchFamily="18" charset="0"/>
                <a:ea typeface="宋体" panose="02010600030101010101" pitchFamily="2" charset="-122"/>
              </a:rPr>
              <a:t>red</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w</a:t>
            </a:r>
            <a:r>
              <a:rPr lang="zh-CN" altLang="zh-CN" sz="1800" kern="100" dirty="0">
                <a:effectLst/>
                <a:latin typeface="Times New Roman" panose="02020603050405020304" pitchFamily="18" charset="0"/>
                <a:ea typeface="宋体" panose="02010600030101010101" pitchFamily="2" charset="-122"/>
              </a:rPr>
              <a:t>表示</a:t>
            </a:r>
            <a:r>
              <a:rPr lang="en-US" altLang="zh-CN" sz="1800" kern="100" dirty="0">
                <a:effectLst/>
                <a:latin typeface="Times New Roman" panose="02020603050405020304" pitchFamily="18" charset="0"/>
                <a:ea typeface="宋体" panose="02010600030101010101" pitchFamily="2" charset="-122"/>
              </a:rPr>
              <a:t>white</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表示</a:t>
            </a:r>
            <a:r>
              <a:rPr lang="en-US" altLang="zh-CN" sz="1800" kern="100" dirty="0">
                <a:effectLst/>
                <a:latin typeface="Times New Roman" panose="02020603050405020304" pitchFamily="18" charset="0"/>
                <a:ea typeface="宋体" panose="02010600030101010101" pitchFamily="2" charset="-122"/>
              </a:rPr>
              <a:t>yellow</a:t>
            </a:r>
            <a:r>
              <a:rPr lang="zh-CN" altLang="zh-CN" sz="1800" kern="100" dirty="0">
                <a:effectLst/>
                <a:latin typeface="Times New Roman" panose="02020603050405020304" pitchFamily="18" charset="0"/>
                <a:ea typeface="宋体" panose="02010600030101010101" pitchFamily="2" charset="-122"/>
              </a:rPr>
              <a:t>。</a:t>
            </a:r>
            <a:endParaRPr lang="zh-CN" altLang="zh-CN" sz="1800" kern="1050" dirty="0">
              <a:effectLst/>
              <a:latin typeface="Times New Roman" panose="02020603050405020304" pitchFamily="18" charset="0"/>
              <a:ea typeface="宋体" panose="02010600030101010101" pitchFamily="2" charset="-122"/>
            </a:endParaRPr>
          </a:p>
          <a:p>
            <a:pPr indent="266700">
              <a:lnSpc>
                <a:spcPct val="150000"/>
              </a:lnSpc>
            </a:pPr>
            <a:r>
              <a:rPr lang="zh-CN" altLang="zh-CN" sz="1800" kern="100" dirty="0">
                <a:effectLst/>
                <a:latin typeface="Times New Roman" panose="02020603050405020304" pitchFamily="18" charset="0"/>
                <a:ea typeface="宋体" panose="02010600030101010101" pitchFamily="2" charset="-122"/>
              </a:rPr>
              <a:t>形状的表示有：“</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”表示点，“</a:t>
            </a:r>
            <a:r>
              <a:rPr lang="en-US" altLang="zh-CN" sz="1800" kern="100" dirty="0">
                <a:effectLst/>
                <a:latin typeface="Times New Roman" panose="02020603050405020304" pitchFamily="18" charset="0"/>
                <a:ea typeface="宋体" panose="02010600030101010101" pitchFamily="2" charset="-122"/>
              </a:rPr>
              <a:t>o</a:t>
            </a:r>
            <a:r>
              <a:rPr lang="zh-CN" altLang="zh-CN" sz="1800" kern="100" dirty="0">
                <a:effectLst/>
                <a:latin typeface="Times New Roman" panose="02020603050405020304" pitchFamily="18" charset="0"/>
                <a:ea typeface="宋体" panose="02010600030101010101" pitchFamily="2" charset="-122"/>
              </a:rPr>
              <a:t>”表示圆圈，“</a:t>
            </a:r>
            <a:r>
              <a:rPr lang="en-US" altLang="zh-CN" sz="1800"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rPr>
              <a:t>”表示钻石，“</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”表示五角星。</a:t>
            </a:r>
            <a:endParaRPr lang="zh-CN" altLang="zh-CN" sz="1800" kern="105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6830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376F2A2-CCE6-3F90-00B6-83FF3EA3FE2D}"/>
              </a:ext>
            </a:extLst>
          </p:cNvPr>
          <p:cNvSpPr txBox="1"/>
          <p:nvPr/>
        </p:nvSpPr>
        <p:spPr>
          <a:xfrm>
            <a:off x="843322" y="181538"/>
            <a:ext cx="9875905" cy="6001643"/>
          </a:xfrm>
          <a:prstGeom prst="rect">
            <a:avLst/>
          </a:prstGeom>
          <a:noFill/>
        </p:spPr>
        <p:txBody>
          <a:bodyPr wrap="square">
            <a:spAutoFit/>
          </a:bodyPr>
          <a:lstStyle/>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导入必要的模块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import </a:t>
            </a:r>
            <a:r>
              <a:rPr lang="en-US" altLang="zh-CN" sz="1600" kern="100" dirty="0" err="1">
                <a:solidFill>
                  <a:srgbClr val="000000"/>
                </a:solidFill>
                <a:effectLst/>
                <a:latin typeface="Courier New" panose="02070309020205020404" pitchFamily="49" charset="0"/>
                <a:ea typeface="方正仿宋简体"/>
              </a:rPr>
              <a:t>numpy</a:t>
            </a:r>
            <a:r>
              <a:rPr lang="en-US" altLang="zh-CN" sz="1600" kern="100" dirty="0">
                <a:solidFill>
                  <a:srgbClr val="000000"/>
                </a:solidFill>
                <a:effectLst/>
                <a:latin typeface="Courier New" panose="02070309020205020404" pitchFamily="49" charset="0"/>
                <a:ea typeface="方正仿宋简体"/>
              </a:rPr>
              <a:t> as np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import </a:t>
            </a:r>
            <a:r>
              <a:rPr lang="en-US" altLang="zh-CN" sz="1600" kern="100" dirty="0" err="1">
                <a:solidFill>
                  <a:srgbClr val="000000"/>
                </a:solidFill>
                <a:effectLst/>
                <a:latin typeface="Courier New" panose="02070309020205020404" pitchFamily="49" charset="0"/>
                <a:ea typeface="方正仿宋简体"/>
              </a:rPr>
              <a:t>matplotlib.pyplot</a:t>
            </a:r>
            <a:r>
              <a:rPr lang="en-US" altLang="zh-CN" sz="1600" kern="100" dirty="0">
                <a:solidFill>
                  <a:srgbClr val="000000"/>
                </a:solidFill>
                <a:effectLst/>
                <a:latin typeface="Courier New" panose="02070309020205020404" pitchFamily="49" charset="0"/>
                <a:ea typeface="方正仿宋简体"/>
              </a:rPr>
              <a:t> as </a:t>
            </a:r>
            <a:r>
              <a:rPr lang="en-US" altLang="zh-CN" sz="1600" kern="100" dirty="0" err="1">
                <a:solidFill>
                  <a:srgbClr val="000000"/>
                </a:solidFill>
                <a:effectLst/>
                <a:latin typeface="Courier New" panose="02070309020205020404" pitchFamily="49" charset="0"/>
                <a:ea typeface="方正仿宋简体"/>
              </a:rPr>
              <a:t>plt</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设置字体</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from </a:t>
            </a:r>
            <a:r>
              <a:rPr lang="en-US" altLang="zh-CN" sz="1600" kern="100" dirty="0" err="1">
                <a:solidFill>
                  <a:srgbClr val="000000"/>
                </a:solidFill>
                <a:effectLst/>
                <a:latin typeface="Courier New" panose="02070309020205020404" pitchFamily="49" charset="0"/>
                <a:ea typeface="方正仿宋简体"/>
              </a:rPr>
              <a:t>matplotlib.font_manager</a:t>
            </a:r>
            <a:r>
              <a:rPr lang="en-US" altLang="zh-CN" sz="1600" kern="100" dirty="0">
                <a:solidFill>
                  <a:srgbClr val="000000"/>
                </a:solidFill>
                <a:effectLst/>
                <a:latin typeface="Courier New" panose="02070309020205020404" pitchFamily="49" charset="0"/>
                <a:ea typeface="方正仿宋简体"/>
              </a:rPr>
              <a:t> import </a:t>
            </a:r>
            <a:r>
              <a:rPr lang="en-US" altLang="zh-CN" sz="1600" kern="100" dirty="0" err="1">
                <a:solidFill>
                  <a:srgbClr val="000000"/>
                </a:solidFill>
                <a:effectLst/>
                <a:latin typeface="Courier New" panose="02070309020205020404" pitchFamily="49" charset="0"/>
                <a:ea typeface="方正仿宋简体"/>
              </a:rPr>
              <a:t>FontProperties</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font = </a:t>
            </a:r>
            <a:r>
              <a:rPr lang="en-US" altLang="zh-CN" sz="1600" kern="100" dirty="0" err="1">
                <a:solidFill>
                  <a:srgbClr val="000000"/>
                </a:solidFill>
                <a:effectLst/>
                <a:latin typeface="Courier New" panose="02070309020205020404" pitchFamily="49" charset="0"/>
                <a:ea typeface="方正仿宋简体"/>
              </a:rPr>
              <a:t>FontProperties</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fname</a:t>
            </a:r>
            <a:r>
              <a:rPr lang="en-US" altLang="zh-CN" sz="1600" kern="100" dirty="0">
                <a:solidFill>
                  <a:srgbClr val="000000"/>
                </a:solidFill>
                <a:effectLst/>
                <a:latin typeface="Courier New" panose="02070309020205020404" pitchFamily="49" charset="0"/>
                <a:ea typeface="方正仿宋简体"/>
              </a:rPr>
              <a:t> = "C:/Windows/Fonts/simfang.ttf ",size=14)</a:t>
            </a:r>
            <a:endParaRPr lang="zh-CN" altLang="zh-CN" sz="1600" kern="100" dirty="0">
              <a:effectLst/>
              <a:latin typeface="Courier New" panose="02070309020205020404" pitchFamily="49" charset="0"/>
              <a:ea typeface="方正仿宋简体"/>
            </a:endParaRPr>
          </a:p>
          <a:p>
            <a:pPr indent="266700"/>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产生测试数据</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x = </a:t>
            </a:r>
            <a:r>
              <a:rPr lang="en-US" altLang="zh-CN" sz="1600" kern="100" dirty="0" err="1">
                <a:solidFill>
                  <a:srgbClr val="000000"/>
                </a:solidFill>
                <a:effectLst/>
                <a:latin typeface="Courier New" panose="02070309020205020404" pitchFamily="49" charset="0"/>
                <a:ea typeface="方正仿宋简体"/>
              </a:rPr>
              <a:t>np.arange</a:t>
            </a:r>
            <a:r>
              <a:rPr lang="en-US" altLang="zh-CN" sz="1600" kern="100" dirty="0">
                <a:solidFill>
                  <a:srgbClr val="000000"/>
                </a:solidFill>
                <a:effectLst/>
                <a:latin typeface="Courier New" panose="02070309020205020404" pitchFamily="49" charset="0"/>
                <a:ea typeface="方正仿宋简体"/>
              </a:rPr>
              <a:t>(1,10)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y = x**2 </a:t>
            </a:r>
            <a:endParaRPr lang="zh-CN" altLang="zh-CN" sz="1600" kern="100" dirty="0">
              <a:effectLst/>
              <a:latin typeface="Courier New" panose="02070309020205020404" pitchFamily="49" charset="0"/>
              <a:ea typeface="方正仿宋简体"/>
            </a:endParaRPr>
          </a:p>
          <a:p>
            <a:pPr indent="266700"/>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设置标题</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plt.title</a:t>
            </a:r>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散点图</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fontproperties</a:t>
            </a:r>
            <a:r>
              <a:rPr lang="en-US" altLang="zh-CN" sz="1600" kern="100" dirty="0">
                <a:solidFill>
                  <a:srgbClr val="000000"/>
                </a:solidFill>
                <a:effectLst/>
                <a:latin typeface="Courier New" panose="02070309020205020404" pitchFamily="49" charset="0"/>
                <a:ea typeface="方正仿宋简体"/>
              </a:rPr>
              <a:t> = font)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设置</a:t>
            </a:r>
            <a:r>
              <a:rPr lang="en-US" altLang="zh-CN" sz="1600" kern="100" dirty="0">
                <a:solidFill>
                  <a:srgbClr val="000000"/>
                </a:solidFill>
                <a:effectLst/>
                <a:latin typeface="Courier New" panose="02070309020205020404" pitchFamily="49" charset="0"/>
                <a:ea typeface="方正仿宋简体"/>
              </a:rPr>
              <a:t>X</a:t>
            </a:r>
            <a:r>
              <a:rPr lang="zh-CN" altLang="zh-CN" sz="1600" kern="100" dirty="0">
                <a:solidFill>
                  <a:srgbClr val="000000"/>
                </a:solidFill>
                <a:effectLst/>
                <a:latin typeface="Courier New" panose="02070309020205020404" pitchFamily="49" charset="0"/>
                <a:ea typeface="方正仿宋简体"/>
              </a:rPr>
              <a:t>轴标签</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plt.xlabel</a:t>
            </a:r>
            <a:r>
              <a:rPr lang="en-US" altLang="zh-CN" sz="1600" kern="100" dirty="0">
                <a:solidFill>
                  <a:srgbClr val="000000"/>
                </a:solidFill>
                <a:effectLst/>
                <a:latin typeface="Courier New" panose="02070309020205020404" pitchFamily="49" charset="0"/>
                <a:ea typeface="方正仿宋简体"/>
              </a:rPr>
              <a:t>('X')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设置</a:t>
            </a:r>
            <a:r>
              <a:rPr lang="en-US" altLang="zh-CN" sz="1600" kern="100" dirty="0">
                <a:solidFill>
                  <a:srgbClr val="000000"/>
                </a:solidFill>
                <a:effectLst/>
                <a:latin typeface="Courier New" panose="02070309020205020404" pitchFamily="49" charset="0"/>
                <a:ea typeface="方正仿宋简体"/>
              </a:rPr>
              <a:t>Y</a:t>
            </a:r>
            <a:r>
              <a:rPr lang="zh-CN" altLang="zh-CN" sz="1600" kern="100" dirty="0">
                <a:solidFill>
                  <a:srgbClr val="000000"/>
                </a:solidFill>
                <a:effectLst/>
                <a:latin typeface="Courier New" panose="02070309020205020404" pitchFamily="49" charset="0"/>
                <a:ea typeface="方正仿宋简体"/>
              </a:rPr>
              <a:t>轴标签</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plt.ylabel</a:t>
            </a:r>
            <a:r>
              <a:rPr lang="en-US" altLang="zh-CN" sz="1600" kern="100" dirty="0">
                <a:solidFill>
                  <a:srgbClr val="000000"/>
                </a:solidFill>
                <a:effectLst/>
                <a:latin typeface="Courier New" panose="02070309020205020404" pitchFamily="49" charset="0"/>
                <a:ea typeface="方正仿宋简体"/>
              </a:rPr>
              <a:t>('Y')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画散点图</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plt.scatter</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x,y,c</a:t>
            </a:r>
            <a:r>
              <a:rPr lang="en-US" altLang="zh-CN" sz="1600" kern="100" dirty="0">
                <a:solidFill>
                  <a:srgbClr val="000000"/>
                </a:solidFill>
                <a:effectLst/>
                <a:latin typeface="Courier New" panose="02070309020205020404" pitchFamily="49" charset="0"/>
                <a:ea typeface="方正仿宋简体"/>
              </a:rPr>
              <a:t> = '</a:t>
            </a:r>
            <a:r>
              <a:rPr lang="en-US" altLang="zh-CN" sz="1600" kern="100" dirty="0" err="1">
                <a:solidFill>
                  <a:srgbClr val="000000"/>
                </a:solidFill>
                <a:effectLst/>
                <a:latin typeface="Courier New" panose="02070309020205020404" pitchFamily="49" charset="0"/>
                <a:ea typeface="方正仿宋简体"/>
              </a:rPr>
              <a:t>r',marker</a:t>
            </a:r>
            <a:r>
              <a:rPr lang="en-US" altLang="zh-CN" sz="1600" kern="100" dirty="0">
                <a:solidFill>
                  <a:srgbClr val="000000"/>
                </a:solidFill>
                <a:effectLst/>
                <a:latin typeface="Courier New" panose="02070309020205020404" pitchFamily="49" charset="0"/>
                <a:ea typeface="方正仿宋简体"/>
              </a:rPr>
              <a:t> = 'D')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设置图标</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plt.legend</a:t>
            </a:r>
            <a:r>
              <a:rPr lang="en-US" altLang="zh-CN" sz="1600" kern="100" dirty="0">
                <a:solidFill>
                  <a:srgbClr val="000000"/>
                </a:solidFill>
                <a:effectLst/>
                <a:latin typeface="Courier New" panose="02070309020205020404" pitchFamily="49" charset="0"/>
                <a:ea typeface="方正仿宋简体"/>
              </a:rPr>
              <a:t>('x1')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显示所画的图</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plt.show</a:t>
            </a:r>
            <a:r>
              <a:rPr lang="en-US" altLang="zh-CN" sz="16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p:txBody>
      </p:sp>
      <p:pic>
        <p:nvPicPr>
          <p:cNvPr id="5122" name="Picture 2">
            <a:extLst>
              <a:ext uri="{FF2B5EF4-FFF2-40B4-BE49-F238E27FC236}">
                <a16:creationId xmlns:a16="http://schemas.microsoft.com/office/drawing/2014/main" id="{84D84298-ADA3-2665-1430-4FC048C2C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507" y="2996565"/>
            <a:ext cx="5342619" cy="358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89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EC2039-1071-A36A-E7AD-7470673154D5}"/>
              </a:ext>
            </a:extLst>
          </p:cNvPr>
          <p:cNvSpPr txBox="1"/>
          <p:nvPr/>
        </p:nvSpPr>
        <p:spPr>
          <a:xfrm>
            <a:off x="952820" y="1545846"/>
            <a:ext cx="10519442" cy="5078313"/>
          </a:xfrm>
          <a:prstGeom prst="rect">
            <a:avLst/>
          </a:prstGeom>
          <a:noFill/>
        </p:spPr>
        <p:txBody>
          <a:bodyPr wrap="square">
            <a:spAutoFit/>
          </a:bodyPr>
          <a:lstStyle/>
          <a:p>
            <a:pPr indent="266700"/>
            <a:r>
              <a:rPr lang="en-US" altLang="zh-CN" sz="1600" kern="100" dirty="0">
                <a:effectLst/>
                <a:latin typeface="Times New Roman" panose="02020603050405020304" pitchFamily="18" charset="0"/>
                <a:ea typeface="宋体" panose="02010600030101010101" pitchFamily="2" charset="-122"/>
              </a:rPr>
              <a:t>hist()</a:t>
            </a:r>
            <a:r>
              <a:rPr lang="zh-CN" altLang="zh-CN" sz="1600" kern="100" dirty="0">
                <a:effectLst/>
                <a:latin typeface="Times New Roman" panose="02020603050405020304" pitchFamily="18" charset="0"/>
                <a:ea typeface="宋体" panose="02010600030101010101" pitchFamily="2" charset="-122"/>
              </a:rPr>
              <a:t>函数调用方式如下。</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200" kern="100" dirty="0">
                <a:effectLst/>
                <a:latin typeface="Courier New" panose="02070309020205020404" pitchFamily="49" charset="0"/>
                <a:ea typeface="方正仿宋简体"/>
              </a:rPr>
              <a:t>n, bins, patches = </a:t>
            </a:r>
            <a:r>
              <a:rPr lang="en-US" altLang="zh-CN" sz="1200" kern="100" dirty="0" err="1">
                <a:effectLst/>
                <a:latin typeface="Courier New" panose="02070309020205020404" pitchFamily="49" charset="0"/>
                <a:ea typeface="方正仿宋简体"/>
              </a:rPr>
              <a:t>plt.hist</a:t>
            </a:r>
            <a:r>
              <a:rPr lang="en-US" altLang="zh-CN" sz="1200" kern="100" dirty="0">
                <a:effectLst/>
                <a:latin typeface="Courier New" panose="02070309020205020404" pitchFamily="49" charset="0"/>
                <a:ea typeface="方正仿宋简体"/>
              </a:rPr>
              <a:t>(</a:t>
            </a:r>
            <a:r>
              <a:rPr lang="en-US" altLang="zh-CN" sz="1200" kern="100" dirty="0" err="1">
                <a:effectLst/>
                <a:latin typeface="Courier New" panose="02070309020205020404" pitchFamily="49" charset="0"/>
                <a:ea typeface="方正仿宋简体"/>
              </a:rPr>
              <a:t>arr</a:t>
            </a:r>
            <a:r>
              <a:rPr lang="en-US" altLang="zh-CN" sz="1200" kern="100" dirty="0">
                <a:effectLst/>
                <a:latin typeface="Courier New" panose="02070309020205020404" pitchFamily="49" charset="0"/>
                <a:ea typeface="方正仿宋简体"/>
              </a:rPr>
              <a:t>, </a:t>
            </a:r>
            <a:endParaRPr lang="zh-CN" altLang="zh-CN" sz="1200" kern="100" dirty="0">
              <a:effectLst/>
              <a:latin typeface="Courier New" panose="02070309020205020404" pitchFamily="49" charset="0"/>
              <a:ea typeface="方正仿宋简体"/>
            </a:endParaRPr>
          </a:p>
          <a:p>
            <a:pPr indent="266700"/>
            <a:r>
              <a:rPr lang="en-US" altLang="zh-CN" sz="1200" kern="100" dirty="0">
                <a:effectLst/>
                <a:latin typeface="Courier New" panose="02070309020205020404" pitchFamily="49" charset="0"/>
                <a:ea typeface="方正仿宋简体"/>
              </a:rPr>
              <a:t>                                  bins=10,</a:t>
            </a:r>
            <a:endParaRPr lang="zh-CN" altLang="zh-CN" sz="1200" kern="100" dirty="0">
              <a:effectLst/>
              <a:latin typeface="Courier New" panose="02070309020205020404" pitchFamily="49" charset="0"/>
              <a:ea typeface="方正仿宋简体"/>
            </a:endParaRPr>
          </a:p>
          <a:p>
            <a:pPr indent="266700"/>
            <a:r>
              <a:rPr lang="en-US" altLang="zh-CN" sz="1200" kern="100" dirty="0">
                <a:effectLst/>
                <a:latin typeface="Courier New" panose="02070309020205020404" pitchFamily="49" charset="0"/>
                <a:ea typeface="方正仿宋简体"/>
              </a:rPr>
              <a:t>                                  </a:t>
            </a:r>
            <a:r>
              <a:rPr lang="en-US" altLang="zh-CN" sz="1200" kern="100" dirty="0">
                <a:solidFill>
                  <a:srgbClr val="000000"/>
                </a:solidFill>
                <a:effectLst/>
                <a:latin typeface="宋体" panose="02010600030101010101" pitchFamily="2" charset="-122"/>
                <a:ea typeface="方正仿宋简体"/>
              </a:rPr>
              <a:t>density =0</a:t>
            </a:r>
            <a:r>
              <a:rPr lang="en-US" altLang="zh-CN" sz="1200" kern="100" dirty="0">
                <a:effectLst/>
                <a:latin typeface="Courier New" panose="02070309020205020404" pitchFamily="49" charset="0"/>
                <a:ea typeface="方正仿宋简体"/>
              </a:rPr>
              <a:t>, </a:t>
            </a:r>
            <a:endParaRPr lang="zh-CN" altLang="zh-CN" sz="1200" kern="100" dirty="0">
              <a:effectLst/>
              <a:latin typeface="Courier New" panose="02070309020205020404" pitchFamily="49" charset="0"/>
              <a:ea typeface="方正仿宋简体"/>
            </a:endParaRPr>
          </a:p>
          <a:p>
            <a:pPr indent="266700"/>
            <a:r>
              <a:rPr lang="en-US" altLang="zh-CN" sz="1200" kern="100" dirty="0">
                <a:effectLst/>
                <a:latin typeface="Courier New" panose="02070309020205020404" pitchFamily="49" charset="0"/>
                <a:ea typeface="方正仿宋简体"/>
              </a:rPr>
              <a:t>                                  </a:t>
            </a:r>
            <a:r>
              <a:rPr lang="en-US" altLang="zh-CN" sz="1200" kern="100" dirty="0" err="1">
                <a:effectLst/>
                <a:latin typeface="Courier New" panose="02070309020205020404" pitchFamily="49" charset="0"/>
                <a:ea typeface="方正仿宋简体"/>
              </a:rPr>
              <a:t>facecolor</a:t>
            </a:r>
            <a:r>
              <a:rPr lang="en-US" altLang="zh-CN" sz="1200" kern="100" dirty="0">
                <a:effectLst/>
                <a:latin typeface="Courier New" panose="02070309020205020404" pitchFamily="49" charset="0"/>
                <a:ea typeface="方正仿宋简体"/>
              </a:rPr>
              <a:t>='black', </a:t>
            </a:r>
            <a:endParaRPr lang="zh-CN" altLang="zh-CN" sz="1200" kern="100" dirty="0">
              <a:effectLst/>
              <a:latin typeface="Courier New" panose="02070309020205020404" pitchFamily="49" charset="0"/>
              <a:ea typeface="方正仿宋简体"/>
            </a:endParaRPr>
          </a:p>
          <a:p>
            <a:pPr indent="266700"/>
            <a:r>
              <a:rPr lang="en-US" altLang="zh-CN" sz="1200" kern="100" dirty="0">
                <a:effectLst/>
                <a:latin typeface="Courier New" panose="02070309020205020404" pitchFamily="49" charset="0"/>
                <a:ea typeface="方正仿宋简体"/>
              </a:rPr>
              <a:t>                                  </a:t>
            </a:r>
            <a:r>
              <a:rPr lang="en-US" altLang="zh-CN" sz="1200" kern="100" dirty="0" err="1">
                <a:effectLst/>
                <a:latin typeface="Courier New" panose="02070309020205020404" pitchFamily="49" charset="0"/>
                <a:ea typeface="方正仿宋简体"/>
              </a:rPr>
              <a:t>edgecolor</a:t>
            </a:r>
            <a:r>
              <a:rPr lang="en-US" altLang="zh-CN" sz="1200" kern="100" dirty="0">
                <a:effectLst/>
                <a:latin typeface="Courier New" panose="02070309020205020404" pitchFamily="49" charset="0"/>
                <a:ea typeface="方正仿宋简体"/>
              </a:rPr>
              <a:t>='black',</a:t>
            </a:r>
            <a:endParaRPr lang="zh-CN" altLang="zh-CN" sz="1200" kern="100" dirty="0">
              <a:effectLst/>
              <a:latin typeface="Courier New" panose="02070309020205020404" pitchFamily="49" charset="0"/>
              <a:ea typeface="方正仿宋简体"/>
            </a:endParaRPr>
          </a:p>
          <a:p>
            <a:pPr indent="266700"/>
            <a:r>
              <a:rPr lang="en-US" altLang="zh-CN" sz="1200" kern="100" dirty="0">
                <a:effectLst/>
                <a:latin typeface="Courier New" panose="02070309020205020404" pitchFamily="49" charset="0"/>
                <a:ea typeface="方正仿宋简体"/>
              </a:rPr>
              <a:t>                                  alpha=1</a:t>
            </a:r>
            <a:r>
              <a:rPr lang="zh-CN" altLang="zh-CN" sz="1200" kern="100" dirty="0">
                <a:effectLst/>
                <a:latin typeface="Courier New" panose="02070309020205020404" pitchFamily="49" charset="0"/>
                <a:ea typeface="方正仿宋简体"/>
              </a:rPr>
              <a:t>，</a:t>
            </a:r>
          </a:p>
          <a:p>
            <a:pPr indent="266700"/>
            <a:r>
              <a:rPr lang="en-US" altLang="zh-CN" sz="1200" kern="100" dirty="0">
                <a:effectLst/>
                <a:latin typeface="Courier New" panose="02070309020205020404" pitchFamily="49" charset="0"/>
                <a:ea typeface="方正仿宋简体"/>
              </a:rPr>
              <a:t>                                  </a:t>
            </a:r>
            <a:r>
              <a:rPr lang="en-US" altLang="zh-CN" sz="1200" kern="100" dirty="0" err="1">
                <a:effectLst/>
                <a:latin typeface="Courier New" panose="02070309020205020404" pitchFamily="49" charset="0"/>
                <a:ea typeface="方正仿宋简体"/>
              </a:rPr>
              <a:t>histtype</a:t>
            </a:r>
            <a:r>
              <a:rPr lang="en-US" altLang="zh-CN" sz="1200" kern="100" dirty="0">
                <a:effectLst/>
                <a:latin typeface="Courier New" panose="02070309020205020404" pitchFamily="49" charset="0"/>
                <a:ea typeface="方正仿宋简体"/>
              </a:rPr>
              <a:t>='bar')</a:t>
            </a:r>
            <a:endParaRPr lang="zh-CN" altLang="zh-CN" sz="1200" kern="100" dirty="0">
              <a:effectLst/>
              <a:latin typeface="Courier New" panose="02070309020205020404" pitchFamily="49" charset="0"/>
              <a:ea typeface="方正仿宋简体"/>
            </a:endParaRPr>
          </a:p>
          <a:p>
            <a:pPr indent="266700"/>
            <a:r>
              <a:rPr lang="en-US" altLang="zh-CN" sz="1600" kern="100" dirty="0">
                <a:effectLst/>
                <a:latin typeface="Times New Roman" panose="02020603050405020304" pitchFamily="18" charset="0"/>
                <a:ea typeface="宋体" panose="02010600030101010101" pitchFamily="2" charset="-122"/>
              </a:rPr>
              <a:t>hist</a:t>
            </a:r>
            <a:r>
              <a:rPr lang="zh-CN" altLang="zh-CN" sz="1600" kern="100" dirty="0">
                <a:effectLst/>
                <a:latin typeface="Times New Roman" panose="02020603050405020304" pitchFamily="18" charset="0"/>
                <a:ea typeface="宋体" panose="02010600030101010101" pitchFamily="2" charset="-122"/>
              </a:rPr>
              <a:t>的参数非常多，但常用的就这几个，只有第一个是必须的，后面几个是可选的。</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err="1">
                <a:effectLst/>
                <a:latin typeface="Times New Roman" panose="02020603050405020304" pitchFamily="18" charset="0"/>
                <a:ea typeface="宋体" panose="02010600030101010101" pitchFamily="2" charset="-122"/>
              </a:rPr>
              <a:t>arr</a:t>
            </a:r>
            <a:r>
              <a:rPr lang="zh-CN" altLang="zh-CN" sz="1600" kern="100" dirty="0">
                <a:effectLst/>
                <a:latin typeface="Times New Roman" panose="02020603050405020304" pitchFamily="18" charset="0"/>
                <a:ea typeface="宋体" panose="02010600030101010101" pitchFamily="2" charset="-122"/>
              </a:rPr>
              <a:t>：直方图的一维数组</a:t>
            </a:r>
            <a:r>
              <a:rPr lang="en-US" altLang="zh-CN" sz="1600" kern="100" dirty="0">
                <a:effectLst/>
                <a:latin typeface="Times New Roman" panose="02020603050405020304" pitchFamily="18" charset="0"/>
                <a:ea typeface="宋体" panose="02010600030101010101" pitchFamily="2" charset="-122"/>
              </a:rPr>
              <a:t>x</a:t>
            </a:r>
            <a:r>
              <a:rPr lang="zh-CN" altLang="zh-CN" sz="1600" kern="100" dirty="0">
                <a:effectLst/>
                <a:latin typeface="Times New Roman" panose="02020603050405020304" pitchFamily="18" charset="0"/>
                <a:ea typeface="宋体" panose="02010600030101010101" pitchFamily="2" charset="-122"/>
              </a:rPr>
              <a:t>。</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a:effectLst/>
                <a:latin typeface="Times New Roman" panose="02020603050405020304" pitchFamily="18" charset="0"/>
                <a:ea typeface="宋体" panose="02010600030101010101" pitchFamily="2" charset="-122"/>
              </a:rPr>
              <a:t>bins</a:t>
            </a:r>
            <a:r>
              <a:rPr lang="zh-CN" altLang="zh-CN" sz="1600" kern="100" dirty="0">
                <a:effectLst/>
                <a:latin typeface="Times New Roman" panose="02020603050405020304" pitchFamily="18" charset="0"/>
                <a:ea typeface="宋体" panose="02010600030101010101" pitchFamily="2" charset="-122"/>
              </a:rPr>
              <a:t>：直方图的柱数，可选项，默认为</a:t>
            </a:r>
            <a:r>
              <a:rPr lang="en-US" altLang="zh-CN" sz="1600" kern="100" dirty="0">
                <a:effectLst/>
                <a:latin typeface="Times New Roman" panose="02020603050405020304" pitchFamily="18" charset="0"/>
                <a:ea typeface="宋体" panose="02010600030101010101" pitchFamily="2" charset="-122"/>
              </a:rPr>
              <a:t>10</a:t>
            </a:r>
            <a:r>
              <a:rPr lang="zh-CN" altLang="zh-CN" sz="1600" kern="100" dirty="0">
                <a:effectLst/>
                <a:latin typeface="Times New Roman" panose="02020603050405020304" pitchFamily="18" charset="0"/>
                <a:ea typeface="宋体" panose="02010600030101010101" pitchFamily="2" charset="-122"/>
              </a:rPr>
              <a:t>。</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a:effectLst/>
                <a:latin typeface="Times New Roman" panose="02020603050405020304" pitchFamily="18" charset="0"/>
                <a:ea typeface="宋体" panose="02010600030101010101" pitchFamily="2" charset="-122"/>
              </a:rPr>
              <a:t>density</a:t>
            </a:r>
            <a:r>
              <a:rPr lang="zh-CN" altLang="zh-CN" sz="1600" kern="100" dirty="0">
                <a:effectLst/>
                <a:latin typeface="Times New Roman" panose="02020603050405020304" pitchFamily="18" charset="0"/>
                <a:ea typeface="宋体" panose="02010600030101010101" pitchFamily="2" charset="-122"/>
              </a:rPr>
              <a:t>：表示频率或密度，原来的</a:t>
            </a:r>
            <a:r>
              <a:rPr lang="en-US" altLang="zh-CN" sz="1600" kern="100" dirty="0">
                <a:effectLst/>
                <a:latin typeface="Times New Roman" panose="02020603050405020304" pitchFamily="18" charset="0"/>
                <a:ea typeface="宋体" panose="02010600030101010101" pitchFamily="2" charset="-122"/>
              </a:rPr>
              <a:t>normed</a:t>
            </a:r>
            <a:r>
              <a:rPr lang="zh-CN" altLang="zh-CN" sz="1600" kern="100" dirty="0">
                <a:effectLst/>
                <a:latin typeface="Times New Roman" panose="02020603050405020304" pitchFamily="18" charset="0"/>
                <a:ea typeface="宋体" panose="02010600030101010101" pitchFamily="2" charset="-122"/>
              </a:rPr>
              <a:t>参数已经不用了。</a:t>
            </a:r>
            <a:endParaRPr lang="zh-CN" altLang="zh-CN" sz="1600" kern="1050" dirty="0">
              <a:effectLst/>
              <a:latin typeface="Times New Roman" panose="02020603050405020304" pitchFamily="18" charset="0"/>
              <a:ea typeface="宋体" panose="02010600030101010101" pitchFamily="2" charset="-122"/>
            </a:endParaRPr>
          </a:p>
          <a:p>
            <a:pPr indent="666750"/>
            <a:r>
              <a:rPr lang="en-US" altLang="zh-CN" sz="1600" kern="100" dirty="0">
                <a:effectLst/>
                <a:latin typeface="Times New Roman" panose="02020603050405020304" pitchFamily="18" charset="0"/>
                <a:ea typeface="宋体" panose="02010600030101010101" pitchFamily="2" charset="-122"/>
              </a:rPr>
              <a:t>density=True</a:t>
            </a:r>
            <a:r>
              <a:rPr lang="zh-CN" altLang="zh-CN" sz="1600" kern="100" dirty="0">
                <a:effectLst/>
                <a:latin typeface="Times New Roman" panose="02020603050405020304" pitchFamily="18" charset="0"/>
                <a:ea typeface="宋体" panose="02010600030101010101" pitchFamily="2" charset="-122"/>
              </a:rPr>
              <a:t>表示频率分布</a:t>
            </a:r>
            <a:endParaRPr lang="zh-CN" altLang="zh-CN" sz="1600" kern="1050" dirty="0">
              <a:effectLst/>
              <a:latin typeface="Times New Roman" panose="02020603050405020304" pitchFamily="18" charset="0"/>
              <a:ea typeface="宋体" panose="02010600030101010101" pitchFamily="2" charset="-122"/>
            </a:endParaRPr>
          </a:p>
          <a:p>
            <a:pPr indent="666750"/>
            <a:r>
              <a:rPr lang="en-US" altLang="zh-CN" sz="1600" kern="100" dirty="0">
                <a:effectLst/>
                <a:latin typeface="Times New Roman" panose="02020603050405020304" pitchFamily="18" charset="0"/>
                <a:ea typeface="宋体" panose="02010600030101010101" pitchFamily="2" charset="-122"/>
              </a:rPr>
              <a:t>density=False</a:t>
            </a:r>
            <a:r>
              <a:rPr lang="zh-CN" altLang="zh-CN" sz="1600" kern="100" dirty="0">
                <a:effectLst/>
                <a:latin typeface="Times New Roman" panose="02020603050405020304" pitchFamily="18" charset="0"/>
                <a:ea typeface="宋体" panose="02010600030101010101" pitchFamily="2" charset="-122"/>
              </a:rPr>
              <a:t>表示的是概率密度分布</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err="1">
                <a:effectLst/>
                <a:latin typeface="Times New Roman" panose="02020603050405020304" pitchFamily="18" charset="0"/>
                <a:ea typeface="宋体" panose="02010600030101010101" pitchFamily="2" charset="-122"/>
              </a:rPr>
              <a:t>facecolor</a:t>
            </a:r>
            <a:r>
              <a:rPr lang="zh-CN" altLang="zh-CN" sz="1600" kern="100" dirty="0">
                <a:effectLst/>
                <a:latin typeface="Times New Roman" panose="02020603050405020304" pitchFamily="18" charset="0"/>
                <a:ea typeface="宋体" panose="02010600030101010101" pitchFamily="2" charset="-122"/>
              </a:rPr>
              <a:t>：直方图颜色。</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err="1">
                <a:effectLst/>
                <a:latin typeface="Times New Roman" panose="02020603050405020304" pitchFamily="18" charset="0"/>
                <a:ea typeface="宋体" panose="02010600030101010101" pitchFamily="2" charset="-122"/>
              </a:rPr>
              <a:t>edgecolor</a:t>
            </a:r>
            <a:r>
              <a:rPr lang="zh-CN" altLang="zh-CN" sz="1600" kern="100" dirty="0">
                <a:effectLst/>
                <a:latin typeface="Times New Roman" panose="02020603050405020304" pitchFamily="18" charset="0"/>
                <a:ea typeface="宋体" panose="02010600030101010101" pitchFamily="2" charset="-122"/>
              </a:rPr>
              <a:t>：直方图边框颜色。</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a:effectLst/>
                <a:latin typeface="Times New Roman" panose="02020603050405020304" pitchFamily="18" charset="0"/>
                <a:ea typeface="宋体" panose="02010600030101010101" pitchFamily="2" charset="-122"/>
              </a:rPr>
              <a:t>alpha</a:t>
            </a:r>
            <a:r>
              <a:rPr lang="zh-CN" altLang="zh-CN" sz="1600" kern="100" dirty="0">
                <a:effectLst/>
                <a:latin typeface="Times New Roman" panose="02020603050405020304" pitchFamily="18" charset="0"/>
                <a:ea typeface="宋体" panose="02010600030101010101" pitchFamily="2" charset="-122"/>
              </a:rPr>
              <a:t>：透明度。</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err="1">
                <a:effectLst/>
                <a:latin typeface="Times New Roman" panose="02020603050405020304" pitchFamily="18" charset="0"/>
                <a:ea typeface="宋体" panose="02010600030101010101" pitchFamily="2" charset="-122"/>
              </a:rPr>
              <a:t>histtype</a:t>
            </a:r>
            <a:r>
              <a:rPr lang="zh-CN" altLang="zh-CN" sz="1600" kern="100" dirty="0">
                <a:effectLst/>
                <a:latin typeface="Times New Roman" panose="02020603050405020304" pitchFamily="18" charset="0"/>
                <a:ea typeface="宋体" panose="02010600030101010101" pitchFamily="2" charset="-122"/>
              </a:rPr>
              <a:t>：直方图类型，可选项为</a:t>
            </a:r>
            <a:r>
              <a:rPr lang="en-US" altLang="zh-CN" sz="1600" kern="100" dirty="0" err="1">
                <a:effectLst/>
                <a:latin typeface="Times New Roman" panose="02020603050405020304" pitchFamily="18" charset="0"/>
                <a:ea typeface="宋体" panose="02010600030101010101" pitchFamily="2" charset="-122"/>
              </a:rPr>
              <a:t>bar,barstacked,step,stepfilled</a:t>
            </a:r>
            <a:r>
              <a:rPr lang="zh-CN" altLang="zh-CN" sz="1600" kern="100" dirty="0">
                <a:effectLst/>
                <a:latin typeface="Times New Roman" panose="02020603050405020304" pitchFamily="18" charset="0"/>
                <a:ea typeface="宋体" panose="02010600030101010101" pitchFamily="2" charset="-122"/>
              </a:rPr>
              <a:t>。</a:t>
            </a:r>
            <a:endParaRPr lang="zh-CN" altLang="zh-CN" sz="1600" kern="1050" dirty="0">
              <a:effectLst/>
              <a:latin typeface="Times New Roman" panose="02020603050405020304" pitchFamily="18" charset="0"/>
              <a:ea typeface="宋体" panose="02010600030101010101" pitchFamily="2" charset="-122"/>
            </a:endParaRPr>
          </a:p>
          <a:p>
            <a:pPr indent="266700"/>
            <a:r>
              <a:rPr lang="zh-CN" altLang="zh-CN" sz="1600" kern="100" dirty="0">
                <a:effectLst/>
                <a:latin typeface="Times New Roman" panose="02020603050405020304" pitchFamily="18" charset="0"/>
                <a:ea typeface="宋体" panose="02010600030101010101" pitchFamily="2" charset="-122"/>
              </a:rPr>
              <a:t>返回值如下。</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a:effectLst/>
                <a:latin typeface="Times New Roman" panose="02020603050405020304" pitchFamily="18" charset="0"/>
                <a:ea typeface="宋体" panose="02010600030101010101" pitchFamily="2" charset="-122"/>
              </a:rPr>
              <a:t>n</a:t>
            </a:r>
            <a:r>
              <a:rPr lang="zh-CN" altLang="zh-CN" sz="1600" kern="100" dirty="0">
                <a:effectLst/>
                <a:latin typeface="Times New Roman" panose="02020603050405020304" pitchFamily="18" charset="0"/>
                <a:ea typeface="宋体" panose="02010600030101010101" pitchFamily="2" charset="-122"/>
              </a:rPr>
              <a:t>：直方图向量，是否归一化由参数</a:t>
            </a:r>
            <a:r>
              <a:rPr lang="en-US" altLang="zh-CN" sz="1600" kern="100" dirty="0">
                <a:effectLst/>
                <a:latin typeface="Times New Roman" panose="02020603050405020304" pitchFamily="18" charset="0"/>
                <a:ea typeface="宋体" panose="02010600030101010101" pitchFamily="2" charset="-122"/>
              </a:rPr>
              <a:t>normed</a:t>
            </a:r>
            <a:r>
              <a:rPr lang="zh-CN" altLang="zh-CN" sz="1600" kern="100" dirty="0">
                <a:effectLst/>
                <a:latin typeface="Times New Roman" panose="02020603050405020304" pitchFamily="18" charset="0"/>
                <a:ea typeface="宋体" panose="02010600030101010101" pitchFamily="2" charset="-122"/>
              </a:rPr>
              <a:t>设定。</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a:effectLst/>
                <a:latin typeface="Times New Roman" panose="02020603050405020304" pitchFamily="18" charset="0"/>
                <a:ea typeface="宋体" panose="02010600030101010101" pitchFamily="2" charset="-122"/>
              </a:rPr>
              <a:t>bins</a:t>
            </a:r>
            <a:r>
              <a:rPr lang="zh-CN" altLang="zh-CN" sz="1600" kern="100" dirty="0">
                <a:effectLst/>
                <a:latin typeface="Times New Roman" panose="02020603050405020304" pitchFamily="18" charset="0"/>
                <a:ea typeface="宋体" panose="02010600030101010101" pitchFamily="2" charset="-122"/>
              </a:rPr>
              <a:t>：返回各个</a:t>
            </a:r>
            <a:r>
              <a:rPr lang="en-US" altLang="zh-CN" sz="1600" kern="100" dirty="0">
                <a:effectLst/>
                <a:latin typeface="Times New Roman" panose="02020603050405020304" pitchFamily="18" charset="0"/>
                <a:ea typeface="宋体" panose="02010600030101010101" pitchFamily="2" charset="-122"/>
              </a:rPr>
              <a:t>bin</a:t>
            </a:r>
            <a:r>
              <a:rPr lang="zh-CN" altLang="zh-CN" sz="1600" kern="100" dirty="0">
                <a:effectLst/>
                <a:latin typeface="Times New Roman" panose="02020603050405020304" pitchFamily="18" charset="0"/>
                <a:ea typeface="宋体" panose="02010600030101010101" pitchFamily="2" charset="-122"/>
              </a:rPr>
              <a:t>的区间范围。</a:t>
            </a:r>
            <a:endParaRPr lang="zh-CN" altLang="zh-CN" sz="1600" kern="1050" dirty="0">
              <a:effectLst/>
              <a:latin typeface="Times New Roman" panose="02020603050405020304" pitchFamily="18" charset="0"/>
              <a:ea typeface="宋体" panose="02010600030101010101" pitchFamily="2" charset="-122"/>
            </a:endParaRPr>
          </a:p>
          <a:p>
            <a:pPr indent="266700"/>
            <a:r>
              <a:rPr lang="en-US" altLang="zh-CN" sz="1600" kern="100" dirty="0">
                <a:effectLst/>
                <a:latin typeface="Times New Roman" panose="02020603050405020304" pitchFamily="18" charset="0"/>
                <a:ea typeface="宋体" panose="02010600030101010101" pitchFamily="2" charset="-122"/>
              </a:rPr>
              <a:t>patches</a:t>
            </a:r>
            <a:r>
              <a:rPr lang="zh-CN" altLang="zh-CN" sz="1600" kern="100" dirty="0">
                <a:effectLst/>
                <a:latin typeface="Times New Roman" panose="02020603050405020304" pitchFamily="18" charset="0"/>
                <a:ea typeface="宋体" panose="02010600030101010101" pitchFamily="2" charset="-122"/>
              </a:rPr>
              <a:t>：返回每个</a:t>
            </a:r>
            <a:r>
              <a:rPr lang="en-US" altLang="zh-CN" sz="1600" kern="100" dirty="0">
                <a:effectLst/>
                <a:latin typeface="Times New Roman" panose="02020603050405020304" pitchFamily="18" charset="0"/>
                <a:ea typeface="宋体" panose="02010600030101010101" pitchFamily="2" charset="-122"/>
              </a:rPr>
              <a:t>bin</a:t>
            </a:r>
            <a:r>
              <a:rPr lang="zh-CN" altLang="zh-CN" sz="1600" kern="100" dirty="0">
                <a:effectLst/>
                <a:latin typeface="Times New Roman" panose="02020603050405020304" pitchFamily="18" charset="0"/>
                <a:ea typeface="宋体" panose="02010600030101010101" pitchFamily="2" charset="-122"/>
              </a:rPr>
              <a:t>里面包含的数据，是一个</a:t>
            </a:r>
            <a:r>
              <a:rPr lang="en-US" altLang="zh-CN" sz="1600" kern="100" dirty="0">
                <a:effectLst/>
                <a:latin typeface="Times New Roman" panose="02020603050405020304" pitchFamily="18" charset="0"/>
                <a:ea typeface="宋体" panose="02010600030101010101" pitchFamily="2" charset="-122"/>
              </a:rPr>
              <a:t>list</a:t>
            </a:r>
            <a:r>
              <a:rPr lang="zh-CN" altLang="zh-CN" sz="1600" kern="100" dirty="0">
                <a:effectLst/>
                <a:latin typeface="Times New Roman" panose="02020603050405020304" pitchFamily="18" charset="0"/>
                <a:ea typeface="宋体" panose="02010600030101010101" pitchFamily="2" charset="-122"/>
              </a:rPr>
              <a:t>。</a:t>
            </a:r>
            <a:endParaRPr lang="zh-CN" altLang="zh-CN" sz="1600" kern="1050" dirty="0">
              <a:effectLst/>
              <a:latin typeface="Times New Roman" panose="02020603050405020304" pitchFamily="18" charset="0"/>
              <a:ea typeface="宋体" panose="02010600030101010101" pitchFamily="2" charset="-122"/>
            </a:endParaRPr>
          </a:p>
        </p:txBody>
      </p:sp>
      <p:sp>
        <p:nvSpPr>
          <p:cNvPr id="4" name="文本框 3">
            <a:extLst>
              <a:ext uri="{FF2B5EF4-FFF2-40B4-BE49-F238E27FC236}">
                <a16:creationId xmlns:a16="http://schemas.microsoft.com/office/drawing/2014/main" id="{A49CCEA2-02BF-354E-9846-C07A08974ED5}"/>
              </a:ext>
            </a:extLst>
          </p:cNvPr>
          <p:cNvSpPr txBox="1"/>
          <p:nvPr/>
        </p:nvSpPr>
        <p:spPr>
          <a:xfrm>
            <a:off x="484094" y="233841"/>
            <a:ext cx="10849856" cy="1415772"/>
          </a:xfrm>
          <a:prstGeom prst="rect">
            <a:avLst/>
          </a:prstGeom>
          <a:noFill/>
        </p:spPr>
        <p:txBody>
          <a:bodyPr wrap="square">
            <a:spAutoFit/>
          </a:bodyPr>
          <a:lstStyle/>
          <a:p>
            <a:pPr indent="266700">
              <a:lnSpc>
                <a:spcPct val="200000"/>
              </a:lnSpc>
            </a:pPr>
            <a:r>
              <a:rPr lang="en-US" altLang="zh-CN" sz="1800" b="1" kern="100" dirty="0">
                <a:effectLst/>
                <a:latin typeface="Arial" panose="020B0604020202020204" pitchFamily="34" charset="0"/>
                <a:ea typeface="黑体" panose="02010609060101010101" pitchFamily="49" charset="-122"/>
                <a:cs typeface="Times New Roman" panose="02020603050405020304" pitchFamily="18" charset="0"/>
              </a:rPr>
              <a:t>2</a:t>
            </a: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．直方图</a:t>
            </a:r>
            <a:endParaRPr lang="zh-CN" altLang="zh-CN" sz="1800" b="1" kern="1050" dirty="0">
              <a:effectLst/>
              <a:latin typeface="Arial" panose="020B0604020202020204" pitchFamily="34" charset="0"/>
              <a:ea typeface="黑体" panose="02010609060101010101" pitchFamily="49" charset="-122"/>
              <a:cs typeface="Times New Roman" panose="02020603050405020304" pitchFamily="18" charset="0"/>
            </a:endParaRPr>
          </a:p>
          <a:p>
            <a:pPr indent="266700"/>
            <a:r>
              <a:rPr lang="zh-CN" altLang="zh-CN" sz="1800" kern="100" dirty="0">
                <a:effectLst/>
                <a:latin typeface="Times New Roman" panose="02020603050405020304" pitchFamily="18" charset="0"/>
                <a:ea typeface="宋体" panose="02010600030101010101" pitchFamily="2" charset="-122"/>
              </a:rPr>
              <a:t>我们使用</a:t>
            </a:r>
            <a:r>
              <a:rPr lang="en-US" altLang="zh-CN" sz="1800" kern="100" dirty="0">
                <a:effectLst/>
                <a:latin typeface="Times New Roman" panose="02020603050405020304" pitchFamily="18" charset="0"/>
                <a:ea typeface="宋体" panose="02010600030101010101" pitchFamily="2" charset="-122"/>
              </a:rPr>
              <a:t>hist()</a:t>
            </a:r>
            <a:r>
              <a:rPr lang="zh-CN" altLang="zh-CN" sz="1800" kern="100" dirty="0">
                <a:effectLst/>
                <a:latin typeface="Times New Roman" panose="02020603050405020304" pitchFamily="18" charset="0"/>
                <a:ea typeface="宋体" panose="02010600030101010101" pitchFamily="2" charset="-122"/>
              </a:rPr>
              <a:t>函数来绘制向量的直方图，计算出直方图的概率密度，并且绘制出概率密度曲线，在标注中使用数学表达式，示例代码如下。</a:t>
            </a:r>
            <a:endParaRPr lang="zh-CN" altLang="zh-CN" sz="1800" kern="1050" dirty="0">
              <a:effectLst/>
              <a:latin typeface="Times New Roman" panose="02020603050405020304" pitchFamily="18" charset="0"/>
              <a:ea typeface="宋体" panose="02010600030101010101" pitchFamily="2" charset="-122"/>
            </a:endParaRPr>
          </a:p>
          <a:p>
            <a:pPr indent="266700"/>
            <a:endParaRPr lang="en-US" altLang="zh-CN" sz="1400" kern="100" dirty="0">
              <a:solidFill>
                <a:srgbClr val="000000"/>
              </a:solidFill>
              <a:effectLst/>
              <a:latin typeface="Courier New" panose="02070309020205020404" pitchFamily="49" charset="0"/>
              <a:ea typeface="方正仿宋简体"/>
            </a:endParaRPr>
          </a:p>
        </p:txBody>
      </p:sp>
    </p:spTree>
    <p:extLst>
      <p:ext uri="{BB962C8B-B14F-4D97-AF65-F5344CB8AC3E}">
        <p14:creationId xmlns:p14="http://schemas.microsoft.com/office/powerpoint/2010/main" val="258209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8769472-B283-1E7E-6D52-6C247BDC3BA8}"/>
              </a:ext>
            </a:extLst>
          </p:cNvPr>
          <p:cNvSpPr txBox="1"/>
          <p:nvPr/>
        </p:nvSpPr>
        <p:spPr>
          <a:xfrm>
            <a:off x="330412" y="543113"/>
            <a:ext cx="11423597" cy="5027017"/>
          </a:xfrm>
          <a:prstGeom prst="rect">
            <a:avLst/>
          </a:prstGeom>
          <a:noFill/>
        </p:spPr>
        <p:txBody>
          <a:bodyPr wrap="square">
            <a:spAutoFit/>
          </a:bodyPr>
          <a:lstStyle/>
          <a:p>
            <a:pPr indent="266700">
              <a:lnSpc>
                <a:spcPts val="1600"/>
              </a:lnSpc>
            </a:pPr>
            <a:r>
              <a:rPr lang="en-US" altLang="zh-CN" sz="1600" kern="100" dirty="0">
                <a:solidFill>
                  <a:srgbClr val="000000"/>
                </a:solidFill>
                <a:effectLst/>
                <a:latin typeface="Courier New" panose="02070309020205020404" pitchFamily="49" charset="0"/>
                <a:ea typeface="方正仿宋简体"/>
              </a:rPr>
              <a:t>import </a:t>
            </a:r>
            <a:r>
              <a:rPr lang="en-US" altLang="zh-CN" sz="1600" kern="100" dirty="0" err="1">
                <a:solidFill>
                  <a:srgbClr val="000000"/>
                </a:solidFill>
                <a:effectLst/>
                <a:latin typeface="Courier New" panose="02070309020205020404" pitchFamily="49" charset="0"/>
                <a:ea typeface="方正仿宋简体"/>
              </a:rPr>
              <a:t>numpy</a:t>
            </a:r>
            <a:r>
              <a:rPr lang="en-US" altLang="zh-CN" sz="1600" kern="100" dirty="0">
                <a:solidFill>
                  <a:srgbClr val="000000"/>
                </a:solidFill>
                <a:effectLst/>
                <a:latin typeface="Courier New" panose="02070309020205020404" pitchFamily="49" charset="0"/>
                <a:ea typeface="方正仿宋简体"/>
              </a:rPr>
              <a:t> as np</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from </a:t>
            </a:r>
            <a:r>
              <a:rPr lang="en-US" altLang="zh-CN" sz="1600" kern="100" dirty="0" err="1">
                <a:solidFill>
                  <a:srgbClr val="000000"/>
                </a:solidFill>
                <a:effectLst/>
                <a:latin typeface="Courier New" panose="02070309020205020404" pitchFamily="49" charset="0"/>
                <a:ea typeface="方正仿宋简体"/>
              </a:rPr>
              <a:t>scipy.stats</a:t>
            </a:r>
            <a:r>
              <a:rPr lang="en-US" altLang="zh-CN" sz="1600" kern="100" dirty="0">
                <a:solidFill>
                  <a:srgbClr val="000000"/>
                </a:solidFill>
                <a:effectLst/>
                <a:latin typeface="Courier New" panose="02070309020205020404" pitchFamily="49" charset="0"/>
                <a:ea typeface="方正仿宋简体"/>
              </a:rPr>
              <a:t> import norm</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import </a:t>
            </a:r>
            <a:r>
              <a:rPr lang="en-US" altLang="zh-CN" sz="1600" kern="100" dirty="0" err="1">
                <a:solidFill>
                  <a:srgbClr val="000000"/>
                </a:solidFill>
                <a:effectLst/>
                <a:latin typeface="Courier New" panose="02070309020205020404" pitchFamily="49" charset="0"/>
                <a:ea typeface="方正仿宋简体"/>
              </a:rPr>
              <a:t>matplotlib.pyplot</a:t>
            </a:r>
            <a:r>
              <a:rPr lang="en-US" altLang="zh-CN" sz="1600" kern="100" dirty="0">
                <a:solidFill>
                  <a:srgbClr val="000000"/>
                </a:solidFill>
                <a:effectLst/>
                <a:latin typeface="Courier New" panose="02070309020205020404" pitchFamily="49" charset="0"/>
                <a:ea typeface="方正仿宋简体"/>
              </a:rPr>
              <a:t> as </a:t>
            </a:r>
            <a:r>
              <a:rPr lang="en-US" altLang="zh-CN" sz="1600" kern="100" dirty="0" err="1">
                <a:solidFill>
                  <a:srgbClr val="000000"/>
                </a:solidFill>
                <a:effectLst/>
                <a:latin typeface="Courier New" panose="02070309020205020404" pitchFamily="49" charset="0"/>
                <a:ea typeface="方正仿宋简体"/>
              </a:rPr>
              <a:t>plt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example data</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mu = 100 # </a:t>
            </a:r>
            <a:r>
              <a:rPr lang="zh-CN" altLang="zh-CN" sz="1600" kern="100" dirty="0">
                <a:solidFill>
                  <a:srgbClr val="000000"/>
                </a:solidFill>
                <a:effectLst/>
                <a:latin typeface="Courier New" panose="02070309020205020404" pitchFamily="49" charset="0"/>
                <a:ea typeface="方正仿宋简体"/>
              </a:rPr>
              <a:t>分布的均值</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sigma = 15 # </a:t>
            </a:r>
            <a:r>
              <a:rPr lang="zh-CN" altLang="zh-CN" sz="1600" kern="100" dirty="0">
                <a:solidFill>
                  <a:srgbClr val="000000"/>
                </a:solidFill>
                <a:effectLst/>
                <a:latin typeface="Courier New" panose="02070309020205020404" pitchFamily="49" charset="0"/>
                <a:ea typeface="方正仿宋简体"/>
              </a:rPr>
              <a:t>分布的标准差</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x = mu + sigma * </a:t>
            </a:r>
            <a:r>
              <a:rPr lang="en-US" altLang="zh-CN" sz="1600" kern="100" dirty="0" err="1">
                <a:solidFill>
                  <a:srgbClr val="000000"/>
                </a:solidFill>
                <a:effectLst/>
                <a:latin typeface="Courier New" panose="02070309020205020404" pitchFamily="49" charset="0"/>
                <a:ea typeface="方正仿宋简体"/>
              </a:rPr>
              <a:t>np.random.randn</a:t>
            </a:r>
            <a:r>
              <a:rPr lang="en-US" altLang="zh-CN" sz="1600" kern="100" dirty="0">
                <a:solidFill>
                  <a:srgbClr val="000000"/>
                </a:solidFill>
                <a:effectLst/>
                <a:latin typeface="Courier New" panose="02070309020205020404" pitchFamily="49" charset="0"/>
                <a:ea typeface="方正仿宋简体"/>
              </a:rPr>
              <a:t>(10000)</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print("x:",</a:t>
            </a:r>
            <a:r>
              <a:rPr lang="en-US" altLang="zh-CN" sz="1600" kern="100" dirty="0" err="1">
                <a:solidFill>
                  <a:srgbClr val="000000"/>
                </a:solidFill>
                <a:effectLst/>
                <a:latin typeface="Courier New" panose="02070309020205020404" pitchFamily="49" charset="0"/>
                <a:ea typeface="方正仿宋简体"/>
              </a:rPr>
              <a:t>x.shape</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直方图的条数</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num_bins</a:t>
            </a:r>
            <a:r>
              <a:rPr lang="en-US" altLang="zh-CN" sz="1600" kern="100" dirty="0">
                <a:solidFill>
                  <a:srgbClr val="000000"/>
                </a:solidFill>
                <a:effectLst/>
                <a:latin typeface="Courier New" panose="02070309020205020404" pitchFamily="49" charset="0"/>
                <a:ea typeface="方正仿宋简体"/>
              </a:rPr>
              <a:t> = 50</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绘制直方图</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n, bins, patches = </a:t>
            </a:r>
            <a:r>
              <a:rPr lang="en-US" altLang="zh-CN" sz="1600" kern="100" dirty="0" err="1">
                <a:solidFill>
                  <a:srgbClr val="000000"/>
                </a:solidFill>
                <a:effectLst/>
                <a:latin typeface="Courier New" panose="02070309020205020404" pitchFamily="49" charset="0"/>
                <a:ea typeface="方正仿宋简体"/>
              </a:rPr>
              <a:t>plt.hist</a:t>
            </a:r>
            <a:r>
              <a:rPr lang="en-US" altLang="zh-CN" sz="1600" kern="100" dirty="0">
                <a:solidFill>
                  <a:srgbClr val="000000"/>
                </a:solidFill>
                <a:effectLst/>
                <a:latin typeface="Courier New" panose="02070309020205020404" pitchFamily="49" charset="0"/>
                <a:ea typeface="方正仿宋简体"/>
              </a:rPr>
              <a:t>(x, </a:t>
            </a:r>
            <a:r>
              <a:rPr lang="en-US" altLang="zh-CN" sz="1600" kern="100" dirty="0" err="1">
                <a:solidFill>
                  <a:srgbClr val="000000"/>
                </a:solidFill>
                <a:effectLst/>
                <a:latin typeface="Courier New" panose="02070309020205020404" pitchFamily="49" charset="0"/>
                <a:ea typeface="方正仿宋简体"/>
              </a:rPr>
              <a:t>num_bins</a:t>
            </a:r>
            <a:r>
              <a:rPr lang="en-US" altLang="zh-CN" sz="1600" kern="100" dirty="0">
                <a:solidFill>
                  <a:srgbClr val="000000"/>
                </a:solidFill>
                <a:effectLst/>
                <a:latin typeface="Courier New" panose="02070309020205020404" pitchFamily="49" charset="0"/>
                <a:ea typeface="方正仿宋简体"/>
              </a:rPr>
              <a:t>, normed=1, </a:t>
            </a:r>
          </a:p>
          <a:p>
            <a:pPr indent="266700">
              <a:lnSpc>
                <a:spcPts val="1600"/>
              </a:lnSpc>
            </a:pPr>
            <a:r>
              <a:rPr lang="en-US" altLang="zh-CN" sz="1600" kern="100" dirty="0">
                <a:solidFill>
                  <a:srgbClr val="000000"/>
                </a:solidFill>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facecolor</a:t>
            </a:r>
            <a:r>
              <a:rPr lang="en-US" altLang="zh-CN" sz="1600" kern="100" dirty="0">
                <a:solidFill>
                  <a:srgbClr val="000000"/>
                </a:solidFill>
                <a:effectLst/>
                <a:latin typeface="Courier New" panose="02070309020205020404" pitchFamily="49" charset="0"/>
                <a:ea typeface="方正仿宋简体"/>
              </a:rPr>
              <a:t>='green', alpha=0.5)</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添加一个最佳拟合和曲线</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y =norm.pdf(bins, mu, sigma) </a:t>
            </a:r>
            <a:r>
              <a:rPr lang="en-US" altLang="zh-CN" sz="1200" kern="100" dirty="0">
                <a:solidFill>
                  <a:srgbClr val="000000"/>
                </a:solidFill>
                <a:effectLst/>
                <a:latin typeface="Courier New" panose="02070309020205020404" pitchFamily="49" charset="0"/>
                <a:ea typeface="方正仿宋简体"/>
              </a:rPr>
              <a:t>#</a:t>
            </a:r>
            <a:r>
              <a:rPr lang="zh-CN" altLang="zh-CN" sz="1200" kern="100" dirty="0">
                <a:solidFill>
                  <a:srgbClr val="000000"/>
                </a:solidFill>
                <a:effectLst/>
                <a:latin typeface="Courier New" panose="02070309020205020404" pitchFamily="49" charset="0"/>
                <a:ea typeface="方正仿宋简体"/>
              </a:rPr>
              <a:t>返回关于数据的</a:t>
            </a:r>
            <a:r>
              <a:rPr lang="en-US" altLang="zh-CN" sz="1200" kern="100" dirty="0">
                <a:solidFill>
                  <a:srgbClr val="000000"/>
                </a:solidFill>
                <a:effectLst/>
                <a:latin typeface="Courier New" panose="02070309020205020404" pitchFamily="49" charset="0"/>
                <a:ea typeface="方正仿宋简体"/>
              </a:rPr>
              <a:t>pdf</a:t>
            </a:r>
            <a:r>
              <a:rPr lang="zh-CN" altLang="zh-CN" sz="1200" kern="100" dirty="0">
                <a:solidFill>
                  <a:srgbClr val="000000"/>
                </a:solidFill>
                <a:effectLst/>
                <a:latin typeface="Courier New" panose="02070309020205020404" pitchFamily="49" charset="0"/>
                <a:ea typeface="方正仿宋简体"/>
              </a:rPr>
              <a:t>数值（概率密度函数）</a:t>
            </a:r>
            <a:endParaRPr lang="zh-CN" altLang="zh-CN" sz="12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plt.plot</a:t>
            </a:r>
            <a:r>
              <a:rPr lang="en-US" altLang="zh-CN" sz="1600" kern="100" dirty="0">
                <a:solidFill>
                  <a:srgbClr val="000000"/>
                </a:solidFill>
                <a:effectLst/>
                <a:latin typeface="Courier New" panose="02070309020205020404" pitchFamily="49" charset="0"/>
                <a:ea typeface="方正仿宋简体"/>
              </a:rPr>
              <a:t>(bins, y, 'r--')</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plt.xlabel</a:t>
            </a:r>
            <a:r>
              <a:rPr lang="en-US" altLang="zh-CN" sz="1600" kern="100" dirty="0">
                <a:solidFill>
                  <a:srgbClr val="000000"/>
                </a:solidFill>
                <a:effectLst/>
                <a:latin typeface="Courier New" panose="02070309020205020404" pitchFamily="49" charset="0"/>
                <a:ea typeface="方正仿宋简体"/>
              </a:rPr>
              <a:t>('Smarts')</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plt.ylabel</a:t>
            </a:r>
            <a:r>
              <a:rPr lang="en-US" altLang="zh-CN" sz="1600" kern="100" dirty="0">
                <a:solidFill>
                  <a:srgbClr val="000000"/>
                </a:solidFill>
                <a:effectLst/>
                <a:latin typeface="Courier New" panose="02070309020205020404" pitchFamily="49" charset="0"/>
                <a:ea typeface="方正仿宋简体"/>
              </a:rPr>
              <a:t>('Probability')</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在图中添加公式需要使用</a:t>
            </a:r>
            <a:r>
              <a:rPr lang="en-US" altLang="zh-CN" sz="1600" kern="100" dirty="0">
                <a:solidFill>
                  <a:srgbClr val="000000"/>
                </a:solidFill>
                <a:effectLst/>
                <a:latin typeface="Courier New" panose="02070309020205020404" pitchFamily="49" charset="0"/>
                <a:ea typeface="方正仿宋简体"/>
              </a:rPr>
              <a:t>latex</a:t>
            </a:r>
            <a:r>
              <a:rPr lang="zh-CN" altLang="zh-CN" sz="1600" kern="100" dirty="0">
                <a:solidFill>
                  <a:srgbClr val="000000"/>
                </a:solidFill>
                <a:effectLst/>
                <a:latin typeface="Courier New" panose="02070309020205020404" pitchFamily="49" charset="0"/>
                <a:ea typeface="方正仿宋简体"/>
              </a:rPr>
              <a:t>的语法（</a:t>
            </a:r>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plt.title</a:t>
            </a:r>
            <a:r>
              <a:rPr lang="en-US" altLang="zh-CN" sz="1600" kern="100" dirty="0">
                <a:solidFill>
                  <a:srgbClr val="000000"/>
                </a:solidFill>
                <a:effectLst/>
                <a:latin typeface="Courier New" panose="02070309020205020404" pitchFamily="49" charset="0"/>
                <a:ea typeface="方正仿宋简体"/>
              </a:rPr>
              <a:t>('Histogram of IQ: $\mu=100$, $\sigma=15$')</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调整图像的间距，防止</a:t>
            </a:r>
            <a:r>
              <a:rPr lang="en-US" altLang="zh-CN" sz="1600" kern="100" dirty="0">
                <a:solidFill>
                  <a:srgbClr val="000000"/>
                </a:solidFill>
                <a:effectLst/>
                <a:latin typeface="Courier New" panose="02070309020205020404" pitchFamily="49" charset="0"/>
                <a:ea typeface="方正仿宋简体"/>
              </a:rPr>
              <a:t>y</a:t>
            </a:r>
            <a:r>
              <a:rPr lang="zh-CN" altLang="zh-CN" sz="1600" kern="100" dirty="0">
                <a:solidFill>
                  <a:srgbClr val="000000"/>
                </a:solidFill>
                <a:effectLst/>
                <a:latin typeface="Courier New" panose="02070309020205020404" pitchFamily="49" charset="0"/>
                <a:ea typeface="方正仿宋简体"/>
              </a:rPr>
              <a:t>轴数值与</a:t>
            </a:r>
            <a:r>
              <a:rPr lang="en-US" altLang="zh-CN" sz="1600" kern="100" dirty="0">
                <a:solidFill>
                  <a:srgbClr val="000000"/>
                </a:solidFill>
                <a:effectLst/>
                <a:latin typeface="Courier New" panose="02070309020205020404" pitchFamily="49" charset="0"/>
                <a:ea typeface="方正仿宋简体"/>
              </a:rPr>
              <a:t>label</a:t>
            </a:r>
            <a:r>
              <a:rPr lang="zh-CN" altLang="zh-CN" sz="1600" kern="100" dirty="0">
                <a:solidFill>
                  <a:srgbClr val="000000"/>
                </a:solidFill>
                <a:effectLst/>
                <a:latin typeface="Courier New" panose="02070309020205020404" pitchFamily="49" charset="0"/>
                <a:ea typeface="方正仿宋简体"/>
              </a:rPr>
              <a:t>重合</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plt.subplots_adjust</a:t>
            </a:r>
            <a:r>
              <a:rPr lang="en-US" altLang="zh-CN" sz="1600" kern="100" dirty="0">
                <a:solidFill>
                  <a:srgbClr val="000000"/>
                </a:solidFill>
                <a:effectLst/>
                <a:latin typeface="Courier New" panose="02070309020205020404" pitchFamily="49" charset="0"/>
                <a:ea typeface="方正仿宋简体"/>
              </a:rPr>
              <a:t>(left=0.15)</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plt.show</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print("bind:\</a:t>
            </a:r>
            <a:r>
              <a:rPr lang="en-US" altLang="zh-CN" sz="1600" kern="100" dirty="0" err="1">
                <a:solidFill>
                  <a:srgbClr val="000000"/>
                </a:solidFill>
                <a:effectLst/>
                <a:latin typeface="Courier New" panose="02070309020205020404" pitchFamily="49" charset="0"/>
                <a:ea typeface="方正仿宋简体"/>
              </a:rPr>
              <a:t>n",bins</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p:txBody>
      </p:sp>
      <p:pic>
        <p:nvPicPr>
          <p:cNvPr id="6146" name="图片 98">
            <a:extLst>
              <a:ext uri="{FF2B5EF4-FFF2-40B4-BE49-F238E27FC236}">
                <a16:creationId xmlns:a16="http://schemas.microsoft.com/office/drawing/2014/main" id="{20579BE2-D357-B0F1-4EAF-0E699D962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42" b="2328"/>
          <a:stretch>
            <a:fillRect/>
          </a:stretch>
        </p:blipFill>
        <p:spPr bwMode="auto">
          <a:xfrm>
            <a:off x="7267463" y="3335431"/>
            <a:ext cx="4797843" cy="325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20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E1407ED-E255-956A-20E0-525C3328FAF6}"/>
              </a:ext>
            </a:extLst>
          </p:cNvPr>
          <p:cNvSpPr txBox="1"/>
          <p:nvPr/>
        </p:nvSpPr>
        <p:spPr>
          <a:xfrm>
            <a:off x="1105220" y="885948"/>
            <a:ext cx="9644743" cy="2031325"/>
          </a:xfrm>
          <a:prstGeom prst="rect">
            <a:avLst/>
          </a:prstGeom>
          <a:noFill/>
        </p:spPr>
        <p:txBody>
          <a:bodyPr wrap="square">
            <a:spAutoFit/>
          </a:bodyPr>
          <a:lstStyle/>
          <a:p>
            <a:pPr indent="266700">
              <a:lnSpc>
                <a:spcPct val="200000"/>
              </a:lnSpc>
            </a:pPr>
            <a:r>
              <a:rPr lang="en-US" altLang="zh-CN" sz="1800" b="1" kern="100" dirty="0">
                <a:effectLst/>
                <a:latin typeface="Arial" panose="020B0604020202020204" pitchFamily="34" charset="0"/>
                <a:ea typeface="黑体" panose="02010609060101010101" pitchFamily="49" charset="-122"/>
                <a:cs typeface="Times New Roman" panose="02020603050405020304" pitchFamily="18" charset="0"/>
              </a:rPr>
              <a:t>3</a:t>
            </a: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．等值线图</a:t>
            </a:r>
            <a:endParaRPr lang="zh-CN" altLang="zh-CN" sz="1800" b="1" kern="1050" dirty="0">
              <a:effectLst/>
              <a:latin typeface="Arial" panose="020B0604020202020204" pitchFamily="34" charset="0"/>
              <a:ea typeface="黑体" panose="02010609060101010101" pitchFamily="49" charset="-122"/>
              <a:cs typeface="Times New Roman" panose="02020603050405020304" pitchFamily="18" charset="0"/>
            </a:endParaRPr>
          </a:p>
          <a:p>
            <a:pPr indent="266700"/>
            <a:r>
              <a:rPr lang="zh-CN" altLang="zh-CN" sz="1800" kern="100" dirty="0">
                <a:effectLst/>
                <a:latin typeface="Times New Roman" panose="02020603050405020304" pitchFamily="18" charset="0"/>
                <a:ea typeface="宋体" panose="02010600030101010101" pitchFamily="2" charset="-122"/>
              </a:rPr>
              <a:t>等值线图又称等量线图，是以相等数值点的连线表示连续分布且逐渐变化的数量特征的一种图形，是用数值相等各点联成的曲线（等值线）在平面上的投影来表示被摄物体的外形和大小的图。</a:t>
            </a:r>
            <a:endParaRPr lang="zh-CN" altLang="zh-CN" sz="1800" kern="105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我们可以使用</a:t>
            </a:r>
            <a:r>
              <a:rPr lang="en-US" altLang="zh-CN" sz="1800" kern="100" dirty="0">
                <a:effectLst/>
                <a:latin typeface="Times New Roman" panose="02020603050405020304" pitchFamily="18" charset="0"/>
                <a:ea typeface="宋体" panose="02010600030101010101" pitchFamily="2" charset="-122"/>
              </a:rPr>
              <a:t>contour()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函数将三维图像在二维空间上表示，并使用</a:t>
            </a:r>
            <a:r>
              <a:rPr lang="en-US" altLang="zh-CN" sz="1800" kern="100" dirty="0" err="1">
                <a:effectLst/>
                <a:latin typeface="Times New Roman" panose="02020603050405020304" pitchFamily="18" charset="0"/>
                <a:ea typeface="宋体" panose="02010600030101010101" pitchFamily="2" charset="-122"/>
              </a:rPr>
              <a:t>clabel</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函数在每条线上显示数据值的大小。</a:t>
            </a:r>
            <a:endParaRPr lang="zh-CN" altLang="en-US" dirty="0"/>
          </a:p>
        </p:txBody>
      </p:sp>
      <p:sp>
        <p:nvSpPr>
          <p:cNvPr id="5" name="文本框 4">
            <a:extLst>
              <a:ext uri="{FF2B5EF4-FFF2-40B4-BE49-F238E27FC236}">
                <a16:creationId xmlns:a16="http://schemas.microsoft.com/office/drawing/2014/main" id="{971F1AD4-BD5B-6870-504C-3025BD112A23}"/>
              </a:ext>
            </a:extLst>
          </p:cNvPr>
          <p:cNvSpPr txBox="1"/>
          <p:nvPr/>
        </p:nvSpPr>
        <p:spPr>
          <a:xfrm>
            <a:off x="1006609" y="3429000"/>
            <a:ext cx="9981560" cy="1477328"/>
          </a:xfrm>
          <a:prstGeom prst="rect">
            <a:avLst/>
          </a:prstGeom>
          <a:noFill/>
        </p:spPr>
        <p:txBody>
          <a:bodyPr wrap="square">
            <a:spAutoFit/>
          </a:bodyPr>
          <a:lstStyle/>
          <a:p>
            <a:pPr indent="266700"/>
            <a:r>
              <a:rPr lang="en-US" altLang="zh-CN" sz="1800" kern="100" dirty="0">
                <a:solidFill>
                  <a:srgbClr val="000000"/>
                </a:solidFill>
                <a:effectLst/>
                <a:latin typeface="Courier New" panose="02070309020205020404" pitchFamily="49" charset="0"/>
                <a:ea typeface="方正仿宋简体"/>
              </a:rPr>
              <a:t>## matplotlib</a:t>
            </a:r>
            <a:r>
              <a:rPr lang="zh-CN" altLang="zh-CN" sz="1800" kern="100" dirty="0">
                <a:solidFill>
                  <a:srgbClr val="000000"/>
                </a:solidFill>
                <a:effectLst/>
                <a:latin typeface="Courier New" panose="02070309020205020404" pitchFamily="49" charset="0"/>
                <a:ea typeface="方正仿宋简体"/>
              </a:rPr>
              <a:t>绘制</a:t>
            </a:r>
            <a:r>
              <a:rPr lang="en-US" altLang="zh-CN" sz="1800" kern="100" dirty="0">
                <a:solidFill>
                  <a:srgbClr val="000000"/>
                </a:solidFill>
                <a:effectLst/>
                <a:latin typeface="Courier New" panose="02070309020205020404" pitchFamily="49" charset="0"/>
                <a:ea typeface="方正仿宋简体"/>
              </a:rPr>
              <a:t>3d</a:t>
            </a:r>
            <a:r>
              <a:rPr lang="zh-CN" altLang="zh-CN" sz="1800" kern="100" dirty="0">
                <a:solidFill>
                  <a:srgbClr val="000000"/>
                </a:solidFill>
                <a:effectLst/>
                <a:latin typeface="Courier New" panose="02070309020205020404" pitchFamily="49" charset="0"/>
                <a:ea typeface="方正仿宋简体"/>
              </a:rPr>
              <a:t>图像</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numpy</a:t>
            </a:r>
            <a:r>
              <a:rPr lang="en-US" altLang="zh-CN" sz="1800" kern="100" dirty="0">
                <a:solidFill>
                  <a:srgbClr val="000000"/>
                </a:solidFill>
                <a:effectLst/>
                <a:latin typeface="Courier New" panose="02070309020205020404" pitchFamily="49" charset="0"/>
                <a:ea typeface="方正仿宋简体"/>
              </a:rPr>
              <a:t> as np</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from matplotlib import cm</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matplotlib.pyplot</a:t>
            </a:r>
            <a:r>
              <a:rPr lang="en-US" altLang="zh-CN" sz="1800" kern="100" dirty="0">
                <a:solidFill>
                  <a:srgbClr val="000000"/>
                </a:solidFill>
                <a:effectLst/>
                <a:latin typeface="Courier New" panose="02070309020205020404" pitchFamily="49" charset="0"/>
                <a:ea typeface="方正仿宋简体"/>
              </a:rPr>
              <a:t> as </a:t>
            </a:r>
            <a:r>
              <a:rPr lang="en-US" altLang="zh-CN" sz="1800" kern="100" dirty="0" err="1">
                <a:solidFill>
                  <a:srgbClr val="000000"/>
                </a:solidFill>
                <a:effectLst/>
                <a:latin typeface="Courier New" panose="02070309020205020404" pitchFamily="49" charset="0"/>
                <a:ea typeface="方正仿宋简体"/>
              </a:rPr>
              <a:t>plt</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from mpl_toolkits.mplot3d import Axes3D</a:t>
            </a:r>
            <a:endParaRPr lang="zh-CN" altLang="zh-CN" sz="1800" kern="100" dirty="0">
              <a:effectLst/>
              <a:latin typeface="Courier New" panose="02070309020205020404" pitchFamily="49" charset="0"/>
              <a:ea typeface="方正仿宋简体"/>
            </a:endParaRPr>
          </a:p>
        </p:txBody>
      </p:sp>
    </p:spTree>
    <p:extLst>
      <p:ext uri="{BB962C8B-B14F-4D97-AF65-F5344CB8AC3E}">
        <p14:creationId xmlns:p14="http://schemas.microsoft.com/office/powerpoint/2010/main" val="62794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0390F95-D707-E524-537E-94D909E1C4E7}"/>
              </a:ext>
            </a:extLst>
          </p:cNvPr>
          <p:cNvSpPr txBox="1"/>
          <p:nvPr/>
        </p:nvSpPr>
        <p:spPr>
          <a:xfrm>
            <a:off x="376878" y="789577"/>
            <a:ext cx="7998719" cy="5632311"/>
          </a:xfrm>
          <a:prstGeom prst="rect">
            <a:avLst/>
          </a:prstGeom>
          <a:noFill/>
        </p:spPr>
        <p:txBody>
          <a:bodyPr wrap="square">
            <a:spAutoFit/>
          </a:bodyPr>
          <a:lstStyle/>
          <a:p>
            <a:pPr indent="266700"/>
            <a:r>
              <a:rPr lang="en-US" altLang="zh-CN" sz="1800" kern="100" dirty="0">
                <a:solidFill>
                  <a:srgbClr val="000000"/>
                </a:solidFill>
                <a:effectLst/>
                <a:latin typeface="Courier New" panose="02070309020205020404" pitchFamily="49" charset="0"/>
                <a:ea typeface="方正仿宋简体"/>
              </a:rPr>
              <a:t>## </a:t>
            </a:r>
            <a:r>
              <a:rPr lang="zh-CN" altLang="zh-CN" sz="1800" kern="100" dirty="0">
                <a:solidFill>
                  <a:srgbClr val="000000"/>
                </a:solidFill>
                <a:effectLst/>
                <a:latin typeface="Courier New" panose="02070309020205020404" pitchFamily="49" charset="0"/>
                <a:ea typeface="方正仿宋简体"/>
              </a:rPr>
              <a:t>生成数据</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delta = 0.2</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x = </a:t>
            </a:r>
            <a:r>
              <a:rPr lang="en-US" altLang="zh-CN" sz="1800" kern="100" dirty="0" err="1">
                <a:solidFill>
                  <a:srgbClr val="000000"/>
                </a:solidFill>
                <a:effectLst/>
                <a:latin typeface="Courier New" panose="02070309020205020404" pitchFamily="49" charset="0"/>
                <a:ea typeface="方正仿宋简体"/>
              </a:rPr>
              <a:t>np.arange</a:t>
            </a:r>
            <a:r>
              <a:rPr lang="en-US" altLang="zh-CN" sz="1800" kern="100" dirty="0">
                <a:solidFill>
                  <a:srgbClr val="000000"/>
                </a:solidFill>
                <a:effectLst/>
                <a:latin typeface="Courier New" panose="02070309020205020404" pitchFamily="49" charset="0"/>
                <a:ea typeface="方正仿宋简体"/>
              </a:rPr>
              <a:t>(-3, 3, delta)</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y = </a:t>
            </a:r>
            <a:r>
              <a:rPr lang="en-US" altLang="zh-CN" sz="1800" kern="100" dirty="0" err="1">
                <a:solidFill>
                  <a:srgbClr val="000000"/>
                </a:solidFill>
                <a:effectLst/>
                <a:latin typeface="Courier New" panose="02070309020205020404" pitchFamily="49" charset="0"/>
                <a:ea typeface="方正仿宋简体"/>
              </a:rPr>
              <a:t>np.arange</a:t>
            </a:r>
            <a:r>
              <a:rPr lang="en-US" altLang="zh-CN" sz="1800" kern="100" dirty="0">
                <a:solidFill>
                  <a:srgbClr val="000000"/>
                </a:solidFill>
                <a:effectLst/>
                <a:latin typeface="Courier New" panose="02070309020205020404" pitchFamily="49" charset="0"/>
                <a:ea typeface="方正仿宋简体"/>
              </a:rPr>
              <a:t>(-3, 3, delta)</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X, Y = </a:t>
            </a:r>
            <a:r>
              <a:rPr lang="en-US" altLang="zh-CN" sz="1800" kern="100" dirty="0" err="1">
                <a:solidFill>
                  <a:srgbClr val="000000"/>
                </a:solidFill>
                <a:effectLst/>
                <a:latin typeface="Courier New" panose="02070309020205020404" pitchFamily="49" charset="0"/>
                <a:ea typeface="方正仿宋简体"/>
              </a:rPr>
              <a:t>np.meshgrid</a:t>
            </a:r>
            <a:r>
              <a:rPr lang="en-US" altLang="zh-CN" sz="1800" kern="100" dirty="0">
                <a:solidFill>
                  <a:srgbClr val="000000"/>
                </a:solidFill>
                <a:effectLst/>
                <a:latin typeface="Courier New" panose="02070309020205020404" pitchFamily="49" charset="0"/>
                <a:ea typeface="方正仿宋简体"/>
              </a:rPr>
              <a:t>(x, y)</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Z = X**2 + Y**2</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x=</a:t>
            </a:r>
            <a:r>
              <a:rPr lang="en-US" altLang="zh-CN" sz="1800" kern="100" dirty="0" err="1">
                <a:solidFill>
                  <a:srgbClr val="000000"/>
                </a:solidFill>
                <a:effectLst/>
                <a:latin typeface="Courier New" panose="02070309020205020404" pitchFamily="49" charset="0"/>
                <a:ea typeface="方正仿宋简体"/>
              </a:rPr>
              <a:t>X.flatten</a:t>
            </a:r>
            <a:r>
              <a:rPr lang="en-US" altLang="zh-CN" sz="1100" kern="100" dirty="0">
                <a:solidFill>
                  <a:srgbClr val="000000"/>
                </a:solidFill>
                <a:effectLst/>
                <a:latin typeface="Courier New" panose="02070309020205020404" pitchFamily="49" charset="0"/>
                <a:ea typeface="方正仿宋简体"/>
              </a:rPr>
              <a:t>()#</a:t>
            </a:r>
            <a:r>
              <a:rPr lang="zh-CN" altLang="zh-CN" sz="1100" kern="100" dirty="0">
                <a:solidFill>
                  <a:srgbClr val="000000"/>
                </a:solidFill>
                <a:effectLst/>
                <a:latin typeface="Courier New" panose="02070309020205020404" pitchFamily="49" charset="0"/>
                <a:ea typeface="方正仿宋简体"/>
              </a:rPr>
              <a:t>返回一维的数组，但该函数只适用于</a:t>
            </a:r>
            <a:r>
              <a:rPr lang="en-US" altLang="zh-CN" sz="1100" kern="100" dirty="0" err="1">
                <a:solidFill>
                  <a:srgbClr val="000000"/>
                </a:solidFill>
                <a:effectLst/>
                <a:latin typeface="Courier New" panose="02070309020205020404" pitchFamily="49" charset="0"/>
                <a:ea typeface="方正仿宋简体"/>
              </a:rPr>
              <a:t>numpy</a:t>
            </a:r>
            <a:r>
              <a:rPr lang="zh-CN" altLang="zh-CN" sz="1100" kern="100" dirty="0">
                <a:solidFill>
                  <a:srgbClr val="000000"/>
                </a:solidFill>
                <a:effectLst/>
                <a:latin typeface="Courier New" panose="02070309020205020404" pitchFamily="49" charset="0"/>
                <a:ea typeface="方正仿宋简体"/>
              </a:rPr>
              <a:t>对象（</a:t>
            </a:r>
            <a:r>
              <a:rPr lang="en-US" altLang="zh-CN" sz="1100" kern="100" dirty="0">
                <a:solidFill>
                  <a:srgbClr val="000000"/>
                </a:solidFill>
                <a:effectLst/>
                <a:latin typeface="Courier New" panose="02070309020205020404" pitchFamily="49" charset="0"/>
                <a:ea typeface="方正仿宋简体"/>
              </a:rPr>
              <a:t>array</a:t>
            </a:r>
            <a:r>
              <a:rPr lang="zh-CN" altLang="zh-CN" sz="1100" kern="100" dirty="0">
                <a:solidFill>
                  <a:srgbClr val="000000"/>
                </a:solidFill>
                <a:effectLst/>
                <a:latin typeface="Courier New" panose="02070309020205020404" pitchFamily="49" charset="0"/>
                <a:ea typeface="方正仿宋简体"/>
              </a:rPr>
              <a:t>或者</a:t>
            </a:r>
            <a:r>
              <a:rPr lang="en-US" altLang="zh-CN" sz="1100" kern="100" dirty="0">
                <a:solidFill>
                  <a:srgbClr val="000000"/>
                </a:solidFill>
                <a:effectLst/>
                <a:latin typeface="Courier New" panose="02070309020205020404" pitchFamily="49" charset="0"/>
                <a:ea typeface="方正仿宋简体"/>
              </a:rPr>
              <a:t>mat</a:t>
            </a:r>
            <a:r>
              <a:rPr lang="zh-CN" altLang="zh-CN" sz="1100" kern="100" dirty="0">
                <a:solidFill>
                  <a:srgbClr val="000000"/>
                </a:solidFill>
                <a:effectLst/>
                <a:latin typeface="Courier New" panose="02070309020205020404" pitchFamily="49" charset="0"/>
                <a:ea typeface="方正仿宋简体"/>
              </a:rPr>
              <a:t>）</a:t>
            </a:r>
            <a:endParaRPr lang="zh-CN" altLang="zh-CN" sz="11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y=</a:t>
            </a:r>
            <a:r>
              <a:rPr lang="en-US" altLang="zh-CN" sz="1800" kern="100" dirty="0" err="1">
                <a:solidFill>
                  <a:srgbClr val="000000"/>
                </a:solidFill>
                <a:effectLst/>
                <a:latin typeface="Courier New" panose="02070309020205020404" pitchFamily="49" charset="0"/>
                <a:ea typeface="方正仿宋简体"/>
              </a:rPr>
              <a:t>Y.flatten</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z=</a:t>
            </a:r>
            <a:r>
              <a:rPr lang="en-US" altLang="zh-CN" sz="1800" kern="100" dirty="0" err="1">
                <a:solidFill>
                  <a:srgbClr val="000000"/>
                </a:solidFill>
                <a:effectLst/>
                <a:latin typeface="Courier New" panose="02070309020205020404" pitchFamily="49" charset="0"/>
                <a:ea typeface="方正仿宋简体"/>
              </a:rPr>
              <a:t>Z.flatten</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fig = </a:t>
            </a:r>
            <a:r>
              <a:rPr lang="en-US" altLang="zh-CN" sz="1800" kern="100" dirty="0" err="1">
                <a:solidFill>
                  <a:srgbClr val="000000"/>
                </a:solidFill>
                <a:effectLst/>
                <a:latin typeface="Courier New" panose="02070309020205020404" pitchFamily="49" charset="0"/>
                <a:ea typeface="方正仿宋简体"/>
              </a:rPr>
              <a:t>plt.figure</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figsize</a:t>
            </a:r>
            <a:r>
              <a:rPr lang="en-US" altLang="zh-CN" sz="1800" kern="100" dirty="0">
                <a:solidFill>
                  <a:srgbClr val="000000"/>
                </a:solidFill>
                <a:effectLst/>
                <a:latin typeface="Courier New" panose="02070309020205020404" pitchFamily="49" charset="0"/>
                <a:ea typeface="方正仿宋简体"/>
              </a:rPr>
              <a:t>=(12,6))</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ax1 = </a:t>
            </a:r>
            <a:r>
              <a:rPr lang="en-US" altLang="zh-CN" sz="1800" kern="100" dirty="0" err="1">
                <a:solidFill>
                  <a:srgbClr val="000000"/>
                </a:solidFill>
                <a:effectLst/>
                <a:latin typeface="Courier New" panose="02070309020205020404" pitchFamily="49" charset="0"/>
                <a:ea typeface="方正仿宋简体"/>
              </a:rPr>
              <a:t>fig.add_subplot</a:t>
            </a:r>
            <a:r>
              <a:rPr lang="en-US" altLang="zh-CN" sz="1800" kern="100" dirty="0">
                <a:solidFill>
                  <a:srgbClr val="000000"/>
                </a:solidFill>
                <a:effectLst/>
                <a:latin typeface="Courier New" panose="02070309020205020404" pitchFamily="49" charset="0"/>
                <a:ea typeface="方正仿宋简体"/>
              </a:rPr>
              <a:t>(121, projection='3d')</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ax1.plot_trisurf(</a:t>
            </a:r>
            <a:r>
              <a:rPr lang="en-US" altLang="zh-CN" sz="1800" kern="100" dirty="0" err="1">
                <a:solidFill>
                  <a:srgbClr val="000000"/>
                </a:solidFill>
                <a:effectLst/>
                <a:latin typeface="Courier New" panose="02070309020205020404" pitchFamily="49" charset="0"/>
                <a:ea typeface="方正仿宋简体"/>
              </a:rPr>
              <a:t>x,y,z</a:t>
            </a:r>
            <a:r>
              <a:rPr lang="en-US" altLang="zh-CN" sz="1800" kern="100" dirty="0">
                <a:solidFill>
                  <a:srgbClr val="000000"/>
                </a:solidFill>
                <a:effectLst/>
                <a:latin typeface="Courier New" panose="02070309020205020404" pitchFamily="49" charset="0"/>
                <a:ea typeface="方正仿宋简体"/>
              </a:rPr>
              <a:t>, </a:t>
            </a:r>
            <a:r>
              <a:rPr lang="en-US" altLang="zh-CN" sz="1800" kern="100" dirty="0" err="1">
                <a:solidFill>
                  <a:srgbClr val="000000"/>
                </a:solidFill>
                <a:effectLst/>
                <a:latin typeface="Courier New" panose="02070309020205020404" pitchFamily="49" charset="0"/>
                <a:ea typeface="方正仿宋简体"/>
              </a:rPr>
              <a:t>cmap</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cm.jet</a:t>
            </a:r>
            <a:r>
              <a:rPr lang="en-US" altLang="zh-CN" sz="1800" kern="100" dirty="0">
                <a:solidFill>
                  <a:srgbClr val="000000"/>
                </a:solidFill>
                <a:effectLst/>
                <a:latin typeface="Courier New" panose="02070309020205020404" pitchFamily="49" charset="0"/>
                <a:ea typeface="方正仿宋简体"/>
              </a:rPr>
              <a:t>, linewidth=0.01) </a:t>
            </a:r>
          </a:p>
          <a:p>
            <a:pPr indent="266700"/>
            <a:r>
              <a:rPr lang="en-US" altLang="zh-CN" kern="100" dirty="0">
                <a:solidFill>
                  <a:srgbClr val="000000"/>
                </a:solidFill>
                <a:latin typeface="Courier New" panose="02070309020205020404" pitchFamily="49" charset="0"/>
                <a:ea typeface="方正仿宋简体"/>
              </a:rPr>
              <a:t>     </a:t>
            </a:r>
            <a:r>
              <a:rPr lang="en-US" altLang="zh-CN" sz="1000" kern="100" dirty="0">
                <a:solidFill>
                  <a:srgbClr val="000000"/>
                </a:solidFill>
                <a:effectLst/>
                <a:latin typeface="Courier New" panose="02070309020205020404" pitchFamily="49" charset="0"/>
                <a:ea typeface="方正仿宋简体"/>
              </a:rPr>
              <a:t>#cmap</a:t>
            </a:r>
            <a:r>
              <a:rPr lang="zh-CN" altLang="zh-CN" sz="1000" kern="100" dirty="0">
                <a:solidFill>
                  <a:srgbClr val="000000"/>
                </a:solidFill>
                <a:effectLst/>
                <a:latin typeface="Courier New" panose="02070309020205020404" pitchFamily="49" charset="0"/>
                <a:ea typeface="方正仿宋简体"/>
              </a:rPr>
              <a:t>指颜色，默认绘制为</a:t>
            </a:r>
            <a:r>
              <a:rPr lang="en-US" altLang="zh-CN" sz="1000" kern="100" dirty="0">
                <a:solidFill>
                  <a:srgbClr val="000000"/>
                </a:solidFill>
                <a:effectLst/>
                <a:latin typeface="Courier New" panose="02070309020205020404" pitchFamily="49" charset="0"/>
                <a:ea typeface="方正仿宋简体"/>
              </a:rPr>
              <a:t>RGB(A)</a:t>
            </a:r>
            <a:r>
              <a:rPr lang="zh-CN" altLang="zh-CN" sz="1000" kern="100" dirty="0">
                <a:solidFill>
                  <a:srgbClr val="000000"/>
                </a:solidFill>
                <a:effectLst/>
                <a:latin typeface="Courier New" panose="02070309020205020404" pitchFamily="49" charset="0"/>
                <a:ea typeface="方正仿宋简体"/>
              </a:rPr>
              <a:t>颜色空间，</a:t>
            </a:r>
            <a:r>
              <a:rPr lang="en-US" altLang="zh-CN" sz="1000" kern="100" dirty="0">
                <a:solidFill>
                  <a:srgbClr val="000000"/>
                </a:solidFill>
                <a:effectLst/>
                <a:latin typeface="Courier New" panose="02070309020205020404" pitchFamily="49" charset="0"/>
                <a:ea typeface="方正仿宋简体"/>
              </a:rPr>
              <a:t>jet</a:t>
            </a:r>
            <a:r>
              <a:rPr lang="zh-CN" altLang="zh-CN" sz="1000" kern="100" dirty="0">
                <a:solidFill>
                  <a:srgbClr val="000000"/>
                </a:solidFill>
                <a:effectLst/>
                <a:latin typeface="Courier New" panose="02070309020205020404" pitchFamily="49" charset="0"/>
                <a:ea typeface="方正仿宋简体"/>
              </a:rPr>
              <a:t>表示“蓝</a:t>
            </a:r>
            <a:r>
              <a:rPr lang="en-US" altLang="zh-CN" sz="1000" kern="100" dirty="0">
                <a:solidFill>
                  <a:srgbClr val="000000"/>
                </a:solidFill>
                <a:effectLst/>
                <a:latin typeface="Courier New" panose="02070309020205020404" pitchFamily="49" charset="0"/>
                <a:ea typeface="方正仿宋简体"/>
              </a:rPr>
              <a:t>-</a:t>
            </a:r>
            <a:r>
              <a:rPr lang="zh-CN" altLang="zh-CN" sz="1000" kern="100" dirty="0">
                <a:solidFill>
                  <a:srgbClr val="000000"/>
                </a:solidFill>
                <a:effectLst/>
                <a:latin typeface="Courier New" panose="02070309020205020404" pitchFamily="49" charset="0"/>
                <a:ea typeface="方正仿宋简体"/>
              </a:rPr>
              <a:t>青</a:t>
            </a:r>
            <a:r>
              <a:rPr lang="en-US" altLang="zh-CN" sz="1000" kern="100" dirty="0">
                <a:solidFill>
                  <a:srgbClr val="000000"/>
                </a:solidFill>
                <a:effectLst/>
                <a:latin typeface="Courier New" panose="02070309020205020404" pitchFamily="49" charset="0"/>
                <a:ea typeface="方正仿宋简体"/>
              </a:rPr>
              <a:t>-</a:t>
            </a:r>
            <a:r>
              <a:rPr lang="zh-CN" altLang="zh-CN" sz="1000" kern="100" dirty="0">
                <a:solidFill>
                  <a:srgbClr val="000000"/>
                </a:solidFill>
                <a:effectLst/>
                <a:latin typeface="Courier New" panose="02070309020205020404" pitchFamily="49" charset="0"/>
                <a:ea typeface="方正仿宋简体"/>
              </a:rPr>
              <a:t>黄</a:t>
            </a:r>
            <a:r>
              <a:rPr lang="en-US" altLang="zh-CN" sz="1000" kern="100" dirty="0">
                <a:solidFill>
                  <a:srgbClr val="000000"/>
                </a:solidFill>
                <a:effectLst/>
                <a:latin typeface="Courier New" panose="02070309020205020404" pitchFamily="49" charset="0"/>
                <a:ea typeface="方正仿宋简体"/>
              </a:rPr>
              <a:t>-</a:t>
            </a:r>
            <a:r>
              <a:rPr lang="zh-CN" altLang="zh-CN" sz="1000" kern="100" dirty="0">
                <a:solidFill>
                  <a:srgbClr val="000000"/>
                </a:solidFill>
                <a:effectLst/>
                <a:latin typeface="Courier New" panose="02070309020205020404" pitchFamily="49" charset="0"/>
                <a:ea typeface="方正仿宋简体"/>
              </a:rPr>
              <a:t>红”颜色</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plt.title</a:t>
            </a:r>
            <a:r>
              <a:rPr lang="en-US" altLang="zh-CN" sz="1800" kern="100" dirty="0">
                <a:solidFill>
                  <a:srgbClr val="000000"/>
                </a:solidFill>
                <a:effectLst/>
                <a:latin typeface="Courier New" panose="02070309020205020404" pitchFamily="49" charset="0"/>
                <a:ea typeface="方正仿宋简体"/>
              </a:rPr>
              <a:t>("3D")</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ax2 = </a:t>
            </a:r>
            <a:r>
              <a:rPr lang="en-US" altLang="zh-CN" sz="1800" kern="100" dirty="0" err="1">
                <a:solidFill>
                  <a:srgbClr val="000000"/>
                </a:solidFill>
                <a:effectLst/>
                <a:latin typeface="Courier New" panose="02070309020205020404" pitchFamily="49" charset="0"/>
                <a:ea typeface="方正仿宋简体"/>
              </a:rPr>
              <a:t>fig.add_subplot</a:t>
            </a:r>
            <a:r>
              <a:rPr lang="en-US" altLang="zh-CN" sz="1800" kern="100" dirty="0">
                <a:solidFill>
                  <a:srgbClr val="000000"/>
                </a:solidFill>
                <a:effectLst/>
                <a:latin typeface="Courier New" panose="02070309020205020404" pitchFamily="49" charset="0"/>
                <a:ea typeface="方正仿宋简体"/>
              </a:rPr>
              <a:t>(122)</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cs = ax2.contour(X, Y, Z,15,cmap='jet', ) </a:t>
            </a:r>
          </a:p>
          <a:p>
            <a:pPr indent="266700"/>
            <a:r>
              <a:rPr lang="en-US" altLang="zh-CN" kern="100" dirty="0">
                <a:solidFill>
                  <a:srgbClr val="000000"/>
                </a:solidFill>
                <a:latin typeface="Courier New" panose="02070309020205020404" pitchFamily="49" charset="0"/>
                <a:ea typeface="方正仿宋简体"/>
              </a:rPr>
              <a:t>     </a:t>
            </a:r>
            <a:r>
              <a:rPr lang="en-US" altLang="zh-CN" sz="1100" kern="100" dirty="0">
                <a:solidFill>
                  <a:srgbClr val="000000"/>
                </a:solidFill>
                <a:effectLst/>
                <a:latin typeface="Courier New" panose="02070309020205020404" pitchFamily="49" charset="0"/>
                <a:ea typeface="方正仿宋简体"/>
              </a:rPr>
              <a:t>#</a:t>
            </a:r>
            <a:r>
              <a:rPr lang="zh-CN" altLang="zh-CN" sz="1100" kern="100" dirty="0">
                <a:solidFill>
                  <a:srgbClr val="000000"/>
                </a:solidFill>
                <a:effectLst/>
                <a:latin typeface="Courier New" panose="02070309020205020404" pitchFamily="49" charset="0"/>
                <a:ea typeface="方正仿宋简体"/>
              </a:rPr>
              <a:t>注意这里是大写</a:t>
            </a:r>
            <a:r>
              <a:rPr lang="en-US" altLang="zh-CN" sz="1100" kern="100" dirty="0">
                <a:solidFill>
                  <a:srgbClr val="000000"/>
                </a:solidFill>
                <a:effectLst/>
                <a:latin typeface="Courier New" panose="02070309020205020404" pitchFamily="49" charset="0"/>
                <a:ea typeface="方正仿宋简体"/>
              </a:rPr>
              <a:t>X</a:t>
            </a:r>
            <a:r>
              <a:rPr lang="zh-CN" altLang="zh-CN" sz="1100" kern="100" dirty="0">
                <a:solidFill>
                  <a:srgbClr val="000000"/>
                </a:solidFill>
                <a:effectLst/>
                <a:latin typeface="Courier New" panose="02070309020205020404" pitchFamily="49" charset="0"/>
                <a:ea typeface="方正仿宋简体"/>
              </a:rPr>
              <a:t>，</a:t>
            </a:r>
            <a:r>
              <a:rPr lang="en-US" altLang="zh-CN" sz="1100" kern="100" dirty="0">
                <a:solidFill>
                  <a:srgbClr val="000000"/>
                </a:solidFill>
                <a:effectLst/>
                <a:latin typeface="Courier New" panose="02070309020205020404" pitchFamily="49" charset="0"/>
                <a:ea typeface="方正仿宋简体"/>
              </a:rPr>
              <a:t>Y</a:t>
            </a:r>
            <a:r>
              <a:rPr lang="zh-CN" altLang="zh-CN" sz="1100" kern="100" dirty="0">
                <a:solidFill>
                  <a:srgbClr val="000000"/>
                </a:solidFill>
                <a:effectLst/>
                <a:latin typeface="Courier New" panose="02070309020205020404" pitchFamily="49" charset="0"/>
                <a:ea typeface="方正仿宋简体"/>
              </a:rPr>
              <a:t>，</a:t>
            </a:r>
            <a:r>
              <a:rPr lang="en-US" altLang="zh-CN" sz="1100" kern="100" dirty="0">
                <a:solidFill>
                  <a:srgbClr val="000000"/>
                </a:solidFill>
                <a:effectLst/>
                <a:latin typeface="Courier New" panose="02070309020205020404" pitchFamily="49" charset="0"/>
                <a:ea typeface="方正仿宋简体"/>
              </a:rPr>
              <a:t>Z</a:t>
            </a:r>
            <a:r>
              <a:rPr lang="zh-CN" altLang="zh-CN" sz="1100" kern="100" dirty="0">
                <a:solidFill>
                  <a:srgbClr val="000000"/>
                </a:solidFill>
                <a:effectLst/>
                <a:latin typeface="Courier New" panose="02070309020205020404" pitchFamily="49" charset="0"/>
                <a:ea typeface="方正仿宋简体"/>
              </a:rPr>
              <a:t>。这里</a:t>
            </a:r>
            <a:r>
              <a:rPr lang="en-US" altLang="zh-CN" sz="1100" kern="100" dirty="0">
                <a:solidFill>
                  <a:srgbClr val="000000"/>
                </a:solidFill>
                <a:effectLst/>
                <a:latin typeface="Courier New" panose="02070309020205020404" pitchFamily="49" charset="0"/>
                <a:ea typeface="方正仿宋简体"/>
              </a:rPr>
              <a:t>15</a:t>
            </a:r>
            <a:r>
              <a:rPr lang="zh-CN" altLang="zh-CN" sz="1100" kern="100" dirty="0">
                <a:solidFill>
                  <a:srgbClr val="000000"/>
                </a:solidFill>
                <a:effectLst/>
                <a:latin typeface="Courier New" panose="02070309020205020404" pitchFamily="49" charset="0"/>
                <a:ea typeface="方正仿宋简体"/>
              </a:rPr>
              <a:t>代表的是显示等高线的密集程度，数值越大，画的等高线数就越多</a:t>
            </a:r>
            <a:endParaRPr lang="zh-CN" altLang="zh-CN" sz="11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ax2.clabel(cs, inline=True, </a:t>
            </a:r>
            <a:r>
              <a:rPr lang="en-US" altLang="zh-CN" sz="1800" kern="100" dirty="0" err="1">
                <a:solidFill>
                  <a:srgbClr val="000000"/>
                </a:solidFill>
                <a:effectLst/>
                <a:latin typeface="Courier New" panose="02070309020205020404" pitchFamily="49" charset="0"/>
                <a:ea typeface="方正仿宋简体"/>
              </a:rPr>
              <a:t>fontsize</a:t>
            </a:r>
            <a:r>
              <a:rPr lang="en-US" altLang="zh-CN" sz="1800" kern="100" dirty="0">
                <a:solidFill>
                  <a:srgbClr val="000000"/>
                </a:solidFill>
                <a:effectLst/>
                <a:latin typeface="Courier New" panose="02070309020205020404" pitchFamily="49" charset="0"/>
                <a:ea typeface="方正仿宋简体"/>
              </a:rPr>
              <a:t>=10, </a:t>
            </a:r>
            <a:r>
              <a:rPr lang="en-US" altLang="zh-CN" sz="1800" kern="100" dirty="0" err="1">
                <a:solidFill>
                  <a:srgbClr val="000000"/>
                </a:solidFill>
                <a:effectLst/>
                <a:latin typeface="Courier New" panose="02070309020205020404" pitchFamily="49" charset="0"/>
                <a:ea typeface="方正仿宋简体"/>
              </a:rPr>
              <a:t>fmt</a:t>
            </a:r>
            <a:r>
              <a:rPr lang="en-US" altLang="zh-CN" sz="1800" kern="100" dirty="0">
                <a:solidFill>
                  <a:srgbClr val="000000"/>
                </a:solidFill>
                <a:effectLst/>
                <a:latin typeface="Courier New" panose="02070309020205020404" pitchFamily="49" charset="0"/>
                <a:ea typeface="方正仿宋简体"/>
              </a:rPr>
              <a:t>='%1.1f')</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plt.title</a:t>
            </a:r>
            <a:r>
              <a:rPr lang="en-US" altLang="zh-CN" sz="1800" kern="100" dirty="0">
                <a:solidFill>
                  <a:srgbClr val="000000"/>
                </a:solidFill>
                <a:effectLst/>
                <a:latin typeface="Courier New" panose="02070309020205020404" pitchFamily="49" charset="0"/>
                <a:ea typeface="方正仿宋简体"/>
              </a:rPr>
              <a:t>("Contour")</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plt.show</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p:txBody>
      </p:sp>
      <p:pic>
        <p:nvPicPr>
          <p:cNvPr id="7170" name="图片 99">
            <a:extLst>
              <a:ext uri="{FF2B5EF4-FFF2-40B4-BE49-F238E27FC236}">
                <a16:creationId xmlns:a16="http://schemas.microsoft.com/office/drawing/2014/main" id="{79848B54-4227-AC32-64CB-D3D777B65E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20"/>
          <a:stretch/>
        </p:blipFill>
        <p:spPr bwMode="auto">
          <a:xfrm>
            <a:off x="8375596" y="12070"/>
            <a:ext cx="3439526" cy="341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99">
            <a:extLst>
              <a:ext uri="{FF2B5EF4-FFF2-40B4-BE49-F238E27FC236}">
                <a16:creationId xmlns:a16="http://schemas.microsoft.com/office/drawing/2014/main" id="{16B2A608-74F0-4081-8315-9A3EC23F4F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20"/>
          <a:stretch/>
        </p:blipFill>
        <p:spPr bwMode="auto">
          <a:xfrm>
            <a:off x="8154996" y="3429000"/>
            <a:ext cx="3793675" cy="329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40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6D103F7-4EEA-80B7-C3A3-85FD9BB62451}"/>
              </a:ext>
            </a:extLst>
          </p:cNvPr>
          <p:cNvSpPr txBox="1"/>
          <p:nvPr/>
        </p:nvSpPr>
        <p:spPr>
          <a:xfrm>
            <a:off x="499462" y="366623"/>
            <a:ext cx="10734595" cy="6124754"/>
          </a:xfrm>
          <a:prstGeom prst="rect">
            <a:avLst/>
          </a:prstGeom>
          <a:noFill/>
        </p:spPr>
        <p:txBody>
          <a:bodyPr wrap="square">
            <a:spAutoFit/>
          </a:bodyPr>
          <a:lstStyle/>
          <a:p>
            <a:pPr indent="266700"/>
            <a:r>
              <a:rPr lang="en-US" altLang="zh-CN" sz="2400" b="1" kern="100" dirty="0">
                <a:effectLst/>
                <a:latin typeface="Arial" panose="020B0604020202020204" pitchFamily="34" charset="0"/>
                <a:ea typeface="黑体" panose="02010609060101010101" pitchFamily="49" charset="-122"/>
                <a:cs typeface="Times New Roman" panose="02020603050405020304" pitchFamily="18" charset="0"/>
              </a:rPr>
              <a:t>4</a:t>
            </a:r>
            <a:r>
              <a:rPr lang="zh-CN" altLang="zh-CN" sz="2400" b="1" kern="100" dirty="0">
                <a:effectLst/>
                <a:latin typeface="Arial" panose="020B0604020202020204" pitchFamily="34" charset="0"/>
                <a:ea typeface="黑体" panose="02010609060101010101" pitchFamily="49" charset="-122"/>
                <a:cs typeface="Times New Roman" panose="02020603050405020304" pitchFamily="18" charset="0"/>
              </a:rPr>
              <a:t>．三维曲面图</a:t>
            </a:r>
            <a:endParaRPr lang="zh-CN" altLang="zh-CN" sz="2400" b="1" kern="1050" dirty="0">
              <a:effectLst/>
              <a:latin typeface="Arial" panose="020B0604020202020204" pitchFamily="34" charset="0"/>
              <a:ea typeface="黑体" panose="02010609060101010101" pitchFamily="49" charset="-122"/>
              <a:cs typeface="Times New Roman" panose="02020603050405020304" pitchFamily="18" charset="0"/>
            </a:endParaRPr>
          </a:p>
          <a:p>
            <a:pPr indent="266700"/>
            <a:r>
              <a:rPr lang="zh-CN" altLang="zh-CN" sz="2400" kern="100" dirty="0">
                <a:effectLst/>
                <a:latin typeface="Times New Roman" panose="02020603050405020304" pitchFamily="18" charset="0"/>
                <a:ea typeface="宋体" panose="02010600030101010101" pitchFamily="2" charset="-122"/>
              </a:rPr>
              <a:t>三维曲面图通常用来描绘三维空间的数值分布和形状。我们可以通过</a:t>
            </a:r>
            <a:r>
              <a:rPr lang="en-US" altLang="zh-CN" sz="2400" kern="100" dirty="0" err="1">
                <a:effectLst/>
                <a:latin typeface="Times New Roman" panose="02020603050405020304" pitchFamily="18" charset="0"/>
                <a:ea typeface="宋体" panose="02010600030101010101" pitchFamily="2" charset="-122"/>
              </a:rPr>
              <a:t>plot</a:t>
            </a:r>
            <a:r>
              <a:rPr lang="en-US" altLang="zh-CN" sz="2400" kern="100" dirty="0" err="1">
                <a:effectLst/>
                <a:latin typeface="宋体" panose="02010600030101010101" pitchFamily="2" charset="-122"/>
                <a:ea typeface="宋体" panose="02010600030101010101" pitchFamily="2" charset="-122"/>
              </a:rPr>
              <a:t>_</a:t>
            </a:r>
            <a:r>
              <a:rPr lang="en-US" altLang="zh-CN" sz="2400" kern="100" dirty="0" err="1">
                <a:effectLst/>
                <a:latin typeface="Times New Roman" panose="02020603050405020304" pitchFamily="18" charset="0"/>
                <a:ea typeface="宋体" panose="02010600030101010101" pitchFamily="2" charset="-122"/>
              </a:rPr>
              <a:t>surface</a:t>
            </a:r>
            <a:r>
              <a:rPr lang="en-US" altLang="zh-CN" sz="2400" kern="1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rPr>
              <a:t>函数来得到想要的图像，示例代码如下。</a:t>
            </a:r>
            <a:endParaRPr lang="zh-CN" altLang="zh-CN" sz="2400" kern="1050" dirty="0">
              <a:effectLst/>
              <a:latin typeface="Times New Roman" panose="02020603050405020304" pitchFamily="18" charset="0"/>
              <a:ea typeface="宋体" panose="02010600030101010101" pitchFamily="2" charset="-122"/>
            </a:endParaRPr>
          </a:p>
          <a:p>
            <a:pPr indent="266700"/>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三维图像＋各个轴的投影等高线</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from mpl_toolkits.mplot3d import axes3d</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import </a:t>
            </a:r>
            <a:r>
              <a:rPr lang="en-US" altLang="zh-CN" sz="1600" kern="100" dirty="0" err="1">
                <a:solidFill>
                  <a:srgbClr val="000000"/>
                </a:solidFill>
                <a:effectLst/>
                <a:latin typeface="Courier New" panose="02070309020205020404" pitchFamily="49" charset="0"/>
                <a:ea typeface="方正仿宋简体"/>
              </a:rPr>
              <a:t>matplotlib.pyplot</a:t>
            </a:r>
            <a:r>
              <a:rPr lang="en-US" altLang="zh-CN" sz="1600" kern="100" dirty="0">
                <a:solidFill>
                  <a:srgbClr val="000000"/>
                </a:solidFill>
                <a:effectLst/>
                <a:latin typeface="Courier New" panose="02070309020205020404" pitchFamily="49" charset="0"/>
                <a:ea typeface="方正仿宋简体"/>
              </a:rPr>
              <a:t> as </a:t>
            </a:r>
            <a:r>
              <a:rPr lang="en-US" altLang="zh-CN" sz="1600" kern="100" dirty="0" err="1">
                <a:solidFill>
                  <a:srgbClr val="000000"/>
                </a:solidFill>
                <a:effectLst/>
                <a:latin typeface="Courier New" panose="02070309020205020404" pitchFamily="49" charset="0"/>
                <a:ea typeface="方正仿宋简体"/>
              </a:rPr>
              <a:t>plt</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from matplotlib import cm</a:t>
            </a:r>
            <a:endParaRPr lang="zh-CN" altLang="zh-CN" sz="1600" kern="100" dirty="0">
              <a:effectLst/>
              <a:latin typeface="Courier New" panose="02070309020205020404" pitchFamily="49" charset="0"/>
              <a:ea typeface="方正仿宋简体"/>
            </a:endParaRPr>
          </a:p>
          <a:p>
            <a:pPr indent="266700"/>
            <a:r>
              <a:rPr lang="zh-CN" altLang="zh-CN" sz="1600" kern="100" dirty="0">
                <a:solidFill>
                  <a:srgbClr val="000000"/>
                </a:solidFill>
                <a:effectLst/>
                <a:latin typeface="Courier New" panose="02070309020205020404" pitchFamily="49" charset="0"/>
                <a:ea typeface="MS Gothic" panose="020B0609070205080204" pitchFamily="49" charset="-128"/>
                <a:cs typeface="MS Gothic" panose="020B0609070205080204" pitchFamily="49" charset="-128"/>
              </a:rPr>
              <a:t>​</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fig = </a:t>
            </a:r>
            <a:r>
              <a:rPr lang="en-US" altLang="zh-CN" sz="1600" kern="100" dirty="0" err="1">
                <a:solidFill>
                  <a:srgbClr val="000000"/>
                </a:solidFill>
                <a:effectLst/>
                <a:latin typeface="Courier New" panose="02070309020205020404" pitchFamily="49" charset="0"/>
                <a:ea typeface="方正仿宋简体"/>
              </a:rPr>
              <a:t>plt.figure</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figsize</a:t>
            </a:r>
            <a:r>
              <a:rPr lang="en-US" altLang="zh-CN" sz="1600" kern="100" dirty="0">
                <a:solidFill>
                  <a:srgbClr val="000000"/>
                </a:solidFill>
                <a:effectLst/>
                <a:latin typeface="Courier New" panose="02070309020205020404" pitchFamily="49" charset="0"/>
                <a:ea typeface="方正仿宋简体"/>
              </a:rPr>
              <a:t>=(8,6))</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ax = </a:t>
            </a:r>
            <a:r>
              <a:rPr lang="en-US" altLang="zh-CN" sz="1600" kern="100" dirty="0" err="1">
                <a:solidFill>
                  <a:srgbClr val="000000"/>
                </a:solidFill>
                <a:effectLst/>
                <a:latin typeface="Courier New" panose="02070309020205020404" pitchFamily="49" charset="0"/>
                <a:ea typeface="方正仿宋简体"/>
              </a:rPr>
              <a:t>fig.gca</a:t>
            </a:r>
            <a:r>
              <a:rPr lang="en-US" altLang="zh-CN" sz="1600" kern="100" dirty="0">
                <a:solidFill>
                  <a:srgbClr val="000000"/>
                </a:solidFill>
                <a:effectLst/>
                <a:latin typeface="Courier New" panose="02070309020205020404" pitchFamily="49" charset="0"/>
                <a:ea typeface="方正仿宋简体"/>
              </a:rPr>
              <a:t>(projection='3d')</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生成三维测试数据</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X, Y, Z = axes3d.get_test_data(0.05)</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ax.plot_surface</a:t>
            </a:r>
            <a:r>
              <a:rPr lang="en-US" altLang="zh-CN" sz="1600" kern="100" dirty="0">
                <a:solidFill>
                  <a:srgbClr val="000000"/>
                </a:solidFill>
                <a:effectLst/>
                <a:latin typeface="Courier New" panose="02070309020205020404" pitchFamily="49" charset="0"/>
                <a:ea typeface="方正仿宋简体"/>
              </a:rPr>
              <a:t>(X, Y, Z, </a:t>
            </a:r>
            <a:r>
              <a:rPr lang="en-US" altLang="zh-CN" sz="1600" kern="100" dirty="0" err="1">
                <a:solidFill>
                  <a:srgbClr val="000000"/>
                </a:solidFill>
                <a:effectLst/>
                <a:latin typeface="Courier New" panose="02070309020205020404" pitchFamily="49" charset="0"/>
                <a:ea typeface="方正仿宋简体"/>
              </a:rPr>
              <a:t>rstride</a:t>
            </a:r>
            <a:r>
              <a:rPr lang="en-US" altLang="zh-CN" sz="1600" kern="100" dirty="0">
                <a:solidFill>
                  <a:srgbClr val="000000"/>
                </a:solidFill>
                <a:effectLst/>
                <a:latin typeface="Courier New" panose="02070309020205020404" pitchFamily="49" charset="0"/>
                <a:ea typeface="方正仿宋简体"/>
              </a:rPr>
              <a:t>=8, </a:t>
            </a:r>
            <a:r>
              <a:rPr lang="en-US" altLang="zh-CN" sz="1600" kern="100" dirty="0" err="1">
                <a:solidFill>
                  <a:srgbClr val="000000"/>
                </a:solidFill>
                <a:effectLst/>
                <a:latin typeface="Courier New" panose="02070309020205020404" pitchFamily="49" charset="0"/>
                <a:ea typeface="方正仿宋简体"/>
              </a:rPr>
              <a:t>cstride</a:t>
            </a:r>
            <a:r>
              <a:rPr lang="en-US" altLang="zh-CN" sz="1600" kern="100" dirty="0">
                <a:solidFill>
                  <a:srgbClr val="000000"/>
                </a:solidFill>
                <a:effectLst/>
                <a:latin typeface="Courier New" panose="02070309020205020404" pitchFamily="49" charset="0"/>
                <a:ea typeface="方正仿宋简体"/>
              </a:rPr>
              <a:t>=8, alpha=0.3)</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cset</a:t>
            </a:r>
            <a:r>
              <a:rPr lang="en-US" altLang="zh-CN" sz="1600" kern="100" dirty="0">
                <a:solidFill>
                  <a:srgbClr val="000000"/>
                </a:solidFill>
                <a:effectLst/>
                <a:latin typeface="Courier New" panose="02070309020205020404" pitchFamily="49" charset="0"/>
                <a:ea typeface="方正仿宋简体"/>
              </a:rPr>
              <a:t> = </a:t>
            </a:r>
            <a:r>
              <a:rPr lang="en-US" altLang="zh-CN" sz="1600" kern="100" dirty="0" err="1">
                <a:solidFill>
                  <a:srgbClr val="000000"/>
                </a:solidFill>
                <a:effectLst/>
                <a:latin typeface="Courier New" panose="02070309020205020404" pitchFamily="49" charset="0"/>
                <a:ea typeface="方正仿宋简体"/>
              </a:rPr>
              <a:t>ax.contour</a:t>
            </a:r>
            <a:r>
              <a:rPr lang="en-US" altLang="zh-CN" sz="1600" kern="100" dirty="0">
                <a:solidFill>
                  <a:srgbClr val="000000"/>
                </a:solidFill>
                <a:effectLst/>
                <a:latin typeface="Courier New" panose="02070309020205020404" pitchFamily="49" charset="0"/>
                <a:ea typeface="方正仿宋简体"/>
              </a:rPr>
              <a:t>(X, Y, Z, </a:t>
            </a:r>
            <a:r>
              <a:rPr lang="en-US" altLang="zh-CN" sz="1600" kern="100" dirty="0" err="1">
                <a:solidFill>
                  <a:srgbClr val="000000"/>
                </a:solidFill>
                <a:effectLst/>
                <a:latin typeface="Courier New" panose="02070309020205020404" pitchFamily="49" charset="0"/>
                <a:ea typeface="方正仿宋简体"/>
              </a:rPr>
              <a:t>zdir</a:t>
            </a:r>
            <a:r>
              <a:rPr lang="en-US" altLang="zh-CN" sz="1600" kern="100" dirty="0">
                <a:solidFill>
                  <a:srgbClr val="000000"/>
                </a:solidFill>
                <a:effectLst/>
                <a:latin typeface="Courier New" panose="02070309020205020404" pitchFamily="49" charset="0"/>
                <a:ea typeface="方正仿宋简体"/>
              </a:rPr>
              <a:t>='z', offset=-100, </a:t>
            </a:r>
            <a:r>
              <a:rPr lang="en-US" altLang="zh-CN" sz="1600" kern="100" dirty="0" err="1">
                <a:solidFill>
                  <a:srgbClr val="000000"/>
                </a:solidFill>
                <a:effectLst/>
                <a:latin typeface="Courier New" panose="02070309020205020404" pitchFamily="49" charset="0"/>
                <a:ea typeface="方正仿宋简体"/>
              </a:rPr>
              <a:t>cmap</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cm.coolwarm</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cset</a:t>
            </a:r>
            <a:r>
              <a:rPr lang="en-US" altLang="zh-CN" sz="1600" kern="100" dirty="0">
                <a:solidFill>
                  <a:srgbClr val="000000"/>
                </a:solidFill>
                <a:effectLst/>
                <a:latin typeface="Courier New" panose="02070309020205020404" pitchFamily="49" charset="0"/>
                <a:ea typeface="方正仿宋简体"/>
              </a:rPr>
              <a:t> = </a:t>
            </a:r>
            <a:r>
              <a:rPr lang="en-US" altLang="zh-CN" sz="1600" kern="100" dirty="0" err="1">
                <a:solidFill>
                  <a:srgbClr val="000000"/>
                </a:solidFill>
                <a:effectLst/>
                <a:latin typeface="Courier New" panose="02070309020205020404" pitchFamily="49" charset="0"/>
                <a:ea typeface="方正仿宋简体"/>
              </a:rPr>
              <a:t>ax.contour</a:t>
            </a:r>
            <a:r>
              <a:rPr lang="en-US" altLang="zh-CN" sz="1600" kern="100" dirty="0">
                <a:solidFill>
                  <a:srgbClr val="000000"/>
                </a:solidFill>
                <a:effectLst/>
                <a:latin typeface="Courier New" panose="02070309020205020404" pitchFamily="49" charset="0"/>
                <a:ea typeface="方正仿宋简体"/>
              </a:rPr>
              <a:t>(X, Y, Z, </a:t>
            </a:r>
            <a:r>
              <a:rPr lang="en-US" altLang="zh-CN" sz="1600" kern="100" dirty="0" err="1">
                <a:solidFill>
                  <a:srgbClr val="000000"/>
                </a:solidFill>
                <a:effectLst/>
                <a:latin typeface="Courier New" panose="02070309020205020404" pitchFamily="49" charset="0"/>
                <a:ea typeface="方正仿宋简体"/>
              </a:rPr>
              <a:t>zdir</a:t>
            </a:r>
            <a:r>
              <a:rPr lang="en-US" altLang="zh-CN" sz="1600" kern="100" dirty="0">
                <a:solidFill>
                  <a:srgbClr val="000000"/>
                </a:solidFill>
                <a:effectLst/>
                <a:latin typeface="Courier New" panose="02070309020205020404" pitchFamily="49" charset="0"/>
                <a:ea typeface="方正仿宋简体"/>
              </a:rPr>
              <a:t>='x', offset=-40, </a:t>
            </a:r>
            <a:r>
              <a:rPr lang="en-US" altLang="zh-CN" sz="1600" kern="100" dirty="0" err="1">
                <a:solidFill>
                  <a:srgbClr val="000000"/>
                </a:solidFill>
                <a:effectLst/>
                <a:latin typeface="Courier New" panose="02070309020205020404" pitchFamily="49" charset="0"/>
                <a:ea typeface="方正仿宋简体"/>
              </a:rPr>
              <a:t>cmap</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cm.coolwarm</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cset</a:t>
            </a:r>
            <a:r>
              <a:rPr lang="en-US" altLang="zh-CN" sz="1600" kern="100" dirty="0">
                <a:solidFill>
                  <a:srgbClr val="000000"/>
                </a:solidFill>
                <a:effectLst/>
                <a:latin typeface="Courier New" panose="02070309020205020404" pitchFamily="49" charset="0"/>
                <a:ea typeface="方正仿宋简体"/>
              </a:rPr>
              <a:t> = </a:t>
            </a:r>
            <a:r>
              <a:rPr lang="en-US" altLang="zh-CN" sz="1600" kern="100" dirty="0" err="1">
                <a:solidFill>
                  <a:srgbClr val="000000"/>
                </a:solidFill>
                <a:effectLst/>
                <a:latin typeface="Courier New" panose="02070309020205020404" pitchFamily="49" charset="0"/>
                <a:ea typeface="方正仿宋简体"/>
              </a:rPr>
              <a:t>ax.contour</a:t>
            </a:r>
            <a:r>
              <a:rPr lang="en-US" altLang="zh-CN" sz="1600" kern="100" dirty="0">
                <a:solidFill>
                  <a:srgbClr val="000000"/>
                </a:solidFill>
                <a:effectLst/>
                <a:latin typeface="Courier New" panose="02070309020205020404" pitchFamily="49" charset="0"/>
                <a:ea typeface="方正仿宋简体"/>
              </a:rPr>
              <a:t>(X, Y, Z, </a:t>
            </a:r>
            <a:r>
              <a:rPr lang="en-US" altLang="zh-CN" sz="1600" kern="100" dirty="0" err="1">
                <a:solidFill>
                  <a:srgbClr val="000000"/>
                </a:solidFill>
                <a:effectLst/>
                <a:latin typeface="Courier New" panose="02070309020205020404" pitchFamily="49" charset="0"/>
                <a:ea typeface="方正仿宋简体"/>
              </a:rPr>
              <a:t>zdir</a:t>
            </a:r>
            <a:r>
              <a:rPr lang="en-US" altLang="zh-CN" sz="1600" kern="100" dirty="0">
                <a:solidFill>
                  <a:srgbClr val="000000"/>
                </a:solidFill>
                <a:effectLst/>
                <a:latin typeface="Courier New" panose="02070309020205020404" pitchFamily="49" charset="0"/>
                <a:ea typeface="方正仿宋简体"/>
              </a:rPr>
              <a:t>='y', offset=40, </a:t>
            </a:r>
            <a:r>
              <a:rPr lang="en-US" altLang="zh-CN" sz="1600" kern="100" dirty="0" err="1">
                <a:solidFill>
                  <a:srgbClr val="000000"/>
                </a:solidFill>
                <a:effectLst/>
                <a:latin typeface="Courier New" panose="02070309020205020404" pitchFamily="49" charset="0"/>
                <a:ea typeface="方正仿宋简体"/>
              </a:rPr>
              <a:t>cmap</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cm.coolwarm</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ax.set_xlabel</a:t>
            </a:r>
            <a:r>
              <a:rPr lang="en-US" altLang="zh-CN" sz="1600" kern="100" dirty="0">
                <a:solidFill>
                  <a:srgbClr val="000000"/>
                </a:solidFill>
                <a:effectLst/>
                <a:latin typeface="Courier New" panose="02070309020205020404" pitchFamily="49" charset="0"/>
                <a:ea typeface="方正仿宋简体"/>
              </a:rPr>
              <a:t>('X')</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ax.set_xlim</a:t>
            </a:r>
            <a:r>
              <a:rPr lang="en-US" altLang="zh-CN" sz="1600" kern="100" dirty="0">
                <a:solidFill>
                  <a:srgbClr val="000000"/>
                </a:solidFill>
                <a:effectLst/>
                <a:latin typeface="Courier New" panose="02070309020205020404" pitchFamily="49" charset="0"/>
                <a:ea typeface="方正仿宋简体"/>
              </a:rPr>
              <a:t>(-40, 40)</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ax.set_ylabel</a:t>
            </a:r>
            <a:r>
              <a:rPr lang="en-US" altLang="zh-CN" sz="1600" kern="100" dirty="0">
                <a:solidFill>
                  <a:srgbClr val="000000"/>
                </a:solidFill>
                <a:effectLst/>
                <a:latin typeface="Courier New" panose="02070309020205020404" pitchFamily="49" charset="0"/>
                <a:ea typeface="方正仿宋简体"/>
              </a:rPr>
              <a:t>('Y')</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ax.set_ylim</a:t>
            </a:r>
            <a:r>
              <a:rPr lang="en-US" altLang="zh-CN" sz="1600" kern="100" dirty="0">
                <a:solidFill>
                  <a:srgbClr val="000000"/>
                </a:solidFill>
                <a:effectLst/>
                <a:latin typeface="Courier New" panose="02070309020205020404" pitchFamily="49" charset="0"/>
                <a:ea typeface="方正仿宋简体"/>
              </a:rPr>
              <a:t>(-40, 40)</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ax.set_zlabel</a:t>
            </a:r>
            <a:r>
              <a:rPr lang="en-US" altLang="zh-CN" sz="1600" kern="100" dirty="0">
                <a:solidFill>
                  <a:srgbClr val="000000"/>
                </a:solidFill>
                <a:effectLst/>
                <a:latin typeface="Courier New" panose="02070309020205020404" pitchFamily="49" charset="0"/>
                <a:ea typeface="方正仿宋简体"/>
              </a:rPr>
              <a:t>('Z')</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ax.set_zlim</a:t>
            </a:r>
            <a:r>
              <a:rPr lang="en-US" altLang="zh-CN" sz="1600" kern="100" dirty="0">
                <a:solidFill>
                  <a:srgbClr val="000000"/>
                </a:solidFill>
                <a:effectLst/>
                <a:latin typeface="Courier New" panose="02070309020205020404" pitchFamily="49" charset="0"/>
                <a:ea typeface="方正仿宋简体"/>
              </a:rPr>
              <a:t>(-100, 100)</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plt.show</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p:txBody>
      </p:sp>
    </p:spTree>
    <p:extLst>
      <p:ext uri="{BB962C8B-B14F-4D97-AF65-F5344CB8AC3E}">
        <p14:creationId xmlns:p14="http://schemas.microsoft.com/office/powerpoint/2010/main" val="75904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E91EFF-E7AF-2743-D45F-0A54A43D01CB}"/>
              </a:ext>
            </a:extLst>
          </p:cNvPr>
          <p:cNvSpPr txBox="1"/>
          <p:nvPr/>
        </p:nvSpPr>
        <p:spPr>
          <a:xfrm>
            <a:off x="835639" y="5128095"/>
            <a:ext cx="10383050" cy="923330"/>
          </a:xfrm>
          <a:prstGeom prst="rect">
            <a:avLst/>
          </a:prstGeom>
          <a:noFill/>
        </p:spPr>
        <p:txBody>
          <a:bodyPr wrap="square">
            <a:spAutoFit/>
          </a:bodyPr>
          <a:lstStyle/>
          <a:p>
            <a:pPr indent="266700"/>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err="1">
                <a:effectLst/>
                <a:latin typeface="Times New Roman" panose="02020603050405020304" pitchFamily="18" charset="0"/>
                <a:ea typeface="宋体" panose="02010600030101010101" pitchFamily="2" charset="-122"/>
              </a:rPr>
              <a:t>spyder</a:t>
            </a:r>
            <a:r>
              <a:rPr lang="zh-CN" altLang="zh-CN" sz="1800" kern="100" dirty="0">
                <a:effectLst/>
                <a:latin typeface="Times New Roman" panose="02020603050405020304" pitchFamily="18" charset="0"/>
                <a:ea typeface="宋体" panose="02010600030101010101" pitchFamily="2" charset="-122"/>
              </a:rPr>
              <a:t>行内输出中无法旋转查看</a:t>
            </a:r>
            <a:r>
              <a:rPr lang="en-US" altLang="zh-CN" sz="1800" kern="100" dirty="0">
                <a:effectLst/>
                <a:latin typeface="Times New Roman" panose="02020603050405020304" pitchFamily="18" charset="0"/>
                <a:ea typeface="宋体" panose="02010600030101010101" pitchFamily="2" charset="-122"/>
              </a:rPr>
              <a:t>3D</a:t>
            </a:r>
            <a:r>
              <a:rPr lang="zh-CN" altLang="zh-CN" sz="1800" kern="100" dirty="0">
                <a:effectLst/>
                <a:latin typeface="Times New Roman" panose="02020603050405020304" pitchFamily="18" charset="0"/>
                <a:ea typeface="宋体" panose="02010600030101010101" pitchFamily="2" charset="-122"/>
              </a:rPr>
              <a:t>图形，需要设置新窗口输出。可以在设置中更改默认选项，依次为</a:t>
            </a:r>
            <a:r>
              <a:rPr lang="en-US" altLang="zh-CN" sz="1800" kern="100" dirty="0">
                <a:effectLst/>
                <a:latin typeface="Times New Roman" panose="02020603050405020304" pitchFamily="18" charset="0"/>
                <a:ea typeface="宋体" panose="02010600030101010101" pitchFamily="2" charset="-122"/>
              </a:rPr>
              <a:t>Tools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Preferences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IPython</a:t>
            </a:r>
            <a:r>
              <a:rPr lang="en-US" altLang="zh-CN" sz="1800" kern="100" dirty="0">
                <a:effectLst/>
                <a:latin typeface="Times New Roman" panose="02020603050405020304" pitchFamily="18" charset="0"/>
                <a:ea typeface="宋体" panose="02010600030101010101" pitchFamily="2" charset="-122"/>
              </a:rPr>
              <a:t> Console</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Graphics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Graphics backend</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inline</a:t>
            </a:r>
            <a:r>
              <a:rPr lang="zh-CN" altLang="zh-CN" sz="1800" kern="100" dirty="0">
                <a:effectLst/>
                <a:latin typeface="Times New Roman" panose="02020603050405020304" pitchFamily="18" charset="0"/>
                <a:ea typeface="宋体" panose="02010600030101010101" pitchFamily="2" charset="-122"/>
              </a:rPr>
              <a:t>即行内输出，而</a:t>
            </a:r>
            <a:r>
              <a:rPr lang="en-US" altLang="zh-CN" sz="1800" kern="100" dirty="0">
                <a:effectLst/>
                <a:latin typeface="Times New Roman" panose="02020603050405020304" pitchFamily="18" charset="0"/>
                <a:ea typeface="宋体" panose="02010600030101010101" pitchFamily="2" charset="-122"/>
              </a:rPr>
              <a:t>Qt</a:t>
            </a:r>
            <a:r>
              <a:rPr lang="zh-CN" altLang="zh-CN" sz="1800" kern="100" dirty="0">
                <a:effectLst/>
                <a:latin typeface="Times New Roman" panose="02020603050405020304" pitchFamily="18" charset="0"/>
                <a:ea typeface="宋体" panose="02010600030101010101" pitchFamily="2" charset="-122"/>
              </a:rPr>
              <a:t>则是新窗口输出。设置后需要重新启动</a:t>
            </a:r>
            <a:r>
              <a:rPr lang="en-US" altLang="zh-CN" sz="1800" kern="100" dirty="0" err="1">
                <a:effectLst/>
                <a:latin typeface="Times New Roman" panose="02020603050405020304" pitchFamily="18" charset="0"/>
                <a:ea typeface="宋体" panose="02010600030101010101" pitchFamily="2" charset="-122"/>
              </a:rPr>
              <a:t>IPthon</a:t>
            </a:r>
            <a:r>
              <a:rPr lang="zh-CN" altLang="zh-CN" sz="1800" kern="100" dirty="0">
                <a:effectLst/>
                <a:latin typeface="Times New Roman" panose="02020603050405020304" pitchFamily="18" charset="0"/>
                <a:ea typeface="宋体" panose="02010600030101010101" pitchFamily="2" charset="-122"/>
              </a:rPr>
              <a:t>内核。</a:t>
            </a:r>
            <a:endParaRPr lang="zh-CN" altLang="zh-CN" sz="1800" kern="1050" dirty="0">
              <a:effectLst/>
              <a:latin typeface="Times New Roman" panose="02020603050405020304" pitchFamily="18" charset="0"/>
              <a:ea typeface="宋体" panose="02010600030101010101" pitchFamily="2" charset="-122"/>
            </a:endParaRPr>
          </a:p>
        </p:txBody>
      </p:sp>
      <p:pic>
        <p:nvPicPr>
          <p:cNvPr id="8194" name="Picture 2">
            <a:extLst>
              <a:ext uri="{FF2B5EF4-FFF2-40B4-BE49-F238E27FC236}">
                <a16:creationId xmlns:a16="http://schemas.microsoft.com/office/drawing/2014/main" id="{0203E288-060B-A3E4-1F9D-0EA1BDCE6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426" y="324317"/>
            <a:ext cx="6088743" cy="474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0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E8468E6-D30B-544F-387B-A39A048621E9}"/>
              </a:ext>
            </a:extLst>
          </p:cNvPr>
          <p:cNvSpPr txBox="1"/>
          <p:nvPr/>
        </p:nvSpPr>
        <p:spPr>
          <a:xfrm>
            <a:off x="906716" y="525223"/>
            <a:ext cx="10557862" cy="6176691"/>
          </a:xfrm>
          <a:prstGeom prst="rect">
            <a:avLst/>
          </a:prstGeom>
          <a:noFill/>
        </p:spPr>
        <p:txBody>
          <a:bodyPr wrap="square">
            <a:spAutoFit/>
          </a:bodyPr>
          <a:lstStyle/>
          <a:p>
            <a:pPr indent="266700">
              <a:lnSpc>
                <a:spcPct val="200000"/>
              </a:lnSpc>
            </a:pPr>
            <a:r>
              <a:rPr lang="en-US" altLang="zh-CN" sz="2400" b="1" kern="100" dirty="0">
                <a:effectLst/>
                <a:latin typeface="Arial" panose="020B0604020202020204" pitchFamily="34" charset="0"/>
                <a:ea typeface="黑体" panose="02010609060101010101" pitchFamily="49" charset="-122"/>
                <a:cs typeface="Times New Roman" panose="02020603050405020304" pitchFamily="18" charset="0"/>
              </a:rPr>
              <a:t>5</a:t>
            </a:r>
            <a:r>
              <a:rPr lang="zh-CN" altLang="zh-CN" sz="2400" b="1" kern="100" dirty="0">
                <a:effectLst/>
                <a:latin typeface="Arial" panose="020B0604020202020204" pitchFamily="34" charset="0"/>
                <a:ea typeface="黑体" panose="02010609060101010101" pitchFamily="49" charset="-122"/>
                <a:cs typeface="Times New Roman" panose="02020603050405020304" pitchFamily="18" charset="0"/>
              </a:rPr>
              <a:t>．条形图</a:t>
            </a:r>
            <a:endParaRPr lang="zh-CN" altLang="zh-CN" sz="2400" b="1" kern="1050" dirty="0">
              <a:effectLst/>
              <a:latin typeface="Arial" panose="020B0604020202020204" pitchFamily="34" charset="0"/>
              <a:ea typeface="黑体" panose="02010609060101010101" pitchFamily="49" charset="-122"/>
              <a:cs typeface="Times New Roman" panose="02020603050405020304" pitchFamily="18" charset="0"/>
            </a:endParaRPr>
          </a:p>
          <a:p>
            <a:pPr indent="266700"/>
            <a:r>
              <a:rPr lang="zh-CN" altLang="zh-CN" sz="2400" kern="100" dirty="0">
                <a:effectLst/>
                <a:latin typeface="Times New Roman" panose="02020603050405020304" pitchFamily="18" charset="0"/>
                <a:ea typeface="宋体" panose="02010600030101010101" pitchFamily="2" charset="-122"/>
              </a:rPr>
              <a:t>条形图（</a:t>
            </a:r>
            <a:r>
              <a:rPr lang="en-US" altLang="zh-CN" sz="2400" kern="100" dirty="0">
                <a:effectLst/>
                <a:latin typeface="Times New Roman" panose="02020603050405020304" pitchFamily="18" charset="0"/>
                <a:ea typeface="宋体" panose="02010600030101010101" pitchFamily="2" charset="-122"/>
              </a:rPr>
              <a:t>Bar Chart</a:t>
            </a:r>
            <a:r>
              <a:rPr lang="zh-CN" altLang="zh-CN" sz="2400" kern="100" dirty="0">
                <a:effectLst/>
                <a:latin typeface="Times New Roman" panose="02020603050405020304" pitchFamily="18" charset="0"/>
                <a:ea typeface="宋体" panose="02010600030101010101" pitchFamily="2" charset="-122"/>
              </a:rPr>
              <a:t>）也称条图、条状图、棒形图、柱状图，是一种以长方形的长度为变量的统计图表。条形图用来比较两个或两个以上的数值（不同时间或者不同条件），通常用于较小的数据集分析。条形图也可横向排列，或用多维方式表达。</a:t>
            </a:r>
            <a:endParaRPr lang="en-US" altLang="zh-CN" sz="2400" kern="100" dirty="0">
              <a:effectLst/>
              <a:latin typeface="Times New Roman" panose="02020603050405020304" pitchFamily="18" charset="0"/>
              <a:ea typeface="宋体" panose="02010600030101010101" pitchFamily="2" charset="-122"/>
            </a:endParaRPr>
          </a:p>
          <a:p>
            <a:pPr indent="266700"/>
            <a:endParaRPr lang="zh-CN" altLang="zh-CN" sz="2400" kern="1050" dirty="0">
              <a:effectLst/>
              <a:latin typeface="Times New Roman" panose="02020603050405020304" pitchFamily="18" charset="0"/>
              <a:ea typeface="宋体" panose="02010600030101010101" pitchFamily="2" charset="-122"/>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numpy</a:t>
            </a:r>
            <a:r>
              <a:rPr lang="en-US" altLang="zh-CN" sz="1800" kern="100" dirty="0">
                <a:solidFill>
                  <a:srgbClr val="000000"/>
                </a:solidFill>
                <a:effectLst/>
                <a:latin typeface="Courier New" panose="02070309020205020404" pitchFamily="49" charset="0"/>
                <a:ea typeface="方正仿宋简体"/>
              </a:rPr>
              <a:t> as np</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matplotlib.pyplot</a:t>
            </a:r>
            <a:r>
              <a:rPr lang="en-US" altLang="zh-CN" sz="1800" kern="100" dirty="0">
                <a:solidFill>
                  <a:srgbClr val="000000"/>
                </a:solidFill>
                <a:effectLst/>
                <a:latin typeface="Courier New" panose="02070309020205020404" pitchFamily="49" charset="0"/>
                <a:ea typeface="方正仿宋简体"/>
              </a:rPr>
              <a:t> as </a:t>
            </a:r>
            <a:r>
              <a:rPr lang="en-US" altLang="zh-CN" sz="1800" kern="100" dirty="0" err="1">
                <a:solidFill>
                  <a:srgbClr val="000000"/>
                </a:solidFill>
                <a:effectLst/>
                <a:latin typeface="Courier New" panose="02070309020205020404" pitchFamily="49" charset="0"/>
                <a:ea typeface="方正仿宋简体"/>
              </a:rPr>
              <a:t>plt</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t>
            </a:r>
            <a:r>
              <a:rPr lang="zh-CN" altLang="zh-CN" sz="1800" kern="100" dirty="0">
                <a:solidFill>
                  <a:srgbClr val="000000"/>
                </a:solidFill>
                <a:effectLst/>
                <a:latin typeface="Courier New" panose="02070309020205020404" pitchFamily="49" charset="0"/>
                <a:ea typeface="方正仿宋简体"/>
              </a:rPr>
              <a:t>生成数据</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n_groups</a:t>
            </a:r>
            <a:r>
              <a:rPr lang="en-US" altLang="zh-CN" sz="1800" kern="100" dirty="0">
                <a:solidFill>
                  <a:srgbClr val="000000"/>
                </a:solidFill>
                <a:effectLst/>
                <a:latin typeface="Courier New" panose="02070309020205020404" pitchFamily="49" charset="0"/>
                <a:ea typeface="方正仿宋简体"/>
              </a:rPr>
              <a:t> = 5 # </a:t>
            </a:r>
            <a:r>
              <a:rPr lang="zh-CN" altLang="zh-CN" sz="1800" kern="100" dirty="0">
                <a:solidFill>
                  <a:srgbClr val="000000"/>
                </a:solidFill>
                <a:effectLst/>
                <a:latin typeface="Courier New" panose="02070309020205020404" pitchFamily="49" charset="0"/>
                <a:ea typeface="方正仿宋简体"/>
              </a:rPr>
              <a:t>组数</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t>
            </a:r>
            <a:r>
              <a:rPr lang="zh-CN" altLang="zh-CN" sz="1800" kern="100" dirty="0">
                <a:solidFill>
                  <a:srgbClr val="000000"/>
                </a:solidFill>
                <a:effectLst/>
                <a:latin typeface="Courier New" panose="02070309020205020404" pitchFamily="49" charset="0"/>
                <a:ea typeface="方正仿宋简体"/>
              </a:rPr>
              <a:t>平均分和标准差</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means_men</a:t>
            </a:r>
            <a:r>
              <a:rPr lang="en-US" altLang="zh-CN" sz="1800" kern="100" dirty="0">
                <a:solidFill>
                  <a:srgbClr val="000000"/>
                </a:solidFill>
                <a:effectLst/>
                <a:latin typeface="Courier New" panose="02070309020205020404" pitchFamily="49" charset="0"/>
                <a:ea typeface="方正仿宋简体"/>
              </a:rPr>
              <a:t> = (20, 35, 30, 35, 27)</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std_men</a:t>
            </a:r>
            <a:r>
              <a:rPr lang="en-US" altLang="zh-CN" sz="1800" kern="100" dirty="0">
                <a:solidFill>
                  <a:srgbClr val="000000"/>
                </a:solidFill>
                <a:effectLst/>
                <a:latin typeface="Courier New" panose="02070309020205020404" pitchFamily="49" charset="0"/>
                <a:ea typeface="方正仿宋简体"/>
              </a:rPr>
              <a:t> = (2, 3, 4, 1, 2)</a:t>
            </a:r>
            <a:endParaRPr lang="zh-CN" altLang="zh-CN" sz="1800" kern="100" dirty="0">
              <a:effectLst/>
              <a:latin typeface="Courier New" panose="02070309020205020404" pitchFamily="49" charset="0"/>
              <a:ea typeface="方正仿宋简体"/>
            </a:endParaRPr>
          </a:p>
          <a:p>
            <a:pPr indent="266700"/>
            <a:r>
              <a:rPr lang="zh-CN" altLang="zh-CN" sz="1800" kern="100" dirty="0">
                <a:solidFill>
                  <a:srgbClr val="000000"/>
                </a:solidFill>
                <a:effectLst/>
                <a:latin typeface="Courier New" panose="02070309020205020404" pitchFamily="49" charset="0"/>
                <a:ea typeface="MS Gothic" panose="020B0609070205080204" pitchFamily="49" charset="-128"/>
                <a:cs typeface="MS Gothic" panose="020B0609070205080204" pitchFamily="49" charset="-128"/>
              </a:rPr>
              <a:t>​</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means_women</a:t>
            </a:r>
            <a:r>
              <a:rPr lang="en-US" altLang="zh-CN" sz="1800" kern="100" dirty="0">
                <a:solidFill>
                  <a:srgbClr val="000000"/>
                </a:solidFill>
                <a:effectLst/>
                <a:latin typeface="Courier New" panose="02070309020205020404" pitchFamily="49" charset="0"/>
                <a:ea typeface="方正仿宋简体"/>
              </a:rPr>
              <a:t> = (25, 32, 34, 20, 25)</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std_women</a:t>
            </a:r>
            <a:r>
              <a:rPr lang="en-US" altLang="zh-CN" sz="1800" kern="100" dirty="0">
                <a:solidFill>
                  <a:srgbClr val="000000"/>
                </a:solidFill>
                <a:effectLst/>
                <a:latin typeface="Courier New" panose="02070309020205020404" pitchFamily="49" charset="0"/>
                <a:ea typeface="方正仿宋简体"/>
              </a:rPr>
              <a:t> = (3, 5, 2, 3, 3)</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lnSpc>
                <a:spcPts val="1100"/>
              </a:lnSpc>
            </a:pPr>
            <a:endParaRPr lang="zh-CN" altLang="zh-CN" sz="1800" kern="100" dirty="0">
              <a:effectLst/>
              <a:latin typeface="Courier New" panose="02070309020205020404" pitchFamily="49" charset="0"/>
              <a:ea typeface="方正仿宋简体"/>
            </a:endParaRPr>
          </a:p>
        </p:txBody>
      </p:sp>
    </p:spTree>
    <p:extLst>
      <p:ext uri="{BB962C8B-B14F-4D97-AF65-F5344CB8AC3E}">
        <p14:creationId xmlns:p14="http://schemas.microsoft.com/office/powerpoint/2010/main" val="386321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ADEBD5-9B8F-FE8C-6335-35A3B25F3155}"/>
              </a:ext>
            </a:extLst>
          </p:cNvPr>
          <p:cNvSpPr txBox="1"/>
          <p:nvPr/>
        </p:nvSpPr>
        <p:spPr>
          <a:xfrm>
            <a:off x="605865" y="502417"/>
            <a:ext cx="4158235" cy="584775"/>
          </a:xfrm>
          <a:prstGeom prst="rect">
            <a:avLst/>
          </a:prstGeom>
          <a:solidFill>
            <a:srgbClr val="FF0000"/>
          </a:solidFill>
        </p:spPr>
        <p:txBody>
          <a:bodyPr wrap="square" rtlCol="0">
            <a:spAutoFit/>
          </a:bodyPr>
          <a:lstStyle/>
          <a:p>
            <a:r>
              <a:rPr lang="zh-CN" altLang="en-US" sz="3200" b="1" dirty="0">
                <a:solidFill>
                  <a:schemeClr val="bg1"/>
                </a:solidFill>
              </a:rPr>
              <a:t>一、</a:t>
            </a:r>
            <a:r>
              <a:rPr lang="en-US" altLang="zh-CN" sz="3200" b="1" dirty="0">
                <a:solidFill>
                  <a:schemeClr val="bg1"/>
                </a:solidFill>
              </a:rPr>
              <a:t>Matplotlib</a:t>
            </a:r>
            <a:r>
              <a:rPr lang="zh-CN" altLang="zh-CN" sz="3200" b="1" dirty="0">
                <a:solidFill>
                  <a:schemeClr val="bg1"/>
                </a:solidFill>
              </a:rPr>
              <a:t>的设置</a:t>
            </a:r>
            <a:endParaRPr lang="zh-CN" altLang="en-US" sz="3200" b="1" dirty="0">
              <a:solidFill>
                <a:schemeClr val="bg1"/>
              </a:solidFill>
            </a:endParaRPr>
          </a:p>
        </p:txBody>
      </p:sp>
      <p:sp>
        <p:nvSpPr>
          <p:cNvPr id="4" name="文本框 3">
            <a:extLst>
              <a:ext uri="{FF2B5EF4-FFF2-40B4-BE49-F238E27FC236}">
                <a16:creationId xmlns:a16="http://schemas.microsoft.com/office/drawing/2014/main" id="{485A5648-BCA3-3694-4B42-2A18A656346C}"/>
              </a:ext>
            </a:extLst>
          </p:cNvPr>
          <p:cNvSpPr txBox="1"/>
          <p:nvPr/>
        </p:nvSpPr>
        <p:spPr>
          <a:xfrm>
            <a:off x="1212156" y="1455875"/>
            <a:ext cx="6097280" cy="461665"/>
          </a:xfrm>
          <a:prstGeom prst="rect">
            <a:avLst/>
          </a:prstGeom>
          <a:noFill/>
        </p:spPr>
        <p:txBody>
          <a:bodyPr wrap="square">
            <a:spAutoFit/>
          </a:bodyPr>
          <a:lstStyle/>
          <a:p>
            <a:pPr indent="266700"/>
            <a:r>
              <a:rPr lang="zh-CN" altLang="zh-CN" sz="2400" kern="100" dirty="0">
                <a:effectLst/>
                <a:latin typeface="Times New Roman" panose="02020603050405020304" pitchFamily="18" charset="0"/>
                <a:ea typeface="宋体" panose="02010600030101010101" pitchFamily="2" charset="-122"/>
              </a:rPr>
              <a:t>我们先画一个图。</a:t>
            </a:r>
            <a:endParaRPr lang="zh-CN" altLang="zh-CN" sz="2400" kern="105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1034EE11-80C3-77E6-9A2B-1DB3DB199DF0}"/>
              </a:ext>
            </a:extLst>
          </p:cNvPr>
          <p:cNvSpPr txBox="1"/>
          <p:nvPr/>
        </p:nvSpPr>
        <p:spPr>
          <a:xfrm>
            <a:off x="434149" y="2114928"/>
            <a:ext cx="10358077" cy="3416320"/>
          </a:xfrm>
          <a:prstGeom prst="rect">
            <a:avLst/>
          </a:prstGeom>
          <a:noFill/>
        </p:spPr>
        <p:txBody>
          <a:bodyPr wrap="square">
            <a:spAutoFit/>
          </a:bodyPr>
          <a:lstStyle/>
          <a:p>
            <a:pPr indent="266700"/>
            <a:r>
              <a:rPr lang="en-US" altLang="zh-CN" sz="1800" kern="100" dirty="0">
                <a:solidFill>
                  <a:srgbClr val="000000"/>
                </a:solidFill>
                <a:effectLst/>
                <a:latin typeface="Courier New" panose="02070309020205020404" pitchFamily="49" charset="0"/>
                <a:ea typeface="方正仿宋简体"/>
              </a:rPr>
              <a:t>%matplotlib inline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#%matplotlib inline</a:t>
            </a:r>
            <a:r>
              <a:rPr lang="zh-CN" altLang="zh-CN" sz="1800" kern="100" dirty="0">
                <a:solidFill>
                  <a:srgbClr val="000000"/>
                </a:solidFill>
                <a:effectLst/>
                <a:latin typeface="Courier New" panose="02070309020205020404" pitchFamily="49" charset="0"/>
                <a:ea typeface="方正仿宋简体"/>
              </a:rPr>
              <a:t>是在</a:t>
            </a:r>
            <a:r>
              <a:rPr lang="en-US" altLang="zh-CN" sz="1800" kern="100" dirty="0" err="1">
                <a:solidFill>
                  <a:srgbClr val="000000"/>
                </a:solidFill>
                <a:effectLst/>
                <a:latin typeface="Courier New" panose="02070309020205020404" pitchFamily="49" charset="0"/>
                <a:ea typeface="方正仿宋简体"/>
              </a:rPr>
              <a:t>jupyter</a:t>
            </a:r>
            <a:r>
              <a:rPr lang="zh-CN" altLang="zh-CN" sz="1800" kern="100" dirty="0">
                <a:solidFill>
                  <a:srgbClr val="000000"/>
                </a:solidFill>
                <a:effectLst/>
                <a:latin typeface="Courier New" panose="02070309020205020404" pitchFamily="49" charset="0"/>
                <a:ea typeface="方正仿宋简体"/>
              </a:rPr>
              <a:t>中嵌入显示</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%config </a:t>
            </a:r>
            <a:r>
              <a:rPr lang="en-US" altLang="zh-CN" sz="1800" kern="100" dirty="0" err="1">
                <a:solidFill>
                  <a:srgbClr val="000000"/>
                </a:solidFill>
                <a:effectLst/>
                <a:latin typeface="Courier New" panose="02070309020205020404" pitchFamily="49" charset="0"/>
                <a:ea typeface="方正仿宋简体"/>
              </a:rPr>
              <a:t>InlineBackend.figure</a:t>
            </a:r>
            <a:r>
              <a:rPr lang="en-US" altLang="zh-CN" sz="1800" kern="100" dirty="0" err="1">
                <a:solidFill>
                  <a:srgbClr val="000000"/>
                </a:solidFill>
                <a:effectLst/>
                <a:latin typeface="宋体" panose="02010600030101010101" pitchFamily="2" charset="-122"/>
                <a:ea typeface="方正仿宋简体"/>
              </a:rPr>
              <a:t>_</a:t>
            </a:r>
            <a:r>
              <a:rPr lang="en-US" altLang="zh-CN" sz="1800" kern="100" dirty="0" err="1">
                <a:solidFill>
                  <a:srgbClr val="000000"/>
                </a:solidFill>
                <a:effectLst/>
                <a:latin typeface="Courier New" panose="02070309020205020404" pitchFamily="49" charset="0"/>
                <a:ea typeface="方正仿宋简体"/>
              </a:rPr>
              <a:t>format</a:t>
            </a:r>
            <a:r>
              <a:rPr lang="en-US" altLang="zh-CN" sz="1800" kern="100" dirty="0">
                <a:solidFill>
                  <a:srgbClr val="000000"/>
                </a:solidFill>
                <a:effectLst/>
                <a:latin typeface="Courier New" panose="02070309020205020404" pitchFamily="49" charset="0"/>
                <a:ea typeface="方正仿宋简体"/>
              </a:rPr>
              <a:t> = 'retina'#</a:t>
            </a:r>
            <a:r>
              <a:rPr lang="zh-CN" altLang="zh-CN" sz="1800" kern="100" dirty="0">
                <a:solidFill>
                  <a:srgbClr val="000000"/>
                </a:solidFill>
                <a:effectLst/>
                <a:latin typeface="Courier New" panose="02070309020205020404" pitchFamily="49" charset="0"/>
                <a:ea typeface="方正仿宋简体"/>
              </a:rPr>
              <a:t>提高图片清晰度</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import matplotlib</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matplotlib.pyplot</a:t>
            </a:r>
            <a:r>
              <a:rPr lang="en-US" altLang="zh-CN" sz="1800" kern="100" dirty="0">
                <a:solidFill>
                  <a:srgbClr val="000000"/>
                </a:solidFill>
                <a:effectLst/>
                <a:latin typeface="Courier New" panose="02070309020205020404" pitchFamily="49" charset="0"/>
                <a:ea typeface="方正仿宋简体"/>
              </a:rPr>
              <a:t> as </a:t>
            </a:r>
            <a:r>
              <a:rPr lang="en-US" altLang="zh-CN" sz="1800" kern="100" dirty="0" err="1">
                <a:solidFill>
                  <a:srgbClr val="000000"/>
                </a:solidFill>
                <a:effectLst/>
                <a:latin typeface="Courier New" panose="02070309020205020404" pitchFamily="49" charset="0"/>
                <a:ea typeface="方正仿宋简体"/>
              </a:rPr>
              <a:t>plt</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myfont</a:t>
            </a:r>
            <a:r>
              <a:rPr lang="en-US" altLang="zh-CN" sz="1800" kern="100" dirty="0">
                <a:solidFill>
                  <a:srgbClr val="000000"/>
                </a:solidFill>
                <a:effectLst/>
                <a:latin typeface="Courier New" panose="02070309020205020404" pitchFamily="49" charset="0"/>
                <a:ea typeface="方正仿宋简体"/>
              </a:rPr>
              <a:t> = </a:t>
            </a:r>
            <a:r>
              <a:rPr lang="en-US" altLang="zh-CN" sz="1800" kern="100" dirty="0" err="1">
                <a:solidFill>
                  <a:srgbClr val="000000"/>
                </a:solidFill>
                <a:effectLst/>
                <a:latin typeface="Courier New" panose="02070309020205020404" pitchFamily="49" charset="0"/>
                <a:ea typeface="方正仿宋简体"/>
              </a:rPr>
              <a:t>matplotlib.font</a:t>
            </a:r>
            <a:r>
              <a:rPr lang="en-US" altLang="zh-CN" sz="1800" kern="100" dirty="0" err="1">
                <a:solidFill>
                  <a:srgbClr val="000000"/>
                </a:solidFill>
                <a:effectLst/>
                <a:latin typeface="宋体" panose="02010600030101010101" pitchFamily="2" charset="-122"/>
                <a:ea typeface="方正仿宋简体"/>
              </a:rPr>
              <a:t>_</a:t>
            </a:r>
            <a:r>
              <a:rPr lang="en-US" altLang="zh-CN" sz="1800" kern="100" dirty="0" err="1">
                <a:solidFill>
                  <a:srgbClr val="000000"/>
                </a:solidFill>
                <a:effectLst/>
                <a:latin typeface="Courier New" panose="02070309020205020404" pitchFamily="49" charset="0"/>
                <a:ea typeface="方正仿宋简体"/>
              </a:rPr>
              <a:t>manager.FontProperties</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                                  </a:t>
            </a:r>
            <a:r>
              <a:rPr lang="en-US" altLang="zh-CN" sz="1800" kern="100" dirty="0" err="1">
                <a:solidFill>
                  <a:srgbClr val="000000"/>
                </a:solidFill>
                <a:effectLst/>
                <a:latin typeface="Courier New" panose="02070309020205020404" pitchFamily="49" charset="0"/>
                <a:ea typeface="方正仿宋简体"/>
              </a:rPr>
              <a:t>fname</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r'C</a:t>
            </a:r>
            <a:r>
              <a:rPr lang="en-US" altLang="zh-CN" sz="1800" kern="100" dirty="0">
                <a:solidFill>
                  <a:srgbClr val="000000"/>
                </a:solidFill>
                <a:effectLst/>
                <a:latin typeface="Courier New" panose="02070309020205020404" pitchFamily="49" charset="0"/>
                <a:ea typeface="方正仿宋简体"/>
              </a:rPr>
              <a:t>:/Windows/Fonts/simfang.ttf')</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plt.plot</a:t>
            </a:r>
            <a:r>
              <a:rPr lang="en-US" altLang="zh-CN" sz="1800" kern="100" dirty="0">
                <a:solidFill>
                  <a:srgbClr val="000000"/>
                </a:solidFill>
                <a:effectLst/>
                <a:latin typeface="Courier New" panose="02070309020205020404" pitchFamily="49" charset="0"/>
                <a:ea typeface="方正仿宋简体"/>
              </a:rPr>
              <a:t>((1,2,3),(4,3,-1))</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plt.xlabel</a:t>
            </a:r>
            <a:r>
              <a:rPr lang="en-US" altLang="zh-CN" sz="1800" kern="100" dirty="0">
                <a:solidFill>
                  <a:srgbClr val="000000"/>
                </a:solidFill>
                <a:effectLst/>
                <a:latin typeface="Courier New" panose="02070309020205020404" pitchFamily="49" charset="0"/>
                <a:ea typeface="方正仿宋简体"/>
              </a:rPr>
              <a:t>(r'</a:t>
            </a:r>
            <a:r>
              <a:rPr lang="zh-CN" altLang="zh-CN" sz="1800" kern="100" dirty="0">
                <a:solidFill>
                  <a:srgbClr val="000000"/>
                </a:solidFill>
                <a:effectLst/>
                <a:latin typeface="Courier New" panose="02070309020205020404" pitchFamily="49" charset="0"/>
                <a:ea typeface="方正仿宋简体"/>
              </a:rPr>
              <a:t>横坐标</a:t>
            </a:r>
            <a:r>
              <a:rPr lang="en-US" altLang="zh-CN" sz="1800" kern="100" dirty="0">
                <a:solidFill>
                  <a:srgbClr val="000000"/>
                </a:solidFill>
                <a:effectLst/>
                <a:latin typeface="Courier New" panose="02070309020205020404" pitchFamily="49" charset="0"/>
                <a:ea typeface="方正仿宋简体"/>
              </a:rPr>
              <a:t>', </a:t>
            </a:r>
            <a:r>
              <a:rPr lang="en-US" altLang="zh-CN" sz="1800" kern="100" dirty="0" err="1">
                <a:solidFill>
                  <a:srgbClr val="000000"/>
                </a:solidFill>
                <a:effectLst/>
                <a:latin typeface="Courier New" panose="02070309020205020404" pitchFamily="49" charset="0"/>
                <a:ea typeface="方正仿宋简体"/>
              </a:rPr>
              <a:t>fontproperties</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myfont</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plt.ylabel</a:t>
            </a:r>
            <a:r>
              <a:rPr lang="en-US" altLang="zh-CN" sz="1800" kern="100" dirty="0">
                <a:solidFill>
                  <a:srgbClr val="000000"/>
                </a:solidFill>
                <a:effectLst/>
                <a:latin typeface="Courier New" panose="02070309020205020404" pitchFamily="49" charset="0"/>
                <a:ea typeface="方正仿宋简体"/>
              </a:rPr>
              <a:t>(r'</a:t>
            </a:r>
            <a:r>
              <a:rPr lang="zh-CN" altLang="zh-CN" sz="1800" kern="100" dirty="0">
                <a:solidFill>
                  <a:srgbClr val="000000"/>
                </a:solidFill>
                <a:effectLst/>
                <a:latin typeface="Courier New" panose="02070309020205020404" pitchFamily="49" charset="0"/>
                <a:ea typeface="方正仿宋简体"/>
              </a:rPr>
              <a:t>纵坐标</a:t>
            </a:r>
            <a:r>
              <a:rPr lang="en-US" altLang="zh-CN" sz="1800" kern="100" dirty="0">
                <a:solidFill>
                  <a:srgbClr val="000000"/>
                </a:solidFill>
                <a:effectLst/>
                <a:latin typeface="Courier New" panose="02070309020205020404" pitchFamily="49" charset="0"/>
                <a:ea typeface="方正仿宋简体"/>
              </a:rPr>
              <a:t>', </a:t>
            </a:r>
            <a:r>
              <a:rPr lang="en-US" altLang="zh-CN" sz="1800" kern="100" dirty="0" err="1">
                <a:solidFill>
                  <a:srgbClr val="000000"/>
                </a:solidFill>
                <a:effectLst/>
                <a:latin typeface="Courier New" panose="02070309020205020404" pitchFamily="49" charset="0"/>
                <a:ea typeface="方正仿宋简体"/>
              </a:rPr>
              <a:t>fontproperties</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myfont</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p:txBody>
      </p:sp>
      <p:sp>
        <p:nvSpPr>
          <p:cNvPr id="8" name="文本框 7">
            <a:extLst>
              <a:ext uri="{FF2B5EF4-FFF2-40B4-BE49-F238E27FC236}">
                <a16:creationId xmlns:a16="http://schemas.microsoft.com/office/drawing/2014/main" id="{D7341209-E729-2A57-99AA-1B92F2C77B1B}"/>
              </a:ext>
            </a:extLst>
          </p:cNvPr>
          <p:cNvSpPr txBox="1"/>
          <p:nvPr/>
        </p:nvSpPr>
        <p:spPr>
          <a:xfrm>
            <a:off x="1385045" y="5805476"/>
            <a:ext cx="9724146" cy="954107"/>
          </a:xfrm>
          <a:prstGeom prst="rect">
            <a:avLst/>
          </a:prstGeom>
          <a:solidFill>
            <a:srgbClr val="FFFF00"/>
          </a:solidFill>
        </p:spPr>
        <p:txBody>
          <a:bodyPr wrap="square">
            <a:spAutoFit/>
          </a:bodyPr>
          <a:lstStyle/>
          <a:p>
            <a:pPr indent="266700"/>
            <a:r>
              <a:rPr lang="zh-CN" altLang="zh-CN" sz="2000" kern="100" dirty="0">
                <a:effectLst/>
                <a:latin typeface="Times New Roman" panose="02020603050405020304" pitchFamily="18" charset="0"/>
                <a:ea typeface="宋体" panose="02010600030101010101" pitchFamily="2" charset="-122"/>
              </a:rPr>
              <a:t>在</a:t>
            </a:r>
            <a:r>
              <a:rPr lang="en-US" altLang="zh-CN" sz="2000" kern="100" dirty="0" err="1">
                <a:effectLst/>
                <a:latin typeface="Times New Roman" panose="02020603050405020304" pitchFamily="18" charset="0"/>
                <a:ea typeface="宋体" panose="02010600030101010101" pitchFamily="2" charset="-122"/>
              </a:rPr>
              <a:t>Jupyter</a:t>
            </a:r>
            <a:r>
              <a:rPr lang="en-US" altLang="zh-CN" sz="2000" kern="100" dirty="0">
                <a:effectLst/>
                <a:latin typeface="Times New Roman" panose="02020603050405020304" pitchFamily="18" charset="0"/>
                <a:ea typeface="宋体" panose="02010600030101010101" pitchFamily="2" charset="-122"/>
              </a:rPr>
              <a:t> Notebook</a:t>
            </a:r>
            <a:r>
              <a:rPr lang="zh-CN" altLang="zh-CN" sz="2000" kern="100" dirty="0">
                <a:effectLst/>
                <a:latin typeface="Times New Roman" panose="02020603050405020304" pitchFamily="18" charset="0"/>
                <a:ea typeface="宋体" panose="02010600030101010101" pitchFamily="2" charset="-122"/>
              </a:rPr>
              <a:t>中，为了方便图形的显示，需要加入显示图像方式的代码。</a:t>
            </a:r>
            <a:endParaRPr lang="zh-CN" altLang="zh-CN" sz="2000" kern="1050" dirty="0">
              <a:effectLst/>
              <a:latin typeface="Times New Roman" panose="02020603050405020304" pitchFamily="18" charset="0"/>
              <a:ea typeface="宋体" panose="02010600030101010101" pitchFamily="2" charset="-122"/>
            </a:endParaRPr>
          </a:p>
          <a:p>
            <a:pPr indent="266700"/>
            <a:r>
              <a:rPr lang="en-US" altLang="zh-CN" sz="1800" kern="100" dirty="0">
                <a:effectLst/>
                <a:latin typeface="Courier New" panose="02070309020205020404" pitchFamily="49" charset="0"/>
                <a:ea typeface="方正仿宋简体"/>
              </a:rPr>
              <a:t>%matplotlib inline  </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%config </a:t>
            </a:r>
            <a:r>
              <a:rPr lang="en-US" altLang="zh-CN" sz="1800" kern="100" dirty="0" err="1">
                <a:effectLst/>
                <a:latin typeface="Courier New" panose="02070309020205020404" pitchFamily="49" charset="0"/>
                <a:ea typeface="方正仿宋简体"/>
              </a:rPr>
              <a:t>InlineBackend.figure</a:t>
            </a:r>
            <a:r>
              <a:rPr lang="en-US" altLang="zh-CN" sz="1800" kern="100" dirty="0" err="1">
                <a:effectLst/>
                <a:latin typeface="宋体" panose="02010600030101010101" pitchFamily="2" charset="-122"/>
                <a:ea typeface="方正仿宋简体"/>
              </a:rPr>
              <a:t>_</a:t>
            </a:r>
            <a:r>
              <a:rPr lang="en-US" altLang="zh-CN" sz="1800" kern="100" dirty="0" err="1">
                <a:effectLst/>
                <a:latin typeface="Courier New" panose="02070309020205020404" pitchFamily="49" charset="0"/>
                <a:ea typeface="方正仿宋简体"/>
              </a:rPr>
              <a:t>format</a:t>
            </a:r>
            <a:r>
              <a:rPr lang="en-US" altLang="zh-CN" sz="1800" kern="100" dirty="0">
                <a:effectLst/>
                <a:latin typeface="Courier New" panose="02070309020205020404" pitchFamily="49" charset="0"/>
                <a:ea typeface="方正仿宋简体"/>
              </a:rPr>
              <a:t> = "retina"</a:t>
            </a:r>
            <a:endParaRPr lang="zh-CN" altLang="zh-CN" sz="1800" kern="100" dirty="0">
              <a:effectLst/>
              <a:latin typeface="Courier New" panose="02070309020205020404" pitchFamily="49" charset="0"/>
              <a:ea typeface="方正仿宋简体"/>
            </a:endParaRPr>
          </a:p>
        </p:txBody>
      </p:sp>
      <p:pic>
        <p:nvPicPr>
          <p:cNvPr id="9" name="Picture 2">
            <a:extLst>
              <a:ext uri="{FF2B5EF4-FFF2-40B4-BE49-F238E27FC236}">
                <a16:creationId xmlns:a16="http://schemas.microsoft.com/office/drawing/2014/main" id="{A0355550-A05F-5257-20D9-F5EFBD803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560" y="0"/>
            <a:ext cx="3923869" cy="268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31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1A9B27-9921-BC8A-7076-A56589C7BCC2}"/>
              </a:ext>
            </a:extLst>
          </p:cNvPr>
          <p:cNvSpPr txBox="1"/>
          <p:nvPr/>
        </p:nvSpPr>
        <p:spPr>
          <a:xfrm>
            <a:off x="253574" y="299938"/>
            <a:ext cx="11203321" cy="6258123"/>
          </a:xfrm>
          <a:prstGeom prst="rect">
            <a:avLst/>
          </a:prstGeom>
          <a:noFill/>
        </p:spPr>
        <p:txBody>
          <a:bodyPr wrap="square">
            <a:spAutoFit/>
          </a:bodyPr>
          <a:lstStyle/>
          <a:p>
            <a:pPr indent="266700">
              <a:lnSpc>
                <a:spcPts val="1600"/>
              </a:lnSpc>
            </a:pPr>
            <a:r>
              <a:rPr lang="en-US" altLang="zh-CN" sz="1600" kern="100" dirty="0">
                <a:solidFill>
                  <a:srgbClr val="000000"/>
                </a:solidFill>
                <a:effectLst/>
                <a:latin typeface="Courier New" panose="02070309020205020404" pitchFamily="49" charset="0"/>
                <a:ea typeface="方正仿宋简体"/>
              </a:rPr>
              <a:t>fig, ax = </a:t>
            </a:r>
            <a:r>
              <a:rPr lang="en-US" altLang="zh-CN" sz="1600" kern="100" dirty="0" err="1">
                <a:solidFill>
                  <a:srgbClr val="000000"/>
                </a:solidFill>
                <a:effectLst/>
                <a:latin typeface="Courier New" panose="02070309020205020404" pitchFamily="49" charset="0"/>
                <a:ea typeface="方正仿宋简体"/>
              </a:rPr>
              <a:t>plt.subplots</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生成</a:t>
            </a:r>
            <a:r>
              <a:rPr lang="en-US" altLang="zh-CN" sz="1600" kern="100" dirty="0">
                <a:solidFill>
                  <a:srgbClr val="000000"/>
                </a:solidFill>
                <a:effectLst/>
                <a:latin typeface="Courier New" panose="02070309020205020404" pitchFamily="49" charset="0"/>
                <a:ea typeface="方正仿宋简体"/>
              </a:rPr>
              <a:t>0</a:t>
            </a:r>
            <a:r>
              <a:rPr lang="zh-CN" altLang="zh-CN" sz="1600" kern="100" dirty="0">
                <a:solidFill>
                  <a:srgbClr val="000000"/>
                </a:solidFill>
                <a:effectLst/>
                <a:latin typeface="Courier New" panose="02070309020205020404" pitchFamily="49" charset="0"/>
                <a:ea typeface="方正仿宋简体"/>
              </a:rPr>
              <a:t>，</a:t>
            </a:r>
            <a:r>
              <a:rPr lang="en-US" altLang="zh-CN" sz="1600" kern="100" dirty="0">
                <a:solidFill>
                  <a:srgbClr val="000000"/>
                </a:solidFill>
                <a:effectLst/>
                <a:latin typeface="Courier New" panose="02070309020205020404" pitchFamily="49" charset="0"/>
                <a:ea typeface="方正仿宋简体"/>
              </a:rPr>
              <a:t>1</a:t>
            </a:r>
            <a:r>
              <a:rPr lang="zh-CN" altLang="zh-CN" sz="1600" kern="100" dirty="0">
                <a:solidFill>
                  <a:srgbClr val="000000"/>
                </a:solidFill>
                <a:effectLst/>
                <a:latin typeface="Courier New" panose="02070309020205020404" pitchFamily="49" charset="0"/>
                <a:ea typeface="方正仿宋简体"/>
              </a:rPr>
              <a:t>，</a:t>
            </a:r>
            <a:r>
              <a:rPr lang="en-US" altLang="zh-CN" sz="1600" kern="100" dirty="0">
                <a:solidFill>
                  <a:srgbClr val="000000"/>
                </a:solidFill>
                <a:effectLst/>
                <a:latin typeface="Courier New" panose="02070309020205020404" pitchFamily="49" charset="0"/>
                <a:ea typeface="方正仿宋简体"/>
              </a:rPr>
              <a:t>2</a:t>
            </a:r>
            <a:r>
              <a:rPr lang="zh-CN" altLang="zh-CN" sz="1600" kern="100" dirty="0">
                <a:solidFill>
                  <a:srgbClr val="000000"/>
                </a:solidFill>
                <a:effectLst/>
                <a:latin typeface="Courier New" panose="02070309020205020404" pitchFamily="49" charset="0"/>
                <a:ea typeface="方正仿宋简体"/>
              </a:rPr>
              <a:t>，</a:t>
            </a:r>
            <a:r>
              <a:rPr lang="en-US" altLang="zh-CN" sz="1600" kern="100" dirty="0">
                <a:solidFill>
                  <a:srgbClr val="000000"/>
                </a:solidFill>
                <a:effectLst/>
                <a:latin typeface="Courier New" panose="02070309020205020404" pitchFamily="49" charset="0"/>
                <a:ea typeface="方正仿宋简体"/>
              </a:rPr>
              <a:t>3</a:t>
            </a:r>
            <a:r>
              <a:rPr lang="zh-CN" altLang="zh-CN" sz="1600" kern="100" dirty="0">
                <a:solidFill>
                  <a:srgbClr val="000000"/>
                </a:solidFill>
                <a:effectLst/>
                <a:latin typeface="Courier New" panose="02070309020205020404" pitchFamily="49" charset="0"/>
                <a:ea typeface="方正仿宋简体"/>
              </a:rPr>
              <a:t>，</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index = </a:t>
            </a:r>
            <a:r>
              <a:rPr lang="en-US" altLang="zh-CN" sz="1600" kern="100" dirty="0" err="1">
                <a:solidFill>
                  <a:srgbClr val="000000"/>
                </a:solidFill>
                <a:effectLst/>
                <a:latin typeface="Courier New" panose="02070309020205020404" pitchFamily="49" charset="0"/>
                <a:ea typeface="方正仿宋简体"/>
              </a:rPr>
              <a:t>np.arange</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n_groups</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bar_width</a:t>
            </a:r>
            <a:r>
              <a:rPr lang="en-US" altLang="zh-CN" sz="1600" kern="100" dirty="0">
                <a:solidFill>
                  <a:srgbClr val="000000"/>
                </a:solidFill>
                <a:effectLst/>
                <a:latin typeface="Courier New" panose="02070309020205020404" pitchFamily="49" charset="0"/>
                <a:ea typeface="方正仿宋简体"/>
              </a:rPr>
              <a:t> = 0.35 # </a:t>
            </a:r>
            <a:r>
              <a:rPr lang="zh-CN" altLang="zh-CN" sz="1600" kern="100" dirty="0">
                <a:solidFill>
                  <a:srgbClr val="000000"/>
                </a:solidFill>
                <a:effectLst/>
                <a:latin typeface="Courier New" panose="02070309020205020404" pitchFamily="49" charset="0"/>
                <a:ea typeface="方正仿宋简体"/>
              </a:rPr>
              <a:t>条的宽度</a:t>
            </a:r>
            <a:endParaRPr lang="zh-CN" altLang="zh-CN" sz="1600" kern="100" dirty="0">
              <a:effectLst/>
              <a:latin typeface="Courier New" panose="02070309020205020404" pitchFamily="49" charset="0"/>
              <a:ea typeface="方正仿宋简体"/>
            </a:endParaRPr>
          </a:p>
          <a:p>
            <a:pPr indent="266700">
              <a:lnSpc>
                <a:spcPts val="1600"/>
              </a:lnSpc>
            </a:pPr>
            <a:r>
              <a:rPr lang="zh-CN" altLang="zh-CN" sz="1600" kern="100" dirty="0">
                <a:solidFill>
                  <a:srgbClr val="000000"/>
                </a:solidFill>
                <a:effectLst/>
                <a:latin typeface="Courier New" panose="02070309020205020404" pitchFamily="49" charset="0"/>
                <a:ea typeface="MS Gothic" panose="020B0609070205080204" pitchFamily="49" charset="-128"/>
                <a:cs typeface="MS Gothic" panose="020B0609070205080204" pitchFamily="49" charset="-128"/>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opacity = 0.4    #</a:t>
            </a:r>
            <a:r>
              <a:rPr lang="zh-CN" altLang="zh-CN" sz="1600" kern="100" dirty="0">
                <a:solidFill>
                  <a:srgbClr val="000000"/>
                </a:solidFill>
                <a:effectLst/>
                <a:latin typeface="Courier New" panose="02070309020205020404" pitchFamily="49" charset="0"/>
                <a:ea typeface="方正仿宋简体"/>
              </a:rPr>
              <a:t>颜色透明度参数</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error_config</a:t>
            </a:r>
            <a:r>
              <a:rPr lang="en-US" altLang="zh-CN" sz="1600" kern="100" dirty="0">
                <a:solidFill>
                  <a:srgbClr val="000000"/>
                </a:solidFill>
                <a:effectLst/>
                <a:latin typeface="Courier New" panose="02070309020205020404" pitchFamily="49" charset="0"/>
                <a:ea typeface="方正仿宋简体"/>
              </a:rPr>
              <a:t> = {'</a:t>
            </a:r>
            <a:r>
              <a:rPr lang="en-US" altLang="zh-CN" sz="1600" kern="100" dirty="0" err="1">
                <a:solidFill>
                  <a:srgbClr val="000000"/>
                </a:solidFill>
                <a:effectLst/>
                <a:latin typeface="Courier New" panose="02070309020205020404" pitchFamily="49" charset="0"/>
                <a:ea typeface="方正仿宋简体"/>
              </a:rPr>
              <a:t>ecolor</a:t>
            </a:r>
            <a:r>
              <a:rPr lang="en-US" altLang="zh-CN" sz="1600" kern="100" dirty="0">
                <a:solidFill>
                  <a:srgbClr val="000000"/>
                </a:solidFill>
                <a:effectLst/>
                <a:latin typeface="Courier New" panose="02070309020205020404" pitchFamily="49" charset="0"/>
                <a:ea typeface="方正仿宋简体"/>
              </a:rPr>
              <a:t>': '0.3'}</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条形图中的第一类条</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rects1 = </a:t>
            </a:r>
            <a:r>
              <a:rPr lang="en-US" altLang="zh-CN" sz="1600" kern="100" dirty="0" err="1">
                <a:solidFill>
                  <a:srgbClr val="000000"/>
                </a:solidFill>
                <a:effectLst/>
                <a:latin typeface="Courier New" panose="02070309020205020404" pitchFamily="49" charset="0"/>
                <a:ea typeface="方正仿宋简体"/>
              </a:rPr>
              <a:t>plt.bar</a:t>
            </a:r>
            <a:r>
              <a:rPr lang="en-US" altLang="zh-CN" sz="1600" kern="100" dirty="0">
                <a:solidFill>
                  <a:srgbClr val="000000"/>
                </a:solidFill>
                <a:effectLst/>
                <a:latin typeface="Courier New" panose="02070309020205020404" pitchFamily="49" charset="0"/>
                <a:ea typeface="方正仿宋简体"/>
              </a:rPr>
              <a:t>(index, </a:t>
            </a:r>
            <a:r>
              <a:rPr lang="en-US" altLang="zh-CN" sz="1600" kern="100" dirty="0" err="1">
                <a:solidFill>
                  <a:srgbClr val="000000"/>
                </a:solidFill>
                <a:effectLst/>
                <a:latin typeface="Courier New" panose="02070309020205020404" pitchFamily="49" charset="0"/>
                <a:ea typeface="方正仿宋简体"/>
              </a:rPr>
              <a:t>means_men</a:t>
            </a:r>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bar_width</a:t>
            </a:r>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坐标、数据、条的宽度</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alpha=opacity,     #</a:t>
            </a:r>
            <a:r>
              <a:rPr lang="zh-CN" altLang="zh-CN" sz="1600" kern="100" dirty="0">
                <a:solidFill>
                  <a:srgbClr val="000000"/>
                </a:solidFill>
                <a:effectLst/>
                <a:latin typeface="Courier New" panose="02070309020205020404" pitchFamily="49" charset="0"/>
                <a:ea typeface="方正仿宋简体"/>
              </a:rPr>
              <a:t>颜色透明度</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color='b',</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yerr</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std_men</a:t>
            </a:r>
            <a:r>
              <a:rPr lang="en-US" altLang="zh-CN" sz="1600" kern="100" dirty="0">
                <a:solidFill>
                  <a:srgbClr val="000000"/>
                </a:solidFill>
                <a:effectLst/>
                <a:latin typeface="Courier New" panose="02070309020205020404" pitchFamily="49" charset="0"/>
                <a:ea typeface="方正仿宋简体"/>
              </a:rPr>
              <a:t>,   # </a:t>
            </a:r>
            <a:r>
              <a:rPr lang="en-US" altLang="zh-CN" sz="1600" kern="100" dirty="0" err="1">
                <a:solidFill>
                  <a:srgbClr val="000000"/>
                </a:solidFill>
                <a:effectLst/>
                <a:latin typeface="Courier New" panose="02070309020205020404" pitchFamily="49" charset="0"/>
                <a:ea typeface="方正仿宋简体"/>
              </a:rPr>
              <a:t>xerr</a:t>
            </a:r>
            <a:r>
              <a:rPr lang="zh-CN"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yerr</a:t>
            </a:r>
            <a:r>
              <a:rPr lang="zh-CN" altLang="zh-CN" sz="1600" kern="100" dirty="0">
                <a:solidFill>
                  <a:srgbClr val="000000"/>
                </a:solidFill>
                <a:effectLst/>
                <a:latin typeface="Courier New" panose="02070309020205020404" pitchFamily="49" charset="0"/>
                <a:ea typeface="方正仿宋简体"/>
              </a:rPr>
              <a:t>分别针对水平、垂直型误差</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error_kw</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error_config</a:t>
            </a:r>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设置误差记号的相关参数</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label='Men')</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条形图中的第二类条</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rects2 = </a:t>
            </a:r>
            <a:r>
              <a:rPr lang="en-US" altLang="zh-CN" sz="1600" kern="100" dirty="0" err="1">
                <a:solidFill>
                  <a:srgbClr val="000000"/>
                </a:solidFill>
                <a:effectLst/>
                <a:latin typeface="Courier New" panose="02070309020205020404" pitchFamily="49" charset="0"/>
                <a:ea typeface="方正仿宋简体"/>
              </a:rPr>
              <a:t>plt.bar</a:t>
            </a:r>
            <a:r>
              <a:rPr lang="en-US" altLang="zh-CN" sz="1600" kern="100" dirty="0">
                <a:solidFill>
                  <a:srgbClr val="000000"/>
                </a:solidFill>
                <a:effectLst/>
                <a:latin typeface="Courier New" panose="02070309020205020404" pitchFamily="49" charset="0"/>
                <a:ea typeface="方正仿宋简体"/>
              </a:rPr>
              <a:t>(index + </a:t>
            </a:r>
            <a:r>
              <a:rPr lang="en-US" altLang="zh-CN" sz="1600" kern="100" dirty="0" err="1">
                <a:solidFill>
                  <a:srgbClr val="000000"/>
                </a:solidFill>
                <a:effectLst/>
                <a:latin typeface="Courier New" panose="02070309020205020404" pitchFamily="49" charset="0"/>
                <a:ea typeface="方正仿宋简体"/>
              </a:rPr>
              <a:t>bar_width</a:t>
            </a:r>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means_women</a:t>
            </a:r>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bar_width</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alpha=opacity,</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color='r',</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yerr</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std_women</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error_kw</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error_config</a:t>
            </a:r>
            <a:r>
              <a:rPr lang="en-US" altLang="zh-CN" sz="1600" kern="100" dirty="0">
                <a:solidFill>
                  <a:srgbClr val="000000"/>
                </a:solidFill>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                             label='Women')</a:t>
            </a:r>
            <a:endParaRPr lang="zh-CN" altLang="zh-CN" sz="1600" kern="100" dirty="0">
              <a:effectLst/>
              <a:latin typeface="Courier New" panose="02070309020205020404" pitchFamily="49" charset="0"/>
              <a:ea typeface="方正仿宋简体"/>
            </a:endParaRPr>
          </a:p>
          <a:p>
            <a:pPr indent="266700">
              <a:lnSpc>
                <a:spcPts val="1600"/>
              </a:lnSpc>
            </a:pPr>
            <a:r>
              <a:rPr lang="zh-CN" altLang="zh-CN" sz="1600" kern="100" dirty="0">
                <a:solidFill>
                  <a:srgbClr val="000000"/>
                </a:solidFill>
                <a:effectLst/>
                <a:latin typeface="Courier New" panose="02070309020205020404" pitchFamily="49" charset="0"/>
                <a:ea typeface="MS Gothic" panose="020B0609070205080204" pitchFamily="49" charset="-128"/>
                <a:cs typeface="MS Gothic" panose="020B0609070205080204" pitchFamily="49" charset="-128"/>
              </a:rPr>
              <a:t>​</a:t>
            </a:r>
            <a:r>
              <a:rPr lang="en-US" altLang="zh-CN" sz="1600" kern="100" dirty="0" err="1">
                <a:solidFill>
                  <a:srgbClr val="000000"/>
                </a:solidFill>
                <a:effectLst/>
                <a:latin typeface="Courier New" panose="02070309020205020404" pitchFamily="49" charset="0"/>
                <a:ea typeface="方正仿宋简体"/>
              </a:rPr>
              <a:t>plt.xlabel</a:t>
            </a:r>
            <a:r>
              <a:rPr lang="en-US" altLang="zh-CN" sz="1600" kern="100" dirty="0">
                <a:solidFill>
                  <a:srgbClr val="000000"/>
                </a:solidFill>
                <a:effectLst/>
                <a:latin typeface="Courier New" panose="02070309020205020404" pitchFamily="49" charset="0"/>
                <a:ea typeface="方正仿宋简体"/>
              </a:rPr>
              <a:t>('Group')</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plt.ylabel</a:t>
            </a:r>
            <a:r>
              <a:rPr lang="en-US" altLang="zh-CN" sz="1600" kern="100" dirty="0">
                <a:solidFill>
                  <a:srgbClr val="000000"/>
                </a:solidFill>
                <a:effectLst/>
                <a:latin typeface="Courier New" panose="02070309020205020404" pitchFamily="49" charset="0"/>
                <a:ea typeface="方正仿宋简体"/>
              </a:rPr>
              <a:t>('Scores')</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plt.title</a:t>
            </a:r>
            <a:r>
              <a:rPr lang="en-US" altLang="zh-CN" sz="1600" kern="100" dirty="0">
                <a:solidFill>
                  <a:srgbClr val="000000"/>
                </a:solidFill>
                <a:effectLst/>
                <a:latin typeface="Courier New" panose="02070309020205020404" pitchFamily="49" charset="0"/>
                <a:ea typeface="方正仿宋简体"/>
              </a:rPr>
              <a:t>('Scores by group and gender')</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plt.xticks</a:t>
            </a:r>
            <a:r>
              <a:rPr lang="en-US" altLang="zh-CN" sz="1600" kern="100" dirty="0">
                <a:solidFill>
                  <a:srgbClr val="000000"/>
                </a:solidFill>
                <a:effectLst/>
                <a:latin typeface="Courier New" panose="02070309020205020404" pitchFamily="49" charset="0"/>
                <a:ea typeface="方正仿宋简体"/>
              </a:rPr>
              <a:t>(index + </a:t>
            </a:r>
            <a:r>
              <a:rPr lang="en-US" altLang="zh-CN" sz="1600" kern="100" dirty="0" err="1">
                <a:solidFill>
                  <a:srgbClr val="000000"/>
                </a:solidFill>
                <a:effectLst/>
                <a:latin typeface="Courier New" panose="02070309020205020404" pitchFamily="49" charset="0"/>
                <a:ea typeface="方正仿宋简体"/>
              </a:rPr>
              <a:t>bar_width</a:t>
            </a:r>
            <a:r>
              <a:rPr lang="en-US" altLang="zh-CN" sz="1600" kern="100" dirty="0">
                <a:solidFill>
                  <a:srgbClr val="000000"/>
                </a:solidFill>
                <a:effectLst/>
                <a:latin typeface="Courier New" panose="02070309020205020404" pitchFamily="49" charset="0"/>
                <a:ea typeface="方正仿宋简体"/>
              </a:rPr>
              <a:t>, ('A', 'B', 'C', 'D', 'E'))</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plt.legend</a:t>
            </a:r>
            <a:r>
              <a:rPr lang="en-US" altLang="zh-CN" sz="1600" kern="100" dirty="0">
                <a:solidFill>
                  <a:srgbClr val="000000"/>
                </a:solidFill>
                <a:effectLst/>
                <a:latin typeface="Courier New" panose="02070309020205020404" pitchFamily="49" charset="0"/>
                <a:ea typeface="方正仿宋简体"/>
              </a:rPr>
              <a:t>() # </a:t>
            </a:r>
            <a:r>
              <a:rPr lang="zh-CN" altLang="zh-CN" sz="1600" kern="100" dirty="0">
                <a:solidFill>
                  <a:srgbClr val="000000"/>
                </a:solidFill>
                <a:effectLst/>
                <a:latin typeface="Courier New" panose="02070309020205020404" pitchFamily="49" charset="0"/>
                <a:ea typeface="方正仿宋简体"/>
              </a:rPr>
              <a:t>显示标注</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自动调整</a:t>
            </a:r>
            <a:r>
              <a:rPr lang="en-US" altLang="zh-CN" sz="1600" kern="100" dirty="0">
                <a:solidFill>
                  <a:srgbClr val="000000"/>
                </a:solidFill>
                <a:effectLst/>
                <a:latin typeface="Courier New" panose="02070309020205020404" pitchFamily="49" charset="0"/>
                <a:ea typeface="方正仿宋简体"/>
              </a:rPr>
              <a:t>subplot</a:t>
            </a:r>
            <a:r>
              <a:rPr lang="zh-CN" altLang="zh-CN" sz="1600" kern="100" dirty="0">
                <a:solidFill>
                  <a:srgbClr val="000000"/>
                </a:solidFill>
                <a:effectLst/>
                <a:latin typeface="Courier New" panose="02070309020205020404" pitchFamily="49" charset="0"/>
                <a:ea typeface="方正仿宋简体"/>
              </a:rPr>
              <a:t>的参数给指定的填充区</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plt.tight_layout</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600"/>
              </a:lnSpc>
            </a:pPr>
            <a:r>
              <a:rPr lang="en-US" altLang="zh-CN" sz="1600" kern="100" dirty="0" err="1">
                <a:solidFill>
                  <a:srgbClr val="000000"/>
                </a:solidFill>
                <a:effectLst/>
                <a:latin typeface="Courier New" panose="02070309020205020404" pitchFamily="49" charset="0"/>
                <a:ea typeface="方正仿宋简体"/>
              </a:rPr>
              <a:t>plt.show</a:t>
            </a:r>
            <a:r>
              <a:rPr lang="en-US" altLang="zh-CN" sz="1600" kern="100" dirty="0">
                <a:solidFill>
                  <a:srgbClr val="000000"/>
                </a:solidFill>
                <a:effectLst/>
                <a:latin typeface="Courier New" panose="02070309020205020404" pitchFamily="49" charset="0"/>
                <a:ea typeface="方正仿宋简体"/>
              </a:rPr>
              <a:t>()</a:t>
            </a:r>
            <a:endParaRPr lang="zh-CN" altLang="en-US" sz="1600" dirty="0"/>
          </a:p>
        </p:txBody>
      </p:sp>
      <p:pic>
        <p:nvPicPr>
          <p:cNvPr id="9218" name="图片 101">
            <a:extLst>
              <a:ext uri="{FF2B5EF4-FFF2-40B4-BE49-F238E27FC236}">
                <a16:creationId xmlns:a16="http://schemas.microsoft.com/office/drawing/2014/main" id="{CA714ED0-6CD6-C97C-3FCC-B04EB9E3C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94" b="2307"/>
          <a:stretch>
            <a:fillRect/>
          </a:stretch>
        </p:blipFill>
        <p:spPr bwMode="auto">
          <a:xfrm>
            <a:off x="7448039" y="3606679"/>
            <a:ext cx="4744853" cy="301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39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3F1214-64DF-B654-090A-D29E81015EB6}"/>
              </a:ext>
            </a:extLst>
          </p:cNvPr>
          <p:cNvSpPr txBox="1"/>
          <p:nvPr/>
        </p:nvSpPr>
        <p:spPr>
          <a:xfrm>
            <a:off x="722297" y="489361"/>
            <a:ext cx="10219765" cy="1969770"/>
          </a:xfrm>
          <a:prstGeom prst="rect">
            <a:avLst/>
          </a:prstGeom>
          <a:noFill/>
        </p:spPr>
        <p:txBody>
          <a:bodyPr wrap="square">
            <a:spAutoFit/>
          </a:bodyPr>
          <a:lstStyle/>
          <a:p>
            <a:pPr indent="266700">
              <a:lnSpc>
                <a:spcPct val="200000"/>
              </a:lnSpc>
            </a:pPr>
            <a:r>
              <a:rPr lang="en-US" altLang="zh-CN" sz="1800" b="1" kern="100" dirty="0">
                <a:effectLst/>
                <a:latin typeface="Arial" panose="020B0604020202020204" pitchFamily="34" charset="0"/>
                <a:ea typeface="黑体" panose="02010609060101010101" pitchFamily="49" charset="-122"/>
                <a:cs typeface="Times New Roman" panose="02020603050405020304" pitchFamily="18" charset="0"/>
              </a:rPr>
              <a:t>6</a:t>
            </a: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．饼图</a:t>
            </a:r>
            <a:endParaRPr lang="zh-CN" altLang="zh-CN" sz="1800" b="1" kern="1050" dirty="0">
              <a:effectLst/>
              <a:latin typeface="Arial" panose="020B0604020202020204" pitchFamily="34" charset="0"/>
              <a:ea typeface="黑体" panose="02010609060101010101" pitchFamily="49" charset="-122"/>
              <a:cs typeface="Times New Roman" panose="02020603050405020304" pitchFamily="18" charset="0"/>
            </a:endParaRPr>
          </a:p>
          <a:p>
            <a:pPr indent="256540"/>
            <a:r>
              <a:rPr lang="zh-CN" altLang="zh-CN" sz="1800" kern="100" spc="-20" dirty="0">
                <a:effectLst/>
                <a:latin typeface="Times New Roman" panose="02020603050405020304" pitchFamily="18" charset="0"/>
                <a:ea typeface="宋体" panose="02010600030101010101" pitchFamily="2" charset="-122"/>
              </a:rPr>
              <a:t>饼图或称饼状图，是一个划分为几个扇形的圆形统计图表，用于描述量、频率或百分比之间的相对关系。在饼图中，每个扇区的弧长（以及圆心角和面积）大小为其所表示的数量的比例。这些扇区合在一起刚好是一个完全的圆形。顾名思义，这些扇区拼成了一个切开的饼形图案。</a:t>
            </a:r>
            <a:endParaRPr lang="zh-CN" altLang="zh-CN" sz="1800" kern="1050" dirty="0">
              <a:effectLst/>
              <a:latin typeface="Times New Roman" panose="02020603050405020304" pitchFamily="18" charset="0"/>
              <a:ea typeface="宋体" panose="02010600030101010101" pitchFamily="2" charset="-122"/>
            </a:endParaRPr>
          </a:p>
          <a:p>
            <a:pPr indent="266700"/>
            <a:endParaRPr lang="zh-CN" altLang="zh-CN" sz="1800" kern="1050" dirty="0">
              <a:effectLst/>
              <a:latin typeface="Times New Roman" panose="02020603050405020304" pitchFamily="18" charset="0"/>
              <a:ea typeface="宋体" panose="02010600030101010101" pitchFamily="2" charset="-122"/>
            </a:endParaRPr>
          </a:p>
          <a:p>
            <a:pPr indent="266700"/>
            <a:endParaRPr lang="zh-CN" altLang="zh-CN" sz="1400" kern="100" dirty="0">
              <a:effectLst/>
              <a:latin typeface="Courier New" panose="02070309020205020404" pitchFamily="49" charset="0"/>
              <a:ea typeface="方正仿宋简体"/>
            </a:endParaRPr>
          </a:p>
        </p:txBody>
      </p:sp>
      <p:pic>
        <p:nvPicPr>
          <p:cNvPr id="10242" name="图片 102">
            <a:extLst>
              <a:ext uri="{FF2B5EF4-FFF2-40B4-BE49-F238E27FC236}">
                <a16:creationId xmlns:a16="http://schemas.microsoft.com/office/drawing/2014/main" id="{7C265F58-42B1-858C-1FFB-257666966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7" r="9576"/>
          <a:stretch>
            <a:fillRect/>
          </a:stretch>
        </p:blipFill>
        <p:spPr bwMode="auto">
          <a:xfrm>
            <a:off x="8074584" y="3428999"/>
            <a:ext cx="383069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1990145F-3362-16E5-191C-AF2B35476F9B}"/>
              </a:ext>
            </a:extLst>
          </p:cNvPr>
          <p:cNvSpPr txBox="1"/>
          <p:nvPr/>
        </p:nvSpPr>
        <p:spPr>
          <a:xfrm>
            <a:off x="411683" y="2266833"/>
            <a:ext cx="8062471" cy="3323987"/>
          </a:xfrm>
          <a:prstGeom prst="rect">
            <a:avLst/>
          </a:prstGeom>
          <a:noFill/>
        </p:spPr>
        <p:txBody>
          <a:bodyPr wrap="square">
            <a:spAutoFit/>
          </a:bodyPr>
          <a:lstStyle/>
          <a:p>
            <a:pPr indent="266700"/>
            <a:r>
              <a:rPr lang="en-US" altLang="zh-CN" sz="1400" kern="100" dirty="0">
                <a:solidFill>
                  <a:srgbClr val="000000"/>
                </a:solidFill>
                <a:effectLst/>
                <a:latin typeface="Courier New" panose="02070309020205020404" pitchFamily="49" charset="0"/>
                <a:ea typeface="方正仿宋简体"/>
              </a:rPr>
              <a:t>##</a:t>
            </a:r>
            <a:r>
              <a:rPr lang="zh-CN" altLang="zh-CN" sz="1400" kern="100" dirty="0">
                <a:solidFill>
                  <a:srgbClr val="000000"/>
                </a:solidFill>
                <a:effectLst/>
                <a:latin typeface="Courier New" panose="02070309020205020404" pitchFamily="49" charset="0"/>
                <a:ea typeface="方正仿宋简体"/>
              </a:rPr>
              <a:t>饼图</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import </a:t>
            </a:r>
            <a:r>
              <a:rPr lang="en-US" altLang="zh-CN" sz="1400" kern="100" dirty="0" err="1">
                <a:solidFill>
                  <a:srgbClr val="000000"/>
                </a:solidFill>
                <a:effectLst/>
                <a:latin typeface="Courier New" panose="02070309020205020404" pitchFamily="49" charset="0"/>
                <a:ea typeface="方正仿宋简体"/>
              </a:rPr>
              <a:t>matplotlib.pyplot</a:t>
            </a:r>
            <a:r>
              <a:rPr lang="en-US" altLang="zh-CN" sz="1400" kern="100" dirty="0">
                <a:solidFill>
                  <a:srgbClr val="000000"/>
                </a:solidFill>
                <a:effectLst/>
                <a:latin typeface="Courier New" panose="02070309020205020404" pitchFamily="49" charset="0"/>
                <a:ea typeface="方正仿宋简体"/>
              </a:rPr>
              <a:t> as </a:t>
            </a:r>
            <a:r>
              <a:rPr lang="en-US" altLang="zh-CN" sz="1400" kern="100" dirty="0" err="1">
                <a:solidFill>
                  <a:srgbClr val="000000"/>
                </a:solidFill>
                <a:effectLst/>
                <a:latin typeface="Courier New" panose="02070309020205020404" pitchFamily="49" charset="0"/>
                <a:ea typeface="方正仿宋简体"/>
              </a:rPr>
              <a:t>plt</a:t>
            </a:r>
            <a:endParaRPr lang="zh-CN" altLang="zh-CN" sz="1400" kern="100" dirty="0">
              <a:effectLst/>
              <a:latin typeface="Courier New" panose="02070309020205020404" pitchFamily="49" charset="0"/>
              <a:ea typeface="方正仿宋简体"/>
            </a:endParaRPr>
          </a:p>
          <a:p>
            <a:pPr indent="266700"/>
            <a:r>
              <a:rPr lang="zh-CN" altLang="zh-CN" sz="1400" kern="100" dirty="0">
                <a:solidFill>
                  <a:srgbClr val="000000"/>
                </a:solidFill>
                <a:effectLst/>
                <a:latin typeface="Courier New" panose="02070309020205020404" pitchFamily="49" charset="0"/>
                <a:ea typeface="MS Gothic" panose="020B0609070205080204" pitchFamily="49" charset="-128"/>
                <a:cs typeface="MS Gothic" panose="020B0609070205080204" pitchFamily="49" charset="-128"/>
              </a:rPr>
              <a:t>​</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a:t>
            </a:r>
            <a:r>
              <a:rPr lang="zh-CN" altLang="zh-CN" sz="1400" kern="100" dirty="0">
                <a:solidFill>
                  <a:srgbClr val="000000"/>
                </a:solidFill>
                <a:effectLst/>
                <a:latin typeface="Courier New" panose="02070309020205020404" pitchFamily="49" charset="0"/>
                <a:ea typeface="方正仿宋简体"/>
              </a:rPr>
              <a:t>切片将按顺时针方向排列并绘制</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labels = 'Frogs', 'Hogs', 'Dogs', 'Logs'## </a:t>
            </a:r>
            <a:r>
              <a:rPr lang="zh-CN" altLang="zh-CN" sz="1400" kern="100" dirty="0">
                <a:solidFill>
                  <a:srgbClr val="000000"/>
                </a:solidFill>
                <a:effectLst/>
                <a:latin typeface="Courier New" panose="02070309020205020404" pitchFamily="49" charset="0"/>
                <a:ea typeface="方正仿宋简体"/>
              </a:rPr>
              <a:t>标注</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sizes = [15, 30, 45, 10] ## </a:t>
            </a:r>
            <a:r>
              <a:rPr lang="zh-CN" altLang="zh-CN" sz="1400" kern="100" dirty="0">
                <a:solidFill>
                  <a:srgbClr val="000000"/>
                </a:solidFill>
                <a:effectLst/>
                <a:latin typeface="Courier New" panose="02070309020205020404" pitchFamily="49" charset="0"/>
                <a:ea typeface="方正仿宋简体"/>
              </a:rPr>
              <a:t>大小</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colors = ['</a:t>
            </a:r>
            <a:r>
              <a:rPr lang="en-US" altLang="zh-CN" sz="1400" kern="100" dirty="0" err="1">
                <a:solidFill>
                  <a:srgbClr val="000000"/>
                </a:solidFill>
                <a:effectLst/>
                <a:latin typeface="Courier New" panose="02070309020205020404" pitchFamily="49" charset="0"/>
                <a:ea typeface="方正仿宋简体"/>
              </a:rPr>
              <a:t>yellowgreen</a:t>
            </a:r>
            <a:r>
              <a:rPr lang="en-US" altLang="zh-CN" sz="1400" kern="100" dirty="0">
                <a:solidFill>
                  <a:srgbClr val="000000"/>
                </a:solidFill>
                <a:effectLst/>
                <a:latin typeface="Courier New" panose="02070309020205020404" pitchFamily="49" charset="0"/>
                <a:ea typeface="方正仿宋简体"/>
              </a:rPr>
              <a:t>', 'gold', '</a:t>
            </a:r>
            <a:r>
              <a:rPr lang="en-US" altLang="zh-CN" sz="1400" kern="100" dirty="0" err="1">
                <a:solidFill>
                  <a:srgbClr val="000000"/>
                </a:solidFill>
                <a:effectLst/>
                <a:latin typeface="Courier New" panose="02070309020205020404" pitchFamily="49" charset="0"/>
                <a:ea typeface="方正仿宋简体"/>
              </a:rPr>
              <a:t>lightskyblue</a:t>
            </a:r>
            <a:r>
              <a:rPr lang="en-US" altLang="zh-CN" sz="1400" kern="100" dirty="0">
                <a:solidFill>
                  <a:srgbClr val="000000"/>
                </a:solidFill>
                <a:effectLst/>
                <a:latin typeface="Courier New" panose="02070309020205020404" pitchFamily="49" charset="0"/>
                <a:ea typeface="方正仿宋简体"/>
              </a:rPr>
              <a:t>', '</a:t>
            </a:r>
            <a:r>
              <a:rPr lang="en-US" altLang="zh-CN" sz="1400" kern="100" dirty="0" err="1">
                <a:solidFill>
                  <a:srgbClr val="000000"/>
                </a:solidFill>
                <a:effectLst/>
                <a:latin typeface="Courier New" panose="02070309020205020404" pitchFamily="49" charset="0"/>
                <a:ea typeface="方正仿宋简体"/>
              </a:rPr>
              <a:t>lightcoral</a:t>
            </a:r>
            <a:r>
              <a:rPr lang="en-US" altLang="zh-CN" sz="1400" kern="100" dirty="0">
                <a:solidFill>
                  <a:srgbClr val="000000"/>
                </a:solidFill>
                <a:effectLst/>
                <a:latin typeface="Courier New" panose="02070309020205020404" pitchFamily="49" charset="0"/>
                <a:ea typeface="方正仿宋简体"/>
              </a:rPr>
              <a:t>'] ## </a:t>
            </a:r>
            <a:r>
              <a:rPr lang="zh-CN" altLang="zh-CN" sz="1400" kern="100" dirty="0">
                <a:solidFill>
                  <a:srgbClr val="000000"/>
                </a:solidFill>
                <a:effectLst/>
                <a:latin typeface="Courier New" panose="02070309020205020404" pitchFamily="49" charset="0"/>
                <a:ea typeface="方正仿宋简体"/>
              </a:rPr>
              <a:t>颜色</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##0.1</a:t>
            </a:r>
            <a:r>
              <a:rPr lang="zh-CN" altLang="zh-CN" sz="1400" kern="100" dirty="0">
                <a:solidFill>
                  <a:srgbClr val="000000"/>
                </a:solidFill>
                <a:effectLst/>
                <a:latin typeface="Courier New" panose="02070309020205020404" pitchFamily="49" charset="0"/>
                <a:ea typeface="方正仿宋简体"/>
              </a:rPr>
              <a:t>代表第二个块从圆中分离出来</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explode = (0, 0.1, 0, 0)  # only "explode" the 2nd slice (i.e. 'Hogs')</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a:t>
            </a:r>
            <a:r>
              <a:rPr lang="zh-CN" altLang="zh-CN" sz="1400" kern="100" dirty="0">
                <a:solidFill>
                  <a:srgbClr val="000000"/>
                </a:solidFill>
                <a:effectLst/>
                <a:latin typeface="Courier New" panose="02070309020205020404" pitchFamily="49" charset="0"/>
                <a:ea typeface="方正仿宋简体"/>
              </a:rPr>
              <a:t>绘制饼图</a:t>
            </a:r>
            <a:endParaRPr lang="zh-CN" altLang="zh-CN" sz="1400" kern="100" dirty="0">
              <a:effectLst/>
              <a:latin typeface="Courier New" panose="02070309020205020404" pitchFamily="49" charset="0"/>
              <a:ea typeface="方正仿宋简体"/>
            </a:endParaRPr>
          </a:p>
          <a:p>
            <a:pPr indent="266700"/>
            <a:r>
              <a:rPr lang="en-US" altLang="zh-CN" sz="1400" kern="100" dirty="0" err="1">
                <a:solidFill>
                  <a:srgbClr val="000000"/>
                </a:solidFill>
                <a:effectLst/>
                <a:latin typeface="Courier New" panose="02070309020205020404" pitchFamily="49" charset="0"/>
                <a:ea typeface="方正仿宋简体"/>
              </a:rPr>
              <a:t>plt.pie</a:t>
            </a:r>
            <a:r>
              <a:rPr lang="en-US" altLang="zh-CN" sz="1400" kern="100" dirty="0">
                <a:solidFill>
                  <a:srgbClr val="000000"/>
                </a:solidFill>
                <a:effectLst/>
                <a:latin typeface="Courier New" panose="02070309020205020404" pitchFamily="49" charset="0"/>
                <a:ea typeface="方正仿宋简体"/>
              </a:rPr>
              <a:t>(sizes, explode=explode, labels=labels, colors=colors,</a:t>
            </a:r>
            <a:endParaRPr lang="zh-CN" altLang="zh-CN" sz="1400" kern="100" dirty="0">
              <a:effectLst/>
              <a:latin typeface="Courier New" panose="02070309020205020404" pitchFamily="49" charset="0"/>
              <a:ea typeface="方正仿宋简体"/>
            </a:endParaRPr>
          </a:p>
          <a:p>
            <a:pPr indent="266700"/>
            <a:r>
              <a:rPr lang="en-US" altLang="zh-CN" sz="1400" kern="100" dirty="0">
                <a:solidFill>
                  <a:srgbClr val="000000"/>
                </a:solidFill>
                <a:effectLst/>
                <a:latin typeface="Courier New" panose="02070309020205020404" pitchFamily="49" charset="0"/>
                <a:ea typeface="方正仿宋简体"/>
              </a:rPr>
              <a:t>              </a:t>
            </a:r>
            <a:r>
              <a:rPr lang="en-US" altLang="zh-CN" sz="1400" kern="100" dirty="0" err="1">
                <a:solidFill>
                  <a:srgbClr val="000000"/>
                </a:solidFill>
                <a:effectLst/>
                <a:latin typeface="Courier New" panose="02070309020205020404" pitchFamily="49" charset="0"/>
                <a:ea typeface="方正仿宋简体"/>
              </a:rPr>
              <a:t>autopct</a:t>
            </a:r>
            <a:r>
              <a:rPr lang="en-US" altLang="zh-CN" sz="1400" kern="100" dirty="0">
                <a:solidFill>
                  <a:srgbClr val="000000"/>
                </a:solidFill>
                <a:effectLst/>
                <a:latin typeface="Courier New" panose="02070309020205020404" pitchFamily="49" charset="0"/>
                <a:ea typeface="方正仿宋简体"/>
              </a:rPr>
              <a:t>='%1.1f%%', shadow=True, </a:t>
            </a:r>
            <a:r>
              <a:rPr lang="en-US" altLang="zh-CN" sz="1400" kern="100" dirty="0" err="1">
                <a:solidFill>
                  <a:srgbClr val="000000"/>
                </a:solidFill>
                <a:effectLst/>
                <a:latin typeface="Courier New" panose="02070309020205020404" pitchFamily="49" charset="0"/>
                <a:ea typeface="方正仿宋简体"/>
              </a:rPr>
              <a:t>startangle</a:t>
            </a:r>
            <a:r>
              <a:rPr lang="en-US" altLang="zh-CN" sz="1400" kern="100" dirty="0">
                <a:solidFill>
                  <a:srgbClr val="000000"/>
                </a:solidFill>
                <a:effectLst/>
                <a:latin typeface="Courier New" panose="02070309020205020404" pitchFamily="49" charset="0"/>
                <a:ea typeface="方正仿宋简体"/>
              </a:rPr>
              <a:t>=90)</a:t>
            </a:r>
            <a:endParaRPr lang="zh-CN" altLang="zh-CN" sz="1400" kern="100" dirty="0">
              <a:effectLst/>
              <a:latin typeface="Courier New" panose="02070309020205020404" pitchFamily="49" charset="0"/>
              <a:ea typeface="方正仿宋简体"/>
            </a:endParaRPr>
          </a:p>
          <a:p>
            <a:pPr indent="266700"/>
            <a:r>
              <a:rPr lang="en-US" altLang="zh-CN" sz="1400" kern="100" dirty="0">
                <a:effectLst/>
                <a:latin typeface="Courier New" panose="02070309020205020404" pitchFamily="49" charset="0"/>
                <a:ea typeface="方正仿宋简体"/>
              </a:rPr>
              <a:t> </a:t>
            </a:r>
            <a:endParaRPr lang="zh-CN" altLang="zh-CN" sz="1400" kern="100" dirty="0">
              <a:effectLst/>
              <a:latin typeface="Courier New" panose="02070309020205020404" pitchFamily="49" charset="0"/>
              <a:ea typeface="方正仿宋简体"/>
            </a:endParaRPr>
          </a:p>
          <a:p>
            <a:pPr indent="266700"/>
            <a:r>
              <a:rPr lang="en-US" altLang="zh-CN" sz="1400" kern="100" dirty="0" err="1">
                <a:solidFill>
                  <a:srgbClr val="000000"/>
                </a:solidFill>
                <a:effectLst/>
                <a:latin typeface="Courier New" panose="02070309020205020404" pitchFamily="49" charset="0"/>
                <a:ea typeface="方正仿宋简体"/>
              </a:rPr>
              <a:t>plt.axis</a:t>
            </a:r>
            <a:r>
              <a:rPr lang="en-US" altLang="zh-CN" sz="1400" kern="100" dirty="0">
                <a:solidFill>
                  <a:srgbClr val="000000"/>
                </a:solidFill>
                <a:effectLst/>
                <a:latin typeface="Courier New" panose="02070309020205020404" pitchFamily="49" charset="0"/>
                <a:ea typeface="方正仿宋简体"/>
              </a:rPr>
              <a:t>('equal')</a:t>
            </a:r>
            <a:endParaRPr lang="zh-CN" altLang="zh-CN" sz="1400" kern="100" dirty="0">
              <a:effectLst/>
              <a:latin typeface="Courier New" panose="02070309020205020404" pitchFamily="49" charset="0"/>
              <a:ea typeface="方正仿宋简体"/>
            </a:endParaRPr>
          </a:p>
          <a:p>
            <a:pPr indent="266700"/>
            <a:r>
              <a:rPr lang="en-US" altLang="zh-CN" sz="1400" kern="100" dirty="0" err="1">
                <a:solidFill>
                  <a:srgbClr val="000000"/>
                </a:solidFill>
                <a:effectLst/>
                <a:latin typeface="Courier New" panose="02070309020205020404" pitchFamily="49" charset="0"/>
                <a:ea typeface="方正仿宋简体"/>
              </a:rPr>
              <a:t>plt.show</a:t>
            </a:r>
            <a:r>
              <a:rPr lang="en-US" altLang="zh-CN" sz="1400" kern="100" dirty="0">
                <a:solidFill>
                  <a:srgbClr val="000000"/>
                </a:solidFill>
                <a:effectLst/>
                <a:latin typeface="Courier New" panose="02070309020205020404" pitchFamily="49" charset="0"/>
                <a:ea typeface="方正仿宋简体"/>
              </a:rPr>
              <a:t>()</a:t>
            </a:r>
            <a:endParaRPr lang="zh-CN" altLang="en-US" sz="1400" dirty="0"/>
          </a:p>
        </p:txBody>
      </p:sp>
    </p:spTree>
    <p:extLst>
      <p:ext uri="{BB962C8B-B14F-4D97-AF65-F5344CB8AC3E}">
        <p14:creationId xmlns:p14="http://schemas.microsoft.com/office/powerpoint/2010/main" val="292245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1EB2C5-ACA6-F4FE-EE28-9CE261623E71}"/>
              </a:ext>
            </a:extLst>
          </p:cNvPr>
          <p:cNvSpPr txBox="1"/>
          <p:nvPr/>
        </p:nvSpPr>
        <p:spPr>
          <a:xfrm>
            <a:off x="837560" y="1002094"/>
            <a:ext cx="9981560" cy="5589351"/>
          </a:xfrm>
          <a:prstGeom prst="rect">
            <a:avLst/>
          </a:prstGeom>
          <a:noFill/>
        </p:spPr>
        <p:txBody>
          <a:bodyPr wrap="square">
            <a:spAutoFit/>
          </a:bodyPr>
          <a:lstStyle/>
          <a:p>
            <a:pPr indent="266700">
              <a:lnSpc>
                <a:spcPct val="200000"/>
              </a:lnSpc>
            </a:pPr>
            <a:r>
              <a:rPr lang="en-US" altLang="zh-CN" sz="2000" b="1" kern="100" dirty="0">
                <a:effectLst/>
                <a:latin typeface="Arial" panose="020B0604020202020204" pitchFamily="34" charset="0"/>
                <a:ea typeface="黑体" panose="02010609060101010101" pitchFamily="49" charset="-122"/>
                <a:cs typeface="Times New Roman" panose="02020603050405020304" pitchFamily="18" charset="0"/>
              </a:rPr>
              <a:t>7</a:t>
            </a:r>
            <a:r>
              <a:rPr lang="zh-CN" altLang="zh-CN" sz="2000" b="1" kern="100" dirty="0">
                <a:effectLst/>
                <a:latin typeface="Arial" panose="020B0604020202020204" pitchFamily="34" charset="0"/>
                <a:ea typeface="黑体" panose="02010609060101010101" pitchFamily="49" charset="-122"/>
                <a:cs typeface="Times New Roman" panose="02020603050405020304" pitchFamily="18" charset="0"/>
              </a:rPr>
              <a:t>．气泡图（散点图）</a:t>
            </a:r>
            <a:endParaRPr lang="zh-CN" altLang="zh-CN" sz="2000" b="1" kern="1050" dirty="0">
              <a:effectLst/>
              <a:latin typeface="Arial" panose="020B0604020202020204" pitchFamily="34" charset="0"/>
              <a:ea typeface="黑体" panose="02010609060101010101" pitchFamily="49" charset="-122"/>
              <a:cs typeface="Times New Roman" panose="02020603050405020304" pitchFamily="18" charset="0"/>
            </a:endParaRPr>
          </a:p>
          <a:p>
            <a:pPr indent="281940"/>
            <a:r>
              <a:rPr lang="zh-CN" altLang="zh-CN" sz="2000" kern="100" spc="30" dirty="0">
                <a:effectLst/>
                <a:latin typeface="Times New Roman" panose="02020603050405020304" pitchFamily="18" charset="0"/>
                <a:ea typeface="宋体" panose="02010600030101010101" pitchFamily="2" charset="-122"/>
              </a:rPr>
              <a:t>气泡图是散点图的一种变体，通过每个点的面积大小，反映第三维。气泡图可以表示多维数据，并且可以通过对颜色和大小的编码表示不同的维度数据。例如，使用颜色对数据分组，使用大小来映射相应值的大小。可以通过</a:t>
            </a:r>
            <a:r>
              <a:rPr lang="en-US" altLang="zh-CN" sz="2000" kern="100" spc="30" dirty="0">
                <a:effectLst/>
                <a:latin typeface="Times New Roman" panose="02020603050405020304" pitchFamily="18" charset="0"/>
                <a:ea typeface="宋体" panose="02010600030101010101" pitchFamily="2" charset="-122"/>
              </a:rPr>
              <a:t>scatter()</a:t>
            </a:r>
            <a:r>
              <a:rPr lang="zh-CN" altLang="zh-CN" sz="2000" kern="100" spc="30" dirty="0">
                <a:effectLst/>
                <a:latin typeface="Times New Roman" panose="02020603050405020304" pitchFamily="18" charset="0"/>
                <a:ea typeface="宋体" panose="02010600030101010101" pitchFamily="2" charset="-122"/>
              </a:rPr>
              <a:t>函数得到气泡图，示例程序如下。</a:t>
            </a:r>
            <a:endParaRPr lang="zh-CN" altLang="zh-CN" sz="2000" kern="1050" dirty="0">
              <a:effectLst/>
              <a:latin typeface="Times New Roman" panose="02020603050405020304" pitchFamily="18" charset="0"/>
              <a:ea typeface="宋体" panose="02010600030101010101" pitchFamily="2" charset="-122"/>
            </a:endParaRPr>
          </a:p>
          <a:p>
            <a:pPr indent="266700">
              <a:lnSpc>
                <a:spcPts val="1100"/>
              </a:lnSpc>
            </a:pPr>
            <a:endParaRPr lang="en-US" altLang="zh-CN" sz="1600" kern="100" dirty="0">
              <a:solidFill>
                <a:srgbClr val="000000"/>
              </a:solidFill>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气泡图（散点图）</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 coding: utf-8 -*-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Created on Sat May 16 01:50:19 2020</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@author: yubg</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import </a:t>
            </a:r>
            <a:r>
              <a:rPr lang="en-US" altLang="zh-CN" sz="1600" kern="100" dirty="0" err="1">
                <a:solidFill>
                  <a:srgbClr val="000000"/>
                </a:solidFill>
                <a:effectLst/>
                <a:latin typeface="Courier New" panose="02070309020205020404" pitchFamily="49" charset="0"/>
                <a:ea typeface="方正仿宋简体"/>
              </a:rPr>
              <a:t>matplotlib.pyplot</a:t>
            </a:r>
            <a:r>
              <a:rPr lang="en-US" altLang="zh-CN" sz="1600" kern="100" dirty="0">
                <a:solidFill>
                  <a:srgbClr val="000000"/>
                </a:solidFill>
                <a:effectLst/>
                <a:latin typeface="Courier New" panose="02070309020205020404" pitchFamily="49" charset="0"/>
                <a:ea typeface="方正仿宋简体"/>
              </a:rPr>
              <a:t> as </a:t>
            </a:r>
            <a:r>
              <a:rPr lang="en-US" altLang="zh-CN" sz="1600" kern="100" dirty="0" err="1">
                <a:solidFill>
                  <a:srgbClr val="000000"/>
                </a:solidFill>
                <a:effectLst/>
                <a:latin typeface="Courier New" panose="02070309020205020404" pitchFamily="49" charset="0"/>
                <a:ea typeface="方正仿宋简体"/>
              </a:rPr>
              <a:t>plt</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import pandas as pd</a:t>
            </a:r>
            <a:endParaRPr lang="zh-CN" altLang="zh-CN" sz="1600" kern="100" dirty="0">
              <a:effectLst/>
              <a:latin typeface="Courier New" panose="02070309020205020404" pitchFamily="49" charset="0"/>
              <a:ea typeface="方正仿宋简体"/>
            </a:endParaRPr>
          </a:p>
          <a:p>
            <a:pPr indent="266700"/>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导入数据</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df_data</a:t>
            </a:r>
            <a:r>
              <a:rPr lang="en-US" altLang="zh-CN" sz="1600" kern="100" dirty="0">
                <a:solidFill>
                  <a:srgbClr val="000000"/>
                </a:solidFill>
                <a:effectLst/>
                <a:latin typeface="Courier New" panose="02070309020205020404" pitchFamily="49" charset="0"/>
                <a:ea typeface="方正仿宋简体"/>
              </a:rPr>
              <a:t> = </a:t>
            </a:r>
            <a:r>
              <a:rPr lang="en-US" altLang="zh-CN" sz="1600" kern="100" dirty="0" err="1">
                <a:solidFill>
                  <a:srgbClr val="000000"/>
                </a:solidFill>
                <a:effectLst/>
                <a:latin typeface="Courier New" panose="02070309020205020404" pitchFamily="49" charset="0"/>
                <a:ea typeface="方正仿宋简体"/>
              </a:rPr>
              <a:t>pd.read_excel</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r'd</a:t>
            </a:r>
            <a:r>
              <a:rPr lang="en-US" altLang="zh-CN" sz="1600" kern="100" dirty="0">
                <a:solidFill>
                  <a:srgbClr val="000000"/>
                </a:solidFill>
                <a:effectLst/>
                <a:latin typeface="Courier New" panose="02070309020205020404" pitchFamily="49" charset="0"/>
                <a:ea typeface="方正仿宋简体"/>
              </a:rPr>
              <a:t>:\yubg\i_nuc.</a:t>
            </a:r>
            <a:r>
              <a:rPr lang="en-US" altLang="zh-CN" sz="1600" kern="100" dirty="0" err="1">
                <a:solidFill>
                  <a:srgbClr val="000000"/>
                </a:solidFill>
                <a:effectLst/>
                <a:latin typeface="Courier New" panose="02070309020205020404" pitchFamily="49" charset="0"/>
                <a:ea typeface="方正仿宋简体"/>
              </a:rPr>
              <a:t>xls</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sheet_name</a:t>
            </a:r>
            <a:r>
              <a:rPr lang="en-US" altLang="zh-CN" sz="1600" kern="100" dirty="0">
                <a:solidFill>
                  <a:srgbClr val="000000"/>
                </a:solidFill>
                <a:effectLst/>
                <a:latin typeface="Courier New" panose="02070309020205020404" pitchFamily="49" charset="0"/>
                <a:ea typeface="方正仿宋简体"/>
              </a:rPr>
              <a:t>='iris')</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df_data.head</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ts val="1100"/>
              </a:lnSpc>
            </a:pPr>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lnSpc>
                <a:spcPts val="1100"/>
              </a:lnSpc>
            </a:pPr>
            <a:endParaRPr lang="zh-CN" altLang="zh-CN" sz="1600" kern="100" dirty="0">
              <a:effectLst/>
              <a:latin typeface="Courier New" panose="02070309020205020404" pitchFamily="49" charset="0"/>
              <a:ea typeface="方正仿宋简体"/>
            </a:endParaRPr>
          </a:p>
        </p:txBody>
      </p:sp>
    </p:spTree>
    <p:extLst>
      <p:ext uri="{BB962C8B-B14F-4D97-AF65-F5344CB8AC3E}">
        <p14:creationId xmlns:p14="http://schemas.microsoft.com/office/powerpoint/2010/main" val="1083009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09C37E-4C86-C94F-B22C-678A4E7FE1B5}"/>
              </a:ext>
            </a:extLst>
          </p:cNvPr>
          <p:cNvSpPr txBox="1"/>
          <p:nvPr/>
        </p:nvSpPr>
        <p:spPr>
          <a:xfrm>
            <a:off x="491778" y="197346"/>
            <a:ext cx="11026588" cy="6155531"/>
          </a:xfrm>
          <a:prstGeom prst="rect">
            <a:avLst/>
          </a:prstGeom>
          <a:noFill/>
        </p:spPr>
        <p:txBody>
          <a:bodyPr wrap="square">
            <a:spAutoFit/>
          </a:bodyPr>
          <a:lstStyle/>
          <a:p>
            <a:pPr indent="266700"/>
            <a:r>
              <a:rPr lang="en-US" altLang="zh-CN" sz="1800" kern="100" dirty="0">
                <a:solidFill>
                  <a:srgbClr val="000000"/>
                </a:solidFill>
                <a:effectLst/>
                <a:latin typeface="Courier New" panose="02070309020205020404" pitchFamily="49" charset="0"/>
                <a:ea typeface="方正仿宋简体"/>
              </a:rPr>
              <a:t>##</a:t>
            </a:r>
            <a:r>
              <a:rPr lang="zh-CN" altLang="zh-CN" sz="1800" kern="100" dirty="0">
                <a:solidFill>
                  <a:srgbClr val="000000"/>
                </a:solidFill>
                <a:effectLst/>
                <a:latin typeface="Courier New" panose="02070309020205020404" pitchFamily="49" charset="0"/>
                <a:ea typeface="方正仿宋简体"/>
              </a:rPr>
              <a:t>作图</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fig, ax = </a:t>
            </a:r>
            <a:r>
              <a:rPr lang="en-US" altLang="zh-CN" sz="1800" kern="100" dirty="0" err="1">
                <a:solidFill>
                  <a:srgbClr val="000000"/>
                </a:solidFill>
                <a:effectLst/>
                <a:latin typeface="Courier New" panose="02070309020205020404" pitchFamily="49" charset="0"/>
                <a:ea typeface="方正仿宋简体"/>
              </a:rPr>
              <a:t>plt.subplots</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t>
            </a:r>
            <a:r>
              <a:rPr lang="zh-CN" altLang="zh-CN" sz="1800" kern="100" dirty="0">
                <a:solidFill>
                  <a:srgbClr val="000000"/>
                </a:solidFill>
                <a:effectLst/>
                <a:latin typeface="Courier New" panose="02070309020205020404" pitchFamily="49" charset="0"/>
                <a:ea typeface="方正仿宋简体"/>
              </a:rPr>
              <a:t>设置气泡图颜色</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colors = ["#99CC01","#FFFF01","#0000FE","#FE0000","#A6A6A6",</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            "#D9E021",'#FFF16E','#0D8ECF','#FA4D3D','#D2D2D2',</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            '#FFDE45','#9b59b6','#D2D1D2','#FFDE15','#9b59b1']*10</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创建气泡图</a:t>
            </a:r>
            <a:r>
              <a:rPr lang="en-US" altLang="zh-CN" sz="1600" kern="100" dirty="0" err="1">
                <a:solidFill>
                  <a:srgbClr val="000000"/>
                </a:solidFill>
                <a:effectLst/>
                <a:latin typeface="Courier New" panose="02070309020205020404" pitchFamily="49" charset="0"/>
                <a:ea typeface="方正仿宋简体"/>
              </a:rPr>
              <a:t>SepalLength</a:t>
            </a:r>
            <a:r>
              <a:rPr lang="zh-CN" altLang="zh-CN" sz="1600" kern="100" dirty="0">
                <a:solidFill>
                  <a:srgbClr val="000000"/>
                </a:solidFill>
                <a:effectLst/>
                <a:latin typeface="Courier New" panose="02070309020205020404" pitchFamily="49" charset="0"/>
                <a:ea typeface="方正仿宋简体"/>
              </a:rPr>
              <a:t>为</a:t>
            </a:r>
            <a:r>
              <a:rPr lang="en-US" altLang="zh-CN" sz="1600" kern="100" dirty="0">
                <a:solidFill>
                  <a:srgbClr val="000000"/>
                </a:solidFill>
                <a:effectLst/>
                <a:latin typeface="Courier New" panose="02070309020205020404" pitchFamily="49" charset="0"/>
                <a:ea typeface="方正仿宋简体"/>
              </a:rPr>
              <a:t>x</a:t>
            </a:r>
            <a:r>
              <a:rPr lang="zh-CN" altLang="zh-CN" sz="1600" kern="100" dirty="0">
                <a:solidFill>
                  <a:srgbClr val="000000"/>
                </a:solidFill>
                <a:effectLst/>
                <a:latin typeface="Courier New" panose="02070309020205020404" pitchFamily="49" charset="0"/>
                <a:ea typeface="方正仿宋简体"/>
              </a:rPr>
              <a:t>，</a:t>
            </a:r>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SepalWidth</a:t>
            </a:r>
            <a:r>
              <a:rPr lang="zh-CN" altLang="zh-CN" sz="1600" kern="100" dirty="0">
                <a:solidFill>
                  <a:srgbClr val="000000"/>
                </a:solidFill>
                <a:effectLst/>
                <a:latin typeface="Courier New" panose="02070309020205020404" pitchFamily="49" charset="0"/>
                <a:ea typeface="方正仿宋简体"/>
              </a:rPr>
              <a:t>为</a:t>
            </a:r>
            <a:r>
              <a:rPr lang="en-US" altLang="zh-CN" sz="1600" kern="100" dirty="0">
                <a:solidFill>
                  <a:srgbClr val="000000"/>
                </a:solidFill>
                <a:effectLst/>
                <a:latin typeface="Courier New" panose="02070309020205020404" pitchFamily="49" charset="0"/>
                <a:ea typeface="方正仿宋简体"/>
              </a:rPr>
              <a:t>y</a:t>
            </a:r>
            <a:r>
              <a:rPr lang="zh-CN" altLang="zh-CN" sz="1600" kern="100" dirty="0">
                <a:solidFill>
                  <a:srgbClr val="000000"/>
                </a:solidFill>
                <a:effectLst/>
                <a:latin typeface="Courier New" panose="02070309020205020404" pitchFamily="49" charset="0"/>
                <a:ea typeface="方正仿宋简体"/>
              </a:rPr>
              <a:t>，同时设置</a:t>
            </a:r>
            <a:r>
              <a:rPr lang="en-US" altLang="zh-CN" sz="1600" kern="100" dirty="0" err="1">
                <a:solidFill>
                  <a:srgbClr val="000000"/>
                </a:solidFill>
                <a:effectLst/>
                <a:latin typeface="Courier New" panose="02070309020205020404" pitchFamily="49" charset="0"/>
                <a:ea typeface="方正仿宋简体"/>
              </a:rPr>
              <a:t>PetalLength</a:t>
            </a:r>
            <a:r>
              <a:rPr lang="zh-CN" altLang="zh-CN" sz="1600" kern="100" dirty="0">
                <a:solidFill>
                  <a:srgbClr val="000000"/>
                </a:solidFill>
                <a:effectLst/>
                <a:latin typeface="Courier New" panose="02070309020205020404" pitchFamily="49" charset="0"/>
                <a:ea typeface="方正仿宋简体"/>
              </a:rPr>
              <a:t>为气泡大小，并设置颜色透明度等。</a:t>
            </a:r>
            <a:endParaRPr lang="zh-CN" altLang="zh-CN" sz="16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ax.scatter</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df_data</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SepalLength</a:t>
            </a:r>
            <a:r>
              <a:rPr lang="en-US" altLang="zh-CN" sz="1800" kern="100" dirty="0">
                <a:solidFill>
                  <a:srgbClr val="000000"/>
                </a:solidFill>
                <a:effectLst/>
                <a:latin typeface="Courier New" panose="02070309020205020404" pitchFamily="49" charset="0"/>
                <a:ea typeface="方正仿宋简体"/>
              </a:rPr>
              <a:t>'], </a:t>
            </a:r>
            <a:r>
              <a:rPr lang="en-US" altLang="zh-CN" sz="1800" kern="100" dirty="0" err="1">
                <a:solidFill>
                  <a:srgbClr val="000000"/>
                </a:solidFill>
                <a:effectLst/>
                <a:latin typeface="Courier New" panose="02070309020205020404" pitchFamily="49" charset="0"/>
                <a:ea typeface="方正仿宋简体"/>
              </a:rPr>
              <a:t>df_data</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SepalWidth</a:t>
            </a:r>
            <a:r>
              <a:rPr lang="en-US" altLang="zh-CN" sz="1800" kern="100" dirty="0">
                <a:solidFill>
                  <a:srgbClr val="000000"/>
                </a:solidFill>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976630"/>
            <a:r>
              <a:rPr lang="en-US" altLang="zh-CN" sz="1800" kern="100" dirty="0">
                <a:solidFill>
                  <a:srgbClr val="000000"/>
                </a:solidFill>
                <a:effectLst/>
                <a:highlight>
                  <a:srgbClr val="FFFF00"/>
                </a:highlight>
                <a:latin typeface="Courier New" panose="02070309020205020404" pitchFamily="49" charset="0"/>
                <a:ea typeface="方正仿宋简体"/>
              </a:rPr>
              <a:t>s=</a:t>
            </a:r>
            <a:r>
              <a:rPr lang="en-US" altLang="zh-CN" sz="1800" kern="100" dirty="0" err="1">
                <a:solidFill>
                  <a:srgbClr val="000000"/>
                </a:solidFill>
                <a:effectLst/>
                <a:highlight>
                  <a:srgbClr val="FFFF00"/>
                </a:highlight>
                <a:latin typeface="Courier New" panose="02070309020205020404" pitchFamily="49" charset="0"/>
                <a:ea typeface="方正仿宋简体"/>
              </a:rPr>
              <a:t>df_data</a:t>
            </a:r>
            <a:r>
              <a:rPr lang="en-US" altLang="zh-CN" sz="1800" kern="100" dirty="0">
                <a:solidFill>
                  <a:srgbClr val="000000"/>
                </a:solidFill>
                <a:effectLst/>
                <a:highlight>
                  <a:srgbClr val="FFFF00"/>
                </a:highlight>
                <a:latin typeface="Courier New" panose="02070309020205020404" pitchFamily="49" charset="0"/>
                <a:ea typeface="方正仿宋简体"/>
              </a:rPr>
              <a:t>['</a:t>
            </a:r>
            <a:r>
              <a:rPr lang="en-US" altLang="zh-CN" sz="1800" kern="100" dirty="0" err="1">
                <a:solidFill>
                  <a:srgbClr val="000000"/>
                </a:solidFill>
                <a:effectLst/>
                <a:highlight>
                  <a:srgbClr val="FFFF00"/>
                </a:highlight>
                <a:latin typeface="Courier New" panose="02070309020205020404" pitchFamily="49" charset="0"/>
                <a:ea typeface="方正仿宋简体"/>
              </a:rPr>
              <a:t>PetalLength</a:t>
            </a:r>
            <a:r>
              <a:rPr lang="en-US" altLang="zh-CN" sz="1800" kern="100" dirty="0">
                <a:solidFill>
                  <a:srgbClr val="000000"/>
                </a:solidFill>
                <a:effectLst/>
                <a:highlight>
                  <a:srgbClr val="FFFF00"/>
                </a:highlight>
                <a:latin typeface="Courier New" panose="02070309020205020404" pitchFamily="49" charset="0"/>
                <a:ea typeface="方正仿宋简体"/>
              </a:rPr>
              <a:t>']*100,</a:t>
            </a:r>
            <a:endParaRPr lang="zh-CN" altLang="zh-CN" sz="1800" kern="100" dirty="0">
              <a:effectLst/>
              <a:latin typeface="Courier New" panose="02070309020205020404" pitchFamily="49" charset="0"/>
              <a:ea typeface="方正仿宋简体"/>
            </a:endParaRPr>
          </a:p>
          <a:p>
            <a:pPr indent="976630"/>
            <a:r>
              <a:rPr lang="en-US" altLang="zh-CN" sz="1800" kern="100" dirty="0">
                <a:solidFill>
                  <a:srgbClr val="000000"/>
                </a:solidFill>
                <a:effectLst/>
                <a:highlight>
                  <a:srgbClr val="FFFF00"/>
                </a:highlight>
                <a:latin typeface="Courier New" panose="02070309020205020404" pitchFamily="49" charset="0"/>
                <a:ea typeface="方正仿宋简体"/>
              </a:rPr>
              <a:t>color=colors,</a:t>
            </a:r>
            <a:endParaRPr lang="zh-CN" altLang="zh-CN" sz="1800" kern="100" dirty="0">
              <a:effectLst/>
              <a:latin typeface="Courier New" panose="02070309020205020404" pitchFamily="49" charset="0"/>
              <a:ea typeface="方正仿宋简体"/>
            </a:endParaRPr>
          </a:p>
          <a:p>
            <a:pPr indent="976630"/>
            <a:r>
              <a:rPr lang="en-US" altLang="zh-CN" sz="1800" kern="100" dirty="0">
                <a:solidFill>
                  <a:srgbClr val="000000"/>
                </a:solidFill>
                <a:effectLst/>
                <a:highlight>
                  <a:srgbClr val="FFFF00"/>
                </a:highlight>
                <a:latin typeface="Courier New" panose="02070309020205020404" pitchFamily="49" charset="0"/>
                <a:ea typeface="方正仿宋简体"/>
              </a:rPr>
              <a:t>alpha=0.6)</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t>
            </a:r>
            <a:r>
              <a:rPr lang="zh-CN" altLang="zh-CN" sz="1800" kern="100" dirty="0">
                <a:solidFill>
                  <a:srgbClr val="000000"/>
                </a:solidFill>
                <a:effectLst/>
                <a:latin typeface="Courier New" panose="02070309020205020404" pitchFamily="49" charset="0"/>
                <a:ea typeface="方正仿宋简体"/>
              </a:rPr>
              <a:t>第三个变量</a:t>
            </a:r>
            <a:r>
              <a:rPr lang="en-US" altLang="zh-CN" sz="1800" kern="100" dirty="0">
                <a:solidFill>
                  <a:srgbClr val="000000"/>
                </a:solidFill>
                <a:effectLst/>
                <a:highlight>
                  <a:srgbClr val="FFFF00"/>
                </a:highlight>
                <a:latin typeface="Courier New" panose="02070309020205020404" pitchFamily="49" charset="0"/>
                <a:ea typeface="方正仿宋简体"/>
              </a:rPr>
              <a:t>s</a:t>
            </a:r>
            <a:r>
              <a:rPr lang="zh-CN" altLang="zh-CN" sz="1800" kern="100" dirty="0">
                <a:solidFill>
                  <a:srgbClr val="000000"/>
                </a:solidFill>
                <a:effectLst/>
                <a:latin typeface="Courier New" panose="02070309020205020404" pitchFamily="49" charset="0"/>
                <a:ea typeface="方正仿宋简体"/>
              </a:rPr>
              <a:t>表明根据</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PetalLength</a:t>
            </a:r>
            <a:r>
              <a:rPr lang="en-US" altLang="zh-CN" sz="1800" kern="100" dirty="0">
                <a:solidFill>
                  <a:srgbClr val="000000"/>
                </a:solidFill>
                <a:effectLst/>
                <a:latin typeface="Courier New" panose="02070309020205020404" pitchFamily="49" charset="0"/>
                <a:ea typeface="方正仿宋简体"/>
              </a:rPr>
              <a:t>]*100</a:t>
            </a:r>
            <a:r>
              <a:rPr lang="zh-CN" altLang="zh-CN" sz="1800" kern="100" dirty="0">
                <a:solidFill>
                  <a:srgbClr val="000000"/>
                </a:solidFill>
                <a:effectLst/>
                <a:latin typeface="Courier New" panose="02070309020205020404" pitchFamily="49" charset="0"/>
                <a:ea typeface="方正仿宋简体"/>
              </a:rPr>
              <a:t>数据显示气泡的大小，</a:t>
            </a:r>
            <a:r>
              <a:rPr lang="en-US" altLang="zh-CN" sz="1800" kern="100" dirty="0">
                <a:solidFill>
                  <a:srgbClr val="000000"/>
                </a:solidFill>
                <a:effectLst/>
                <a:latin typeface="Courier New" panose="02070309020205020404" pitchFamily="49" charset="0"/>
                <a:ea typeface="方正仿宋简体"/>
              </a:rPr>
              <a:t>color</a:t>
            </a:r>
            <a:r>
              <a:rPr lang="zh-CN" altLang="zh-CN" sz="1800" kern="100" dirty="0">
                <a:solidFill>
                  <a:srgbClr val="000000"/>
                </a:solidFill>
                <a:effectLst/>
                <a:latin typeface="Courier New" panose="02070309020205020404" pitchFamily="49" charset="0"/>
                <a:ea typeface="方正仿宋简体"/>
              </a:rPr>
              <a:t>参数也可省略</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ax.set_xlabel</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SepalLength</a:t>
            </a:r>
            <a:r>
              <a:rPr lang="en-US" altLang="zh-CN" sz="1800" kern="100" dirty="0">
                <a:solidFill>
                  <a:srgbClr val="000000"/>
                </a:solidFill>
                <a:effectLst/>
                <a:latin typeface="Courier New" panose="02070309020205020404" pitchFamily="49" charset="0"/>
                <a:ea typeface="方正仿宋简体"/>
              </a:rPr>
              <a:t>(cm)')</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ax.set_ylabel</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SepalWidth</a:t>
            </a:r>
            <a:r>
              <a:rPr lang="en-US" altLang="zh-CN" sz="1800" kern="100" dirty="0">
                <a:solidFill>
                  <a:srgbClr val="000000"/>
                </a:solidFill>
                <a:effectLst/>
                <a:latin typeface="Courier New" panose="02070309020205020404" pitchFamily="49" charset="0"/>
                <a:ea typeface="方正仿宋简体"/>
              </a:rPr>
              <a:t>(cm)')</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ax.set_title</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PetalLength</a:t>
            </a:r>
            <a:r>
              <a:rPr lang="en-US" altLang="zh-CN" sz="1800" kern="100" dirty="0">
                <a:solidFill>
                  <a:srgbClr val="000000"/>
                </a:solidFill>
                <a:effectLst/>
                <a:latin typeface="Courier New" panose="02070309020205020404" pitchFamily="49" charset="0"/>
                <a:ea typeface="方正仿宋简体"/>
              </a:rPr>
              <a:t>(cm)*100')</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a:t>
            </a:r>
            <a:r>
              <a:rPr lang="zh-CN" altLang="zh-CN" sz="1800" kern="100" dirty="0">
                <a:solidFill>
                  <a:srgbClr val="000000"/>
                </a:solidFill>
                <a:effectLst/>
                <a:latin typeface="Courier New" panose="02070309020205020404" pitchFamily="49" charset="0"/>
                <a:ea typeface="方正仿宋简体"/>
              </a:rPr>
              <a:t>显示网格</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ax.grid</a:t>
            </a:r>
            <a:r>
              <a:rPr lang="en-US" altLang="zh-CN" sz="1800" kern="100" dirty="0">
                <a:solidFill>
                  <a:srgbClr val="000000"/>
                </a:solidFill>
                <a:effectLst/>
                <a:latin typeface="Courier New" panose="02070309020205020404" pitchFamily="49" charset="0"/>
                <a:ea typeface="方正仿宋简体"/>
              </a:rPr>
              <a:t>(True)</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fig.tight_layout</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plt.show</a:t>
            </a:r>
            <a:r>
              <a:rPr lang="en-US" altLang="zh-CN" sz="1800" kern="100" dirty="0">
                <a:solidFill>
                  <a:srgbClr val="000000"/>
                </a:solidFill>
                <a:effectLst/>
                <a:latin typeface="Courier New" panose="02070309020205020404" pitchFamily="49" charset="0"/>
                <a:ea typeface="方正仿宋简体"/>
              </a:rPr>
              <a:t>()</a:t>
            </a:r>
            <a:endParaRPr lang="zh-CN" altLang="en-US" dirty="0"/>
          </a:p>
        </p:txBody>
      </p:sp>
      <p:pic>
        <p:nvPicPr>
          <p:cNvPr id="11266" name="图片 103">
            <a:extLst>
              <a:ext uri="{FF2B5EF4-FFF2-40B4-BE49-F238E27FC236}">
                <a16:creationId xmlns:a16="http://schemas.microsoft.com/office/drawing/2014/main" id="{E9419808-0F6C-4A6D-C278-C3B9BB91A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658" y="3869115"/>
            <a:ext cx="4522721" cy="298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FC14CA0-29B9-F73D-AA09-6B7F6F449200}"/>
              </a:ext>
            </a:extLst>
          </p:cNvPr>
          <p:cNvSpPr txBox="1"/>
          <p:nvPr/>
        </p:nvSpPr>
        <p:spPr>
          <a:xfrm>
            <a:off x="430307" y="1654212"/>
            <a:ext cx="10719227" cy="3724096"/>
          </a:xfrm>
          <a:prstGeom prst="rect">
            <a:avLst/>
          </a:prstGeom>
          <a:noFill/>
        </p:spPr>
        <p:txBody>
          <a:bodyPr wrap="square">
            <a:spAutoFit/>
          </a:bodyPr>
          <a:lstStyle/>
          <a:p>
            <a:pPr marL="533400"/>
            <a:r>
              <a:rPr lang="zh-CN" altLang="zh-CN" sz="2400" kern="1050" dirty="0">
                <a:solidFill>
                  <a:srgbClr val="4D4D4D"/>
                </a:solidFill>
                <a:effectLst/>
                <a:latin typeface="Arial" panose="020B0604020202020204" pitchFamily="34" charset="0"/>
                <a:ea typeface="宋体" panose="02010600030101010101" pitchFamily="2" charset="-122"/>
                <a:cs typeface="Arial" panose="020B0604020202020204" pitchFamily="34" charset="0"/>
              </a:rPr>
              <a:t>根据给定数据，绘制南丁格尔玫瑰图，也就是在极坐标系中绘制柱状图。</a:t>
            </a:r>
            <a:r>
              <a:rPr lang="en-US" altLang="zh-CN" sz="2400" kern="1050" dirty="0">
                <a:effectLst/>
                <a:latin typeface="Times New Roman" panose="02020603050405020304" pitchFamily="18" charset="0"/>
                <a:ea typeface="宋体" panose="02010600030101010101" pitchFamily="2" charset="-122"/>
              </a:rPr>
              <a:t> </a:t>
            </a:r>
            <a:endParaRPr lang="zh-CN" altLang="zh-CN" sz="2400" kern="1050" dirty="0">
              <a:effectLst/>
              <a:latin typeface="Times New Roman" panose="02020603050405020304" pitchFamily="18" charset="0"/>
              <a:ea typeface="宋体" panose="02010600030101010101" pitchFamily="2" charset="-122"/>
            </a:endParaRPr>
          </a:p>
          <a:p>
            <a:pPr indent="266700"/>
            <a:endParaRPr lang="en-US" altLang="zh-CN" sz="1600" kern="100" dirty="0">
              <a:solidFill>
                <a:srgbClr val="000000"/>
              </a:solidFill>
              <a:effectLst/>
              <a:latin typeface="Courier New" panose="02070309020205020404" pitchFamily="49" charset="0"/>
              <a:ea typeface="方正仿宋简体"/>
            </a:endParaRPr>
          </a:p>
          <a:p>
            <a:pPr lvl="1" indent="266700"/>
            <a:r>
              <a:rPr lang="en-US" altLang="zh-CN" kern="100" dirty="0">
                <a:solidFill>
                  <a:srgbClr val="000000"/>
                </a:solidFill>
                <a:effectLst/>
                <a:latin typeface="Courier New" panose="02070309020205020404" pitchFamily="49" charset="0"/>
                <a:ea typeface="方正仿宋简体"/>
              </a:rPr>
              <a:t>import </a:t>
            </a:r>
            <a:r>
              <a:rPr lang="en-US" altLang="zh-CN" kern="100" dirty="0" err="1">
                <a:solidFill>
                  <a:srgbClr val="000000"/>
                </a:solidFill>
                <a:effectLst/>
                <a:latin typeface="Courier New" panose="02070309020205020404" pitchFamily="49" charset="0"/>
                <a:ea typeface="方正仿宋简体"/>
              </a:rPr>
              <a:t>numpy</a:t>
            </a:r>
            <a:r>
              <a:rPr lang="en-US" altLang="zh-CN" kern="100" dirty="0">
                <a:solidFill>
                  <a:srgbClr val="000000"/>
                </a:solidFill>
                <a:effectLst/>
                <a:latin typeface="Courier New" panose="02070309020205020404" pitchFamily="49" charset="0"/>
                <a:ea typeface="方正仿宋简体"/>
              </a:rPr>
              <a:t> as np </a:t>
            </a:r>
            <a:endParaRPr lang="zh-CN" altLang="zh-CN" kern="100" dirty="0">
              <a:effectLst/>
              <a:latin typeface="Courier New" panose="02070309020205020404" pitchFamily="49" charset="0"/>
              <a:ea typeface="方正仿宋简体"/>
            </a:endParaRPr>
          </a:p>
          <a:p>
            <a:pPr lvl="1" indent="266700"/>
            <a:r>
              <a:rPr lang="en-US" altLang="zh-CN" kern="100" dirty="0">
                <a:solidFill>
                  <a:srgbClr val="000000"/>
                </a:solidFill>
                <a:effectLst/>
                <a:latin typeface="Courier New" panose="02070309020205020404" pitchFamily="49" charset="0"/>
                <a:ea typeface="方正仿宋简体"/>
              </a:rPr>
              <a:t>import </a:t>
            </a:r>
            <a:r>
              <a:rPr lang="en-US" altLang="zh-CN" kern="100" dirty="0" err="1">
                <a:solidFill>
                  <a:srgbClr val="000000"/>
                </a:solidFill>
                <a:effectLst/>
                <a:latin typeface="Courier New" panose="02070309020205020404" pitchFamily="49" charset="0"/>
                <a:ea typeface="方正仿宋简体"/>
              </a:rPr>
              <a:t>matplotlib.pyplot</a:t>
            </a:r>
            <a:r>
              <a:rPr lang="en-US" altLang="zh-CN" kern="100" dirty="0">
                <a:solidFill>
                  <a:srgbClr val="000000"/>
                </a:solidFill>
                <a:effectLst/>
                <a:latin typeface="Courier New" panose="02070309020205020404" pitchFamily="49" charset="0"/>
                <a:ea typeface="方正仿宋简体"/>
              </a:rPr>
              <a:t> as </a:t>
            </a:r>
            <a:r>
              <a:rPr lang="en-US" altLang="zh-CN" kern="100" dirty="0" err="1">
                <a:solidFill>
                  <a:srgbClr val="000000"/>
                </a:solidFill>
                <a:effectLst/>
                <a:latin typeface="Courier New" panose="02070309020205020404" pitchFamily="49" charset="0"/>
                <a:ea typeface="方正仿宋简体"/>
              </a:rPr>
              <a:t>plt</a:t>
            </a:r>
            <a:r>
              <a:rPr lang="en-US" altLang="zh-CN" kern="100" dirty="0">
                <a:solidFill>
                  <a:srgbClr val="000000"/>
                </a:solidFill>
                <a:effectLst/>
                <a:latin typeface="Courier New" panose="02070309020205020404" pitchFamily="49" charset="0"/>
                <a:ea typeface="方正仿宋简体"/>
              </a:rPr>
              <a:t> </a:t>
            </a:r>
            <a:endParaRPr lang="zh-CN" altLang="zh-CN" kern="100" dirty="0">
              <a:effectLst/>
              <a:latin typeface="Courier New" panose="02070309020205020404" pitchFamily="49" charset="0"/>
              <a:ea typeface="方正仿宋简体"/>
            </a:endParaRPr>
          </a:p>
          <a:p>
            <a:pPr lvl="1" indent="266700"/>
            <a:r>
              <a:rPr lang="en-US" altLang="zh-CN" kern="100" dirty="0">
                <a:effectLst/>
                <a:latin typeface="Courier New" panose="02070309020205020404" pitchFamily="49" charset="0"/>
                <a:ea typeface="方正仿宋简体"/>
              </a:rPr>
              <a:t> </a:t>
            </a:r>
            <a:endParaRPr lang="zh-CN" altLang="zh-CN" kern="100" dirty="0">
              <a:effectLst/>
              <a:latin typeface="Courier New" panose="02070309020205020404" pitchFamily="49" charset="0"/>
              <a:ea typeface="方正仿宋简体"/>
            </a:endParaRPr>
          </a:p>
          <a:p>
            <a:pPr lvl="1" indent="266700"/>
            <a:r>
              <a:rPr lang="en-US" altLang="zh-CN" kern="100" dirty="0">
                <a:solidFill>
                  <a:srgbClr val="000000"/>
                </a:solidFill>
                <a:effectLst/>
                <a:latin typeface="Courier New" panose="02070309020205020404" pitchFamily="49" charset="0"/>
                <a:ea typeface="方正仿宋简体"/>
              </a:rPr>
              <a:t>fig=</a:t>
            </a:r>
            <a:r>
              <a:rPr lang="en-US" altLang="zh-CN" kern="100" dirty="0" err="1">
                <a:solidFill>
                  <a:srgbClr val="000000"/>
                </a:solidFill>
                <a:effectLst/>
                <a:latin typeface="Courier New" panose="02070309020205020404" pitchFamily="49" charset="0"/>
                <a:ea typeface="方正仿宋简体"/>
              </a:rPr>
              <a:t>plt.figure</a:t>
            </a:r>
            <a:r>
              <a:rPr lang="en-US" altLang="zh-CN" kern="100" dirty="0">
                <a:solidFill>
                  <a:srgbClr val="000000"/>
                </a:solidFill>
                <a:effectLst/>
                <a:latin typeface="Courier New" panose="02070309020205020404" pitchFamily="49" charset="0"/>
                <a:ea typeface="方正仿宋简体"/>
              </a:rPr>
              <a:t>(</a:t>
            </a:r>
            <a:r>
              <a:rPr lang="en-US" altLang="zh-CN" kern="100" dirty="0" err="1">
                <a:solidFill>
                  <a:srgbClr val="000000"/>
                </a:solidFill>
                <a:effectLst/>
                <a:latin typeface="Courier New" panose="02070309020205020404" pitchFamily="49" charset="0"/>
                <a:ea typeface="方正仿宋简体"/>
              </a:rPr>
              <a:t>figsize</a:t>
            </a:r>
            <a:r>
              <a:rPr lang="en-US" altLang="zh-CN" kern="100" dirty="0">
                <a:solidFill>
                  <a:srgbClr val="000000"/>
                </a:solidFill>
                <a:effectLst/>
                <a:latin typeface="Courier New" panose="02070309020205020404" pitchFamily="49" charset="0"/>
                <a:ea typeface="方正仿宋简体"/>
              </a:rPr>
              <a:t>=(10, 6))</a:t>
            </a:r>
            <a:endParaRPr lang="zh-CN" altLang="zh-CN" kern="100" dirty="0">
              <a:effectLst/>
              <a:latin typeface="Courier New" panose="02070309020205020404" pitchFamily="49" charset="0"/>
              <a:ea typeface="方正仿宋简体"/>
            </a:endParaRPr>
          </a:p>
          <a:p>
            <a:pPr lvl="1" indent="266700"/>
            <a:r>
              <a:rPr lang="en-US" altLang="zh-CN" kern="100" dirty="0">
                <a:solidFill>
                  <a:srgbClr val="000000"/>
                </a:solidFill>
                <a:effectLst/>
                <a:latin typeface="Courier New" panose="02070309020205020404" pitchFamily="49" charset="0"/>
                <a:ea typeface="方正仿宋简体"/>
              </a:rPr>
              <a:t>#</a:t>
            </a:r>
            <a:r>
              <a:rPr lang="zh-CN" altLang="zh-CN" kern="100" dirty="0">
                <a:solidFill>
                  <a:srgbClr val="000000"/>
                </a:solidFill>
                <a:effectLst/>
                <a:latin typeface="Courier New" panose="02070309020205020404" pitchFamily="49" charset="0"/>
                <a:ea typeface="方正仿宋简体"/>
              </a:rPr>
              <a:t>极坐标轴域</a:t>
            </a:r>
            <a:endParaRPr lang="zh-CN" altLang="zh-CN" kern="100" dirty="0">
              <a:effectLst/>
              <a:latin typeface="Courier New" panose="02070309020205020404" pitchFamily="49" charset="0"/>
              <a:ea typeface="方正仿宋简体"/>
            </a:endParaRPr>
          </a:p>
          <a:p>
            <a:pPr lvl="1" indent="266700"/>
            <a:r>
              <a:rPr lang="en-US" altLang="zh-CN" kern="100" dirty="0">
                <a:solidFill>
                  <a:srgbClr val="000000"/>
                </a:solidFill>
                <a:effectLst/>
                <a:latin typeface="Courier New" panose="02070309020205020404" pitchFamily="49" charset="0"/>
                <a:ea typeface="方正仿宋简体"/>
              </a:rPr>
              <a:t>ax=</a:t>
            </a:r>
            <a:r>
              <a:rPr lang="en-US" altLang="zh-CN" kern="100" dirty="0" err="1">
                <a:solidFill>
                  <a:srgbClr val="000000"/>
                </a:solidFill>
                <a:effectLst/>
                <a:latin typeface="Courier New" panose="02070309020205020404" pitchFamily="49" charset="0"/>
                <a:ea typeface="方正仿宋简体"/>
              </a:rPr>
              <a:t>plt.subplot</a:t>
            </a:r>
            <a:r>
              <a:rPr lang="en-US" altLang="zh-CN" kern="100" dirty="0">
                <a:solidFill>
                  <a:srgbClr val="000000"/>
                </a:solidFill>
                <a:effectLst/>
                <a:latin typeface="Courier New" panose="02070309020205020404" pitchFamily="49" charset="0"/>
                <a:ea typeface="方正仿宋简体"/>
              </a:rPr>
              <a:t>(111, projection='polar')</a:t>
            </a:r>
            <a:endParaRPr lang="zh-CN" altLang="zh-CN" kern="100" dirty="0">
              <a:effectLst/>
              <a:latin typeface="Courier New" panose="02070309020205020404" pitchFamily="49" charset="0"/>
              <a:ea typeface="方正仿宋简体"/>
            </a:endParaRPr>
          </a:p>
          <a:p>
            <a:pPr lvl="1" indent="266700"/>
            <a:r>
              <a:rPr lang="en-US" altLang="zh-CN" kern="100" dirty="0">
                <a:solidFill>
                  <a:srgbClr val="000000"/>
                </a:solidFill>
                <a:effectLst/>
                <a:latin typeface="Courier New" panose="02070309020205020404" pitchFamily="49" charset="0"/>
                <a:ea typeface="方正仿宋简体"/>
              </a:rPr>
              <a:t>#</a:t>
            </a:r>
            <a:r>
              <a:rPr lang="zh-CN" altLang="zh-CN" kern="100" dirty="0">
                <a:solidFill>
                  <a:srgbClr val="000000"/>
                </a:solidFill>
                <a:effectLst/>
                <a:latin typeface="Courier New" panose="02070309020205020404" pitchFamily="49" charset="0"/>
                <a:ea typeface="方正仿宋简体"/>
              </a:rPr>
              <a:t>顺时针</a:t>
            </a:r>
            <a:endParaRPr lang="zh-CN" altLang="zh-CN" kern="100" dirty="0">
              <a:effectLst/>
              <a:latin typeface="Courier New" panose="02070309020205020404" pitchFamily="49" charset="0"/>
              <a:ea typeface="方正仿宋简体"/>
            </a:endParaRPr>
          </a:p>
          <a:p>
            <a:pPr lvl="1" indent="266700"/>
            <a:r>
              <a:rPr lang="en-US" altLang="zh-CN" kern="100" dirty="0" err="1">
                <a:solidFill>
                  <a:srgbClr val="000000"/>
                </a:solidFill>
                <a:effectLst/>
                <a:latin typeface="Courier New" panose="02070309020205020404" pitchFamily="49" charset="0"/>
                <a:ea typeface="方正仿宋简体"/>
              </a:rPr>
              <a:t>ax.set_theta_direction</a:t>
            </a:r>
            <a:r>
              <a:rPr lang="en-US" altLang="zh-CN" kern="100" dirty="0">
                <a:solidFill>
                  <a:srgbClr val="000000"/>
                </a:solidFill>
                <a:effectLst/>
                <a:latin typeface="Courier New" panose="02070309020205020404" pitchFamily="49" charset="0"/>
                <a:ea typeface="方正仿宋简体"/>
              </a:rPr>
              <a:t>(-1)</a:t>
            </a:r>
            <a:endParaRPr lang="zh-CN" altLang="zh-CN" kern="100" dirty="0">
              <a:effectLst/>
              <a:latin typeface="Courier New" panose="02070309020205020404" pitchFamily="49" charset="0"/>
              <a:ea typeface="方正仿宋简体"/>
            </a:endParaRPr>
          </a:p>
          <a:p>
            <a:pPr lvl="1" indent="266700"/>
            <a:r>
              <a:rPr lang="en-US" altLang="zh-CN" kern="100" dirty="0">
                <a:solidFill>
                  <a:srgbClr val="000000"/>
                </a:solidFill>
                <a:effectLst/>
                <a:latin typeface="Courier New" panose="02070309020205020404" pitchFamily="49" charset="0"/>
                <a:ea typeface="方正仿宋简体"/>
              </a:rPr>
              <a:t>#</a:t>
            </a:r>
            <a:r>
              <a:rPr lang="zh-CN" altLang="zh-CN" kern="100" dirty="0">
                <a:solidFill>
                  <a:srgbClr val="000000"/>
                </a:solidFill>
                <a:effectLst/>
                <a:latin typeface="Courier New" panose="02070309020205020404" pitchFamily="49" charset="0"/>
                <a:ea typeface="方正仿宋简体"/>
              </a:rPr>
              <a:t>正上方为</a:t>
            </a:r>
            <a:r>
              <a:rPr lang="en-US" altLang="zh-CN" kern="100" dirty="0">
                <a:solidFill>
                  <a:srgbClr val="000000"/>
                </a:solidFill>
                <a:effectLst/>
                <a:latin typeface="Courier New" panose="02070309020205020404" pitchFamily="49" charset="0"/>
                <a:ea typeface="方正仿宋简体"/>
              </a:rPr>
              <a:t>0</a:t>
            </a:r>
            <a:r>
              <a:rPr lang="zh-CN" altLang="zh-CN" kern="100" dirty="0">
                <a:solidFill>
                  <a:srgbClr val="000000"/>
                </a:solidFill>
                <a:effectLst/>
                <a:latin typeface="Courier New" panose="02070309020205020404" pitchFamily="49" charset="0"/>
                <a:ea typeface="方正仿宋简体"/>
              </a:rPr>
              <a:t>度</a:t>
            </a:r>
            <a:endParaRPr lang="zh-CN" altLang="zh-CN" kern="100" dirty="0">
              <a:effectLst/>
              <a:latin typeface="Courier New" panose="02070309020205020404" pitchFamily="49" charset="0"/>
              <a:ea typeface="方正仿宋简体"/>
            </a:endParaRPr>
          </a:p>
          <a:p>
            <a:pPr lvl="1" indent="266700"/>
            <a:r>
              <a:rPr lang="en-US" altLang="zh-CN" kern="100" dirty="0" err="1">
                <a:solidFill>
                  <a:srgbClr val="000000"/>
                </a:solidFill>
                <a:effectLst/>
                <a:latin typeface="Courier New" panose="02070309020205020404" pitchFamily="49" charset="0"/>
                <a:ea typeface="方正仿宋简体"/>
              </a:rPr>
              <a:t>ax.set_theta_zero_location</a:t>
            </a:r>
            <a:r>
              <a:rPr lang="en-US" altLang="zh-CN" kern="100" dirty="0">
                <a:solidFill>
                  <a:srgbClr val="000000"/>
                </a:solidFill>
                <a:effectLst/>
                <a:latin typeface="Courier New" panose="02070309020205020404" pitchFamily="49" charset="0"/>
                <a:ea typeface="方正仿宋简体"/>
              </a:rPr>
              <a:t>('N')</a:t>
            </a:r>
            <a:endParaRPr lang="zh-CN" altLang="zh-CN" kern="100" dirty="0">
              <a:effectLst/>
              <a:latin typeface="Courier New" panose="02070309020205020404" pitchFamily="49" charset="0"/>
              <a:ea typeface="方正仿宋简体"/>
            </a:endParaRPr>
          </a:p>
          <a:p>
            <a:pPr indent="266700"/>
            <a:endParaRPr lang="en-US" altLang="zh-CN" sz="1600" kern="100" dirty="0">
              <a:effectLst/>
              <a:latin typeface="Courier New" panose="02070309020205020404" pitchFamily="49" charset="0"/>
              <a:ea typeface="方正仿宋简体"/>
            </a:endParaRPr>
          </a:p>
        </p:txBody>
      </p:sp>
      <p:sp>
        <p:nvSpPr>
          <p:cNvPr id="4" name="文本框 3">
            <a:extLst>
              <a:ext uri="{FF2B5EF4-FFF2-40B4-BE49-F238E27FC236}">
                <a16:creationId xmlns:a16="http://schemas.microsoft.com/office/drawing/2014/main" id="{302B37B9-508C-CC55-8A3F-3AE2A205C827}"/>
              </a:ext>
            </a:extLst>
          </p:cNvPr>
          <p:cNvSpPr txBox="1"/>
          <p:nvPr/>
        </p:nvSpPr>
        <p:spPr>
          <a:xfrm>
            <a:off x="621234" y="586942"/>
            <a:ext cx="6724702" cy="584775"/>
          </a:xfrm>
          <a:prstGeom prst="rect">
            <a:avLst/>
          </a:prstGeom>
          <a:solidFill>
            <a:srgbClr val="FF0000"/>
          </a:solidFill>
        </p:spPr>
        <p:txBody>
          <a:bodyPr wrap="square" rtlCol="0">
            <a:spAutoFit/>
          </a:bodyPr>
          <a:lstStyle/>
          <a:p>
            <a:r>
              <a:rPr lang="zh-CN" altLang="en-US" sz="3200" b="1" dirty="0">
                <a:solidFill>
                  <a:schemeClr val="bg1"/>
                </a:solidFill>
              </a:rPr>
              <a:t>一、</a:t>
            </a:r>
            <a:r>
              <a:rPr lang="zh-CN" altLang="zh-CN" sz="3200" b="1" dirty="0">
                <a:solidFill>
                  <a:schemeClr val="bg1"/>
                </a:solidFill>
              </a:rPr>
              <a:t>实战体验：南丁格尔玫瑰图</a:t>
            </a:r>
          </a:p>
        </p:txBody>
      </p:sp>
    </p:spTree>
    <p:extLst>
      <p:ext uri="{BB962C8B-B14F-4D97-AF65-F5344CB8AC3E}">
        <p14:creationId xmlns:p14="http://schemas.microsoft.com/office/powerpoint/2010/main" val="1946702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E0E4DE1C-CB58-5E3E-6B6E-CFCBEB4375A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966" r="36281" b="17268"/>
          <a:stretch/>
        </p:blipFill>
        <p:spPr bwMode="auto">
          <a:xfrm>
            <a:off x="7814424" y="95383"/>
            <a:ext cx="4277684" cy="546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73F03186-1737-438C-E3E6-98499D74CD29}"/>
              </a:ext>
            </a:extLst>
          </p:cNvPr>
          <p:cNvSpPr txBox="1"/>
          <p:nvPr/>
        </p:nvSpPr>
        <p:spPr>
          <a:xfrm>
            <a:off x="215153" y="1302174"/>
            <a:ext cx="10849855" cy="5016758"/>
          </a:xfrm>
          <a:prstGeom prst="rect">
            <a:avLst/>
          </a:prstGeom>
          <a:noFill/>
        </p:spPr>
        <p:txBody>
          <a:bodyPr wrap="square">
            <a:spAutoFit/>
          </a:bodyPr>
          <a:lstStyle/>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测试数据</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r = </a:t>
            </a:r>
            <a:r>
              <a:rPr lang="en-US" altLang="zh-CN" sz="1600" kern="100" dirty="0" err="1">
                <a:solidFill>
                  <a:srgbClr val="000000"/>
                </a:solidFill>
                <a:effectLst/>
                <a:latin typeface="Courier New" panose="02070309020205020404" pitchFamily="49" charset="0"/>
                <a:ea typeface="方正仿宋简体"/>
              </a:rPr>
              <a:t>np.arange</a:t>
            </a:r>
            <a:r>
              <a:rPr lang="en-US" altLang="zh-CN" sz="1600" kern="100" dirty="0">
                <a:solidFill>
                  <a:srgbClr val="000000"/>
                </a:solidFill>
                <a:effectLst/>
                <a:latin typeface="Courier New" panose="02070309020205020404" pitchFamily="49" charset="0"/>
                <a:ea typeface="方正仿宋简体"/>
              </a:rPr>
              <a:t>(100, 800, 20)</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theta = </a:t>
            </a:r>
            <a:r>
              <a:rPr lang="en-US" altLang="zh-CN" sz="1600" kern="100" dirty="0" err="1">
                <a:solidFill>
                  <a:srgbClr val="000000"/>
                </a:solidFill>
                <a:effectLst/>
                <a:latin typeface="Courier New" panose="02070309020205020404" pitchFamily="49" charset="0"/>
                <a:ea typeface="方正仿宋简体"/>
              </a:rPr>
              <a:t>np.linspace</a:t>
            </a:r>
            <a:r>
              <a:rPr lang="en-US" altLang="zh-CN" sz="1600" kern="100" dirty="0">
                <a:solidFill>
                  <a:srgbClr val="000000"/>
                </a:solidFill>
                <a:effectLst/>
                <a:latin typeface="Courier New" panose="02070309020205020404" pitchFamily="49" charset="0"/>
                <a:ea typeface="方正仿宋简体"/>
              </a:rPr>
              <a:t>(0, </a:t>
            </a:r>
            <a:r>
              <a:rPr lang="en-US" altLang="zh-CN" sz="1600" kern="100" dirty="0" err="1">
                <a:solidFill>
                  <a:srgbClr val="000000"/>
                </a:solidFill>
                <a:effectLst/>
                <a:latin typeface="Courier New" panose="02070309020205020404" pitchFamily="49" charset="0"/>
                <a:ea typeface="方正仿宋简体"/>
              </a:rPr>
              <a:t>np.pi</a:t>
            </a:r>
            <a:r>
              <a:rPr lang="en-US" altLang="zh-CN" sz="1600" kern="100" dirty="0">
                <a:solidFill>
                  <a:srgbClr val="000000"/>
                </a:solidFill>
                <a:effectLst/>
                <a:latin typeface="Courier New" panose="02070309020205020404" pitchFamily="49" charset="0"/>
                <a:ea typeface="方正仿宋简体"/>
              </a:rPr>
              <a:t>*2, </a:t>
            </a:r>
            <a:r>
              <a:rPr lang="en-US" altLang="zh-CN" sz="1600" kern="100" dirty="0" err="1">
                <a:solidFill>
                  <a:srgbClr val="000000"/>
                </a:solidFill>
                <a:effectLst/>
                <a:latin typeface="Courier New" panose="02070309020205020404" pitchFamily="49" charset="0"/>
                <a:ea typeface="方正仿宋简体"/>
              </a:rPr>
              <a:t>len</a:t>
            </a:r>
            <a:r>
              <a:rPr lang="en-US" altLang="zh-CN" sz="1600" kern="100" dirty="0">
                <a:solidFill>
                  <a:srgbClr val="000000"/>
                </a:solidFill>
                <a:effectLst/>
                <a:latin typeface="Courier New" panose="02070309020205020404" pitchFamily="49" charset="0"/>
                <a:ea typeface="方正仿宋简体"/>
              </a:rPr>
              <a:t>(r), endpoint=False)</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绘制柱状图</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ax.bar</a:t>
            </a:r>
            <a:r>
              <a:rPr lang="en-US" altLang="zh-CN" sz="1600" kern="100" dirty="0">
                <a:solidFill>
                  <a:srgbClr val="000000"/>
                </a:solidFill>
                <a:effectLst/>
                <a:latin typeface="Courier New" panose="02070309020205020404" pitchFamily="49" charset="0"/>
                <a:ea typeface="方正仿宋简体"/>
              </a:rPr>
              <a:t>(theta, r,    #</a:t>
            </a:r>
            <a:r>
              <a:rPr lang="zh-CN" altLang="zh-CN" sz="1600" kern="100" dirty="0">
                <a:solidFill>
                  <a:srgbClr val="000000"/>
                </a:solidFill>
                <a:effectLst/>
                <a:latin typeface="Courier New" panose="02070309020205020404" pitchFamily="49" charset="0"/>
                <a:ea typeface="方正仿宋简体"/>
              </a:rPr>
              <a:t>角度对应位置，半径对应高度</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width=0.18,  #</a:t>
            </a:r>
            <a:r>
              <a:rPr lang="zh-CN" altLang="zh-CN" sz="1600" kern="100" dirty="0">
                <a:solidFill>
                  <a:srgbClr val="000000"/>
                </a:solidFill>
                <a:effectLst/>
                <a:latin typeface="Courier New" panose="02070309020205020404" pitchFamily="49" charset="0"/>
                <a:ea typeface="方正仿宋简体"/>
              </a:rPr>
              <a:t>宽度</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color=</a:t>
            </a:r>
            <a:r>
              <a:rPr lang="en-US" altLang="zh-CN" sz="1600" kern="100" dirty="0" err="1">
                <a:solidFill>
                  <a:srgbClr val="000000"/>
                </a:solidFill>
                <a:effectLst/>
                <a:latin typeface="Courier New" panose="02070309020205020404" pitchFamily="49" charset="0"/>
                <a:ea typeface="方正仿宋简体"/>
              </a:rPr>
              <a:t>np.random.random</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len</a:t>
            </a:r>
            <a:r>
              <a:rPr lang="en-US" altLang="zh-CN" sz="1600" kern="100" dirty="0">
                <a:solidFill>
                  <a:srgbClr val="000000"/>
                </a:solidFill>
                <a:effectLst/>
                <a:latin typeface="Courier New" panose="02070309020205020404" pitchFamily="49" charset="0"/>
                <a:ea typeface="方正仿宋简体"/>
              </a:rPr>
              <a:t>(r),3)),#</a:t>
            </a:r>
            <a:r>
              <a:rPr lang="zh-CN" altLang="zh-CN" sz="1600" kern="100" dirty="0">
                <a:solidFill>
                  <a:srgbClr val="000000"/>
                </a:solidFill>
                <a:effectLst/>
                <a:latin typeface="Courier New" panose="02070309020205020404" pitchFamily="49" charset="0"/>
                <a:ea typeface="方正仿宋简体"/>
              </a:rPr>
              <a:t>颜色</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align='edge',#</a:t>
            </a:r>
            <a:r>
              <a:rPr lang="zh-CN" altLang="zh-CN" sz="1600" kern="100" dirty="0">
                <a:solidFill>
                  <a:srgbClr val="000000"/>
                </a:solidFill>
                <a:effectLst/>
                <a:latin typeface="Courier New" panose="02070309020205020404" pitchFamily="49" charset="0"/>
                <a:ea typeface="方正仿宋简体"/>
              </a:rPr>
              <a:t>从指定角度的径向开始绘制</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bottom=100)#</a:t>
            </a:r>
            <a:r>
              <a:rPr lang="zh-CN" altLang="zh-CN" sz="1600" kern="100" dirty="0">
                <a:solidFill>
                  <a:srgbClr val="000000"/>
                </a:solidFill>
                <a:effectLst/>
                <a:latin typeface="Courier New" panose="02070309020205020404" pitchFamily="49" charset="0"/>
                <a:ea typeface="方正仿宋简体"/>
              </a:rPr>
              <a:t>远离圆心，设置偏离距离</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在圆心位置显示文本</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ax.text</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np.pi</a:t>
            </a:r>
            <a:r>
              <a:rPr lang="en-US" altLang="zh-CN" sz="1600" kern="100" dirty="0">
                <a:solidFill>
                  <a:srgbClr val="000000"/>
                </a:solidFill>
                <a:effectLst/>
                <a:latin typeface="Courier New" panose="02070309020205020404" pitchFamily="49" charset="0"/>
                <a:ea typeface="方正仿宋简体"/>
              </a:rPr>
              <a:t>*3/2-0.2,90,'origin',fontsize=14)</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每个柱的顶部显示文本表示大小</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for </a:t>
            </a:r>
            <a:r>
              <a:rPr lang="en-US" altLang="zh-CN" sz="1600" kern="100" dirty="0" err="1">
                <a:solidFill>
                  <a:srgbClr val="000000"/>
                </a:solidFill>
                <a:effectLst/>
                <a:latin typeface="Courier New" panose="02070309020205020404" pitchFamily="49" charset="0"/>
                <a:ea typeface="方正仿宋简体"/>
              </a:rPr>
              <a:t>angle,height</a:t>
            </a:r>
            <a:r>
              <a:rPr lang="en-US" altLang="zh-CN" sz="1600" kern="100" dirty="0">
                <a:solidFill>
                  <a:srgbClr val="000000"/>
                </a:solidFill>
                <a:effectLst/>
                <a:latin typeface="Courier New" panose="02070309020205020404" pitchFamily="49" charset="0"/>
                <a:ea typeface="方正仿宋简体"/>
              </a:rPr>
              <a:t> in zip(</a:t>
            </a:r>
            <a:r>
              <a:rPr lang="en-US" altLang="zh-CN" sz="1600" kern="100" dirty="0" err="1">
                <a:solidFill>
                  <a:srgbClr val="000000"/>
                </a:solidFill>
                <a:effectLst/>
                <a:latin typeface="Courier New" panose="02070309020205020404" pitchFamily="49" charset="0"/>
                <a:ea typeface="方正仿宋简体"/>
              </a:rPr>
              <a:t>theta,r</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a:t>
            </a:r>
            <a:r>
              <a:rPr lang="en-US" altLang="zh-CN" sz="1600" kern="100" dirty="0" err="1">
                <a:solidFill>
                  <a:srgbClr val="000000"/>
                </a:solidFill>
                <a:effectLst/>
                <a:latin typeface="Courier New" panose="02070309020205020404" pitchFamily="49" charset="0"/>
                <a:ea typeface="方正仿宋简体"/>
              </a:rPr>
              <a:t>ax.text</a:t>
            </a:r>
            <a:r>
              <a:rPr lang="en-US" altLang="zh-CN" sz="1600" kern="100" dirty="0">
                <a:solidFill>
                  <a:srgbClr val="000000"/>
                </a:solidFill>
                <a:effectLst/>
                <a:latin typeface="Courier New" panose="02070309020205020404" pitchFamily="49" charset="0"/>
                <a:ea typeface="方正仿宋简体"/>
              </a:rPr>
              <a:t>(angle+0.03,height+105,str(height),</a:t>
            </a:r>
            <a:r>
              <a:rPr lang="en-US" altLang="zh-CN" sz="1600" kern="100" dirty="0" err="1">
                <a:solidFill>
                  <a:srgbClr val="000000"/>
                </a:solidFill>
                <a:effectLst/>
                <a:latin typeface="Courier New" panose="02070309020205020404" pitchFamily="49" charset="0"/>
                <a:ea typeface="方正仿宋简体"/>
              </a:rPr>
              <a:t>fontsize</a:t>
            </a:r>
            <a:r>
              <a:rPr lang="en-US" altLang="zh-CN" sz="1600" kern="100" dirty="0">
                <a:solidFill>
                  <a:srgbClr val="000000"/>
                </a:solidFill>
                <a:effectLst/>
                <a:latin typeface="Courier New" panose="02070309020205020404" pitchFamily="49" charset="0"/>
                <a:ea typeface="方正仿宋简体"/>
              </a:rPr>
              <a:t>=height/80)</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不显示坐标轴和网格线</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plt.axis</a:t>
            </a:r>
            <a:r>
              <a:rPr lang="en-US" altLang="zh-CN" sz="1600" kern="100" dirty="0">
                <a:solidFill>
                  <a:srgbClr val="000000"/>
                </a:solidFill>
                <a:effectLst/>
                <a:latin typeface="Courier New" panose="02070309020205020404" pitchFamily="49" charset="0"/>
                <a:ea typeface="方正仿宋简体"/>
              </a:rPr>
              <a:t>('off')</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紧凑布局，缩小外边距</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plt.tight_layout</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plt.savefig</a:t>
            </a:r>
            <a:r>
              <a:rPr lang="en-US" altLang="zh-CN" sz="1600" kern="100" dirty="0">
                <a:solidFill>
                  <a:srgbClr val="000000"/>
                </a:solidFill>
                <a:effectLst/>
                <a:latin typeface="Courier New" panose="02070309020205020404" pitchFamily="49" charset="0"/>
                <a:ea typeface="方正仿宋简体"/>
              </a:rPr>
              <a:t>('polarBar.</a:t>
            </a:r>
            <a:r>
              <a:rPr lang="en-US" altLang="zh-CN" sz="1600" kern="100" dirty="0" err="1">
                <a:solidFill>
                  <a:srgbClr val="000000"/>
                </a:solidFill>
                <a:effectLst/>
                <a:latin typeface="Courier New" panose="02070309020205020404" pitchFamily="49" charset="0"/>
                <a:ea typeface="方正仿宋简体"/>
              </a:rPr>
              <a:t>png</a:t>
            </a:r>
            <a:r>
              <a:rPr lang="en-US" altLang="zh-CN" sz="1600" kern="100" dirty="0">
                <a:solidFill>
                  <a:srgbClr val="000000"/>
                </a:solidFill>
                <a:effectLst/>
                <a:latin typeface="Courier New" panose="02070309020205020404" pitchFamily="49" charset="0"/>
                <a:ea typeface="方正仿宋简体"/>
              </a:rPr>
              <a:t>',dpi=480) #</a:t>
            </a:r>
            <a:r>
              <a:rPr lang="zh-CN" altLang="zh-CN" sz="1600" kern="100" dirty="0">
                <a:solidFill>
                  <a:srgbClr val="000000"/>
                </a:solidFill>
                <a:effectLst/>
                <a:latin typeface="Courier New" panose="02070309020205020404" pitchFamily="49" charset="0"/>
                <a:ea typeface="方正仿宋简体"/>
              </a:rPr>
              <a:t>保存的南丁格尔玫瑰图</a:t>
            </a:r>
            <a:endParaRPr lang="zh-CN" altLang="zh-CN" sz="1600" kern="100" dirty="0">
              <a:effectLst/>
              <a:latin typeface="Courier New" panose="02070309020205020404" pitchFamily="49" charset="0"/>
              <a:ea typeface="方正仿宋简体"/>
            </a:endParaRPr>
          </a:p>
        </p:txBody>
      </p:sp>
    </p:spTree>
    <p:extLst>
      <p:ext uri="{BB962C8B-B14F-4D97-AF65-F5344CB8AC3E}">
        <p14:creationId xmlns:p14="http://schemas.microsoft.com/office/powerpoint/2010/main" val="265973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67A795-835D-D662-3A0F-8977A4E2A3C8}"/>
              </a:ext>
            </a:extLst>
          </p:cNvPr>
          <p:cNvSpPr txBox="1"/>
          <p:nvPr/>
        </p:nvSpPr>
        <p:spPr>
          <a:xfrm>
            <a:off x="1052713" y="985655"/>
            <a:ext cx="9704934" cy="2810256"/>
          </a:xfrm>
          <a:prstGeom prst="rect">
            <a:avLst/>
          </a:prstGeom>
          <a:noFill/>
        </p:spPr>
        <p:txBody>
          <a:bodyPr wrap="square">
            <a:spAutoFit/>
          </a:bodyPr>
          <a:lstStyle/>
          <a:p>
            <a:pPr indent="266700">
              <a:lnSpc>
                <a:spcPct val="150000"/>
              </a:lnSpc>
            </a:pP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代码</a:t>
            </a:r>
            <a:r>
              <a:rPr lang="en-US" altLang="zh-CN" sz="2000" kern="100" dirty="0">
                <a:effectLst/>
                <a:latin typeface="Times New Roman" panose="02020603050405020304" pitchFamily="18" charset="0"/>
                <a:ea typeface="宋体" panose="02010600030101010101" pitchFamily="2" charset="-122"/>
              </a:rPr>
              <a:t>%matplotlib inline</a:t>
            </a:r>
            <a:r>
              <a:rPr lang="zh-CN" altLang="zh-CN" sz="2000" kern="100" dirty="0">
                <a:effectLst/>
                <a:latin typeface="Times New Roman" panose="02020603050405020304" pitchFamily="18" charset="0"/>
                <a:ea typeface="宋体" panose="02010600030101010101" pitchFamily="2" charset="-122"/>
              </a:rPr>
              <a:t>在</a:t>
            </a:r>
            <a:r>
              <a:rPr lang="en-US" altLang="zh-CN" sz="2000" kern="100" dirty="0" err="1">
                <a:effectLst/>
                <a:latin typeface="Times New Roman" panose="02020603050405020304" pitchFamily="18" charset="0"/>
                <a:ea typeface="宋体" panose="02010600030101010101" pitchFamily="2" charset="-122"/>
              </a:rPr>
              <a:t>Jupyter</a:t>
            </a:r>
            <a:r>
              <a:rPr lang="en-US" altLang="zh-CN" sz="2000" kern="100" dirty="0">
                <a:effectLst/>
                <a:latin typeface="Times New Roman" panose="02020603050405020304" pitchFamily="18" charset="0"/>
                <a:ea typeface="宋体" panose="02010600030101010101" pitchFamily="2" charset="-122"/>
              </a:rPr>
              <a:t> Notebook</a:t>
            </a:r>
            <a:r>
              <a:rPr lang="zh-CN" altLang="zh-CN" sz="2000" kern="100" dirty="0">
                <a:effectLst/>
                <a:latin typeface="Times New Roman" panose="02020603050405020304" pitchFamily="18" charset="0"/>
                <a:ea typeface="宋体" panose="02010600030101010101" pitchFamily="2" charset="-122"/>
              </a:rPr>
              <a:t>中嵌入显示。这个命令在绘图时，将图片内嵌在交互窗口，而不是弹出一个图片窗口，这样做有一个缺陷：除非将代码一次执行，否则无法叠加绘图。</a:t>
            </a:r>
            <a:endParaRPr lang="zh-CN" altLang="zh-CN" sz="2000" kern="1050" dirty="0">
              <a:effectLst/>
              <a:latin typeface="Times New Roman" panose="02020603050405020304" pitchFamily="18" charset="0"/>
              <a:ea typeface="宋体" panose="02010600030101010101" pitchFamily="2" charset="-122"/>
            </a:endParaRPr>
          </a:p>
          <a:p>
            <a:pPr>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在分辨率较高的屏幕（如</a:t>
            </a:r>
            <a:r>
              <a:rPr lang="en-US" altLang="zh-CN" sz="2000" kern="100" dirty="0">
                <a:effectLst/>
                <a:latin typeface="Times New Roman" panose="02020603050405020304" pitchFamily="18" charset="0"/>
                <a:ea typeface="宋体" panose="02010600030101010101" pitchFamily="2" charset="-122"/>
              </a:rPr>
              <a:t>Retina</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显示屏）上，</a:t>
            </a:r>
            <a:r>
              <a:rPr lang="en-US" altLang="zh-CN" sz="2000" kern="100" dirty="0" err="1">
                <a:effectLst/>
                <a:latin typeface="Times New Roman" panose="02020603050405020304" pitchFamily="18" charset="0"/>
                <a:ea typeface="宋体" panose="02010600030101010101" pitchFamily="2" charset="-122"/>
              </a:rPr>
              <a:t>Jupyter</a:t>
            </a:r>
            <a:r>
              <a:rPr lang="en-US" altLang="zh-CN" sz="2000" kern="100" dirty="0">
                <a:effectLst/>
                <a:latin typeface="Times New Roman" panose="02020603050405020304" pitchFamily="18" charset="0"/>
                <a:ea typeface="宋体" panose="02010600030101010101" pitchFamily="2" charset="-122"/>
              </a:rPr>
              <a:t> Notebook</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中的默认图像可能会显示模糊，可以在</a:t>
            </a:r>
            <a:r>
              <a:rPr lang="en-US" altLang="zh-CN" sz="2000" kern="100" dirty="0">
                <a:effectLst/>
                <a:latin typeface="Times New Roman" panose="02020603050405020304" pitchFamily="18" charset="0"/>
                <a:ea typeface="宋体" panose="02010600030101010101" pitchFamily="2" charset="-122"/>
              </a:rPr>
              <a:t> %matplotlib inline</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之后使用</a:t>
            </a:r>
            <a:r>
              <a:rPr lang="en-US" altLang="zh-CN" sz="2000" kern="100" dirty="0">
                <a:effectLst/>
                <a:latin typeface="Times New Roman" panose="02020603050405020304" pitchFamily="18" charset="0"/>
                <a:ea typeface="宋体" panose="02010600030101010101" pitchFamily="2" charset="-122"/>
              </a:rPr>
              <a:t> %config </a:t>
            </a:r>
            <a:r>
              <a:rPr lang="en-US" altLang="zh-CN" sz="2000" kern="100" dirty="0" err="1">
                <a:effectLst/>
                <a:latin typeface="Times New Roman" panose="02020603050405020304" pitchFamily="18" charset="0"/>
                <a:ea typeface="宋体" panose="02010600030101010101" pitchFamily="2" charset="-122"/>
              </a:rPr>
              <a:t>InlineBackend.figure</a:t>
            </a:r>
            <a:r>
              <a:rPr lang="en-US" altLang="zh-CN" sz="2000" kern="100" dirty="0" err="1">
                <a:effectLst/>
                <a:latin typeface="宋体" panose="02010600030101010101" pitchFamily="2" charset="-122"/>
                <a:cs typeface="Times New Roman" panose="02020603050405020304" pitchFamily="18" charset="0"/>
              </a:rPr>
              <a:t>_</a:t>
            </a:r>
            <a:r>
              <a:rPr lang="en-US" altLang="zh-CN" sz="2000" kern="100" dirty="0" err="1">
                <a:effectLst/>
                <a:latin typeface="Times New Roman" panose="02020603050405020304" pitchFamily="18" charset="0"/>
                <a:ea typeface="宋体" panose="02010600030101010101" pitchFamily="2" charset="-122"/>
              </a:rPr>
              <a:t>format</a:t>
            </a:r>
            <a:r>
              <a:rPr lang="en-US" altLang="zh-CN" sz="2000" kern="100" dirty="0">
                <a:effectLst/>
                <a:latin typeface="Times New Roman" panose="02020603050405020304" pitchFamily="18" charset="0"/>
                <a:ea typeface="宋体" panose="02010600030101010101" pitchFamily="2" charset="-122"/>
              </a:rPr>
              <a:t> = 'retina'</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来呈现分辨率较高的图像。</a:t>
            </a:r>
            <a:endParaRPr lang="zh-CN" altLang="en-US" sz="2000" dirty="0"/>
          </a:p>
        </p:txBody>
      </p:sp>
    </p:spTree>
    <p:extLst>
      <p:ext uri="{BB962C8B-B14F-4D97-AF65-F5344CB8AC3E}">
        <p14:creationId xmlns:p14="http://schemas.microsoft.com/office/powerpoint/2010/main" val="16160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7119D8-8AE3-A63F-3245-61F738BCC39E}"/>
              </a:ext>
            </a:extLst>
          </p:cNvPr>
          <p:cNvSpPr txBox="1"/>
          <p:nvPr/>
        </p:nvSpPr>
        <p:spPr>
          <a:xfrm>
            <a:off x="811305" y="823543"/>
            <a:ext cx="10569390" cy="5210914"/>
          </a:xfrm>
          <a:prstGeom prst="rect">
            <a:avLst/>
          </a:prstGeom>
          <a:noFill/>
        </p:spPr>
        <p:txBody>
          <a:bodyPr wrap="square">
            <a:spAutoFit/>
          </a:bodyPr>
          <a:lstStyle/>
          <a:p>
            <a:pPr indent="256540">
              <a:lnSpc>
                <a:spcPct val="150000"/>
              </a:lnSpc>
            </a:pPr>
            <a:r>
              <a:rPr lang="en-US" altLang="zh-CN" sz="2000" kern="100" spc="-20" dirty="0">
                <a:effectLst/>
                <a:latin typeface="Times New Roman" panose="02020603050405020304" pitchFamily="18" charset="0"/>
                <a:ea typeface="宋体" panose="02010600030101010101" pitchFamily="2" charset="-122"/>
              </a:rPr>
              <a:t>    </a:t>
            </a:r>
            <a:r>
              <a:rPr lang="zh-CN" altLang="zh-CN" sz="2000" kern="100" spc="-20" dirty="0">
                <a:effectLst/>
                <a:latin typeface="Times New Roman" panose="02020603050405020304" pitchFamily="18" charset="0"/>
                <a:ea typeface="宋体" panose="02010600030101010101" pitchFamily="2" charset="-122"/>
              </a:rPr>
              <a:t>在利用</a:t>
            </a:r>
            <a:r>
              <a:rPr lang="en-US" altLang="zh-CN" sz="2000" kern="100" spc="-20" dirty="0">
                <a:effectLst/>
                <a:latin typeface="Times New Roman" panose="02020603050405020304" pitchFamily="18" charset="0"/>
                <a:ea typeface="宋体" panose="02010600030101010101" pitchFamily="2" charset="-122"/>
              </a:rPr>
              <a:t>Matplotlib</a:t>
            </a:r>
            <a:r>
              <a:rPr lang="zh-CN" altLang="zh-CN" sz="2000" kern="100" spc="-20" dirty="0">
                <a:effectLst/>
                <a:latin typeface="Times New Roman" panose="02020603050405020304" pitchFamily="18" charset="0"/>
                <a:ea typeface="宋体" panose="02010600030101010101" pitchFamily="2" charset="-122"/>
              </a:rPr>
              <a:t>绘图时，有时需要在图中进行一些标注，可能会涉及一些符号，尤其是中文，如果不对这些标注进行设置，可能会无法正常显示。这就需要对字体进行设置，首先导入</a:t>
            </a:r>
            <a:r>
              <a:rPr lang="en-US" altLang="zh-CN" sz="2000" kern="100" spc="-20" dirty="0">
                <a:effectLst/>
                <a:latin typeface="Times New Roman" panose="02020603050405020304" pitchFamily="18" charset="0"/>
                <a:ea typeface="宋体" panose="02010600030101010101" pitchFamily="2" charset="-122"/>
              </a:rPr>
              <a:t>matplotlib</a:t>
            </a:r>
            <a:r>
              <a:rPr lang="zh-CN" altLang="zh-CN" sz="2000" kern="100" spc="-20" dirty="0">
                <a:effectLst/>
                <a:latin typeface="Times New Roman" panose="02020603050405020304" pitchFamily="18" charset="0"/>
                <a:ea typeface="宋体" panose="02010600030101010101" pitchFamily="2" charset="-122"/>
              </a:rPr>
              <a:t>库，再调用库中字体设置函数</a:t>
            </a:r>
            <a:r>
              <a:rPr lang="en-US" altLang="zh-CN" sz="2000" kern="100" spc="-20" dirty="0" err="1">
                <a:effectLst/>
                <a:latin typeface="Times New Roman" panose="02020603050405020304" pitchFamily="18" charset="0"/>
                <a:ea typeface="宋体" panose="02010600030101010101" pitchFamily="2" charset="-122"/>
              </a:rPr>
              <a:t>font</a:t>
            </a:r>
            <a:r>
              <a:rPr lang="en-US" altLang="zh-CN" sz="2000" kern="100" spc="-20" dirty="0" err="1">
                <a:effectLst/>
                <a:latin typeface="宋体" panose="02010600030101010101" pitchFamily="2" charset="-122"/>
                <a:ea typeface="宋体" panose="02010600030101010101" pitchFamily="2" charset="-122"/>
              </a:rPr>
              <a:t>_</a:t>
            </a:r>
            <a:r>
              <a:rPr lang="en-US" altLang="zh-CN" sz="2000" kern="100" spc="-20" dirty="0" err="1">
                <a:effectLst/>
                <a:latin typeface="Times New Roman" panose="02020603050405020304" pitchFamily="18" charset="0"/>
                <a:ea typeface="宋体" panose="02010600030101010101" pitchFamily="2" charset="-122"/>
              </a:rPr>
              <a:t>manager.FontProperties</a:t>
            </a:r>
            <a:r>
              <a:rPr lang="zh-CN" altLang="zh-CN" sz="2000" kern="100" spc="-20" dirty="0">
                <a:effectLst/>
                <a:latin typeface="Times New Roman" panose="02020603050405020304" pitchFamily="18" charset="0"/>
                <a:ea typeface="宋体" panose="02010600030101010101" pitchFamily="2" charset="-122"/>
              </a:rPr>
              <a:t>（），代码如下。</a:t>
            </a:r>
            <a:endParaRPr lang="zh-CN" altLang="zh-CN" sz="2000" kern="1050" dirty="0">
              <a:effectLst/>
              <a:latin typeface="Times New Roman" panose="02020603050405020304" pitchFamily="18" charset="0"/>
              <a:ea typeface="宋体" panose="02010600030101010101" pitchFamily="2" charset="-122"/>
            </a:endParaRPr>
          </a:p>
          <a:p>
            <a:pPr indent="266700">
              <a:lnSpc>
                <a:spcPct val="150000"/>
              </a:lnSpc>
            </a:pPr>
            <a:r>
              <a:rPr lang="en-US" altLang="zh-CN" sz="1600" kern="100" dirty="0">
                <a:effectLst/>
                <a:latin typeface="Courier New" panose="02070309020205020404" pitchFamily="49" charset="0"/>
                <a:ea typeface="方正仿宋简体"/>
              </a:rPr>
              <a:t>import matplotlib</a:t>
            </a:r>
            <a:endParaRPr lang="zh-CN" altLang="zh-CN" sz="1600" kern="100" dirty="0">
              <a:effectLst/>
              <a:latin typeface="Courier New" panose="02070309020205020404" pitchFamily="49" charset="0"/>
              <a:ea typeface="方正仿宋简体"/>
            </a:endParaRPr>
          </a:p>
          <a:p>
            <a:pPr indent="266700">
              <a:lnSpc>
                <a:spcPct val="150000"/>
              </a:lnSpc>
            </a:pPr>
            <a:r>
              <a:rPr lang="en-US" altLang="zh-CN" sz="1600" kern="100" dirty="0" err="1">
                <a:effectLst/>
                <a:latin typeface="Courier New" panose="02070309020205020404" pitchFamily="49" charset="0"/>
                <a:ea typeface="方正仿宋简体"/>
              </a:rPr>
              <a:t>myfont</a:t>
            </a:r>
            <a:r>
              <a:rPr lang="en-US" altLang="zh-CN" sz="1600" kern="100" dirty="0">
                <a:effectLst/>
                <a:latin typeface="Courier New" panose="02070309020205020404" pitchFamily="49" charset="0"/>
                <a:ea typeface="方正仿宋简体"/>
              </a:rPr>
              <a:t> = </a:t>
            </a:r>
            <a:r>
              <a:rPr lang="en-US" altLang="zh-CN" sz="1600" kern="100" dirty="0" err="1">
                <a:effectLst/>
                <a:latin typeface="Courier New" panose="02070309020205020404" pitchFamily="49" charset="0"/>
                <a:ea typeface="方正仿宋简体"/>
              </a:rPr>
              <a:t>matplotlib.font</a:t>
            </a:r>
            <a:r>
              <a:rPr lang="en-US" altLang="zh-CN" sz="1600" kern="100" dirty="0" err="1">
                <a:effectLst/>
                <a:latin typeface="宋体" panose="02010600030101010101" pitchFamily="2" charset="-122"/>
                <a:ea typeface="方正仿宋简体"/>
              </a:rPr>
              <a:t>_</a:t>
            </a:r>
            <a:r>
              <a:rPr lang="en-US" altLang="zh-CN" sz="1600" kern="100" dirty="0" err="1">
                <a:effectLst/>
                <a:latin typeface="Courier New" panose="02070309020205020404" pitchFamily="49" charset="0"/>
                <a:ea typeface="方正仿宋简体"/>
              </a:rPr>
              <a:t>manager.FontProperties</a:t>
            </a:r>
            <a:r>
              <a:rPr lang="en-US" altLang="zh-CN" sz="1600" kern="100" dirty="0">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lnSpc>
                <a:spcPct val="150000"/>
              </a:lnSpc>
            </a:pPr>
            <a:r>
              <a:rPr lang="en-US" altLang="zh-CN" sz="1600" kern="100" dirty="0">
                <a:effectLst/>
                <a:latin typeface="Courier New" panose="02070309020205020404" pitchFamily="49" charset="0"/>
                <a:ea typeface="方正仿宋简体"/>
              </a:rPr>
              <a:t>                                  </a:t>
            </a:r>
            <a:r>
              <a:rPr lang="en-US" altLang="zh-CN" sz="1600" kern="100" dirty="0" err="1">
                <a:effectLst/>
                <a:latin typeface="Courier New" panose="02070309020205020404" pitchFamily="49" charset="0"/>
                <a:ea typeface="方正仿宋简体"/>
              </a:rPr>
              <a:t>fname</a:t>
            </a:r>
            <a:r>
              <a:rPr lang="en-US" altLang="zh-CN" sz="1600" kern="100" dirty="0">
                <a:effectLst/>
                <a:latin typeface="Courier New" panose="02070309020205020404" pitchFamily="49" charset="0"/>
                <a:ea typeface="方正仿宋简体"/>
              </a:rPr>
              <a:t>=</a:t>
            </a:r>
            <a:r>
              <a:rPr lang="en-US" altLang="zh-CN" sz="1600" kern="100" dirty="0" err="1">
                <a:effectLst/>
                <a:latin typeface="Courier New" panose="02070309020205020404" pitchFamily="49" charset="0"/>
                <a:ea typeface="方正仿宋简体"/>
              </a:rPr>
              <a:t>r'C</a:t>
            </a:r>
            <a:r>
              <a:rPr lang="en-US" altLang="zh-CN" sz="1600" kern="100" dirty="0">
                <a:effectLst/>
                <a:latin typeface="Courier New" panose="02070309020205020404" pitchFamily="49" charset="0"/>
                <a:ea typeface="方正仿宋简体"/>
              </a:rPr>
              <a:t>:/Windows/Fonts/simfang.ttf’)</a:t>
            </a:r>
            <a:endParaRPr lang="en-US" altLang="zh-CN" sz="1600" kern="100" dirty="0">
              <a:latin typeface="Courier New" panose="02070309020205020404" pitchFamily="49" charset="0"/>
              <a:ea typeface="方正仿宋简体"/>
            </a:endParaRPr>
          </a:p>
          <a:p>
            <a:pPr indent="266700">
              <a:lnSpc>
                <a:spcPct val="150000"/>
              </a:lnSpc>
            </a:pPr>
            <a:r>
              <a:rPr lang="zh-CN" altLang="zh-CN" sz="2000" kern="100" spc="-20" dirty="0">
                <a:effectLst/>
                <a:latin typeface="Times New Roman" panose="02020603050405020304" pitchFamily="18" charset="0"/>
                <a:ea typeface="宋体" panose="02010600030101010101" pitchFamily="2" charset="-122"/>
              </a:rPr>
              <a:t>设置好</a:t>
            </a:r>
            <a:r>
              <a:rPr lang="en-US" altLang="zh-CN" sz="2000" kern="100" spc="-20" dirty="0" err="1">
                <a:effectLst/>
                <a:latin typeface="Times New Roman" panose="02020603050405020304" pitchFamily="18" charset="0"/>
                <a:ea typeface="宋体" panose="02010600030101010101" pitchFamily="2" charset="-122"/>
              </a:rPr>
              <a:t>myfont</a:t>
            </a:r>
            <a:r>
              <a:rPr lang="zh-CN" altLang="zh-CN" sz="2000" kern="100" spc="-20" dirty="0">
                <a:effectLst/>
                <a:latin typeface="Times New Roman" panose="02020603050405020304" pitchFamily="18" charset="0"/>
                <a:ea typeface="宋体" panose="02010600030101010101" pitchFamily="2" charset="-122"/>
              </a:rPr>
              <a:t>，后面的代码就可以直接调用了，如 </a:t>
            </a:r>
            <a:r>
              <a:rPr lang="en-US" altLang="zh-CN" sz="2000" kern="100" spc="-20" dirty="0" err="1">
                <a:effectLst/>
                <a:latin typeface="Times New Roman" panose="02020603050405020304" pitchFamily="18" charset="0"/>
                <a:ea typeface="宋体" panose="02010600030101010101" pitchFamily="2" charset="-122"/>
              </a:rPr>
              <a:t>plt.xlabel</a:t>
            </a:r>
            <a:r>
              <a:rPr lang="en-US" altLang="zh-CN" sz="2000" kern="100" spc="-20" dirty="0">
                <a:effectLst/>
                <a:latin typeface="Times New Roman" panose="02020603050405020304" pitchFamily="18" charset="0"/>
                <a:ea typeface="宋体" panose="02010600030101010101" pitchFamily="2" charset="-122"/>
              </a:rPr>
              <a:t>(r'</a:t>
            </a:r>
            <a:r>
              <a:rPr lang="zh-CN" altLang="zh-CN" sz="2000" kern="100" spc="-20" dirty="0">
                <a:effectLst/>
                <a:latin typeface="Times New Roman" panose="02020603050405020304" pitchFamily="18" charset="0"/>
                <a:ea typeface="宋体" panose="02010600030101010101" pitchFamily="2" charset="-122"/>
              </a:rPr>
              <a:t>横坐标</a:t>
            </a:r>
            <a:r>
              <a:rPr lang="en-US" altLang="zh-CN" sz="2000" kern="100" spc="-20" dirty="0">
                <a:effectLst/>
                <a:latin typeface="Times New Roman" panose="02020603050405020304" pitchFamily="18" charset="0"/>
                <a:ea typeface="宋体" panose="02010600030101010101" pitchFamily="2" charset="-122"/>
              </a:rPr>
              <a:t>', </a:t>
            </a:r>
            <a:r>
              <a:rPr lang="en-US" altLang="zh-CN" sz="2000" kern="100" spc="-20" dirty="0" err="1">
                <a:effectLst/>
                <a:latin typeface="Times New Roman" panose="02020603050405020304" pitchFamily="18" charset="0"/>
                <a:ea typeface="宋体" panose="02010600030101010101" pitchFamily="2" charset="-122"/>
              </a:rPr>
              <a:t>fontproperties</a:t>
            </a:r>
            <a:r>
              <a:rPr lang="en-US" altLang="zh-CN" sz="2000" kern="100" spc="-20" dirty="0">
                <a:effectLst/>
                <a:latin typeface="Times New Roman" panose="02020603050405020304" pitchFamily="18" charset="0"/>
                <a:ea typeface="宋体" panose="02010600030101010101" pitchFamily="2" charset="-122"/>
              </a:rPr>
              <a:t> = </a:t>
            </a:r>
            <a:r>
              <a:rPr lang="en-US" altLang="zh-CN" sz="2000" kern="100" spc="-20" dirty="0" err="1">
                <a:effectLst/>
                <a:latin typeface="Times New Roman" panose="02020603050405020304" pitchFamily="18" charset="0"/>
                <a:ea typeface="宋体" panose="02010600030101010101" pitchFamily="2" charset="-122"/>
              </a:rPr>
              <a:t>myfont</a:t>
            </a:r>
            <a:r>
              <a:rPr lang="en-US" altLang="zh-CN" sz="2000" kern="100" spc="-20" dirty="0">
                <a:effectLst/>
                <a:latin typeface="Times New Roman" panose="02020603050405020304" pitchFamily="18" charset="0"/>
                <a:ea typeface="宋体" panose="02010600030101010101" pitchFamily="2" charset="-122"/>
              </a:rPr>
              <a:t>)</a:t>
            </a:r>
            <a:r>
              <a:rPr lang="zh-CN" altLang="zh-CN" sz="2000" kern="100" spc="-20" dirty="0">
                <a:effectLst/>
                <a:latin typeface="Times New Roman" panose="02020603050405020304" pitchFamily="18" charset="0"/>
                <a:ea typeface="宋体" panose="02010600030101010101" pitchFamily="2" charset="-122"/>
              </a:rPr>
              <a:t>。</a:t>
            </a:r>
            <a:endParaRPr lang="zh-CN" altLang="zh-CN" sz="2000" kern="1050" dirty="0">
              <a:effectLst/>
              <a:latin typeface="Times New Roman" panose="02020603050405020304" pitchFamily="18" charset="0"/>
              <a:ea typeface="宋体" panose="02010600030101010101" pitchFamily="2" charset="-122"/>
            </a:endParaRPr>
          </a:p>
          <a:p>
            <a:pPr indent="266700">
              <a:lnSpc>
                <a:spcPct val="150000"/>
              </a:lnSpc>
            </a:pPr>
            <a:r>
              <a:rPr lang="zh-CN" altLang="zh-CN" sz="2000" kern="100" dirty="0">
                <a:effectLst/>
                <a:latin typeface="Times New Roman" panose="02020603050405020304" pitchFamily="18" charset="0"/>
                <a:ea typeface="宋体" panose="02010600030101010101" pitchFamily="2" charset="-122"/>
              </a:rPr>
              <a:t>为防止标注符号出现显示问题，也可以用如下两行代码进行设置。</a:t>
            </a:r>
            <a:endParaRPr lang="zh-CN" altLang="zh-CN" sz="2000" kern="1050" dirty="0">
              <a:effectLst/>
              <a:latin typeface="Times New Roman" panose="02020603050405020304" pitchFamily="18" charset="0"/>
              <a:ea typeface="宋体" panose="02010600030101010101" pitchFamily="2" charset="-122"/>
            </a:endParaRPr>
          </a:p>
          <a:p>
            <a:pPr indent="266700">
              <a:lnSpc>
                <a:spcPct val="150000"/>
              </a:lnSpc>
            </a:pPr>
            <a:r>
              <a:rPr lang="en-US" altLang="zh-CN" sz="1600" kern="100" dirty="0">
                <a:effectLst/>
                <a:latin typeface="Courier New" panose="02070309020205020404" pitchFamily="49" charset="0"/>
                <a:ea typeface="方正仿宋简体"/>
              </a:rPr>
              <a:t>from </a:t>
            </a:r>
            <a:r>
              <a:rPr lang="en-US" altLang="zh-CN" sz="1600" kern="100" dirty="0" err="1">
                <a:effectLst/>
                <a:latin typeface="Courier New" panose="02070309020205020404" pitchFamily="49" charset="0"/>
                <a:ea typeface="方正仿宋简体"/>
              </a:rPr>
              <a:t>matplotlib.font_manager</a:t>
            </a:r>
            <a:r>
              <a:rPr lang="en-US" altLang="zh-CN" sz="1600" kern="100" dirty="0">
                <a:effectLst/>
                <a:latin typeface="Courier New" panose="02070309020205020404" pitchFamily="49" charset="0"/>
                <a:ea typeface="方正仿宋简体"/>
              </a:rPr>
              <a:t> import </a:t>
            </a:r>
            <a:r>
              <a:rPr lang="en-US" altLang="zh-CN" sz="1600" kern="100" dirty="0" err="1">
                <a:effectLst/>
                <a:latin typeface="Courier New" panose="02070309020205020404" pitchFamily="49" charset="0"/>
                <a:ea typeface="方正仿宋简体"/>
              </a:rPr>
              <a:t>FontProperties</a:t>
            </a:r>
            <a:endParaRPr lang="zh-CN" altLang="zh-CN" sz="1600" kern="100" dirty="0">
              <a:effectLst/>
              <a:latin typeface="Courier New" panose="02070309020205020404" pitchFamily="49" charset="0"/>
              <a:ea typeface="方正仿宋简体"/>
            </a:endParaRPr>
          </a:p>
          <a:p>
            <a:pPr indent="266700">
              <a:lnSpc>
                <a:spcPct val="150000"/>
              </a:lnSpc>
            </a:pPr>
            <a:r>
              <a:rPr lang="en-US" altLang="zh-CN" sz="1600" kern="100" dirty="0">
                <a:effectLst/>
                <a:latin typeface="Courier New" panose="02070309020205020404" pitchFamily="49" charset="0"/>
                <a:ea typeface="方正仿宋简体"/>
              </a:rPr>
              <a:t>font = </a:t>
            </a:r>
            <a:r>
              <a:rPr lang="en-US" altLang="zh-CN" sz="1600" kern="100" dirty="0" err="1">
                <a:effectLst/>
                <a:latin typeface="Courier New" panose="02070309020205020404" pitchFamily="49" charset="0"/>
                <a:ea typeface="方正仿宋简体"/>
              </a:rPr>
              <a:t>FontProperties</a:t>
            </a:r>
            <a:r>
              <a:rPr lang="en-US" altLang="zh-CN" sz="1600" kern="100" dirty="0">
                <a:effectLst/>
                <a:latin typeface="Courier New" panose="02070309020205020404" pitchFamily="49" charset="0"/>
                <a:ea typeface="方正仿宋简体"/>
              </a:rPr>
              <a:t>(</a:t>
            </a:r>
            <a:r>
              <a:rPr lang="en-US" altLang="zh-CN" sz="1600" kern="100" dirty="0" err="1">
                <a:effectLst/>
                <a:latin typeface="Courier New" panose="02070309020205020404" pitchFamily="49" charset="0"/>
                <a:ea typeface="方正仿宋简体"/>
              </a:rPr>
              <a:t>fname</a:t>
            </a:r>
            <a:r>
              <a:rPr lang="en-US" altLang="zh-CN" sz="1600" kern="100" dirty="0">
                <a:effectLst/>
                <a:latin typeface="Courier New" panose="02070309020205020404" pitchFamily="49" charset="0"/>
                <a:ea typeface="方正仿宋简体"/>
              </a:rPr>
              <a:t> = "C:/Windows/Fonts/simfang.ttf",size=14)</a:t>
            </a:r>
            <a:endParaRPr lang="zh-CN" altLang="zh-CN" sz="1600" kern="100" dirty="0">
              <a:effectLst/>
              <a:latin typeface="Courier New" panose="02070309020205020404" pitchFamily="49" charset="0"/>
              <a:ea typeface="方正仿宋简体"/>
            </a:endParaRPr>
          </a:p>
          <a:p>
            <a:pPr>
              <a:lnSpc>
                <a:spcPct val="150000"/>
              </a:lnSpc>
            </a:pPr>
            <a:r>
              <a:rPr lang="en-US" altLang="zh-CN" sz="2000" kern="100" dirty="0" err="1">
                <a:effectLst/>
                <a:latin typeface="Times New Roman" panose="02020603050405020304" pitchFamily="18" charset="0"/>
                <a:ea typeface="宋体" panose="02010600030101010101" pitchFamily="2" charset="-122"/>
              </a:rPr>
              <a:t>fname</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参数指定了使用的字体，</a:t>
            </a:r>
            <a:r>
              <a:rPr lang="en-US" altLang="zh-CN" sz="2000" kern="100" dirty="0">
                <a:effectLst/>
                <a:latin typeface="Times New Roman" panose="02020603050405020304" pitchFamily="18" charset="0"/>
                <a:ea typeface="宋体" panose="02010600030101010101" pitchFamily="2" charset="-122"/>
              </a:rPr>
              <a:t>simfang.ttf</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是仿宋常规简体字。字体可以到系统文件夹</a:t>
            </a:r>
            <a:r>
              <a:rPr lang="en-US" altLang="zh-CN" sz="2000" kern="100" dirty="0">
                <a:effectLst/>
                <a:latin typeface="Times New Roman" panose="02020603050405020304" pitchFamily="18" charset="0"/>
                <a:ea typeface="宋体" panose="02010600030101010101" pitchFamily="2" charset="-122"/>
              </a:rPr>
              <a:t>Fonts</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下查看。</a:t>
            </a:r>
            <a:endParaRPr lang="zh-CN" altLang="en-US" sz="2000" dirty="0"/>
          </a:p>
        </p:txBody>
      </p:sp>
    </p:spTree>
    <p:extLst>
      <p:ext uri="{BB962C8B-B14F-4D97-AF65-F5344CB8AC3E}">
        <p14:creationId xmlns:p14="http://schemas.microsoft.com/office/powerpoint/2010/main" val="258943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978F02-1BDE-0D63-DA74-23FDAE6F7F76}"/>
              </a:ext>
            </a:extLst>
          </p:cNvPr>
          <p:cNvSpPr txBox="1"/>
          <p:nvPr/>
        </p:nvSpPr>
        <p:spPr>
          <a:xfrm>
            <a:off x="1060397" y="1409445"/>
            <a:ext cx="10642386" cy="3323987"/>
          </a:xfrm>
          <a:prstGeom prst="rect">
            <a:avLst/>
          </a:prstGeom>
          <a:noFill/>
        </p:spPr>
        <p:txBody>
          <a:bodyPr wrap="square">
            <a:spAutoFit/>
          </a:bodyPr>
          <a:lstStyle/>
          <a:p>
            <a:pPr indent="266700"/>
            <a:r>
              <a:rPr lang="en-US" altLang="zh-CN" sz="2400" kern="100" dirty="0">
                <a:effectLst/>
                <a:latin typeface="Times New Roman" panose="02020603050405020304" pitchFamily="18" charset="0"/>
                <a:ea typeface="宋体" panose="02010600030101010101" pitchFamily="2" charset="-122"/>
              </a:rPr>
              <a:t>Matplotlib</a:t>
            </a:r>
            <a:r>
              <a:rPr lang="zh-CN" altLang="zh-CN" sz="2400" kern="100" dirty="0">
                <a:effectLst/>
                <a:latin typeface="Times New Roman" panose="02020603050405020304" pitchFamily="18" charset="0"/>
                <a:ea typeface="宋体" panose="02010600030101010101" pitchFamily="2" charset="-122"/>
              </a:rPr>
              <a:t>中显示中文的完整加载方式如下。</a:t>
            </a:r>
            <a:endParaRPr lang="zh-CN" altLang="zh-CN" sz="2400" kern="1050" dirty="0">
              <a:effectLst/>
              <a:latin typeface="Times New Roman" panose="02020603050405020304" pitchFamily="18" charset="0"/>
              <a:ea typeface="宋体" panose="02010600030101010101" pitchFamily="2" charset="-122"/>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matplotlib.pyplot</a:t>
            </a:r>
            <a:r>
              <a:rPr lang="en-US" altLang="zh-CN" sz="1800" kern="100" dirty="0">
                <a:solidFill>
                  <a:srgbClr val="000000"/>
                </a:solidFill>
                <a:effectLst/>
                <a:latin typeface="Courier New" panose="02070309020205020404" pitchFamily="49" charset="0"/>
                <a:ea typeface="方正仿宋简体"/>
              </a:rPr>
              <a:t> as </a:t>
            </a:r>
            <a:r>
              <a:rPr lang="en-US" altLang="zh-CN" sz="1800" kern="100" dirty="0" err="1">
                <a:solidFill>
                  <a:srgbClr val="000000"/>
                </a:solidFill>
                <a:effectLst/>
                <a:latin typeface="Courier New" panose="02070309020205020404" pitchFamily="49" charset="0"/>
                <a:ea typeface="方正仿宋简体"/>
              </a:rPr>
              <a:t>plt</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numpy</a:t>
            </a:r>
            <a:r>
              <a:rPr lang="en-US" altLang="zh-CN" sz="1800" kern="100" dirty="0">
                <a:solidFill>
                  <a:srgbClr val="000000"/>
                </a:solidFill>
                <a:effectLst/>
                <a:latin typeface="Courier New" panose="02070309020205020404" pitchFamily="49" charset="0"/>
                <a:ea typeface="方正仿宋简体"/>
              </a:rPr>
              <a:t> as np</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 </a:t>
            </a:r>
            <a:r>
              <a:rPr lang="zh-CN" altLang="zh-CN" sz="1800" kern="100" dirty="0">
                <a:solidFill>
                  <a:srgbClr val="000000"/>
                </a:solidFill>
                <a:effectLst/>
                <a:latin typeface="Courier New" panose="02070309020205020404" pitchFamily="49" charset="0"/>
                <a:ea typeface="方正仿宋简体"/>
              </a:rPr>
              <a:t>设置字体</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from </a:t>
            </a:r>
            <a:r>
              <a:rPr lang="en-US" altLang="zh-CN" sz="1800" kern="100" dirty="0" err="1">
                <a:solidFill>
                  <a:srgbClr val="000000"/>
                </a:solidFill>
                <a:effectLst/>
                <a:latin typeface="Courier New" panose="02070309020205020404" pitchFamily="49" charset="0"/>
                <a:ea typeface="方正仿宋简体"/>
              </a:rPr>
              <a:t>matplotlib.font_manager</a:t>
            </a:r>
            <a:r>
              <a:rPr lang="en-US" altLang="zh-CN" sz="1800" kern="100" dirty="0">
                <a:solidFill>
                  <a:srgbClr val="000000"/>
                </a:solidFill>
                <a:effectLst/>
                <a:latin typeface="Courier New" panose="02070309020205020404" pitchFamily="49" charset="0"/>
                <a:ea typeface="方正仿宋简体"/>
              </a:rPr>
              <a:t> import </a:t>
            </a:r>
            <a:r>
              <a:rPr lang="en-US" altLang="zh-CN" sz="1800" kern="100" dirty="0" err="1">
                <a:solidFill>
                  <a:srgbClr val="000000"/>
                </a:solidFill>
                <a:effectLst/>
                <a:latin typeface="Courier New" panose="02070309020205020404" pitchFamily="49" charset="0"/>
                <a:ea typeface="方正仿宋简体"/>
              </a:rPr>
              <a:t>FontProperties</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font = </a:t>
            </a:r>
            <a:r>
              <a:rPr lang="en-US" altLang="zh-CN" sz="1800" kern="100" dirty="0" err="1">
                <a:solidFill>
                  <a:srgbClr val="000000"/>
                </a:solidFill>
                <a:effectLst/>
                <a:latin typeface="Courier New" panose="02070309020205020404" pitchFamily="49" charset="0"/>
                <a:ea typeface="方正仿宋简体"/>
              </a:rPr>
              <a:t>FontProperties</a:t>
            </a:r>
            <a:r>
              <a:rPr lang="en-US" altLang="zh-CN" sz="1800" kern="100" dirty="0">
                <a:solidFill>
                  <a:srgbClr val="000000"/>
                </a:solidFill>
                <a:effectLst/>
                <a:latin typeface="Courier New" panose="02070309020205020404" pitchFamily="49" charset="0"/>
                <a:ea typeface="方正仿宋简体"/>
              </a:rPr>
              <a:t>(</a:t>
            </a:r>
            <a:r>
              <a:rPr lang="en-US" altLang="zh-CN" sz="1800" kern="100" dirty="0" err="1">
                <a:solidFill>
                  <a:srgbClr val="000000"/>
                </a:solidFill>
                <a:effectLst/>
                <a:latin typeface="Courier New" panose="02070309020205020404" pitchFamily="49" charset="0"/>
                <a:ea typeface="方正仿宋简体"/>
              </a:rPr>
              <a:t>fname</a:t>
            </a:r>
            <a:r>
              <a:rPr lang="en-US" altLang="zh-CN" sz="1800" kern="100" dirty="0">
                <a:solidFill>
                  <a:srgbClr val="000000"/>
                </a:solidFill>
                <a:effectLst/>
                <a:latin typeface="Courier New" panose="02070309020205020404" pitchFamily="49" charset="0"/>
                <a:ea typeface="方正仿宋简体"/>
              </a:rPr>
              <a:t> = "C:/Windows/Fonts/simfang.ttf ",size=14)</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 </a:t>
            </a:r>
            <a:r>
              <a:rPr lang="zh-CN" altLang="zh-CN" sz="1800" kern="100" dirty="0">
                <a:solidFill>
                  <a:srgbClr val="000000"/>
                </a:solidFill>
                <a:effectLst/>
                <a:latin typeface="Courier New" panose="02070309020205020404" pitchFamily="49" charset="0"/>
                <a:ea typeface="方正仿宋简体"/>
              </a:rPr>
              <a:t>在</a:t>
            </a:r>
            <a:r>
              <a:rPr lang="en-US" altLang="zh-CN" sz="1800" kern="100" dirty="0" err="1">
                <a:solidFill>
                  <a:srgbClr val="000000"/>
                </a:solidFill>
                <a:effectLst/>
                <a:latin typeface="Courier New" panose="02070309020205020404" pitchFamily="49" charset="0"/>
                <a:ea typeface="方正仿宋简体"/>
              </a:rPr>
              <a:t>jupyter</a:t>
            </a:r>
            <a:r>
              <a:rPr lang="zh-CN" altLang="zh-CN" sz="1800" kern="100" dirty="0">
                <a:solidFill>
                  <a:srgbClr val="000000"/>
                </a:solidFill>
                <a:effectLst/>
                <a:latin typeface="Courier New" panose="02070309020205020404" pitchFamily="49" charset="0"/>
                <a:ea typeface="方正仿宋简体"/>
              </a:rPr>
              <a:t>中显示图像还需要添加以下两句代码</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%matplotlib inline</a:t>
            </a:r>
            <a:endParaRPr lang="zh-CN" altLang="zh-CN" sz="1800" kern="100" dirty="0">
              <a:effectLst/>
              <a:latin typeface="Courier New" panose="02070309020205020404" pitchFamily="49" charset="0"/>
              <a:ea typeface="方正仿宋简体"/>
            </a:endParaRPr>
          </a:p>
          <a:p>
            <a:pPr indent="266700"/>
            <a:r>
              <a:rPr lang="en-US" altLang="zh-CN" kern="100" dirty="0">
                <a:solidFill>
                  <a:srgbClr val="000000"/>
                </a:solidFill>
                <a:latin typeface="Courier New" panose="02070309020205020404" pitchFamily="49" charset="0"/>
              </a:rPr>
              <a:t>%config </a:t>
            </a:r>
            <a:r>
              <a:rPr lang="en-US" altLang="zh-CN" kern="100" dirty="0" err="1">
                <a:solidFill>
                  <a:srgbClr val="000000"/>
                </a:solidFill>
                <a:latin typeface="Courier New" panose="02070309020205020404" pitchFamily="49" charset="0"/>
              </a:rPr>
              <a:t>InlineBackend.figure_format</a:t>
            </a:r>
            <a:r>
              <a:rPr lang="en-US" altLang="zh-CN" kern="100" dirty="0">
                <a:solidFill>
                  <a:srgbClr val="000000"/>
                </a:solidFill>
                <a:latin typeface="Courier New" panose="02070309020205020404" pitchFamily="49" charset="0"/>
              </a:rPr>
              <a:t> = "retina"   # </a:t>
            </a:r>
            <a:r>
              <a:rPr lang="zh-CN" altLang="zh-CN" kern="100" dirty="0">
                <a:solidFill>
                  <a:srgbClr val="000000"/>
                </a:solidFill>
                <a:latin typeface="Courier New" panose="02070309020205020404" pitchFamily="49" charset="0"/>
              </a:rPr>
              <a:t>在屏幕上显示高清图片</a:t>
            </a:r>
            <a:endParaRPr lang="zh-CN" altLang="en-US" kern="1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52286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740F8F-9DD9-2CD1-DFF3-A926B589F398}"/>
              </a:ext>
            </a:extLst>
          </p:cNvPr>
          <p:cNvSpPr txBox="1"/>
          <p:nvPr/>
        </p:nvSpPr>
        <p:spPr>
          <a:xfrm>
            <a:off x="668511" y="269900"/>
            <a:ext cx="10642387" cy="6494085"/>
          </a:xfrm>
          <a:prstGeom prst="rect">
            <a:avLst/>
          </a:prstGeom>
          <a:noFill/>
        </p:spPr>
        <p:txBody>
          <a:bodyPr wrap="square">
            <a:spAutoFit/>
          </a:bodyPr>
          <a:lstStyle/>
          <a:p>
            <a:pPr indent="266700"/>
            <a:r>
              <a:rPr lang="zh-CN" altLang="zh-CN" sz="2400" kern="100" dirty="0">
                <a:effectLst/>
                <a:latin typeface="Times New Roman" panose="02020603050405020304" pitchFamily="18" charset="0"/>
                <a:ea typeface="宋体" panose="02010600030101010101" pitchFamily="2" charset="-122"/>
              </a:rPr>
              <a:t>为了方便展示，我们画一个圆，并对展示图像的窗口大小、按坐标点画图、图例显示、图像保存等利用如下代码实现。</a:t>
            </a:r>
            <a:endParaRPr lang="zh-CN" altLang="zh-CN" sz="2400" kern="1050" dirty="0">
              <a:effectLst/>
              <a:latin typeface="Times New Roman" panose="02020603050405020304" pitchFamily="18" charset="0"/>
              <a:ea typeface="宋体" panose="02010600030101010101" pitchFamily="2" charset="-122"/>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绘制散点图的示例</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t = </a:t>
            </a:r>
            <a:r>
              <a:rPr lang="en-US" altLang="zh-CN" sz="1600" kern="100" dirty="0" err="1">
                <a:solidFill>
                  <a:srgbClr val="000000"/>
                </a:solidFill>
                <a:effectLst/>
                <a:latin typeface="Courier New" panose="02070309020205020404" pitchFamily="49" charset="0"/>
                <a:ea typeface="方正仿宋简体"/>
              </a:rPr>
              <a:t>np.arange</a:t>
            </a:r>
            <a:r>
              <a:rPr lang="en-US" altLang="zh-CN" sz="1600" kern="100" dirty="0">
                <a:solidFill>
                  <a:srgbClr val="000000"/>
                </a:solidFill>
                <a:effectLst/>
                <a:latin typeface="Courier New" panose="02070309020205020404" pitchFamily="49" charset="0"/>
                <a:ea typeface="方正仿宋简体"/>
              </a:rPr>
              <a:t>(0,10,0.05)</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x = </a:t>
            </a:r>
            <a:r>
              <a:rPr lang="en-US" altLang="zh-CN" sz="1600" kern="100" dirty="0" err="1">
                <a:solidFill>
                  <a:srgbClr val="000000"/>
                </a:solidFill>
                <a:effectLst/>
                <a:latin typeface="Courier New" panose="02070309020205020404" pitchFamily="49" charset="0"/>
                <a:ea typeface="方正仿宋简体"/>
              </a:rPr>
              <a:t>np.sin</a:t>
            </a:r>
            <a:r>
              <a:rPr lang="en-US" altLang="zh-CN" sz="1600" kern="100" dirty="0">
                <a:solidFill>
                  <a:srgbClr val="000000"/>
                </a:solidFill>
                <a:effectLst/>
                <a:latin typeface="Courier New" panose="02070309020205020404" pitchFamily="49" charset="0"/>
                <a:ea typeface="方正仿宋简体"/>
              </a:rPr>
              <a:t>(t)</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y = </a:t>
            </a:r>
            <a:r>
              <a:rPr lang="en-US" altLang="zh-CN" sz="1600" kern="100" dirty="0" err="1">
                <a:solidFill>
                  <a:srgbClr val="000000"/>
                </a:solidFill>
                <a:effectLst/>
                <a:latin typeface="Courier New" panose="02070309020205020404" pitchFamily="49" charset="0"/>
                <a:ea typeface="方正仿宋简体"/>
              </a:rPr>
              <a:t>np.cos</a:t>
            </a:r>
            <a:r>
              <a:rPr lang="en-US" altLang="zh-CN" sz="1600" kern="100" dirty="0">
                <a:solidFill>
                  <a:srgbClr val="000000"/>
                </a:solidFill>
                <a:effectLst/>
                <a:latin typeface="Courier New" panose="02070309020205020404" pitchFamily="49" charset="0"/>
                <a:ea typeface="方正仿宋简体"/>
              </a:rPr>
              <a:t>(t)</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按</a:t>
            </a:r>
            <a:r>
              <a:rPr lang="en-US" altLang="zh-CN" sz="1600" kern="100" dirty="0">
                <a:solidFill>
                  <a:srgbClr val="000000"/>
                </a:solidFill>
                <a:effectLst/>
                <a:latin typeface="Courier New" panose="02070309020205020404" pitchFamily="49" charset="0"/>
                <a:ea typeface="方正仿宋简体"/>
              </a:rPr>
              <a:t>x</a:t>
            </a:r>
            <a:r>
              <a:rPr lang="zh-CN" altLang="zh-CN" sz="1600" kern="100" dirty="0">
                <a:solidFill>
                  <a:srgbClr val="000000"/>
                </a:solidFill>
                <a:effectLst/>
                <a:latin typeface="Courier New" panose="02070309020205020404" pitchFamily="49" charset="0"/>
                <a:ea typeface="方正仿宋简体"/>
              </a:rPr>
              <a:t>、</a:t>
            </a:r>
            <a:r>
              <a:rPr lang="en-US" altLang="zh-CN" sz="1600" kern="100" dirty="0">
                <a:solidFill>
                  <a:srgbClr val="000000"/>
                </a:solidFill>
                <a:effectLst/>
                <a:latin typeface="Courier New" panose="02070309020205020404" pitchFamily="49" charset="0"/>
                <a:ea typeface="方正仿宋简体"/>
              </a:rPr>
              <a:t>y</a:t>
            </a:r>
            <a:r>
              <a:rPr lang="zh-CN" altLang="zh-CN" sz="1600" kern="100" dirty="0">
                <a:solidFill>
                  <a:srgbClr val="000000"/>
                </a:solidFill>
                <a:effectLst/>
                <a:latin typeface="Courier New" panose="02070309020205020404" pitchFamily="49" charset="0"/>
                <a:ea typeface="方正仿宋简体"/>
              </a:rPr>
              <a:t>坐标绘制图形</a:t>
            </a:r>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定义一个图像窗口大小</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plt.figure</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figsize</a:t>
            </a:r>
            <a:r>
              <a:rPr lang="en-US" altLang="zh-CN" sz="1600" kern="100" dirty="0">
                <a:solidFill>
                  <a:srgbClr val="000000"/>
                </a:solidFill>
                <a:effectLst/>
                <a:latin typeface="Courier New" panose="02070309020205020404" pitchFamily="49" charset="0"/>
                <a:ea typeface="方正仿宋简体"/>
              </a:rPr>
              <a:t>=(8,5))</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plt.plot</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t,x,"r</a:t>
            </a:r>
            <a:r>
              <a:rPr lang="en-US" altLang="zh-CN" sz="1600" kern="100" dirty="0">
                <a:solidFill>
                  <a:srgbClr val="000000"/>
                </a:solidFill>
                <a:effectLst/>
                <a:latin typeface="Courier New" panose="02070309020205020404" pitchFamily="49" charset="0"/>
                <a:ea typeface="方正仿宋简体"/>
              </a:rPr>
              <a:t>-*",label='sin')  #</a:t>
            </a:r>
            <a:r>
              <a:rPr lang="zh-CN" altLang="zh-CN" sz="1600" kern="100" dirty="0">
                <a:solidFill>
                  <a:srgbClr val="000000"/>
                </a:solidFill>
                <a:effectLst/>
                <a:latin typeface="Courier New" panose="02070309020205020404" pitchFamily="49" charset="0"/>
                <a:ea typeface="方正仿宋简体"/>
              </a:rPr>
              <a:t>画一个</a:t>
            </a:r>
            <a:r>
              <a:rPr lang="en-US" altLang="zh-CN" sz="1600" kern="100" dirty="0">
                <a:solidFill>
                  <a:srgbClr val="000000"/>
                </a:solidFill>
                <a:effectLst/>
                <a:latin typeface="Courier New" panose="02070309020205020404" pitchFamily="49" charset="0"/>
                <a:ea typeface="方正仿宋简体"/>
              </a:rPr>
              <a:t>sin</a:t>
            </a:r>
            <a:r>
              <a:rPr lang="zh-CN" altLang="zh-CN" sz="1600" kern="100" dirty="0">
                <a:solidFill>
                  <a:srgbClr val="000000"/>
                </a:solidFill>
                <a:effectLst/>
                <a:latin typeface="Courier New" panose="02070309020205020404" pitchFamily="49" charset="0"/>
                <a:ea typeface="方正仿宋简体"/>
              </a:rPr>
              <a:t>函数图</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plt.plot</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t,y,"b-o",label</a:t>
            </a:r>
            <a:r>
              <a:rPr lang="en-US" altLang="zh-CN" sz="1600" kern="100" dirty="0">
                <a:solidFill>
                  <a:srgbClr val="000000"/>
                </a:solidFill>
                <a:effectLst/>
                <a:latin typeface="Courier New" panose="02070309020205020404" pitchFamily="49" charset="0"/>
                <a:ea typeface="方正仿宋简体"/>
              </a:rPr>
              <a:t>='cos') #</a:t>
            </a:r>
            <a:r>
              <a:rPr lang="zh-CN" altLang="zh-CN" sz="1600" kern="100" dirty="0">
                <a:solidFill>
                  <a:srgbClr val="000000"/>
                </a:solidFill>
                <a:effectLst/>
                <a:latin typeface="Courier New" panose="02070309020205020404" pitchFamily="49" charset="0"/>
                <a:ea typeface="方正仿宋简体"/>
              </a:rPr>
              <a:t>画一个</a:t>
            </a:r>
            <a:r>
              <a:rPr lang="en-US" altLang="zh-CN" sz="1600" kern="100" dirty="0">
                <a:solidFill>
                  <a:srgbClr val="000000"/>
                </a:solidFill>
                <a:effectLst/>
                <a:latin typeface="Courier New" panose="02070309020205020404" pitchFamily="49" charset="0"/>
                <a:ea typeface="方正仿宋简体"/>
              </a:rPr>
              <a:t>cos</a:t>
            </a:r>
            <a:r>
              <a:rPr lang="zh-CN" altLang="zh-CN" sz="1600" kern="100" dirty="0">
                <a:solidFill>
                  <a:srgbClr val="000000"/>
                </a:solidFill>
                <a:effectLst/>
                <a:latin typeface="Courier New" panose="02070309020205020404" pitchFamily="49" charset="0"/>
                <a:ea typeface="方正仿宋简体"/>
              </a:rPr>
              <a:t>函数图</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plt.plot</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x,y,"g</a:t>
            </a:r>
            <a:r>
              <a:rPr lang="en-US" altLang="zh-CN" sz="1600" kern="100" dirty="0">
                <a:solidFill>
                  <a:srgbClr val="000000"/>
                </a:solidFill>
                <a:effectLst/>
                <a:latin typeface="Courier New" panose="02070309020205020404" pitchFamily="49" charset="0"/>
                <a:ea typeface="方正仿宋简体"/>
              </a:rPr>
              <a:t>-.",label='</a:t>
            </a:r>
            <a:r>
              <a:rPr lang="en-US" altLang="zh-CN" sz="1600" kern="100" dirty="0" err="1">
                <a:solidFill>
                  <a:srgbClr val="000000"/>
                </a:solidFill>
                <a:effectLst/>
                <a:latin typeface="Courier New" panose="02070309020205020404" pitchFamily="49" charset="0"/>
                <a:ea typeface="方正仿宋简体"/>
              </a:rPr>
              <a:t>sin+cos</a:t>
            </a:r>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画一个</a:t>
            </a:r>
            <a:r>
              <a:rPr lang="en-US" altLang="zh-CN" sz="1600" kern="100" dirty="0">
                <a:solidFill>
                  <a:srgbClr val="000000"/>
                </a:solidFill>
                <a:effectLst/>
                <a:latin typeface="Courier New" panose="02070309020205020404" pitchFamily="49" charset="0"/>
                <a:ea typeface="方正仿宋简体"/>
              </a:rPr>
              <a:t>cos</a:t>
            </a:r>
            <a:r>
              <a:rPr lang="zh-CN" altLang="zh-CN" sz="1600" kern="100" dirty="0">
                <a:solidFill>
                  <a:srgbClr val="000000"/>
                </a:solidFill>
                <a:effectLst/>
                <a:latin typeface="Courier New" panose="02070309020205020404" pitchFamily="49" charset="0"/>
                <a:ea typeface="方正仿宋简体"/>
              </a:rPr>
              <a:t>函数图</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highlight>
                  <a:srgbClr val="FFFF00"/>
                </a:highlight>
                <a:latin typeface="Courier New" panose="02070309020205020404" pitchFamily="49" charset="0"/>
                <a:ea typeface="方正仿宋简体"/>
              </a:rPr>
              <a:t>#</a:t>
            </a:r>
            <a:r>
              <a:rPr lang="zh-CN" altLang="zh-CN" sz="1600" kern="100" dirty="0">
                <a:solidFill>
                  <a:srgbClr val="000000"/>
                </a:solidFill>
                <a:effectLst/>
                <a:highlight>
                  <a:srgbClr val="FFFF00"/>
                </a:highlight>
                <a:latin typeface="Courier New" panose="02070309020205020404" pitchFamily="49" charset="0"/>
                <a:ea typeface="方正仿宋简体"/>
              </a:rPr>
              <a:t>将</a:t>
            </a:r>
            <a:r>
              <a:rPr lang="en-US" altLang="zh-CN" sz="1600" kern="100" dirty="0">
                <a:solidFill>
                  <a:srgbClr val="000000"/>
                </a:solidFill>
                <a:effectLst/>
                <a:highlight>
                  <a:srgbClr val="FFFF00"/>
                </a:highlight>
                <a:latin typeface="Courier New" panose="02070309020205020404" pitchFamily="49" charset="0"/>
                <a:ea typeface="方正仿宋简体"/>
              </a:rPr>
              <a:t>x</a:t>
            </a:r>
            <a:r>
              <a:rPr lang="zh-CN" altLang="zh-CN" sz="1600" kern="100" dirty="0">
                <a:solidFill>
                  <a:srgbClr val="000000"/>
                </a:solidFill>
                <a:effectLst/>
                <a:highlight>
                  <a:srgbClr val="FFFF00"/>
                </a:highlight>
                <a:latin typeface="Courier New" panose="02070309020205020404" pitchFamily="49" charset="0"/>
                <a:ea typeface="方正仿宋简体"/>
              </a:rPr>
              <a:t>、</a:t>
            </a:r>
            <a:r>
              <a:rPr lang="en-US" altLang="zh-CN" sz="1600" kern="100" dirty="0">
                <a:solidFill>
                  <a:srgbClr val="000000"/>
                </a:solidFill>
                <a:effectLst/>
                <a:highlight>
                  <a:srgbClr val="FFFF00"/>
                </a:highlight>
                <a:latin typeface="Courier New" panose="02070309020205020404" pitchFamily="49" charset="0"/>
                <a:ea typeface="方正仿宋简体"/>
              </a:rPr>
              <a:t>y</a:t>
            </a:r>
            <a:r>
              <a:rPr lang="zh-CN" altLang="zh-CN" sz="1600" kern="100" dirty="0">
                <a:solidFill>
                  <a:srgbClr val="000000"/>
                </a:solidFill>
                <a:effectLst/>
                <a:highlight>
                  <a:srgbClr val="FFFF00"/>
                </a:highlight>
                <a:latin typeface="Courier New" panose="02070309020205020404" pitchFamily="49" charset="0"/>
                <a:ea typeface="方正仿宋简体"/>
              </a:rPr>
              <a:t>两条曲线之间的的部分用</a:t>
            </a:r>
            <a:r>
              <a:rPr lang="en-US" altLang="zh-CN" sz="1600" kern="100" dirty="0">
                <a:solidFill>
                  <a:srgbClr val="000000"/>
                </a:solidFill>
                <a:effectLst/>
                <a:highlight>
                  <a:srgbClr val="FFFF00"/>
                </a:highlight>
                <a:latin typeface="Courier New" panose="02070309020205020404" pitchFamily="49" charset="0"/>
                <a:ea typeface="方正仿宋简体"/>
              </a:rPr>
              <a:t>green</a:t>
            </a:r>
            <a:r>
              <a:rPr lang="zh-CN" altLang="zh-CN" sz="1600" kern="100" dirty="0">
                <a:solidFill>
                  <a:srgbClr val="000000"/>
                </a:solidFill>
                <a:effectLst/>
                <a:highlight>
                  <a:srgbClr val="FFFF00"/>
                </a:highlight>
                <a:latin typeface="Courier New" panose="02070309020205020404" pitchFamily="49" charset="0"/>
                <a:ea typeface="方正仿宋简体"/>
              </a:rPr>
              <a:t>颜色填充</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highlight>
                  <a:srgbClr val="FFFF00"/>
                </a:highlight>
                <a:latin typeface="Courier New" panose="02070309020205020404" pitchFamily="49" charset="0"/>
                <a:ea typeface="方正仿宋简体"/>
              </a:rPr>
              <a:t>plt.fill_between</a:t>
            </a:r>
            <a:r>
              <a:rPr lang="en-US" altLang="zh-CN" sz="1600" kern="100" dirty="0">
                <a:solidFill>
                  <a:srgbClr val="000000"/>
                </a:solidFill>
                <a:effectLst/>
                <a:highlight>
                  <a:srgbClr val="FFFF00"/>
                </a:highlight>
                <a:latin typeface="Courier New" panose="02070309020205020404" pitchFamily="49" charset="0"/>
                <a:ea typeface="方正仿宋简体"/>
              </a:rPr>
              <a:t>(t, x, y, color='green', alpha=0.5)</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 </a:t>
            </a:r>
            <a:r>
              <a:rPr lang="zh-CN" altLang="zh-CN" sz="1600" kern="100" dirty="0">
                <a:solidFill>
                  <a:srgbClr val="000000"/>
                </a:solidFill>
                <a:effectLst/>
                <a:latin typeface="Courier New" panose="02070309020205020404" pitchFamily="49" charset="0"/>
                <a:ea typeface="方正仿宋简体"/>
              </a:rPr>
              <a:t>使坐标轴相等</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plt.axis</a:t>
            </a:r>
            <a:r>
              <a:rPr lang="en-US" altLang="zh-CN" sz="1600" kern="100" dirty="0">
                <a:solidFill>
                  <a:srgbClr val="000000"/>
                </a:solidFill>
                <a:effectLst/>
                <a:latin typeface="Courier New" panose="02070309020205020404" pitchFamily="49" charset="0"/>
                <a:ea typeface="方正仿宋简体"/>
              </a:rPr>
              <a:t>("equal") #</a:t>
            </a:r>
            <a:r>
              <a:rPr lang="zh-CN" altLang="zh-CN" sz="1600" kern="100" dirty="0">
                <a:solidFill>
                  <a:srgbClr val="000000"/>
                </a:solidFill>
                <a:effectLst/>
                <a:latin typeface="Courier New" panose="02070309020205020404" pitchFamily="49" charset="0"/>
                <a:ea typeface="方正仿宋简体"/>
              </a:rPr>
              <a:t>保证饼状图是正圆，否则会有一点角度偏斜</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plt.xlabel</a:t>
            </a:r>
            <a:r>
              <a:rPr lang="en-US" altLang="zh-CN" sz="1600" kern="100" dirty="0">
                <a:solidFill>
                  <a:srgbClr val="000000"/>
                </a:solidFill>
                <a:effectLst/>
                <a:latin typeface="Courier New" panose="02070309020205020404" pitchFamily="49" charset="0"/>
                <a:ea typeface="方正仿宋简体"/>
              </a:rPr>
              <a:t>("x-</a:t>
            </a:r>
            <a:r>
              <a:rPr lang="zh-CN" altLang="zh-CN" sz="1600" kern="100" dirty="0">
                <a:solidFill>
                  <a:srgbClr val="000000"/>
                </a:solidFill>
                <a:effectLst/>
                <a:latin typeface="Courier New" panose="02070309020205020404" pitchFamily="49" charset="0"/>
                <a:ea typeface="方正仿宋简体"/>
              </a:rPr>
              <a:t>纵坐标</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fontproperties</a:t>
            </a:r>
            <a:r>
              <a:rPr lang="en-US" altLang="zh-CN" sz="1600" kern="100" dirty="0">
                <a:solidFill>
                  <a:srgbClr val="000000"/>
                </a:solidFill>
                <a:effectLst/>
                <a:latin typeface="Courier New" panose="02070309020205020404" pitchFamily="49" charset="0"/>
                <a:ea typeface="方正仿宋简体"/>
              </a:rPr>
              <a:t> = font)</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plt.ylabel</a:t>
            </a:r>
            <a:r>
              <a:rPr lang="en-US" altLang="zh-CN" sz="1600" kern="100" dirty="0">
                <a:solidFill>
                  <a:srgbClr val="000000"/>
                </a:solidFill>
                <a:effectLst/>
                <a:latin typeface="Courier New" panose="02070309020205020404" pitchFamily="49" charset="0"/>
                <a:ea typeface="方正仿宋简体"/>
              </a:rPr>
              <a:t>("y-</a:t>
            </a:r>
            <a:r>
              <a:rPr lang="zh-CN" altLang="zh-CN" sz="1600" kern="100" dirty="0">
                <a:solidFill>
                  <a:srgbClr val="000000"/>
                </a:solidFill>
                <a:effectLst/>
                <a:latin typeface="Courier New" panose="02070309020205020404" pitchFamily="49" charset="0"/>
                <a:ea typeface="方正仿宋简体"/>
              </a:rPr>
              <a:t>横坐标</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fontproperties</a:t>
            </a:r>
            <a:r>
              <a:rPr lang="en-US" altLang="zh-CN" sz="1600" kern="100" dirty="0">
                <a:solidFill>
                  <a:srgbClr val="000000"/>
                </a:solidFill>
                <a:effectLst/>
                <a:latin typeface="Courier New" panose="02070309020205020404" pitchFamily="49" charset="0"/>
                <a:ea typeface="方正仿宋简体"/>
              </a:rPr>
              <a:t> = font)</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plt.title</a:t>
            </a:r>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一个圆形</a:t>
            </a:r>
            <a:r>
              <a:rPr lang="en-US" altLang="zh-CN" sz="1600" kern="100" dirty="0">
                <a:solidFill>
                  <a:srgbClr val="000000"/>
                </a:solidFill>
                <a:effectLst/>
                <a:latin typeface="Courier New" panose="02070309020205020404" pitchFamily="49" charset="0"/>
                <a:ea typeface="方正仿宋简体"/>
              </a:rPr>
              <a:t>",</a:t>
            </a:r>
            <a:r>
              <a:rPr lang="en-US" altLang="zh-CN" sz="1600" kern="100" dirty="0" err="1">
                <a:solidFill>
                  <a:srgbClr val="000000"/>
                </a:solidFill>
                <a:effectLst/>
                <a:latin typeface="Courier New" panose="02070309020205020404" pitchFamily="49" charset="0"/>
                <a:ea typeface="方正仿宋简体"/>
              </a:rPr>
              <a:t>fontproperties</a:t>
            </a:r>
            <a:r>
              <a:rPr lang="en-US" altLang="zh-CN" sz="1600" kern="100" dirty="0">
                <a:solidFill>
                  <a:srgbClr val="000000"/>
                </a:solidFill>
                <a:effectLst/>
                <a:latin typeface="Courier New" panose="02070309020205020404" pitchFamily="49" charset="0"/>
                <a:ea typeface="方正仿宋简体"/>
              </a:rPr>
              <a:t> = font)</a:t>
            </a:r>
            <a:endParaRPr lang="zh-CN" altLang="zh-CN" sz="1600" kern="100" dirty="0">
              <a:effectLst/>
              <a:latin typeface="Courier New" panose="02070309020205020404" pitchFamily="49" charset="0"/>
              <a:ea typeface="方正仿宋简体"/>
            </a:endParaRPr>
          </a:p>
          <a:p>
            <a:pPr indent="266700"/>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显示图例</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label=["sin",'cos','</a:t>
            </a:r>
            <a:r>
              <a:rPr lang="en-US" altLang="zh-CN" sz="1600" kern="100" dirty="0" err="1">
                <a:solidFill>
                  <a:srgbClr val="000000"/>
                </a:solidFill>
                <a:effectLst/>
                <a:latin typeface="Courier New" panose="02070309020205020404" pitchFamily="49" charset="0"/>
                <a:ea typeface="方正仿宋简体"/>
              </a:rPr>
              <a:t>sin+cos</a:t>
            </a:r>
            <a:r>
              <a:rPr lang="en-US" altLang="zh-CN" sz="1600" kern="100" dirty="0">
                <a:solidFill>
                  <a:srgbClr val="000000"/>
                </a:solidFill>
                <a:effectLst/>
                <a:latin typeface="Courier New" panose="02070309020205020404" pitchFamily="49" charset="0"/>
                <a:ea typeface="方正仿宋简体"/>
              </a:rPr>
              <a:t>']</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plt.legend</a:t>
            </a:r>
            <a:r>
              <a:rPr lang="en-US" altLang="zh-CN" sz="1600" kern="100" dirty="0">
                <a:solidFill>
                  <a:srgbClr val="000000"/>
                </a:solidFill>
                <a:effectLst/>
                <a:latin typeface="Courier New" panose="02070309020205020404" pitchFamily="49" charset="0"/>
                <a:ea typeface="方正仿宋简体"/>
              </a:rPr>
              <a:t>(label, loc='upper right')  #</a:t>
            </a:r>
            <a:r>
              <a:rPr lang="zh-CN" altLang="zh-CN" sz="1600" kern="100" dirty="0">
                <a:solidFill>
                  <a:srgbClr val="000000"/>
                </a:solidFill>
                <a:effectLst/>
                <a:latin typeface="Courier New" panose="02070309020205020404" pitchFamily="49" charset="0"/>
                <a:ea typeface="方正仿宋简体"/>
              </a:rPr>
              <a:t>显示图例</a:t>
            </a:r>
            <a:endParaRPr lang="zh-CN" altLang="zh-CN" sz="1600" kern="100" dirty="0">
              <a:effectLst/>
              <a:latin typeface="Courier New" panose="02070309020205020404" pitchFamily="49" charset="0"/>
              <a:ea typeface="方正仿宋简体"/>
            </a:endParaRPr>
          </a:p>
          <a:p>
            <a:pPr indent="266700"/>
            <a:r>
              <a:rPr lang="en-US" altLang="zh-CN" sz="1600" kern="100" dirty="0">
                <a:effectLst/>
                <a:latin typeface="Courier New" panose="02070309020205020404" pitchFamily="49" charset="0"/>
                <a:ea typeface="方正仿宋简体"/>
              </a:rPr>
              <a:t> </a:t>
            </a:r>
            <a:endParaRPr lang="zh-CN" altLang="zh-CN" sz="1600" kern="100" dirty="0">
              <a:effectLst/>
              <a:latin typeface="Courier New" panose="02070309020205020404" pitchFamily="49" charset="0"/>
              <a:ea typeface="方正仿宋简体"/>
            </a:endParaRPr>
          </a:p>
          <a:p>
            <a:pPr indent="266700"/>
            <a:r>
              <a:rPr lang="en-US" altLang="zh-CN" sz="1600" kern="100" dirty="0">
                <a:solidFill>
                  <a:srgbClr val="000000"/>
                </a:solidFill>
                <a:effectLst/>
                <a:latin typeface="Courier New" panose="02070309020205020404" pitchFamily="49" charset="0"/>
                <a:ea typeface="方正仿宋简体"/>
              </a:rPr>
              <a:t>##</a:t>
            </a:r>
            <a:r>
              <a:rPr lang="zh-CN" altLang="zh-CN" sz="1600" kern="100" dirty="0">
                <a:solidFill>
                  <a:srgbClr val="000000"/>
                </a:solidFill>
                <a:effectLst/>
                <a:latin typeface="Courier New" panose="02070309020205020404" pitchFamily="49" charset="0"/>
                <a:ea typeface="方正仿宋简体"/>
              </a:rPr>
              <a:t>保存图像</a:t>
            </a:r>
            <a:endParaRPr lang="zh-CN" altLang="zh-CN" sz="1600" kern="100" dirty="0">
              <a:effectLst/>
              <a:latin typeface="Courier New" panose="02070309020205020404" pitchFamily="49" charset="0"/>
              <a:ea typeface="方正仿宋简体"/>
            </a:endParaRPr>
          </a:p>
          <a:p>
            <a:pPr indent="266700"/>
            <a:r>
              <a:rPr lang="en-US" altLang="zh-CN" sz="1600" kern="100" dirty="0" err="1">
                <a:solidFill>
                  <a:srgbClr val="000000"/>
                </a:solidFill>
                <a:effectLst/>
                <a:latin typeface="Courier New" panose="02070309020205020404" pitchFamily="49" charset="0"/>
                <a:ea typeface="方正仿宋简体"/>
              </a:rPr>
              <a:t>plt.savefig</a:t>
            </a:r>
            <a:r>
              <a:rPr lang="en-US" altLang="zh-CN" sz="1600" kern="100" dirty="0">
                <a:solidFill>
                  <a:srgbClr val="000000"/>
                </a:solidFill>
                <a:effectLst/>
                <a:latin typeface="Courier New" panose="02070309020205020404" pitchFamily="49" charset="0"/>
                <a:ea typeface="方正仿宋简体"/>
              </a:rPr>
              <a:t>('./test2.jpg') #</a:t>
            </a:r>
            <a:r>
              <a:rPr lang="zh-CN" altLang="zh-CN" sz="1600" kern="100" dirty="0">
                <a:solidFill>
                  <a:srgbClr val="000000"/>
                </a:solidFill>
                <a:effectLst/>
                <a:latin typeface="Courier New" panose="02070309020205020404" pitchFamily="49" charset="0"/>
                <a:ea typeface="方正仿宋简体"/>
              </a:rPr>
              <a:t>将图片保存在当前的环境目录下</a:t>
            </a:r>
            <a:endParaRPr lang="zh-CN" altLang="zh-CN" sz="1600" kern="100" dirty="0">
              <a:effectLst/>
              <a:latin typeface="Courier New" panose="02070309020205020404" pitchFamily="49" charset="0"/>
              <a:ea typeface="方正仿宋简体"/>
            </a:endParaRPr>
          </a:p>
        </p:txBody>
      </p:sp>
    </p:spTree>
    <p:extLst>
      <p:ext uri="{BB962C8B-B14F-4D97-AF65-F5344CB8AC3E}">
        <p14:creationId xmlns:p14="http://schemas.microsoft.com/office/powerpoint/2010/main" val="52563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a:extLst>
              <a:ext uri="{FF2B5EF4-FFF2-40B4-BE49-F238E27FC236}">
                <a16:creationId xmlns:a16="http://schemas.microsoft.com/office/drawing/2014/main" id="{7ACA10C4-BC30-C565-463C-21D4ECA8B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918" y="241380"/>
            <a:ext cx="5818148" cy="3936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F979782D-BCF1-4D75-AF4C-E84349FDEE3A}"/>
              </a:ext>
            </a:extLst>
          </p:cNvPr>
          <p:cNvSpPr txBox="1"/>
          <p:nvPr/>
        </p:nvSpPr>
        <p:spPr>
          <a:xfrm>
            <a:off x="1803826" y="4305345"/>
            <a:ext cx="8761720" cy="2031325"/>
          </a:xfrm>
          <a:prstGeom prst="rect">
            <a:avLst/>
          </a:prstGeom>
          <a:noFill/>
        </p:spPr>
        <p:txBody>
          <a:bodyPr wrap="square">
            <a:spAutoFit/>
          </a:bodyPr>
          <a:lstStyle/>
          <a:p>
            <a:pPr indent="266700"/>
            <a:r>
              <a:rPr lang="zh-CN" altLang="zh-CN" sz="1800" kern="100" dirty="0">
                <a:effectLst/>
                <a:latin typeface="Times New Roman" panose="02020603050405020304" pitchFamily="18" charset="0"/>
                <a:ea typeface="宋体" panose="02010600030101010101" pitchFamily="2" charset="-122"/>
              </a:rPr>
              <a:t>说明：</a:t>
            </a:r>
            <a:endParaRPr lang="zh-CN" altLang="zh-CN" sz="1800" kern="1050" dirty="0">
              <a:effectLst/>
              <a:latin typeface="Times New Roman" panose="02020603050405020304" pitchFamily="18" charset="0"/>
              <a:ea typeface="宋体" panose="02010600030101010101" pitchFamily="2" charset="-122"/>
            </a:endParaRPr>
          </a:p>
          <a:p>
            <a:pPr marL="266700" indent="266700"/>
            <a:r>
              <a:rPr lang="en-US" altLang="zh-CN" sz="1800" b="1" kern="100" dirty="0" err="1">
                <a:effectLst/>
                <a:latin typeface="Times New Roman" panose="02020603050405020304" pitchFamily="18" charset="0"/>
                <a:ea typeface="宋体" panose="02010600030101010101" pitchFamily="2" charset="-122"/>
              </a:rPr>
              <a:t>plt.fill_between</a:t>
            </a:r>
            <a:r>
              <a:rPr lang="en-US" altLang="zh-CN" sz="1800" b="1" kern="100" dirty="0">
                <a:effectLst/>
                <a:latin typeface="Times New Roman" panose="02020603050405020304" pitchFamily="18" charset="0"/>
                <a:ea typeface="宋体" panose="02010600030101010101" pitchFamily="2" charset="-122"/>
              </a:rPr>
              <a:t>(x, y1, y2, </a:t>
            </a:r>
            <a:r>
              <a:rPr lang="en-US" altLang="zh-CN" sz="1800" b="1" kern="100" dirty="0" err="1">
                <a:effectLst/>
                <a:latin typeface="Times New Roman" panose="02020603050405020304" pitchFamily="18" charset="0"/>
                <a:ea typeface="宋体" panose="02010600030101010101" pitchFamily="2" charset="-122"/>
              </a:rPr>
              <a:t>facecolor</a:t>
            </a:r>
            <a:r>
              <a:rPr lang="en-US" altLang="zh-CN" sz="1800" b="1" kern="100" dirty="0">
                <a:effectLst/>
                <a:latin typeface="Times New Roman" panose="02020603050405020304" pitchFamily="18" charset="0"/>
                <a:ea typeface="宋体" panose="02010600030101010101" pitchFamily="2" charset="-122"/>
              </a:rPr>
              <a:t>='green', alpha=0.3)</a:t>
            </a:r>
            <a:endParaRPr lang="zh-CN" altLang="zh-CN" sz="1800" kern="1050" dirty="0">
              <a:effectLst/>
              <a:latin typeface="Times New Roman" panose="02020603050405020304" pitchFamily="18" charset="0"/>
              <a:ea typeface="宋体" panose="02010600030101010101" pitchFamily="2" charset="-122"/>
            </a:endParaRPr>
          </a:p>
          <a:p>
            <a:pPr marL="266700" indent="266700"/>
            <a:r>
              <a:rPr lang="en-US" altLang="zh-CN" sz="1800"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：表示覆盖的区域范围</a:t>
            </a:r>
            <a:endParaRPr lang="zh-CN" altLang="zh-CN" sz="1800" kern="1050" dirty="0">
              <a:effectLst/>
              <a:latin typeface="Times New Roman" panose="02020603050405020304" pitchFamily="18" charset="0"/>
              <a:ea typeface="宋体" panose="02010600030101010101" pitchFamily="2" charset="-122"/>
            </a:endParaRPr>
          </a:p>
          <a:p>
            <a:pPr marL="266700" indent="266700"/>
            <a:r>
              <a:rPr lang="en-US" altLang="zh-CN" sz="1800" kern="100" dirty="0">
                <a:effectLst/>
                <a:latin typeface="Times New Roman" panose="02020603050405020304" pitchFamily="18" charset="0"/>
                <a:ea typeface="宋体" panose="02010600030101010101" pitchFamily="2" charset="-122"/>
              </a:rPr>
              <a:t>y1</a:t>
            </a:r>
            <a:r>
              <a:rPr lang="zh-CN" altLang="zh-CN" sz="1800" kern="100" dirty="0">
                <a:effectLst/>
                <a:latin typeface="Times New Roman" panose="02020603050405020304" pitchFamily="18" charset="0"/>
                <a:ea typeface="宋体" panose="02010600030101010101" pitchFamily="2" charset="-122"/>
              </a:rPr>
              <a:t>：表示覆盖的下限</a:t>
            </a:r>
            <a:endParaRPr lang="zh-CN" altLang="zh-CN" sz="1800" kern="1050" dirty="0">
              <a:effectLst/>
              <a:latin typeface="Times New Roman" panose="02020603050405020304" pitchFamily="18" charset="0"/>
              <a:ea typeface="宋体" panose="02010600030101010101" pitchFamily="2" charset="-122"/>
            </a:endParaRPr>
          </a:p>
          <a:p>
            <a:pPr marL="266700" indent="266700"/>
            <a:r>
              <a:rPr lang="en-US" altLang="zh-CN" sz="1800" kern="100" dirty="0">
                <a:effectLst/>
                <a:latin typeface="Times New Roman" panose="02020603050405020304" pitchFamily="18" charset="0"/>
                <a:ea typeface="宋体" panose="02010600030101010101" pitchFamily="2" charset="-122"/>
              </a:rPr>
              <a:t>y2</a:t>
            </a:r>
            <a:r>
              <a:rPr lang="zh-CN" altLang="zh-CN" sz="1800" kern="100" dirty="0">
                <a:effectLst/>
                <a:latin typeface="Times New Roman" panose="02020603050405020304" pitchFamily="18" charset="0"/>
                <a:ea typeface="宋体" panose="02010600030101010101" pitchFamily="2" charset="-122"/>
              </a:rPr>
              <a:t>：表示覆盖的上限是</a:t>
            </a:r>
            <a:r>
              <a:rPr lang="en-US" altLang="zh-CN" sz="1800"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这个曲线</a:t>
            </a:r>
            <a:endParaRPr lang="zh-CN" altLang="zh-CN" sz="1800" kern="1050" dirty="0">
              <a:effectLst/>
              <a:latin typeface="Times New Roman" panose="02020603050405020304" pitchFamily="18" charset="0"/>
              <a:ea typeface="宋体" panose="02010600030101010101" pitchFamily="2" charset="-122"/>
            </a:endParaRPr>
          </a:p>
          <a:p>
            <a:pPr marL="266700" indent="266700"/>
            <a:r>
              <a:rPr lang="en-US" altLang="zh-CN" sz="1800" kern="100" dirty="0" err="1">
                <a:effectLst/>
                <a:latin typeface="Times New Roman" panose="02020603050405020304" pitchFamily="18" charset="0"/>
                <a:ea typeface="宋体" panose="02010600030101010101" pitchFamily="2" charset="-122"/>
              </a:rPr>
              <a:t>facecolor</a:t>
            </a:r>
            <a:r>
              <a:rPr lang="zh-CN" altLang="zh-CN" sz="1800" kern="100" dirty="0">
                <a:effectLst/>
                <a:latin typeface="Times New Roman" panose="02020603050405020304" pitchFamily="18" charset="0"/>
                <a:ea typeface="宋体" panose="02010600030101010101" pitchFamily="2" charset="-122"/>
              </a:rPr>
              <a:t>：覆盖区域的颜色</a:t>
            </a:r>
            <a:endParaRPr lang="zh-CN" altLang="zh-CN" sz="1800" kern="1050" dirty="0">
              <a:effectLst/>
              <a:latin typeface="Times New Roman" panose="02020603050405020304" pitchFamily="18" charset="0"/>
              <a:ea typeface="宋体" panose="02010600030101010101" pitchFamily="2" charset="-122"/>
            </a:endParaRPr>
          </a:p>
          <a:p>
            <a:pPr marL="266700" indent="266700"/>
            <a:r>
              <a:rPr lang="en-US" altLang="zh-CN" sz="1800" kern="100" dirty="0">
                <a:effectLst/>
                <a:latin typeface="Times New Roman" panose="02020603050405020304" pitchFamily="18" charset="0"/>
                <a:ea typeface="宋体" panose="02010600030101010101" pitchFamily="2" charset="-122"/>
              </a:rPr>
              <a:t>alpha</a:t>
            </a:r>
            <a:r>
              <a:rPr lang="zh-CN" altLang="zh-CN" sz="1800" kern="100" dirty="0">
                <a:effectLst/>
                <a:latin typeface="Times New Roman" panose="02020603050405020304" pitchFamily="18" charset="0"/>
                <a:ea typeface="宋体" panose="02010600030101010101" pitchFamily="2" charset="-122"/>
              </a:rPr>
              <a:t>：覆盖区域的透明度</a:t>
            </a:r>
            <a:r>
              <a:rPr lang="en-US" altLang="zh-CN" sz="1800" kern="100" dirty="0">
                <a:effectLst/>
                <a:latin typeface="Times New Roman" panose="02020603050405020304" pitchFamily="18" charset="0"/>
                <a:ea typeface="宋体" panose="02010600030101010101" pitchFamily="2" charset="-122"/>
              </a:rPr>
              <a:t>[0,1],</a:t>
            </a:r>
            <a:r>
              <a:rPr lang="zh-CN" altLang="zh-CN" sz="1800" kern="100" dirty="0">
                <a:effectLst/>
                <a:latin typeface="Times New Roman" panose="02020603050405020304" pitchFamily="18" charset="0"/>
                <a:ea typeface="宋体" panose="02010600030101010101" pitchFamily="2" charset="-122"/>
              </a:rPr>
              <a:t>其值越大，表示越不透明</a:t>
            </a:r>
            <a:endParaRPr lang="zh-CN" altLang="zh-CN" sz="1800" kern="105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7565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B0545A-09CC-606A-3833-E9BA1CDBF347}"/>
              </a:ext>
            </a:extLst>
          </p:cNvPr>
          <p:cNvSpPr txBox="1"/>
          <p:nvPr/>
        </p:nvSpPr>
        <p:spPr>
          <a:xfrm>
            <a:off x="621234" y="586942"/>
            <a:ext cx="3115024" cy="584775"/>
          </a:xfrm>
          <a:prstGeom prst="rect">
            <a:avLst/>
          </a:prstGeom>
          <a:solidFill>
            <a:srgbClr val="FF0000"/>
          </a:solidFill>
        </p:spPr>
        <p:txBody>
          <a:bodyPr wrap="square" rtlCol="0">
            <a:spAutoFit/>
          </a:bodyPr>
          <a:lstStyle/>
          <a:p>
            <a:r>
              <a:rPr lang="zh-CN" altLang="en-US" sz="3200" b="1" dirty="0">
                <a:solidFill>
                  <a:schemeClr val="bg1"/>
                </a:solidFill>
              </a:rPr>
              <a:t>二、绘图种类</a:t>
            </a:r>
          </a:p>
        </p:txBody>
      </p:sp>
      <p:sp>
        <p:nvSpPr>
          <p:cNvPr id="4" name="文本框 3">
            <a:extLst>
              <a:ext uri="{FF2B5EF4-FFF2-40B4-BE49-F238E27FC236}">
                <a16:creationId xmlns:a16="http://schemas.microsoft.com/office/drawing/2014/main" id="{E3E84B61-D23F-174C-2C49-1D335E18C1F8}"/>
              </a:ext>
            </a:extLst>
          </p:cNvPr>
          <p:cNvSpPr txBox="1"/>
          <p:nvPr/>
        </p:nvSpPr>
        <p:spPr>
          <a:xfrm>
            <a:off x="1465728" y="1546963"/>
            <a:ext cx="9138237" cy="1754326"/>
          </a:xfrm>
          <a:prstGeom prst="rect">
            <a:avLst/>
          </a:prstGeom>
          <a:noFill/>
        </p:spPr>
        <p:txBody>
          <a:bodyPr wrap="square">
            <a:spAutoFit/>
          </a:bodyPr>
          <a:lstStyle/>
          <a:p>
            <a:pPr indent="266700">
              <a:lnSpc>
                <a:spcPct val="200000"/>
              </a:lnSpc>
            </a:pPr>
            <a:r>
              <a:rPr lang="en-US" altLang="zh-CN" sz="1800" b="1" kern="100" dirty="0">
                <a:effectLst/>
                <a:latin typeface="Arial" panose="020B0604020202020204" pitchFamily="34" charset="0"/>
                <a:ea typeface="黑体" panose="02010609060101010101" pitchFamily="49" charset="-122"/>
                <a:cs typeface="Times New Roman" panose="02020603050405020304" pitchFamily="18" charset="0"/>
              </a:rPr>
              <a:t>1</a:t>
            </a: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．点图和线图</a:t>
            </a:r>
            <a:endParaRPr lang="zh-CN" altLang="zh-CN" sz="1800" b="1" kern="1050" dirty="0">
              <a:effectLst/>
              <a:latin typeface="Arial" panose="020B0604020202020204" pitchFamily="34" charset="0"/>
              <a:ea typeface="黑体" panose="02010609060101010101" pitchFamily="49" charset="-122"/>
              <a:cs typeface="Times New Roman" panose="02020603050405020304" pitchFamily="18" charset="0"/>
            </a:endParaRPr>
          </a:p>
          <a:p>
            <a:pPr indent="266700"/>
            <a:r>
              <a:rPr lang="zh-CN" altLang="zh-CN" sz="1800" kern="100" dirty="0">
                <a:effectLst/>
                <a:latin typeface="Times New Roman" panose="02020603050405020304" pitchFamily="18" charset="0"/>
                <a:ea typeface="宋体" panose="02010600030101010101" pitchFamily="2" charset="-122"/>
              </a:rPr>
              <a:t>点图和线图可以用来表示二维数据之间的关系，是查看两个变量之间关系的最直观的方法。可以通过</a:t>
            </a:r>
            <a:r>
              <a:rPr lang="en-US" altLang="zh-CN" sz="1800" kern="100" dirty="0">
                <a:effectLst/>
                <a:latin typeface="Times New Roman" panose="02020603050405020304" pitchFamily="18" charset="0"/>
                <a:ea typeface="宋体" panose="02010600030101010101" pitchFamily="2" charset="-122"/>
              </a:rPr>
              <a:t>plot()</a:t>
            </a:r>
            <a:r>
              <a:rPr lang="zh-CN" altLang="zh-CN" sz="1800" kern="100" dirty="0">
                <a:effectLst/>
                <a:latin typeface="Times New Roman" panose="02020603050405020304" pitchFamily="18" charset="0"/>
                <a:ea typeface="宋体" panose="02010600030101010101" pitchFamily="2" charset="-122"/>
              </a:rPr>
              <a:t>函数来得到。</a:t>
            </a:r>
            <a:endParaRPr lang="zh-CN" altLang="zh-CN" sz="1800" kern="1050" dirty="0">
              <a:effectLst/>
              <a:latin typeface="Times New Roman" panose="02020603050405020304" pitchFamily="18" charset="0"/>
              <a:ea typeface="宋体" panose="02010600030101010101" pitchFamily="2" charset="-122"/>
            </a:endParaRPr>
          </a:p>
          <a:p>
            <a:pPr indent="266700"/>
            <a:r>
              <a:rPr lang="zh-CN" altLang="zh-CN" sz="1800" kern="100" dirty="0">
                <a:effectLst/>
                <a:latin typeface="Times New Roman" panose="02020603050405020304" pitchFamily="18" charset="0"/>
                <a:ea typeface="宋体" panose="02010600030101010101" pitchFamily="2" charset="-122"/>
              </a:rPr>
              <a:t>使用</a:t>
            </a:r>
            <a:r>
              <a:rPr lang="en-US" altLang="zh-CN" sz="1800" kern="100" dirty="0">
                <a:effectLst/>
                <a:latin typeface="Times New Roman" panose="02020603050405020304" pitchFamily="18" charset="0"/>
                <a:ea typeface="宋体" panose="02010600030101010101" pitchFamily="2" charset="-122"/>
              </a:rPr>
              <a:t>subplot()</a:t>
            </a:r>
            <a:r>
              <a:rPr lang="zh-CN" altLang="zh-CN" sz="1800" kern="100" dirty="0">
                <a:effectLst/>
                <a:latin typeface="Times New Roman" panose="02020603050405020304" pitchFamily="18" charset="0"/>
                <a:ea typeface="宋体" panose="02010600030101010101" pitchFamily="2" charset="-122"/>
              </a:rPr>
              <a:t>函数绘制多个子图图像，并且添加</a:t>
            </a:r>
            <a:r>
              <a:rPr lang="en-US" altLang="zh-CN" sz="1800" i="1" kern="100" dirty="0">
                <a:effectLst/>
                <a:latin typeface="Times New Roman" panose="02020603050405020304" pitchFamily="18" charset="0"/>
                <a:ea typeface="宋体" panose="02010600030101010101" pitchFamily="2" charset="-122"/>
              </a:rPr>
              <a:t>X</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坐标轴的名称，并且添加标题。代码如下。</a:t>
            </a:r>
            <a:endParaRPr lang="zh-CN" altLang="zh-CN" sz="1800" kern="105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5CDABD01-E873-CA2C-1295-B8B91920A83F}"/>
              </a:ext>
            </a:extLst>
          </p:cNvPr>
          <p:cNvSpPr txBox="1"/>
          <p:nvPr/>
        </p:nvSpPr>
        <p:spPr>
          <a:xfrm>
            <a:off x="1696250" y="3556712"/>
            <a:ext cx="9583912" cy="3139321"/>
          </a:xfrm>
          <a:prstGeom prst="rect">
            <a:avLst/>
          </a:prstGeom>
          <a:noFill/>
        </p:spPr>
        <p:txBody>
          <a:bodyPr wrap="square">
            <a:spAutoFit/>
          </a:bodyPr>
          <a:lstStyle/>
          <a:p>
            <a:pPr indent="266700"/>
            <a:r>
              <a:rPr lang="en-US" altLang="zh-CN" sz="1800" kern="100" dirty="0">
                <a:solidFill>
                  <a:srgbClr val="000000"/>
                </a:solidFill>
                <a:effectLst/>
                <a:latin typeface="Courier New" panose="02070309020205020404" pitchFamily="49" charset="0"/>
                <a:ea typeface="方正仿宋简体"/>
              </a:rPr>
              <a:t>## subplot()</a:t>
            </a:r>
            <a:r>
              <a:rPr lang="zh-CN" altLang="zh-CN" sz="1800" kern="100" dirty="0">
                <a:solidFill>
                  <a:srgbClr val="000000"/>
                </a:solidFill>
                <a:effectLst/>
                <a:latin typeface="Courier New" panose="02070309020205020404" pitchFamily="49" charset="0"/>
                <a:ea typeface="方正仿宋简体"/>
              </a:rPr>
              <a:t>绘制多个子图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numpy</a:t>
            </a:r>
            <a:r>
              <a:rPr lang="en-US" altLang="zh-CN" sz="1800" kern="100" dirty="0">
                <a:solidFill>
                  <a:srgbClr val="000000"/>
                </a:solidFill>
                <a:effectLst/>
                <a:latin typeface="Courier New" panose="02070309020205020404" pitchFamily="49" charset="0"/>
                <a:ea typeface="方正仿宋简体"/>
              </a:rPr>
              <a:t> as np</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import </a:t>
            </a:r>
            <a:r>
              <a:rPr lang="en-US" altLang="zh-CN" sz="1800" kern="100" dirty="0" err="1">
                <a:solidFill>
                  <a:srgbClr val="000000"/>
                </a:solidFill>
                <a:effectLst/>
                <a:latin typeface="Courier New" panose="02070309020205020404" pitchFamily="49" charset="0"/>
                <a:ea typeface="方正仿宋简体"/>
              </a:rPr>
              <a:t>matplotlib.pyplot</a:t>
            </a:r>
            <a:r>
              <a:rPr lang="en-US" altLang="zh-CN" sz="1800" kern="100" dirty="0">
                <a:solidFill>
                  <a:srgbClr val="000000"/>
                </a:solidFill>
                <a:effectLst/>
                <a:latin typeface="Courier New" panose="02070309020205020404" pitchFamily="49" charset="0"/>
                <a:ea typeface="方正仿宋简体"/>
              </a:rPr>
              <a:t> as </a:t>
            </a:r>
            <a:r>
              <a:rPr lang="en-US" altLang="zh-CN" sz="1800" kern="100" dirty="0" err="1">
                <a:solidFill>
                  <a:srgbClr val="000000"/>
                </a:solidFill>
                <a:effectLst/>
                <a:latin typeface="Courier New" panose="02070309020205020404" pitchFamily="49" charset="0"/>
                <a:ea typeface="方正仿宋简体"/>
              </a:rPr>
              <a:t>plt</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 </a:t>
            </a:r>
            <a:r>
              <a:rPr lang="zh-CN" altLang="zh-CN" sz="1800" kern="100" dirty="0">
                <a:solidFill>
                  <a:srgbClr val="000000"/>
                </a:solidFill>
                <a:effectLst/>
                <a:latin typeface="Courier New" panose="02070309020205020404" pitchFamily="49" charset="0"/>
                <a:ea typeface="方正仿宋简体"/>
              </a:rPr>
              <a:t>生成</a:t>
            </a:r>
            <a:r>
              <a:rPr lang="en-US" altLang="zh-CN" sz="1800" kern="100" dirty="0">
                <a:solidFill>
                  <a:srgbClr val="000000"/>
                </a:solidFill>
                <a:effectLst/>
                <a:latin typeface="Courier New" panose="02070309020205020404" pitchFamily="49" charset="0"/>
                <a:ea typeface="方正仿宋简体"/>
              </a:rPr>
              <a:t>X</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x1 = </a:t>
            </a:r>
            <a:r>
              <a:rPr lang="en-US" altLang="zh-CN" sz="1800" kern="100" dirty="0" err="1">
                <a:solidFill>
                  <a:srgbClr val="000000"/>
                </a:solidFill>
                <a:effectLst/>
                <a:latin typeface="Courier New" panose="02070309020205020404" pitchFamily="49" charset="0"/>
                <a:ea typeface="方正仿宋简体"/>
              </a:rPr>
              <a:t>np.linspace</a:t>
            </a:r>
            <a:r>
              <a:rPr lang="en-US" altLang="zh-CN" sz="1800" kern="100" dirty="0">
                <a:solidFill>
                  <a:srgbClr val="000000"/>
                </a:solidFill>
                <a:effectLst/>
                <a:latin typeface="Courier New" panose="02070309020205020404" pitchFamily="49" charset="0"/>
                <a:ea typeface="方正仿宋简体"/>
              </a:rPr>
              <a:t>(0.0, 5.0)  #</a:t>
            </a:r>
            <a:r>
              <a:rPr lang="zh-CN" altLang="zh-CN" sz="1800" kern="100" dirty="0">
                <a:solidFill>
                  <a:srgbClr val="000000"/>
                </a:solidFill>
                <a:effectLst/>
                <a:latin typeface="Courier New" panose="02070309020205020404" pitchFamily="49" charset="0"/>
                <a:ea typeface="方正仿宋简体"/>
              </a:rPr>
              <a:t>在起止点之间均匀取值，默认取</a:t>
            </a:r>
            <a:r>
              <a:rPr lang="en-US" altLang="zh-CN" sz="1800" kern="100" dirty="0">
                <a:solidFill>
                  <a:srgbClr val="000000"/>
                </a:solidFill>
                <a:effectLst/>
                <a:latin typeface="Courier New" panose="02070309020205020404" pitchFamily="49" charset="0"/>
                <a:ea typeface="方正仿宋简体"/>
              </a:rPr>
              <a:t>50</a:t>
            </a:r>
            <a:r>
              <a:rPr lang="zh-CN" altLang="zh-CN" sz="1800" kern="100" dirty="0">
                <a:solidFill>
                  <a:srgbClr val="000000"/>
                </a:solidFill>
                <a:effectLst/>
                <a:latin typeface="Courier New" panose="02070309020205020404" pitchFamily="49" charset="0"/>
                <a:ea typeface="方正仿宋简体"/>
              </a:rPr>
              <a:t>个点</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x2 = </a:t>
            </a:r>
            <a:r>
              <a:rPr lang="en-US" altLang="zh-CN" sz="1800" kern="100" dirty="0" err="1">
                <a:solidFill>
                  <a:srgbClr val="000000"/>
                </a:solidFill>
                <a:effectLst/>
                <a:latin typeface="Courier New" panose="02070309020205020404" pitchFamily="49" charset="0"/>
                <a:ea typeface="方正仿宋简体"/>
              </a:rPr>
              <a:t>np.linspace</a:t>
            </a:r>
            <a:r>
              <a:rPr lang="en-US" altLang="zh-CN" sz="1800" kern="100" dirty="0">
                <a:solidFill>
                  <a:srgbClr val="000000"/>
                </a:solidFill>
                <a:effectLst/>
                <a:latin typeface="Courier New" panose="02070309020205020404" pitchFamily="49" charset="0"/>
                <a:ea typeface="方正仿宋简体"/>
              </a:rPr>
              <a:t>(0.0, 2.0)</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 </a:t>
            </a:r>
            <a:r>
              <a:rPr lang="zh-CN" altLang="zh-CN" sz="1800" kern="100" dirty="0">
                <a:solidFill>
                  <a:srgbClr val="000000"/>
                </a:solidFill>
                <a:effectLst/>
                <a:latin typeface="Courier New" panose="02070309020205020404" pitchFamily="49" charset="0"/>
                <a:ea typeface="方正仿宋简体"/>
              </a:rPr>
              <a:t>生成</a:t>
            </a:r>
            <a:r>
              <a:rPr lang="en-US" altLang="zh-CN" sz="1800" kern="100" dirty="0">
                <a:solidFill>
                  <a:srgbClr val="000000"/>
                </a:solidFill>
                <a:effectLst/>
                <a:latin typeface="Courier New" panose="02070309020205020404" pitchFamily="49" charset="0"/>
                <a:ea typeface="方正仿宋简体"/>
              </a:rPr>
              <a:t>Y</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y1 = </a:t>
            </a:r>
            <a:r>
              <a:rPr lang="en-US" altLang="zh-CN" sz="1800" kern="100" dirty="0" err="1">
                <a:solidFill>
                  <a:srgbClr val="000000"/>
                </a:solidFill>
                <a:effectLst/>
                <a:latin typeface="Courier New" panose="02070309020205020404" pitchFamily="49" charset="0"/>
                <a:ea typeface="方正仿宋简体"/>
              </a:rPr>
              <a:t>np.cos</a:t>
            </a:r>
            <a:r>
              <a:rPr lang="en-US" altLang="zh-CN" sz="1800" kern="100" dirty="0">
                <a:solidFill>
                  <a:srgbClr val="000000"/>
                </a:solidFill>
                <a:effectLst/>
                <a:latin typeface="Courier New" panose="02070309020205020404" pitchFamily="49" charset="0"/>
                <a:ea typeface="方正仿宋简体"/>
              </a:rPr>
              <a:t>(2 * </a:t>
            </a:r>
            <a:r>
              <a:rPr lang="en-US" altLang="zh-CN" sz="1800" kern="100" dirty="0" err="1">
                <a:solidFill>
                  <a:srgbClr val="000000"/>
                </a:solidFill>
                <a:effectLst/>
                <a:latin typeface="Courier New" panose="02070309020205020404" pitchFamily="49" charset="0"/>
                <a:ea typeface="方正仿宋简体"/>
              </a:rPr>
              <a:t>np.pi</a:t>
            </a:r>
            <a:r>
              <a:rPr lang="en-US" altLang="zh-CN" sz="1800" kern="100" dirty="0">
                <a:solidFill>
                  <a:srgbClr val="000000"/>
                </a:solidFill>
                <a:effectLst/>
                <a:latin typeface="Courier New" panose="02070309020205020404" pitchFamily="49" charset="0"/>
                <a:ea typeface="方正仿宋简体"/>
              </a:rPr>
              <a:t> * x1) * </a:t>
            </a:r>
            <a:r>
              <a:rPr lang="en-US" altLang="zh-CN" sz="1800" kern="100" dirty="0" err="1">
                <a:solidFill>
                  <a:srgbClr val="000000"/>
                </a:solidFill>
                <a:effectLst/>
                <a:latin typeface="Courier New" panose="02070309020205020404" pitchFamily="49" charset="0"/>
                <a:ea typeface="方正仿宋简体"/>
              </a:rPr>
              <a:t>np.exp</a:t>
            </a:r>
            <a:r>
              <a:rPr lang="en-US" altLang="zh-CN" sz="1800" kern="100" dirty="0">
                <a:solidFill>
                  <a:srgbClr val="000000"/>
                </a:solidFill>
                <a:effectLst/>
                <a:latin typeface="Courier New" panose="02070309020205020404" pitchFamily="49" charset="0"/>
                <a:ea typeface="方正仿宋简体"/>
              </a:rPr>
              <a:t>(-x1)</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y2 = </a:t>
            </a:r>
            <a:r>
              <a:rPr lang="en-US" altLang="zh-CN" sz="1800" kern="100" dirty="0" err="1">
                <a:solidFill>
                  <a:srgbClr val="000000"/>
                </a:solidFill>
                <a:effectLst/>
                <a:latin typeface="Courier New" panose="02070309020205020404" pitchFamily="49" charset="0"/>
                <a:ea typeface="方正仿宋简体"/>
              </a:rPr>
              <a:t>np.cos</a:t>
            </a:r>
            <a:r>
              <a:rPr lang="en-US" altLang="zh-CN" sz="1800" kern="100" dirty="0">
                <a:solidFill>
                  <a:srgbClr val="000000"/>
                </a:solidFill>
                <a:effectLst/>
                <a:latin typeface="Courier New" panose="02070309020205020404" pitchFamily="49" charset="0"/>
                <a:ea typeface="方正仿宋简体"/>
              </a:rPr>
              <a:t>(2 * </a:t>
            </a:r>
            <a:r>
              <a:rPr lang="en-US" altLang="zh-CN" sz="1800" kern="100" dirty="0" err="1">
                <a:solidFill>
                  <a:srgbClr val="000000"/>
                </a:solidFill>
                <a:effectLst/>
                <a:latin typeface="Courier New" panose="02070309020205020404" pitchFamily="49" charset="0"/>
                <a:ea typeface="方正仿宋简体"/>
              </a:rPr>
              <a:t>np.pi</a:t>
            </a:r>
            <a:r>
              <a:rPr lang="en-US" altLang="zh-CN" sz="1800" kern="100" dirty="0">
                <a:solidFill>
                  <a:srgbClr val="000000"/>
                </a:solidFill>
                <a:effectLst/>
                <a:latin typeface="Courier New" panose="02070309020205020404" pitchFamily="49" charset="0"/>
                <a:ea typeface="方正仿宋简体"/>
              </a:rPr>
              <a:t> * x2)</a:t>
            </a:r>
            <a:endParaRPr lang="zh-CN" altLang="zh-CN" sz="1800" kern="100" dirty="0">
              <a:effectLst/>
              <a:latin typeface="Courier New" panose="02070309020205020404" pitchFamily="49" charset="0"/>
              <a:ea typeface="方正仿宋简体"/>
            </a:endParaRPr>
          </a:p>
        </p:txBody>
      </p:sp>
    </p:spTree>
    <p:extLst>
      <p:ext uri="{BB962C8B-B14F-4D97-AF65-F5344CB8AC3E}">
        <p14:creationId xmlns:p14="http://schemas.microsoft.com/office/powerpoint/2010/main" val="111374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A60A915-404F-10A4-3F08-C117832E8013}"/>
              </a:ext>
            </a:extLst>
          </p:cNvPr>
          <p:cNvSpPr txBox="1"/>
          <p:nvPr/>
        </p:nvSpPr>
        <p:spPr>
          <a:xfrm>
            <a:off x="1319733" y="1076779"/>
            <a:ext cx="6097280" cy="3416320"/>
          </a:xfrm>
          <a:prstGeom prst="rect">
            <a:avLst/>
          </a:prstGeom>
          <a:noFill/>
        </p:spPr>
        <p:txBody>
          <a:bodyPr wrap="square">
            <a:spAutoFit/>
          </a:bodyPr>
          <a:lstStyle/>
          <a:p>
            <a:pPr indent="266700"/>
            <a:r>
              <a:rPr lang="en-US" altLang="zh-CN" sz="1800" kern="100" dirty="0">
                <a:solidFill>
                  <a:srgbClr val="000000"/>
                </a:solidFill>
                <a:effectLst/>
                <a:latin typeface="Courier New" panose="02070309020205020404" pitchFamily="49" charset="0"/>
                <a:ea typeface="方正仿宋简体"/>
              </a:rPr>
              <a:t>## </a:t>
            </a:r>
            <a:r>
              <a:rPr lang="zh-CN" altLang="zh-CN" sz="1800" kern="100" dirty="0">
                <a:solidFill>
                  <a:srgbClr val="000000"/>
                </a:solidFill>
                <a:effectLst/>
                <a:latin typeface="Courier New" panose="02070309020205020404" pitchFamily="49" charset="0"/>
                <a:ea typeface="方正仿宋简体"/>
              </a:rPr>
              <a:t>绘制第一个子图</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plt.subplot</a:t>
            </a:r>
            <a:r>
              <a:rPr lang="en-US" altLang="zh-CN" sz="1800" kern="100" dirty="0">
                <a:solidFill>
                  <a:srgbClr val="000000"/>
                </a:solidFill>
                <a:effectLst/>
                <a:latin typeface="Courier New" panose="02070309020205020404" pitchFamily="49" charset="0"/>
                <a:ea typeface="方正仿宋简体"/>
              </a:rPr>
              <a:t>(2, 1, 1)</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plt.plot</a:t>
            </a:r>
            <a:r>
              <a:rPr lang="en-US" altLang="zh-CN" sz="1800" kern="100" dirty="0">
                <a:solidFill>
                  <a:srgbClr val="000000"/>
                </a:solidFill>
                <a:effectLst/>
                <a:latin typeface="Courier New" panose="02070309020205020404" pitchFamily="49" charset="0"/>
                <a:ea typeface="方正仿宋简体"/>
              </a:rPr>
              <a:t>(x1, y1, '</a:t>
            </a:r>
            <a:r>
              <a:rPr lang="en-US" altLang="zh-CN" sz="1800" kern="100" dirty="0" err="1">
                <a:solidFill>
                  <a:srgbClr val="000000"/>
                </a:solidFill>
                <a:effectLst/>
                <a:latin typeface="Courier New" panose="02070309020205020404" pitchFamily="49" charset="0"/>
                <a:ea typeface="方正仿宋简体"/>
              </a:rPr>
              <a:t>yo</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plt.title</a:t>
            </a:r>
            <a:r>
              <a:rPr lang="en-US" altLang="zh-CN" sz="1800" kern="100" dirty="0">
                <a:solidFill>
                  <a:srgbClr val="000000"/>
                </a:solidFill>
                <a:effectLst/>
                <a:latin typeface="Courier New" panose="02070309020205020404" pitchFamily="49" charset="0"/>
                <a:ea typeface="方正仿宋简体"/>
              </a:rPr>
              <a:t>('A tale of 2 subplots')</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plt.ylabel</a:t>
            </a:r>
            <a:r>
              <a:rPr lang="en-US" altLang="zh-CN" sz="1800" kern="100" dirty="0">
                <a:solidFill>
                  <a:srgbClr val="000000"/>
                </a:solidFill>
                <a:effectLst/>
                <a:latin typeface="Courier New" panose="02070309020205020404" pitchFamily="49" charset="0"/>
                <a:ea typeface="方正仿宋简体"/>
              </a:rPr>
              <a:t>('Damped oscillation')</a:t>
            </a:r>
            <a:endParaRPr lang="zh-CN" altLang="zh-CN" sz="1800" kern="100" dirty="0">
              <a:effectLst/>
              <a:latin typeface="Courier New" panose="02070309020205020404" pitchFamily="49" charset="0"/>
              <a:ea typeface="方正仿宋简体"/>
            </a:endParaRPr>
          </a:p>
          <a:p>
            <a:pPr indent="266700"/>
            <a:r>
              <a:rPr lang="en-US" altLang="zh-CN" sz="1800" kern="100" dirty="0">
                <a:effectLst/>
                <a:latin typeface="Courier New" panose="02070309020205020404" pitchFamily="49" charset="0"/>
                <a:ea typeface="方正仿宋简体"/>
              </a:rPr>
              <a:t> </a:t>
            </a:r>
            <a:endParaRPr lang="zh-CN" altLang="zh-CN" sz="1800" kern="100" dirty="0">
              <a:effectLst/>
              <a:latin typeface="Courier New" panose="02070309020205020404" pitchFamily="49" charset="0"/>
              <a:ea typeface="方正仿宋简体"/>
            </a:endParaRPr>
          </a:p>
          <a:p>
            <a:pPr indent="266700"/>
            <a:r>
              <a:rPr lang="en-US" altLang="zh-CN" sz="1800" kern="100" dirty="0">
                <a:solidFill>
                  <a:srgbClr val="000000"/>
                </a:solidFill>
                <a:effectLst/>
                <a:latin typeface="Courier New" panose="02070309020205020404" pitchFamily="49" charset="0"/>
                <a:ea typeface="方正仿宋简体"/>
              </a:rPr>
              <a:t>## </a:t>
            </a:r>
            <a:r>
              <a:rPr lang="zh-CN" altLang="zh-CN" sz="1800" kern="100" dirty="0">
                <a:solidFill>
                  <a:srgbClr val="000000"/>
                </a:solidFill>
                <a:effectLst/>
                <a:latin typeface="Courier New" panose="02070309020205020404" pitchFamily="49" charset="0"/>
                <a:ea typeface="方正仿宋简体"/>
              </a:rPr>
              <a:t>绘制第二个子图</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plt.subplot</a:t>
            </a:r>
            <a:r>
              <a:rPr lang="en-US" altLang="zh-CN" sz="1800" kern="100" dirty="0">
                <a:solidFill>
                  <a:srgbClr val="000000"/>
                </a:solidFill>
                <a:effectLst/>
                <a:latin typeface="Courier New" panose="02070309020205020404" pitchFamily="49" charset="0"/>
                <a:ea typeface="方正仿宋简体"/>
              </a:rPr>
              <a:t>(2, 1, 2)</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plt.plot</a:t>
            </a:r>
            <a:r>
              <a:rPr lang="en-US" altLang="zh-CN" sz="1800" kern="100" dirty="0">
                <a:solidFill>
                  <a:srgbClr val="000000"/>
                </a:solidFill>
                <a:effectLst/>
                <a:latin typeface="Courier New" panose="02070309020205020404" pitchFamily="49" charset="0"/>
                <a:ea typeface="方正仿宋简体"/>
              </a:rPr>
              <a:t>(x2, y2, 'r.-')</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plt.xlabel</a:t>
            </a:r>
            <a:r>
              <a:rPr lang="en-US" altLang="zh-CN" sz="1800" kern="100" dirty="0">
                <a:solidFill>
                  <a:srgbClr val="000000"/>
                </a:solidFill>
                <a:effectLst/>
                <a:latin typeface="Courier New" panose="02070309020205020404" pitchFamily="49" charset="0"/>
                <a:ea typeface="方正仿宋简体"/>
              </a:rPr>
              <a:t>('time (s)')</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plt.ylabel</a:t>
            </a:r>
            <a:r>
              <a:rPr lang="en-US" altLang="zh-CN" sz="1800" kern="100" dirty="0">
                <a:solidFill>
                  <a:srgbClr val="000000"/>
                </a:solidFill>
                <a:effectLst/>
                <a:latin typeface="Courier New" panose="02070309020205020404" pitchFamily="49" charset="0"/>
                <a:ea typeface="方正仿宋简体"/>
              </a:rPr>
              <a:t>('Undamped')</a:t>
            </a:r>
            <a:endParaRPr lang="zh-CN" altLang="zh-CN" sz="1800" kern="100" dirty="0">
              <a:effectLst/>
              <a:latin typeface="Courier New" panose="02070309020205020404" pitchFamily="49" charset="0"/>
              <a:ea typeface="方正仿宋简体"/>
            </a:endParaRPr>
          </a:p>
          <a:p>
            <a:pPr indent="266700"/>
            <a:r>
              <a:rPr lang="en-US" altLang="zh-CN" sz="1800" kern="100" dirty="0" err="1">
                <a:solidFill>
                  <a:srgbClr val="000000"/>
                </a:solidFill>
                <a:effectLst/>
                <a:latin typeface="Courier New" panose="02070309020205020404" pitchFamily="49" charset="0"/>
                <a:ea typeface="方正仿宋简体"/>
              </a:rPr>
              <a:t>plt.show</a:t>
            </a:r>
            <a:r>
              <a:rPr lang="en-US" altLang="zh-CN" sz="1800" kern="100" dirty="0">
                <a:solidFill>
                  <a:srgbClr val="000000"/>
                </a:solidFill>
                <a:effectLst/>
                <a:latin typeface="Courier New" panose="02070309020205020404" pitchFamily="49" charset="0"/>
                <a:ea typeface="方正仿宋简体"/>
              </a:rPr>
              <a:t>()</a:t>
            </a:r>
            <a:endParaRPr lang="zh-CN" altLang="zh-CN" sz="1800" kern="100" dirty="0">
              <a:effectLst/>
              <a:latin typeface="Courier New" panose="02070309020205020404" pitchFamily="49" charset="0"/>
              <a:ea typeface="方正仿宋简体"/>
            </a:endParaRPr>
          </a:p>
        </p:txBody>
      </p:sp>
      <p:pic>
        <p:nvPicPr>
          <p:cNvPr id="3074" name="图片 97">
            <a:extLst>
              <a:ext uri="{FF2B5EF4-FFF2-40B4-BE49-F238E27FC236}">
                <a16:creationId xmlns:a16="http://schemas.microsoft.com/office/drawing/2014/main" id="{485BE5C0-BC8C-F0B6-D894-83F0622E8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836" y="2603553"/>
            <a:ext cx="5594347" cy="392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85659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7594</TotalTime>
  <Words>2568</Words>
  <Application>Microsoft Office PowerPoint</Application>
  <PresentationFormat>宽屏</PresentationFormat>
  <Paragraphs>386</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MS Gothic</vt:lpstr>
      <vt:lpstr>等线</vt:lpstr>
      <vt:lpstr>等线 Light</vt:lpstr>
      <vt:lpstr>方正仿宋简体</vt:lpstr>
      <vt:lpstr>黑体</vt:lpstr>
      <vt:lpstr>华文楷体</vt:lpstr>
      <vt:lpstr>宋体</vt:lpstr>
      <vt:lpstr>Arial</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信息化应用</dc:title>
  <dc:creator>余本国</dc:creator>
  <cp:lastModifiedBy>hyf</cp:lastModifiedBy>
  <cp:revision>480</cp:revision>
  <dcterms:created xsi:type="dcterms:W3CDTF">2017-09-13T10:52:10Z</dcterms:created>
  <dcterms:modified xsi:type="dcterms:W3CDTF">2023-12-04T02:18:45Z</dcterms:modified>
</cp:coreProperties>
</file>