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1"/>
  </p:notesMasterIdLst>
  <p:sldIdLst>
    <p:sldId id="278" r:id="rId2"/>
    <p:sldId id="280" r:id="rId3"/>
    <p:sldId id="281" r:id="rId4"/>
    <p:sldId id="311" r:id="rId5"/>
    <p:sldId id="298" r:id="rId6"/>
    <p:sldId id="312" r:id="rId7"/>
    <p:sldId id="302" r:id="rId8"/>
    <p:sldId id="299" r:id="rId9"/>
    <p:sldId id="303" r:id="rId10"/>
    <p:sldId id="305" r:id="rId11"/>
    <p:sldId id="306" r:id="rId12"/>
    <p:sldId id="307" r:id="rId13"/>
    <p:sldId id="308" r:id="rId14"/>
    <p:sldId id="297" r:id="rId15"/>
    <p:sldId id="296" r:id="rId16"/>
    <p:sldId id="295" r:id="rId17"/>
    <p:sldId id="294" r:id="rId18"/>
    <p:sldId id="292" r:id="rId19"/>
    <p:sldId id="293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09" autoAdjust="0"/>
  </p:normalViewPr>
  <p:slideViewPr>
    <p:cSldViewPr snapToGrid="0" snapToObjects="1">
      <p:cViewPr varScale="1">
        <p:scale>
          <a:sx n="113" d="100"/>
          <a:sy n="113" d="100"/>
        </p:scale>
        <p:origin x="768" y="11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daq.com/api/v3/datatables/ZILLOW/" TargetMode="External"/><Relationship Id="rId2" Type="http://schemas.openxmlformats.org/officeDocument/2006/relationships/hyperlink" Target="https://api.stlouisfed.org/fred/series/observation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pi.bls.gov/publicAPI/v2/timeseries/data/" TargetMode="External"/><Relationship Id="rId4" Type="http://schemas.openxmlformats.org/officeDocument/2006/relationships/hyperlink" Target="https://www.bing.com/ck/a?!&amp;&amp;p=552c1a44371973d6JmltdHM9MTY4MDczOTIwMCZpZ3VpZD0xY2YxYTYxOC1iNjdmLTZiZGEtMTA4Yi1iNGE1YjdlMjZhZTMmaW5zaWQ9NTE4MQ&amp;ptn=3&amp;hsh=3&amp;fclid=1cf1a618-b67f-6bda-108b-b4a5b7e26ae3&amp;psq=bls&amp;u=a1aHR0cHM6Ly93d3cuYmxzLmdvdi8&amp;ntb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docs/api/fred/" TargetMode="External"/><Relationship Id="rId2" Type="http://schemas.openxmlformats.org/officeDocument/2006/relationships/hyperlink" Target="https://pypi.org/project/Nasdaq-Data-Link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ta.nasdaq.com/api/v3/datatables/" TargetMode="External"/><Relationship Id="rId4" Type="http://schemas.openxmlformats.org/officeDocument/2006/relationships/hyperlink" Target="https://www.bls.gov/developers/home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5681" y="1278467"/>
            <a:ext cx="4760637" cy="1931077"/>
          </a:xfrm>
        </p:spPr>
        <p:txBody>
          <a:bodyPr/>
          <a:lstStyle/>
          <a:p>
            <a:r>
              <a:rPr lang="en-US" dirty="0"/>
              <a:t>Project 1         US FINANCIAL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David, Tyler and Gustavo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B67AF-197F-F59A-FA1B-6376CC0E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02" y="272204"/>
            <a:ext cx="9950366" cy="3156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7AF9B-B7C3-43A2-2B8E-BE88C1D58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1" y="3552558"/>
            <a:ext cx="10143068" cy="32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4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4A8DB-E0D0-DCFD-5C63-9FAD20A7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3505"/>
            <a:ext cx="9982199" cy="3099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3EA28-2110-68C1-16A3-066845CCC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4360"/>
            <a:ext cx="9982199" cy="30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7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1373-EEFB-9000-0316-32CDC1E4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3767912"/>
            <a:ext cx="9558867" cy="3017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FF4FF-DFBB-7CBC-5574-926825B0D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457200"/>
            <a:ext cx="9694333" cy="306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ED288-3F26-44B5-B95C-38855E021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3732484"/>
            <a:ext cx="9110133" cy="2844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39B3D-F7B2-0B32-0DF2-92B58DAD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146" y="457200"/>
            <a:ext cx="8830056" cy="28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5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224EF0-B5C0-B2D4-7BD4-4CB101AB39D5}"/>
              </a:ext>
            </a:extLst>
          </p:cNvPr>
          <p:cNvSpPr txBox="1"/>
          <p:nvPr/>
        </p:nvSpPr>
        <p:spPr>
          <a:xfrm>
            <a:off x="735106" y="346436"/>
            <a:ext cx="998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Does the price index of a basket of goods and services paid by urban consumers affect the unemployment rate?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57E00-B068-16BA-FAF8-667879DD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67" y="1654997"/>
            <a:ext cx="6096000" cy="5203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7A3CB-4EB0-6982-1499-44271050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9" y="1721583"/>
            <a:ext cx="6072971" cy="51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3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16628-46CF-5313-82A9-B0A6B46A8ADB}"/>
              </a:ext>
            </a:extLst>
          </p:cNvPr>
          <p:cNvSpPr txBox="1"/>
          <p:nvPr/>
        </p:nvSpPr>
        <p:spPr>
          <a:xfrm>
            <a:off x="704787" y="1128646"/>
            <a:ext cx="1094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06A8C8-DE88-F72B-22B7-84FC232E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33979"/>
            <a:ext cx="6003509" cy="4880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C4B1AC-40F2-744C-2191-85C00EAA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80331"/>
            <a:ext cx="6096000" cy="49337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247168-3CE5-C12B-A946-845FCB624025}"/>
              </a:ext>
            </a:extLst>
          </p:cNvPr>
          <p:cNvSpPr txBox="1"/>
          <p:nvPr/>
        </p:nvSpPr>
        <p:spPr>
          <a:xfrm>
            <a:off x="735106" y="346436"/>
            <a:ext cx="998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Does the price index of a basket of goods and services paid by urban consumers affect the single family home value ? </a:t>
            </a:r>
          </a:p>
        </p:txBody>
      </p:sp>
    </p:spTree>
    <p:extLst>
      <p:ext uri="{BB962C8B-B14F-4D97-AF65-F5344CB8AC3E}">
        <p14:creationId xmlns:p14="http://schemas.microsoft.com/office/powerpoint/2010/main" val="278526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1E7CA-FB77-DA66-CAF6-DC051B60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5" y="1694329"/>
            <a:ext cx="5947628" cy="5056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33CA5-0435-6376-A1E2-1FEE176A6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68" y="1703419"/>
            <a:ext cx="5947628" cy="5015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A76E0C-6AD4-3D9F-9AD9-21F01439449A}"/>
              </a:ext>
            </a:extLst>
          </p:cNvPr>
          <p:cNvSpPr txBox="1"/>
          <p:nvPr/>
        </p:nvSpPr>
        <p:spPr>
          <a:xfrm>
            <a:off x="1013011" y="1155551"/>
            <a:ext cx="754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relationship, p-value is high, hypothesis is less statistically significant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A6939-E524-EE60-7CD7-7A93EE57E42E}"/>
              </a:ext>
            </a:extLst>
          </p:cNvPr>
          <p:cNvSpPr txBox="1"/>
          <p:nvPr/>
        </p:nvSpPr>
        <p:spPr>
          <a:xfrm>
            <a:off x="735106" y="346436"/>
            <a:ext cx="998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Does the price index of a basket of goods and services paid by urban consumers affect the hourly earnings of all employees? </a:t>
            </a:r>
          </a:p>
        </p:txBody>
      </p:sp>
    </p:spTree>
    <p:extLst>
      <p:ext uri="{BB962C8B-B14F-4D97-AF65-F5344CB8AC3E}">
        <p14:creationId xmlns:p14="http://schemas.microsoft.com/office/powerpoint/2010/main" val="92185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10F72-0577-0969-8A6B-AE65571AF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8" y="1804536"/>
            <a:ext cx="6046742" cy="5047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65469-1F14-F8E8-A928-31387A17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58" y="1843331"/>
            <a:ext cx="6046742" cy="5014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AA7E71-EA3E-B7E9-FED6-AAF34F201BDF}"/>
              </a:ext>
            </a:extLst>
          </p:cNvPr>
          <p:cNvSpPr txBox="1"/>
          <p:nvPr/>
        </p:nvSpPr>
        <p:spPr>
          <a:xfrm>
            <a:off x="448236" y="160032"/>
            <a:ext cx="998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Does the price index of a basket of goods and services paid by urban consumers affect the 30 year fixed mortgage interest rate? </a:t>
            </a:r>
          </a:p>
        </p:txBody>
      </p:sp>
    </p:spTree>
    <p:extLst>
      <p:ext uri="{BB962C8B-B14F-4D97-AF65-F5344CB8AC3E}">
        <p14:creationId xmlns:p14="http://schemas.microsoft.com/office/powerpoint/2010/main" val="363966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10312"/>
            <a:ext cx="6766560" cy="768096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" y="731520"/>
            <a:ext cx="8970264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824992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267" y="1972733"/>
            <a:ext cx="8627533" cy="39505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collected from the Federal Reserve and Zillow.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30 Year Fixed Rate Mortgage Average 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https://api.stlouisfed.org/fred/series/observations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Average Hourly Earnings of All Employees, Private Service-Providing	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https://api.stlouisfed.org/fred/series/observations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Unemployment rate using the Nasdaq library 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https://api.stlouisfed.org/fred/series/observations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Single Family Home value average (ZSFH) from Zillow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3"/>
              </a:rPr>
              <a:t>https://data.nasdaq.com/api/v3/datatables/ZILLOW/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Consumer Price Index for All Urban Consumers using the Nasdaq library 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https://api.stlouisfed.org/fred/series/observations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Gross domestic product using the Nasdaq library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https://api.stlouisfed.org/fred/series/observations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b="1" u="sng" dirty="0">
                <a:solidFill>
                  <a:schemeClr val="tx1"/>
                </a:solidFill>
                <a:effectLst/>
                <a:latin typeface="Roboto" panose="020B06040202020202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U.S. Bureau of Labor Statistics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5"/>
              </a:rPr>
              <a:t>https://api.bls.gov/publicAPI/v2/timeseries/data/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-year data limit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362" y="273363"/>
            <a:ext cx="7824037" cy="222779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asdaq-Data-Link</a:t>
            </a:r>
            <a:r>
              <a:rPr lang="en-US" sz="2000" b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</a:p>
          <a:p>
            <a:pPr algn="l"/>
            <a:r>
              <a:rPr lang="en-US" sz="2000" b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https://pypi.org/project/Nasdaq-Data-Link/</a:t>
            </a:r>
            <a:endParaRPr lang="en-US" sz="2000" b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library simplified the collection. The API key was still required and was configured in the imports per the documentation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9628C7-47C3-2EA2-7342-78479F836C43}"/>
              </a:ext>
            </a:extLst>
          </p:cNvPr>
          <p:cNvSpPr txBox="1">
            <a:spLocks/>
          </p:cNvSpPr>
          <p:nvPr/>
        </p:nvSpPr>
        <p:spPr>
          <a:xfrm>
            <a:off x="3758362" y="2848286"/>
            <a:ext cx="7281335" cy="16922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keys obtained from: </a:t>
            </a:r>
          </a:p>
          <a:p>
            <a:pPr algn="l"/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https://fred.stlouisfed.org/docs/api/fred/</a:t>
            </a:r>
            <a:endParaRPr lang="en-US" sz="2000" b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https://www.bls.gov/developers/home.htm</a:t>
            </a:r>
            <a:endParaRPr lang="en-US" sz="2000" b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https://data.nasdaq.com/api/v3/datatables/</a:t>
            </a:r>
            <a:endParaRPr lang="en-US" sz="2000" b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8CF07-8577-E99F-275A-78E029664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95" y="309109"/>
            <a:ext cx="3614972" cy="2662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41E751-AA37-318D-787A-3F92B873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0" y="3347720"/>
            <a:ext cx="10825413" cy="1595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966588-56BF-11A1-E2E2-B0F346112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25" y="1022652"/>
            <a:ext cx="6297245" cy="1949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6BA590-CC55-39A9-418D-254D05120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18" y="5155968"/>
            <a:ext cx="7261281" cy="15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8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ECE6EA-6894-C986-CA40-B6AEB76A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" y="3470841"/>
            <a:ext cx="3619690" cy="2540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3E718B-BF4E-A446-C1CA-CF78C3336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34" y="3452798"/>
            <a:ext cx="5143769" cy="2540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B818B7-9626-15B4-D7F0-49CFAFE3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457200"/>
            <a:ext cx="8604608" cy="27298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5FD80F-10B0-7F63-BC10-EF765D889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34" y="4020709"/>
            <a:ext cx="8943275" cy="28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2AF34B-D955-2436-30AF-C27302C1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587496"/>
            <a:ext cx="11069320" cy="60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6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F1F59-9A7D-CF26-D2C2-9F14E9BB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7" y="594360"/>
            <a:ext cx="11241279" cy="619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7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1B0B68-CF5D-8FBB-9A78-4FDF26EC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552311"/>
            <a:ext cx="11238653" cy="619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8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19BB9-4804-31CC-DE97-6053FD39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1" y="913614"/>
            <a:ext cx="10789920" cy="59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0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{DE4CFAF4-2BDC-408C-9D0B-23F5D8D6F789}tf78438558_win32</Template>
  <TotalTime>1763</TotalTime>
  <Words>394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Consolas</vt:lpstr>
      <vt:lpstr>Roboto</vt:lpstr>
      <vt:lpstr>Sabon Next LT</vt:lpstr>
      <vt:lpstr>Office Theme</vt:lpstr>
      <vt:lpstr>Project 1         US FINANCIAL DATA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        US FINANCIAL DATA</dc:title>
  <dc:subject/>
  <dc:creator>Gus Bustillos</dc:creator>
  <cp:lastModifiedBy>Gus Bustillos</cp:lastModifiedBy>
  <cp:revision>28</cp:revision>
  <dcterms:created xsi:type="dcterms:W3CDTF">2023-04-05T04:22:32Z</dcterms:created>
  <dcterms:modified xsi:type="dcterms:W3CDTF">2023-04-07T06:23:35Z</dcterms:modified>
</cp:coreProperties>
</file>