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80" r:id="rId3"/>
    <p:sldId id="281" r:id="rId4"/>
    <p:sldId id="283" r:id="rId5"/>
    <p:sldId id="298" r:id="rId6"/>
    <p:sldId id="297" r:id="rId7"/>
    <p:sldId id="296" r:id="rId8"/>
    <p:sldId id="295" r:id="rId9"/>
    <p:sldId id="294"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09" autoAdjust="0"/>
  </p:normalViewPr>
  <p:slideViewPr>
    <p:cSldViewPr snapToGrid="0" snapToObjects="1">
      <p:cViewPr varScale="1">
        <p:scale>
          <a:sx n="85" d="100"/>
          <a:sy n="85" d="100"/>
        </p:scale>
        <p:origin x="797"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https://fred.stlouisfed.or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715681" y="1278467"/>
            <a:ext cx="4760637" cy="1931077"/>
          </a:xfrm>
        </p:spPr>
        <p:txBody>
          <a:bodyPr/>
          <a:lstStyle/>
          <a:p>
            <a:r>
              <a:rPr lang="en-US" dirty="0"/>
              <a:t>Project 1         US FINANCIAL DATA</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David, Tyler and Gustavo</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2499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88267" y="1972733"/>
            <a:ext cx="8627533" cy="3950547"/>
          </a:xfrm>
        </p:spPr>
        <p:txBody>
          <a:bodyPr/>
          <a:lstStyle/>
          <a:p>
            <a:r>
              <a:rPr lang="en-US" dirty="0"/>
              <a:t>Data collection and analysis of </a:t>
            </a:r>
          </a:p>
          <a:p>
            <a:r>
              <a:rPr lang="en-US" b="1" dirty="0"/>
              <a:t>- 30 Year Fixed Rate Mortgage Average from https://api.stlouisfed.org/fred/series/observations?</a:t>
            </a:r>
          </a:p>
          <a:p>
            <a:r>
              <a:rPr lang="en-US" b="1" dirty="0"/>
              <a:t>- Average Hourly Earnings of All Employees from https://api.stlouisfed.org/fred/series/observations?</a:t>
            </a:r>
          </a:p>
          <a:p>
            <a:r>
              <a:rPr lang="en-US" b="1" dirty="0"/>
              <a:t>- Unemployment rate. Data obtained from https://fred.stlouisfed.org</a:t>
            </a:r>
          </a:p>
          <a:p>
            <a:r>
              <a:rPr lang="en-US" b="1" dirty="0"/>
              <a:t>- Single Family Home value average (ZSFH) from Zillow</a:t>
            </a:r>
          </a:p>
          <a:p>
            <a:r>
              <a:rPr lang="en-US" b="1" dirty="0"/>
              <a:t>- Consumer Price Index for All Urban Consumers. Data source </a:t>
            </a:r>
            <a:r>
              <a:rPr lang="en-US" b="1" dirty="0">
                <a:hlinkClick r:id="rId2"/>
              </a:rPr>
              <a:t>https://fred.stlouisfed.org</a:t>
            </a:r>
            <a:endParaRPr lang="en-US" b="1" dirty="0"/>
          </a:p>
          <a:p>
            <a:endParaRPr lang="en-US" dirty="0"/>
          </a:p>
          <a:p>
            <a:endParaRPr lang="en-US" dirty="0"/>
          </a:p>
          <a:p>
            <a:r>
              <a:rPr lang="en-US" dirty="0"/>
              <a:t>Data set used independently in our analysis as a reference. </a:t>
            </a:r>
          </a:p>
          <a:p>
            <a:r>
              <a:rPr lang="en-US" b="1" dirty="0"/>
              <a:t>- Gross domestic product from https://fred.stlouisfed.org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3758362" y="273363"/>
            <a:ext cx="7824037" cy="2227790"/>
          </a:xfrm>
        </p:spPr>
        <p:txBody>
          <a:bodyPr/>
          <a:lstStyle/>
          <a:p>
            <a:pPr algn="l"/>
            <a:r>
              <a:rPr lang="en-US" sz="2000" dirty="0">
                <a:latin typeface="Arial" panose="020B0604020202020204" pitchFamily="34" charset="0"/>
                <a:cs typeface="Arial" panose="020B0604020202020204" pitchFamily="34" charset="0"/>
              </a:rPr>
              <a:t>Three of the datasets were obtained via API</a:t>
            </a:r>
            <a:endParaRPr lang="en-US" sz="2000" dirty="0">
              <a:solidFill>
                <a:schemeClr val="accent6"/>
              </a:solidFill>
              <a:latin typeface="Arial" panose="020B0604020202020204" pitchFamily="34" charset="0"/>
              <a:cs typeface="Arial" panose="020B0604020202020204" pitchFamily="34" charset="0"/>
            </a:endParaRPr>
          </a:p>
          <a:p>
            <a:pPr algn="l"/>
            <a:r>
              <a:rPr lang="en-US" sz="2000" dirty="0">
                <a:latin typeface="Arial" panose="020B0604020202020204" pitchFamily="34" charset="0"/>
                <a:cs typeface="Arial" panose="020B0604020202020204" pitchFamily="34" charset="0"/>
              </a:rPr>
              <a:t>The other 3 were obtained using the library </a:t>
            </a:r>
          </a:p>
          <a:p>
            <a:pPr algn="l"/>
            <a:r>
              <a:rPr lang="en-US" sz="2000" dirty="0">
                <a:solidFill>
                  <a:schemeClr val="accent2">
                    <a:lumMod val="75000"/>
                  </a:schemeClr>
                </a:solidFill>
                <a:latin typeface="Arial" panose="020B0604020202020204" pitchFamily="34" charset="0"/>
                <a:cs typeface="Arial" panose="020B0604020202020204" pitchFamily="34" charset="0"/>
              </a:rPr>
              <a:t>N</a:t>
            </a:r>
            <a:r>
              <a:rPr lang="en-US" sz="2000" b="0" dirty="0">
                <a:solidFill>
                  <a:schemeClr val="accent2">
                    <a:lumMod val="75000"/>
                  </a:schemeClr>
                </a:solidFill>
                <a:effectLst/>
                <a:latin typeface="Arial" panose="020B0604020202020204" pitchFamily="34" charset="0"/>
                <a:cs typeface="Arial" panose="020B0604020202020204" pitchFamily="34" charset="0"/>
              </a:rPr>
              <a:t>asdaq-Data-Link</a:t>
            </a:r>
          </a:p>
          <a:p>
            <a:pPr algn="l"/>
            <a:r>
              <a:rPr lang="en-US" sz="2000" dirty="0">
                <a:latin typeface="Arial" panose="020B0604020202020204" pitchFamily="34" charset="0"/>
                <a:cs typeface="Arial" panose="020B0604020202020204" pitchFamily="34" charset="0"/>
              </a:rPr>
              <a:t>That simplified the collection by eliminating the need of adding, headers or other parameters. The API key was still required. </a:t>
            </a:r>
            <a:endParaRPr lang="en-US" sz="2000" dirty="0">
              <a:solidFill>
                <a:schemeClr val="accent6"/>
              </a:solidFill>
              <a:latin typeface="Arial" panose="020B0604020202020204" pitchFamily="34" charset="0"/>
              <a:cs typeface="Arial" panose="020B0604020202020204" pitchFamily="34" charset="0"/>
            </a:endParaRPr>
          </a:p>
        </p:txBody>
      </p:sp>
      <p:sp>
        <p:nvSpPr>
          <p:cNvPr id="8" name="Text Placeholder 2">
            <a:extLst>
              <a:ext uri="{FF2B5EF4-FFF2-40B4-BE49-F238E27FC236}">
                <a16:creationId xmlns:a16="http://schemas.microsoft.com/office/drawing/2014/main" id="{C29628C7-47C3-2EA2-7342-78479F836C43}"/>
              </a:ext>
            </a:extLst>
          </p:cNvPr>
          <p:cNvSpPr txBox="1">
            <a:spLocks/>
          </p:cNvSpPr>
          <p:nvPr/>
        </p:nvSpPr>
        <p:spPr>
          <a:xfrm>
            <a:off x="3887693" y="3614831"/>
            <a:ext cx="7281335" cy="1692275"/>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2000" b="0" dirty="0">
                <a:effectLst/>
                <a:latin typeface="Arial" panose="020B0604020202020204" pitchFamily="34" charset="0"/>
                <a:cs typeface="Arial" panose="020B0604020202020204" pitchFamily="34" charset="0"/>
              </a:rPr>
              <a:t>API keys obtained from: </a:t>
            </a:r>
          </a:p>
          <a:p>
            <a:pPr algn="l"/>
            <a:r>
              <a:rPr lang="en-US" sz="2000" b="0" dirty="0">
                <a:effectLst/>
                <a:latin typeface="Arial" panose="020B0604020202020204" pitchFamily="34" charset="0"/>
                <a:cs typeface="Arial" panose="020B0604020202020204" pitchFamily="34" charset="0"/>
              </a:rPr>
              <a:t>https://fred.stlouisfed.org/docs/api/fred/ https://www.bls.gov/developers/home.htm https://data.nasdaq.com/api/v3/datatables/</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20" name="Picture 19">
            <a:extLst>
              <a:ext uri="{FF2B5EF4-FFF2-40B4-BE49-F238E27FC236}">
                <a16:creationId xmlns:a16="http://schemas.microsoft.com/office/drawing/2014/main" id="{9BF4CD5A-26BA-D87A-175E-85023C370AA8}"/>
              </a:ext>
            </a:extLst>
          </p:cNvPr>
          <p:cNvPicPr>
            <a:picLocks noChangeAspect="1"/>
          </p:cNvPicPr>
          <p:nvPr/>
        </p:nvPicPr>
        <p:blipFill>
          <a:blip r:embed="rId2"/>
          <a:stretch>
            <a:fillRect/>
          </a:stretch>
        </p:blipFill>
        <p:spPr>
          <a:xfrm>
            <a:off x="-53340" y="1295400"/>
            <a:ext cx="12192000" cy="3957052"/>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3" name="Picture 2">
            <a:extLst>
              <a:ext uri="{FF2B5EF4-FFF2-40B4-BE49-F238E27FC236}">
                <a16:creationId xmlns:a16="http://schemas.microsoft.com/office/drawing/2014/main" id="{50FC983F-BDE5-419A-A61D-F4EBD3B3093E}"/>
              </a:ext>
            </a:extLst>
          </p:cNvPr>
          <p:cNvPicPr>
            <a:picLocks noChangeAspect="1"/>
          </p:cNvPicPr>
          <p:nvPr/>
        </p:nvPicPr>
        <p:blipFill>
          <a:blip r:embed="rId2"/>
          <a:stretch>
            <a:fillRect/>
          </a:stretch>
        </p:blipFill>
        <p:spPr>
          <a:xfrm>
            <a:off x="0" y="1447466"/>
            <a:ext cx="12192000" cy="3963068"/>
          </a:xfrm>
          <a:prstGeom prst="rect">
            <a:avLst/>
          </a:prstGeom>
        </p:spPr>
      </p:pic>
    </p:spTree>
    <p:extLst>
      <p:ext uri="{BB962C8B-B14F-4D97-AF65-F5344CB8AC3E}">
        <p14:creationId xmlns:p14="http://schemas.microsoft.com/office/powerpoint/2010/main" val="4566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3" name="Picture 12">
            <a:extLst>
              <a:ext uri="{FF2B5EF4-FFF2-40B4-BE49-F238E27FC236}">
                <a16:creationId xmlns:a16="http://schemas.microsoft.com/office/drawing/2014/main" id="{6B12469F-656F-94B8-686C-9BE698973730}"/>
              </a:ext>
            </a:extLst>
          </p:cNvPr>
          <p:cNvPicPr>
            <a:picLocks noChangeAspect="1"/>
          </p:cNvPicPr>
          <p:nvPr/>
        </p:nvPicPr>
        <p:blipFill>
          <a:blip r:embed="rId2"/>
          <a:stretch>
            <a:fillRect/>
          </a:stretch>
        </p:blipFill>
        <p:spPr>
          <a:xfrm>
            <a:off x="169731" y="1425389"/>
            <a:ext cx="5709675" cy="4778188"/>
          </a:xfrm>
          <a:prstGeom prst="rect">
            <a:avLst/>
          </a:prstGeom>
        </p:spPr>
      </p:pic>
      <p:pic>
        <p:nvPicPr>
          <p:cNvPr id="16" name="Picture 15">
            <a:extLst>
              <a:ext uri="{FF2B5EF4-FFF2-40B4-BE49-F238E27FC236}">
                <a16:creationId xmlns:a16="http://schemas.microsoft.com/office/drawing/2014/main" id="{D83AD425-3CA8-6BA1-C65F-821F6B36D220}"/>
              </a:ext>
            </a:extLst>
          </p:cNvPr>
          <p:cNvPicPr>
            <a:picLocks noChangeAspect="1"/>
          </p:cNvPicPr>
          <p:nvPr/>
        </p:nvPicPr>
        <p:blipFill>
          <a:blip r:embed="rId3"/>
          <a:stretch>
            <a:fillRect/>
          </a:stretch>
        </p:blipFill>
        <p:spPr>
          <a:xfrm>
            <a:off x="6075985" y="1425389"/>
            <a:ext cx="5946284" cy="4875361"/>
          </a:xfrm>
          <a:prstGeom prst="rect">
            <a:avLst/>
          </a:prstGeom>
        </p:spPr>
      </p:pic>
      <p:sp>
        <p:nvSpPr>
          <p:cNvPr id="17" name="TextBox 16">
            <a:extLst>
              <a:ext uri="{FF2B5EF4-FFF2-40B4-BE49-F238E27FC236}">
                <a16:creationId xmlns:a16="http://schemas.microsoft.com/office/drawing/2014/main" id="{8541828F-D0C0-5D40-E68B-233CB8BCAD63}"/>
              </a:ext>
            </a:extLst>
          </p:cNvPr>
          <p:cNvSpPr txBox="1"/>
          <p:nvPr/>
        </p:nvSpPr>
        <p:spPr>
          <a:xfrm>
            <a:off x="1299883" y="1039566"/>
            <a:ext cx="8769837" cy="369332"/>
          </a:xfrm>
          <a:prstGeom prst="rect">
            <a:avLst/>
          </a:prstGeom>
          <a:noFill/>
        </p:spPr>
        <p:txBody>
          <a:bodyPr wrap="none" rtlCol="0">
            <a:spAutoFit/>
          </a:bodyPr>
          <a:lstStyle/>
          <a:p>
            <a:r>
              <a:rPr lang="en-US" dirty="0"/>
              <a:t>Both have a negative relationship, p-value is high, hypothesis is not statistically significant</a:t>
            </a:r>
          </a:p>
        </p:txBody>
      </p:sp>
      <p:sp>
        <p:nvSpPr>
          <p:cNvPr id="19" name="TextBox 18">
            <a:extLst>
              <a:ext uri="{FF2B5EF4-FFF2-40B4-BE49-F238E27FC236}">
                <a16:creationId xmlns:a16="http://schemas.microsoft.com/office/drawing/2014/main" id="{9E224EF0-B5C0-B2D4-7BD4-4CB101AB39D5}"/>
              </a:ext>
            </a:extLst>
          </p:cNvPr>
          <p:cNvSpPr txBox="1"/>
          <p:nvPr/>
        </p:nvSpPr>
        <p:spPr>
          <a:xfrm>
            <a:off x="735106" y="346436"/>
            <a:ext cx="9986682" cy="646331"/>
          </a:xfrm>
          <a:prstGeom prst="rect">
            <a:avLst/>
          </a:prstGeom>
          <a:noFill/>
        </p:spPr>
        <p:txBody>
          <a:bodyPr wrap="square" rtlCol="0">
            <a:spAutoFit/>
          </a:bodyPr>
          <a:lstStyle/>
          <a:p>
            <a:r>
              <a:rPr lang="en-US" dirty="0">
                <a:solidFill>
                  <a:srgbClr val="0070C0"/>
                </a:solidFill>
              </a:rPr>
              <a:t>Does the price index of a basket of goods and services paid by urban consumers affect the unemployment rate? </a:t>
            </a:r>
          </a:p>
        </p:txBody>
      </p:sp>
    </p:spTree>
    <p:extLst>
      <p:ext uri="{BB962C8B-B14F-4D97-AF65-F5344CB8AC3E}">
        <p14:creationId xmlns:p14="http://schemas.microsoft.com/office/powerpoint/2010/main" val="107073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TextBox 5">
            <a:extLst>
              <a:ext uri="{FF2B5EF4-FFF2-40B4-BE49-F238E27FC236}">
                <a16:creationId xmlns:a16="http://schemas.microsoft.com/office/drawing/2014/main" id="{1CF16628-46CF-5313-82A9-B0A6B46A8ADB}"/>
              </a:ext>
            </a:extLst>
          </p:cNvPr>
          <p:cNvSpPr txBox="1"/>
          <p:nvPr/>
        </p:nvSpPr>
        <p:spPr>
          <a:xfrm>
            <a:off x="704787" y="1128646"/>
            <a:ext cx="10940365" cy="646331"/>
          </a:xfrm>
          <a:prstGeom prst="rect">
            <a:avLst/>
          </a:prstGeom>
          <a:noFill/>
        </p:spPr>
        <p:txBody>
          <a:bodyPr wrap="square" rtlCol="0">
            <a:spAutoFit/>
          </a:bodyPr>
          <a:lstStyle/>
          <a:p>
            <a:r>
              <a:rPr lang="en-US" dirty="0"/>
              <a:t>Both have a positive relationship, p-value is high, hypothesis is not statistically significant, we can accept the hypothesis as null, no evidence of consumer prices affecting single family home prices also increase?</a:t>
            </a:r>
          </a:p>
        </p:txBody>
      </p:sp>
      <p:pic>
        <p:nvPicPr>
          <p:cNvPr id="12" name="Picture 11">
            <a:extLst>
              <a:ext uri="{FF2B5EF4-FFF2-40B4-BE49-F238E27FC236}">
                <a16:creationId xmlns:a16="http://schemas.microsoft.com/office/drawing/2014/main" id="{E006A8C8-DE88-F72B-22B7-84FC232E1527}"/>
              </a:ext>
            </a:extLst>
          </p:cNvPr>
          <p:cNvPicPr>
            <a:picLocks noChangeAspect="1"/>
          </p:cNvPicPr>
          <p:nvPr/>
        </p:nvPicPr>
        <p:blipFill>
          <a:blip r:embed="rId2"/>
          <a:stretch>
            <a:fillRect/>
          </a:stretch>
        </p:blipFill>
        <p:spPr>
          <a:xfrm>
            <a:off x="-1" y="1933979"/>
            <a:ext cx="6003509" cy="4880080"/>
          </a:xfrm>
          <a:prstGeom prst="rect">
            <a:avLst/>
          </a:prstGeom>
        </p:spPr>
      </p:pic>
      <p:pic>
        <p:nvPicPr>
          <p:cNvPr id="17" name="Picture 16">
            <a:extLst>
              <a:ext uri="{FF2B5EF4-FFF2-40B4-BE49-F238E27FC236}">
                <a16:creationId xmlns:a16="http://schemas.microsoft.com/office/drawing/2014/main" id="{10C4B1AC-40F2-744C-2191-85C00EAA7E31}"/>
              </a:ext>
            </a:extLst>
          </p:cNvPr>
          <p:cNvPicPr>
            <a:picLocks noChangeAspect="1"/>
          </p:cNvPicPr>
          <p:nvPr/>
        </p:nvPicPr>
        <p:blipFill>
          <a:blip r:embed="rId3"/>
          <a:stretch>
            <a:fillRect/>
          </a:stretch>
        </p:blipFill>
        <p:spPr>
          <a:xfrm>
            <a:off x="6096001" y="1880331"/>
            <a:ext cx="6096000" cy="4933728"/>
          </a:xfrm>
          <a:prstGeom prst="rect">
            <a:avLst/>
          </a:prstGeom>
        </p:spPr>
      </p:pic>
      <p:sp>
        <p:nvSpPr>
          <p:cNvPr id="18" name="TextBox 17">
            <a:extLst>
              <a:ext uri="{FF2B5EF4-FFF2-40B4-BE49-F238E27FC236}">
                <a16:creationId xmlns:a16="http://schemas.microsoft.com/office/drawing/2014/main" id="{7F247168-3CE5-C12B-A946-845FCB624025}"/>
              </a:ext>
            </a:extLst>
          </p:cNvPr>
          <p:cNvSpPr txBox="1"/>
          <p:nvPr/>
        </p:nvSpPr>
        <p:spPr>
          <a:xfrm>
            <a:off x="735106" y="346436"/>
            <a:ext cx="9986682" cy="646331"/>
          </a:xfrm>
          <a:prstGeom prst="rect">
            <a:avLst/>
          </a:prstGeom>
          <a:noFill/>
        </p:spPr>
        <p:txBody>
          <a:bodyPr wrap="square" rtlCol="0">
            <a:spAutoFit/>
          </a:bodyPr>
          <a:lstStyle/>
          <a:p>
            <a:r>
              <a:rPr lang="en-US" dirty="0">
                <a:solidFill>
                  <a:srgbClr val="0070C0"/>
                </a:solidFill>
              </a:rPr>
              <a:t>Does the price index of a basket of goods and services paid by urban consumers affect the single family home value ? </a:t>
            </a:r>
          </a:p>
        </p:txBody>
      </p:sp>
    </p:spTree>
    <p:extLst>
      <p:ext uri="{BB962C8B-B14F-4D97-AF65-F5344CB8AC3E}">
        <p14:creationId xmlns:p14="http://schemas.microsoft.com/office/powerpoint/2010/main" val="278526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3" name="Picture 2">
            <a:extLst>
              <a:ext uri="{FF2B5EF4-FFF2-40B4-BE49-F238E27FC236}">
                <a16:creationId xmlns:a16="http://schemas.microsoft.com/office/drawing/2014/main" id="{3361E7CA-FB77-DA66-CAF6-DC051B60A022}"/>
              </a:ext>
            </a:extLst>
          </p:cNvPr>
          <p:cNvPicPr>
            <a:picLocks noChangeAspect="1"/>
          </p:cNvPicPr>
          <p:nvPr/>
        </p:nvPicPr>
        <p:blipFill>
          <a:blip r:embed="rId2"/>
          <a:stretch>
            <a:fillRect/>
          </a:stretch>
        </p:blipFill>
        <p:spPr>
          <a:xfrm>
            <a:off x="72205" y="1694329"/>
            <a:ext cx="5947628" cy="5056094"/>
          </a:xfrm>
          <a:prstGeom prst="rect">
            <a:avLst/>
          </a:prstGeom>
        </p:spPr>
      </p:pic>
      <p:pic>
        <p:nvPicPr>
          <p:cNvPr id="8" name="Picture 7">
            <a:extLst>
              <a:ext uri="{FF2B5EF4-FFF2-40B4-BE49-F238E27FC236}">
                <a16:creationId xmlns:a16="http://schemas.microsoft.com/office/drawing/2014/main" id="{31F33CA5-0435-6376-A1E2-1FEE176A6238}"/>
              </a:ext>
            </a:extLst>
          </p:cNvPr>
          <p:cNvPicPr>
            <a:picLocks noChangeAspect="1"/>
          </p:cNvPicPr>
          <p:nvPr/>
        </p:nvPicPr>
        <p:blipFill>
          <a:blip r:embed="rId3"/>
          <a:stretch>
            <a:fillRect/>
          </a:stretch>
        </p:blipFill>
        <p:spPr>
          <a:xfrm>
            <a:off x="6172168" y="1703419"/>
            <a:ext cx="5947628" cy="5015628"/>
          </a:xfrm>
          <a:prstGeom prst="rect">
            <a:avLst/>
          </a:prstGeom>
        </p:spPr>
      </p:pic>
      <p:sp>
        <p:nvSpPr>
          <p:cNvPr id="12" name="TextBox 11">
            <a:extLst>
              <a:ext uri="{FF2B5EF4-FFF2-40B4-BE49-F238E27FC236}">
                <a16:creationId xmlns:a16="http://schemas.microsoft.com/office/drawing/2014/main" id="{A7A76E0C-6AD4-3D9F-9AD9-21F01439449A}"/>
              </a:ext>
            </a:extLst>
          </p:cNvPr>
          <p:cNvSpPr txBox="1"/>
          <p:nvPr/>
        </p:nvSpPr>
        <p:spPr>
          <a:xfrm>
            <a:off x="1013011" y="1155551"/>
            <a:ext cx="7549695" cy="369332"/>
          </a:xfrm>
          <a:prstGeom prst="rect">
            <a:avLst/>
          </a:prstGeom>
          <a:noFill/>
        </p:spPr>
        <p:txBody>
          <a:bodyPr wrap="none" rtlCol="0">
            <a:spAutoFit/>
          </a:bodyPr>
          <a:lstStyle/>
          <a:p>
            <a:r>
              <a:rPr lang="en-US" dirty="0"/>
              <a:t>Positive relationship, p-value is high, hypothesis is not statistically significant</a:t>
            </a:r>
          </a:p>
        </p:txBody>
      </p:sp>
      <p:sp>
        <p:nvSpPr>
          <p:cNvPr id="13" name="TextBox 12">
            <a:extLst>
              <a:ext uri="{FF2B5EF4-FFF2-40B4-BE49-F238E27FC236}">
                <a16:creationId xmlns:a16="http://schemas.microsoft.com/office/drawing/2014/main" id="{AD8A6939-E524-EE60-7CD7-7A93EE57E42E}"/>
              </a:ext>
            </a:extLst>
          </p:cNvPr>
          <p:cNvSpPr txBox="1"/>
          <p:nvPr/>
        </p:nvSpPr>
        <p:spPr>
          <a:xfrm>
            <a:off x="735106" y="346436"/>
            <a:ext cx="9986682" cy="646331"/>
          </a:xfrm>
          <a:prstGeom prst="rect">
            <a:avLst/>
          </a:prstGeom>
          <a:noFill/>
        </p:spPr>
        <p:txBody>
          <a:bodyPr wrap="square" rtlCol="0">
            <a:spAutoFit/>
          </a:bodyPr>
          <a:lstStyle/>
          <a:p>
            <a:r>
              <a:rPr lang="en-US" dirty="0">
                <a:solidFill>
                  <a:srgbClr val="0070C0"/>
                </a:solidFill>
              </a:rPr>
              <a:t>Does the price index of a basket of goods and services paid by urban consumers affect the hourly earnings of all employees? </a:t>
            </a:r>
          </a:p>
        </p:txBody>
      </p:sp>
    </p:spTree>
    <p:extLst>
      <p:ext uri="{BB962C8B-B14F-4D97-AF65-F5344CB8AC3E}">
        <p14:creationId xmlns:p14="http://schemas.microsoft.com/office/powerpoint/2010/main" val="92185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9AB10F72-0577-0969-8A6B-AE65571AFAED}"/>
              </a:ext>
            </a:extLst>
          </p:cNvPr>
          <p:cNvPicPr>
            <a:picLocks noChangeAspect="1"/>
          </p:cNvPicPr>
          <p:nvPr/>
        </p:nvPicPr>
        <p:blipFill>
          <a:blip r:embed="rId2"/>
          <a:stretch>
            <a:fillRect/>
          </a:stretch>
        </p:blipFill>
        <p:spPr>
          <a:xfrm>
            <a:off x="1" y="1810871"/>
            <a:ext cx="6046742" cy="5047129"/>
          </a:xfrm>
          <a:prstGeom prst="rect">
            <a:avLst/>
          </a:prstGeom>
        </p:spPr>
      </p:pic>
      <p:pic>
        <p:nvPicPr>
          <p:cNvPr id="8" name="Picture 7">
            <a:extLst>
              <a:ext uri="{FF2B5EF4-FFF2-40B4-BE49-F238E27FC236}">
                <a16:creationId xmlns:a16="http://schemas.microsoft.com/office/drawing/2014/main" id="{53165469-1F14-F8E8-A928-31387A1720FB}"/>
              </a:ext>
            </a:extLst>
          </p:cNvPr>
          <p:cNvPicPr>
            <a:picLocks noChangeAspect="1"/>
          </p:cNvPicPr>
          <p:nvPr/>
        </p:nvPicPr>
        <p:blipFill>
          <a:blip r:embed="rId3"/>
          <a:stretch>
            <a:fillRect/>
          </a:stretch>
        </p:blipFill>
        <p:spPr>
          <a:xfrm>
            <a:off x="6145258" y="1843331"/>
            <a:ext cx="6046742" cy="5014668"/>
          </a:xfrm>
          <a:prstGeom prst="rect">
            <a:avLst/>
          </a:prstGeom>
        </p:spPr>
      </p:pic>
      <p:sp>
        <p:nvSpPr>
          <p:cNvPr id="9" name="TextBox 8">
            <a:extLst>
              <a:ext uri="{FF2B5EF4-FFF2-40B4-BE49-F238E27FC236}">
                <a16:creationId xmlns:a16="http://schemas.microsoft.com/office/drawing/2014/main" id="{2B1B56D2-46CC-5238-AC98-1B94E1D1FEB8}"/>
              </a:ext>
            </a:extLst>
          </p:cNvPr>
          <p:cNvSpPr txBox="1"/>
          <p:nvPr/>
        </p:nvSpPr>
        <p:spPr>
          <a:xfrm>
            <a:off x="448236" y="806363"/>
            <a:ext cx="10721788" cy="923330"/>
          </a:xfrm>
          <a:prstGeom prst="rect">
            <a:avLst/>
          </a:prstGeom>
          <a:noFill/>
        </p:spPr>
        <p:txBody>
          <a:bodyPr wrap="square" rtlCol="0">
            <a:spAutoFit/>
          </a:bodyPr>
          <a:lstStyle/>
          <a:p>
            <a:r>
              <a:rPr lang="en-US" dirty="0"/>
              <a:t>Negative relationship, p-value is high when we include Covid time frame. Until 2019 the p-value is very small which statistically is significant. We can reject a null hypothesis and say there is an effect by the consumer prices to the interest rate. </a:t>
            </a:r>
          </a:p>
        </p:txBody>
      </p:sp>
      <p:sp>
        <p:nvSpPr>
          <p:cNvPr id="10" name="TextBox 9">
            <a:extLst>
              <a:ext uri="{FF2B5EF4-FFF2-40B4-BE49-F238E27FC236}">
                <a16:creationId xmlns:a16="http://schemas.microsoft.com/office/drawing/2014/main" id="{CAAA7E71-EA3E-B7E9-FED6-AAF34F201BDF}"/>
              </a:ext>
            </a:extLst>
          </p:cNvPr>
          <p:cNvSpPr txBox="1"/>
          <p:nvPr/>
        </p:nvSpPr>
        <p:spPr>
          <a:xfrm>
            <a:off x="448236" y="160032"/>
            <a:ext cx="9986682" cy="646331"/>
          </a:xfrm>
          <a:prstGeom prst="rect">
            <a:avLst/>
          </a:prstGeom>
          <a:noFill/>
        </p:spPr>
        <p:txBody>
          <a:bodyPr wrap="square" rtlCol="0">
            <a:spAutoFit/>
          </a:bodyPr>
          <a:lstStyle/>
          <a:p>
            <a:r>
              <a:rPr lang="en-US" dirty="0">
                <a:solidFill>
                  <a:srgbClr val="0070C0"/>
                </a:solidFill>
              </a:rPr>
              <a:t>Does the price index of a basket of goods and services paid by urban consumers affect the 30 year fixed mortgage interest rate? </a:t>
            </a:r>
          </a:p>
        </p:txBody>
      </p:sp>
    </p:spTree>
    <p:extLst>
      <p:ext uri="{BB962C8B-B14F-4D97-AF65-F5344CB8AC3E}">
        <p14:creationId xmlns:p14="http://schemas.microsoft.com/office/powerpoint/2010/main" val="36396682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{DE4CFAF4-2BDC-408C-9D0B-23F5D8D6F789}tf78438558_win32</Template>
  <TotalTime>1418</TotalTime>
  <Words>480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Project 1         US FINANCIAL DATA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US FINANCIAL DATA</dc:title>
  <dc:subject/>
  <dc:creator>Gus Bustillos</dc:creator>
  <cp:lastModifiedBy>Gus Bustillos</cp:lastModifiedBy>
  <cp:revision>2</cp:revision>
  <dcterms:created xsi:type="dcterms:W3CDTF">2023-04-05T04:22:32Z</dcterms:created>
  <dcterms:modified xsi:type="dcterms:W3CDTF">2023-04-06T04:01:30Z</dcterms:modified>
</cp:coreProperties>
</file>