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  <p:sldMasterId id="2147483650" r:id="rId2"/>
    <p:sldMasterId id="2147483651" r:id="rId3"/>
  </p:sldMasterIdLst>
  <p:notesMasterIdLst>
    <p:notesMasterId r:id="rId35"/>
  </p:notesMasterIdLst>
  <p:sldIdLst>
    <p:sldId id="256" r:id="rId4"/>
    <p:sldId id="262" r:id="rId5"/>
    <p:sldId id="263" r:id="rId6"/>
    <p:sldId id="360" r:id="rId7"/>
    <p:sldId id="336" r:id="rId8"/>
    <p:sldId id="358" r:id="rId9"/>
    <p:sldId id="359" r:id="rId10"/>
    <p:sldId id="337" r:id="rId11"/>
    <p:sldId id="338" r:id="rId12"/>
    <p:sldId id="339" r:id="rId13"/>
    <p:sldId id="340" r:id="rId14"/>
    <p:sldId id="341" r:id="rId15"/>
    <p:sldId id="343" r:id="rId16"/>
    <p:sldId id="342" r:id="rId17"/>
    <p:sldId id="344" r:id="rId18"/>
    <p:sldId id="354" r:id="rId19"/>
    <p:sldId id="351" r:id="rId20"/>
    <p:sldId id="345" r:id="rId21"/>
    <p:sldId id="346" r:id="rId22"/>
    <p:sldId id="347" r:id="rId23"/>
    <p:sldId id="348" r:id="rId24"/>
    <p:sldId id="349" r:id="rId25"/>
    <p:sldId id="350" r:id="rId26"/>
    <p:sldId id="352" r:id="rId27"/>
    <p:sldId id="353" r:id="rId28"/>
    <p:sldId id="355" r:id="rId29"/>
    <p:sldId id="356" r:id="rId30"/>
    <p:sldId id="357" r:id="rId31"/>
    <p:sldId id="270" r:id="rId32"/>
    <p:sldId id="335" r:id="rId33"/>
    <p:sldId id="331" r:id="rId34"/>
  </p:sldIdLst>
  <p:sldSz cx="9144000" cy="6858000" type="screen4x3"/>
  <p:notesSz cx="6858000" cy="9144000"/>
  <p:defaultTextStyle>
    <a:defPPr>
      <a:defRPr lang="en-US"/>
    </a:defPPr>
    <a:lvl1pPr algn="l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Trebuchet MS" charset="0"/>
        <a:ea typeface="MS PGothic" charset="0"/>
        <a:cs typeface="MS PGothic" charset="0"/>
        <a:sym typeface="Trebuchet MS" charset="0"/>
      </a:defRPr>
    </a:lvl1pPr>
    <a:lvl2pPr marL="457200" algn="l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Trebuchet MS" charset="0"/>
        <a:ea typeface="MS PGothic" charset="0"/>
        <a:cs typeface="MS PGothic" charset="0"/>
        <a:sym typeface="Trebuchet MS" charset="0"/>
      </a:defRPr>
    </a:lvl2pPr>
    <a:lvl3pPr marL="914400" algn="l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Trebuchet MS" charset="0"/>
        <a:ea typeface="MS PGothic" charset="0"/>
        <a:cs typeface="MS PGothic" charset="0"/>
        <a:sym typeface="Trebuchet MS" charset="0"/>
      </a:defRPr>
    </a:lvl3pPr>
    <a:lvl4pPr marL="1371600" algn="l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Trebuchet MS" charset="0"/>
        <a:ea typeface="MS PGothic" charset="0"/>
        <a:cs typeface="MS PGothic" charset="0"/>
        <a:sym typeface="Trebuchet MS" charset="0"/>
      </a:defRPr>
    </a:lvl4pPr>
    <a:lvl5pPr marL="1828800" algn="l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Trebuchet MS" charset="0"/>
        <a:ea typeface="MS PGothic" charset="0"/>
        <a:cs typeface="MS PGothic" charset="0"/>
        <a:sym typeface="Trebuchet MS" charset="0"/>
      </a:defRPr>
    </a:lvl5pPr>
    <a:lvl6pPr marL="2286000" algn="l" defTabSz="457200" rtl="0" eaLnBrk="1" latinLnBrk="0" hangingPunct="1">
      <a:defRPr kern="1200">
        <a:solidFill>
          <a:srgbClr val="000000"/>
        </a:solidFill>
        <a:latin typeface="Trebuchet MS" charset="0"/>
        <a:ea typeface="MS PGothic" charset="0"/>
        <a:cs typeface="MS PGothic" charset="0"/>
        <a:sym typeface="Trebuchet MS" charset="0"/>
      </a:defRPr>
    </a:lvl6pPr>
    <a:lvl7pPr marL="2743200" algn="l" defTabSz="457200" rtl="0" eaLnBrk="1" latinLnBrk="0" hangingPunct="1">
      <a:defRPr kern="1200">
        <a:solidFill>
          <a:srgbClr val="000000"/>
        </a:solidFill>
        <a:latin typeface="Trebuchet MS" charset="0"/>
        <a:ea typeface="MS PGothic" charset="0"/>
        <a:cs typeface="MS PGothic" charset="0"/>
        <a:sym typeface="Trebuchet MS" charset="0"/>
      </a:defRPr>
    </a:lvl7pPr>
    <a:lvl8pPr marL="3200400" algn="l" defTabSz="457200" rtl="0" eaLnBrk="1" latinLnBrk="0" hangingPunct="1">
      <a:defRPr kern="1200">
        <a:solidFill>
          <a:srgbClr val="000000"/>
        </a:solidFill>
        <a:latin typeface="Trebuchet MS" charset="0"/>
        <a:ea typeface="MS PGothic" charset="0"/>
        <a:cs typeface="MS PGothic" charset="0"/>
        <a:sym typeface="Trebuchet MS" charset="0"/>
      </a:defRPr>
    </a:lvl8pPr>
    <a:lvl9pPr marL="3657600" algn="l" defTabSz="457200" rtl="0" eaLnBrk="1" latinLnBrk="0" hangingPunct="1">
      <a:defRPr kern="1200">
        <a:solidFill>
          <a:srgbClr val="000000"/>
        </a:solidFill>
        <a:latin typeface="Trebuchet MS" charset="0"/>
        <a:ea typeface="MS PGothic" charset="0"/>
        <a:cs typeface="MS PGothic" charset="0"/>
        <a:sym typeface="Trebuchet MS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6800"/>
    <a:srgbClr val="E47E19"/>
    <a:srgbClr val="00B000"/>
    <a:srgbClr val="61A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9" autoAdjust="0"/>
    <p:restoredTop sz="79691" autoAdjust="0"/>
  </p:normalViewPr>
  <p:slideViewPr>
    <p:cSldViewPr>
      <p:cViewPr varScale="1">
        <p:scale>
          <a:sx n="96" d="100"/>
          <a:sy n="96" d="100"/>
        </p:scale>
        <p:origin x="-17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6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>
                <a:sym typeface="Avenir Roman" charset="0"/>
              </a:rPr>
              <a:t>Click to edit Master text styles</a:t>
            </a:r>
          </a:p>
          <a:p>
            <a:pPr lvl="1"/>
            <a:r>
              <a:rPr lang="en-US" noProof="0" smtClean="0">
                <a:sym typeface="Avenir Roman" charset="0"/>
              </a:rPr>
              <a:t>Second level</a:t>
            </a:r>
          </a:p>
          <a:p>
            <a:pPr lvl="2"/>
            <a:r>
              <a:rPr lang="en-US" noProof="0" smtClean="0">
                <a:sym typeface="Avenir Roman" charset="0"/>
              </a:rPr>
              <a:t>Third level</a:t>
            </a:r>
          </a:p>
          <a:p>
            <a:pPr lvl="3"/>
            <a:r>
              <a:rPr lang="en-US" noProof="0" smtClean="0">
                <a:sym typeface="Avenir Roman" charset="0"/>
              </a:rPr>
              <a:t>Fourth level</a:t>
            </a:r>
          </a:p>
          <a:p>
            <a:pPr lvl="4"/>
            <a:r>
              <a:rPr lang="en-US" noProof="0" smtClean="0">
                <a:sym typeface="Avenir Roman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64455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MS PGothic" pitchFamily="34" charset="-128"/>
        <a:cs typeface="Avenir Roman" charset="0"/>
        <a:sym typeface="Avenir Roman" charset="0"/>
      </a:defRPr>
    </a:lvl1pPr>
    <a:lvl2pPr marL="2286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2pPr>
    <a:lvl3pPr marL="4572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3pPr>
    <a:lvl4pPr marL="6858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4pPr>
    <a:lvl5pPr marL="9144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>
              <a:lnSpc>
                <a:spcPct val="100000"/>
              </a:lnSpc>
            </a:pPr>
            <a:endParaRPr lang="en-US" sz="1200" dirty="0">
              <a:latin typeface="Trebuchet MS" charset="0"/>
              <a:ea typeface="MS PGothic" charset="0"/>
              <a:sym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817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>
              <a:lnSpc>
                <a:spcPct val="100000"/>
              </a:lnSpc>
            </a:pPr>
            <a:endParaRPr lang="en-US" sz="1200" dirty="0">
              <a:latin typeface="Trebuchet MS" charset="0"/>
              <a:ea typeface="MS PGothic" charset="0"/>
              <a:sym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55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>
              <a:lnSpc>
                <a:spcPct val="100000"/>
              </a:lnSpc>
            </a:pPr>
            <a:endParaRPr lang="en-US" sz="1200" dirty="0">
              <a:latin typeface="Trebuchet MS" charset="0"/>
              <a:ea typeface="MS PGothic" charset="0"/>
              <a:sym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55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>
              <a:lnSpc>
                <a:spcPct val="100000"/>
              </a:lnSpc>
            </a:pP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With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enterprise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class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databases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,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this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setup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is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known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to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scale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to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thousands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on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nodes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, and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this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is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one of the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most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common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deployment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setup. A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common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optimization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is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caching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data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from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reads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at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the service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level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for performance, but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unless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nodes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flush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their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caches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immediately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following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a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write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, the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reads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may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return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old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data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from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the cache.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However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, all the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writes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to the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database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must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be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transactional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.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Otherwise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, concurrent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writes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might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leave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the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database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in a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inconsistent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state.</a:t>
            </a:r>
            <a:endParaRPr lang="en-US" sz="1200" dirty="0">
              <a:latin typeface="Trebuchet MS" charset="0"/>
              <a:ea typeface="MS PGothic" charset="0"/>
              <a:sym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55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>
              <a:lnSpc>
                <a:spcPct val="100000"/>
              </a:lnSpc>
            </a:pP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One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downside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of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this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approach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is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that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if a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node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has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failed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, the sessions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associated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with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that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nodes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are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lost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and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need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to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be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restarted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. It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is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common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to couple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database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based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system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described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in scenario 2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with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sticky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sessions in practice,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where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session data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is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kept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in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memory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, but persistent data are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saved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into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a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database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.</a:t>
            </a:r>
            <a:endParaRPr lang="en-US" sz="1200" dirty="0">
              <a:latin typeface="Trebuchet MS" charset="0"/>
              <a:ea typeface="MS PGothic" charset="0"/>
              <a:sym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55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>
              <a:lnSpc>
                <a:spcPct val="100000"/>
              </a:lnSpc>
            </a:pP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As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seen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in the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previous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slides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,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Hazelcast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replaces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Tribes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as the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distributed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data management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framework</a:t>
            </a:r>
            <a:r>
              <a:rPr lang="fr-FR" sz="2400" kern="1200" baseline="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for WSO2 </a:t>
            </a:r>
            <a:r>
              <a:rPr lang="fr-FR" sz="2400" kern="1200" baseline="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products</a:t>
            </a:r>
            <a:r>
              <a:rPr lang="fr-FR" sz="2400" kern="1200" baseline="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baseline="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based</a:t>
            </a:r>
            <a:r>
              <a:rPr lang="fr-FR" sz="2400" kern="1200" baseline="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on </a:t>
            </a:r>
            <a:r>
              <a:rPr lang="fr-FR" sz="2400" kern="1200" baseline="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Carbon</a:t>
            </a:r>
            <a:r>
              <a:rPr lang="fr-FR" sz="2400" kern="1200" baseline="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4.2.0</a:t>
            </a:r>
            <a:endParaRPr lang="en-US" sz="1200" dirty="0">
              <a:latin typeface="Trebuchet MS" charset="0"/>
              <a:ea typeface="MS PGothic" charset="0"/>
              <a:sym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55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>
              <a:lnSpc>
                <a:spcPct val="100000"/>
              </a:lnSpc>
            </a:pPr>
            <a:r>
              <a:rPr lang="en-US" sz="12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Only management nodes are authorized to add new artifacts into the system or make configuration changes.</a:t>
            </a:r>
          </a:p>
          <a:p>
            <a:pPr eaLnBrk="1">
              <a:lnSpc>
                <a:spcPct val="100000"/>
              </a:lnSpc>
            </a:pPr>
            <a:endParaRPr lang="en-US" sz="1200" dirty="0" smtClean="0">
              <a:solidFill>
                <a:srgbClr val="404040"/>
              </a:solidFill>
              <a:latin typeface="Trebuchet MS" charset="0"/>
              <a:ea typeface="MS PGothic" charset="0"/>
              <a:sym typeface="Trebuchet MS Bold" charset="0"/>
            </a:endParaRPr>
          </a:p>
          <a:p>
            <a:pPr eaLnBrk="1">
              <a:lnSpc>
                <a:spcPct val="100000"/>
              </a:lnSpc>
            </a:pPr>
            <a:endParaRPr lang="en-US" sz="1200" dirty="0">
              <a:latin typeface="Trebuchet MS" charset="0"/>
              <a:ea typeface="MS PGothic" charset="0"/>
              <a:sym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55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>
              <a:lnSpc>
                <a:spcPct val="100000"/>
              </a:lnSpc>
            </a:pPr>
            <a:endParaRPr lang="en-US" sz="1200" dirty="0">
              <a:latin typeface="Trebuchet MS" charset="0"/>
              <a:ea typeface="MS PGothic" charset="0"/>
              <a:sym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55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>
              <a:lnSpc>
                <a:spcPct val="100000"/>
              </a:lnSpc>
            </a:pPr>
            <a:endParaRPr lang="en-US" sz="1200" dirty="0">
              <a:latin typeface="Trebuchet MS" charset="0"/>
              <a:ea typeface="MS PGothic" charset="0"/>
              <a:sym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55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>
              <a:lnSpc>
                <a:spcPct val="100000"/>
              </a:lnSpc>
            </a:pPr>
            <a:endParaRPr lang="en-US" sz="1200" dirty="0">
              <a:latin typeface="Trebuchet MS" charset="0"/>
              <a:ea typeface="MS PGothic" charset="0"/>
              <a:sym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55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If Deployment Synchronizer is not included in your product by default, you can add it by installing the above feature using the instructions in Installing Features.  </a:t>
            </a:r>
          </a:p>
          <a:p>
            <a:pPr eaLnBrk="1">
              <a:lnSpc>
                <a:spcPct val="100000"/>
              </a:lnSpc>
            </a:pPr>
            <a:endParaRPr lang="en-US" sz="1200" dirty="0">
              <a:latin typeface="Trebuchet MS" charset="0"/>
              <a:ea typeface="MS PGothic" charset="0"/>
              <a:sym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55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>
              <a:lnSpc>
                <a:spcPct val="100000"/>
              </a:lnSpc>
            </a:pPr>
            <a:endParaRPr lang="en-US" sz="1200" dirty="0">
              <a:latin typeface="Trebuchet MS" charset="0"/>
              <a:ea typeface="MS PGothic" charset="0"/>
              <a:sym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553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rebuchet MS" charset="0"/>
                <a:ea typeface="MS PGothic" charset="0"/>
                <a:sym typeface="Trebuchet MS" charset="0"/>
              </a:rPr>
              <a:t>When the number of artifacts in a repo gradually increase, the initial tenant loading time gradually gets higher. To</a:t>
            </a:r>
            <a:r>
              <a:rPr lang="en-US" sz="1200" baseline="0" dirty="0" smtClean="0">
                <a:latin typeface="Trebuchet MS" charset="0"/>
                <a:ea typeface="MS PGothic" charset="0"/>
                <a:sym typeface="Trebuchet MS" charset="0"/>
              </a:rPr>
              <a:t> circumvent that, </a:t>
            </a:r>
            <a:r>
              <a:rPr lang="en-US" sz="1200" dirty="0" smtClean="0">
                <a:latin typeface="Trebuchet MS" charset="0"/>
                <a:ea typeface="MS PGothic" charset="0"/>
                <a:sym typeface="Trebuchet MS" charset="0"/>
              </a:rPr>
              <a:t>Ghost deployment can be used. </a:t>
            </a:r>
          </a:p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rebuchet MS" charset="0"/>
              <a:ea typeface="MS PGothic" charset="0"/>
              <a:sym typeface="Trebuchet MS" charset="0"/>
            </a:endParaRPr>
          </a:p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rebuchet MS" charset="0"/>
                <a:ea typeface="MS PGothic" charset="0"/>
                <a:sym typeface="Trebuchet MS" charset="0"/>
              </a:rPr>
              <a:t>It is the process of loading ghost artifacts instead of checking out the entire SVN repository at the time a tenant loads. This increases the performance of the initial tenant loading time. </a:t>
            </a:r>
          </a:p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rebuchet MS" charset="0"/>
              <a:ea typeface="MS PGothic" charset="0"/>
              <a:sym typeface="Trebuchet MS" charset="0"/>
            </a:endParaRPr>
          </a:p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To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improve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the initial tenant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loading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time and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avoid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long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delays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and timeouts,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Ghost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meta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files of the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actual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artifacts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are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loaded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to the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repository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.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These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ghost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artifacts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are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lightweight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XML files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stored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in &lt;PRODUCT_HOME&gt;\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repository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\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deployment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\server,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with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metadata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references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to the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actual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artifacts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.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Loading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the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ghostified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formats of the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actual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artifacts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is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faster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, more efficient and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prevents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first-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request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timeouts and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delays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.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At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the time a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request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is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made for an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actual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artifact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, the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GhostDisptcher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issues a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DepSync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update of the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required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artifacts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only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.</a:t>
            </a:r>
            <a:endParaRPr lang="en-US" sz="1200" dirty="0">
              <a:latin typeface="Trebuchet MS" charset="0"/>
              <a:ea typeface="MS PGothic" charset="0"/>
              <a:sym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553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Trebuchet MS" charset="0"/>
              <a:ea typeface="MS PGothic" charset="0"/>
              <a:sym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553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Trebuchet MS" charset="0"/>
              <a:ea typeface="MS PGothic" charset="0"/>
              <a:sym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553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>
              <a:lnSpc>
                <a:spcPct val="100000"/>
              </a:lnSpc>
            </a:pPr>
            <a:r>
              <a:rPr lang="en-US" sz="12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Only management nodes are authorized to add new artifacts into the system or make configuration changes.</a:t>
            </a:r>
          </a:p>
          <a:p>
            <a:pPr eaLnBrk="1">
              <a:lnSpc>
                <a:spcPct val="100000"/>
              </a:lnSpc>
            </a:pPr>
            <a:endParaRPr lang="en-US" sz="1200" dirty="0" smtClean="0">
              <a:solidFill>
                <a:srgbClr val="404040"/>
              </a:solidFill>
              <a:latin typeface="Trebuchet MS" charset="0"/>
              <a:ea typeface="MS PGothic" charset="0"/>
              <a:sym typeface="Trebuchet MS Bold" charset="0"/>
            </a:endParaRPr>
          </a:p>
          <a:p>
            <a:pPr eaLnBrk="1">
              <a:lnSpc>
                <a:spcPct val="100000"/>
              </a:lnSpc>
            </a:pPr>
            <a:endParaRPr lang="en-US" sz="1200" dirty="0">
              <a:latin typeface="Trebuchet MS" charset="0"/>
              <a:ea typeface="MS PGothic" charset="0"/>
              <a:sym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553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indent="0" defTabSz="914400" eaLnBrk="1">
              <a:spcBef>
                <a:spcPts val="500"/>
              </a:spcBef>
              <a:buSzPct val="80000"/>
              <a:buFont typeface="Courier New" charset="0"/>
              <a:buNone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Details about the example of a clustered deployment:</a:t>
            </a:r>
          </a:p>
          <a:p>
            <a:pPr marL="600075" lvl="3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Two servers (in our example, we use two servers with IP addresses xxx.xxx.xxx.132 and xxx.xxx.xxx.206)</a:t>
            </a:r>
          </a:p>
          <a:p>
            <a:pPr marL="600075" lvl="3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One WSO2 Elastic Load Balancer (ELB) instance</a:t>
            </a:r>
          </a:p>
          <a:p>
            <a:pPr marL="600075" lvl="3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Three WSO2 AS instances as workers to handle service requests</a:t>
            </a:r>
          </a:p>
          <a:p>
            <a:pPr marL="600075" lvl="3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One WSO2 AS instance for managing configuration across the clustered nodes via Deployment Synchronizer</a:t>
            </a:r>
          </a:p>
          <a:p>
            <a:pPr marL="600075" lvl="3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A Subversion (SVN) repository</a:t>
            </a:r>
          </a:p>
          <a:p>
            <a:pPr eaLnBrk="1">
              <a:lnSpc>
                <a:spcPct val="100000"/>
              </a:lnSpc>
            </a:pPr>
            <a:endParaRPr lang="en-US" sz="1200" dirty="0" smtClean="0">
              <a:solidFill>
                <a:srgbClr val="404040"/>
              </a:solidFill>
              <a:latin typeface="Trebuchet MS" charset="0"/>
              <a:ea typeface="MS PGothic" charset="0"/>
              <a:sym typeface="Trebuchet MS Bold" charset="0"/>
            </a:endParaRPr>
          </a:p>
          <a:p>
            <a:pPr eaLnBrk="1">
              <a:lnSpc>
                <a:spcPct val="100000"/>
              </a:lnSpc>
            </a:pPr>
            <a:endParaRPr lang="en-US" sz="1200" dirty="0">
              <a:latin typeface="Trebuchet MS" charset="0"/>
              <a:ea typeface="MS PGothic" charset="0"/>
              <a:sym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553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>
              <a:lnSpc>
                <a:spcPct val="100000"/>
              </a:lnSpc>
            </a:pP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Although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those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steps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are for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clustering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WSO2 AS,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they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apply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to all WSO2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products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.</a:t>
            </a:r>
            <a:endParaRPr lang="en-US" sz="1200" dirty="0">
              <a:latin typeface="Trebuchet MS" charset="0"/>
              <a:ea typeface="MS PGothic" charset="0"/>
              <a:sym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553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>
              <a:lnSpc>
                <a:spcPct val="100000"/>
              </a:lnSpc>
            </a:pP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Although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those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steps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are for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clustering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WSO2 AS,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they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apply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to all WSO2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products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.</a:t>
            </a:r>
            <a:endParaRPr lang="en-US" sz="1200" dirty="0">
              <a:latin typeface="Trebuchet MS" charset="0"/>
              <a:ea typeface="MS PGothic" charset="0"/>
              <a:sym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553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>
              <a:lnSpc>
                <a:spcPct val="100000"/>
              </a:lnSpc>
            </a:pP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Although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those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steps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are for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clustering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WSO2 AS,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they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apply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 to all WSO2 </a:t>
            </a:r>
            <a:r>
              <a:rPr lang="fr-FR" sz="2400" kern="1200" dirty="0" err="1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products</a:t>
            </a:r>
            <a:r>
              <a:rPr lang="fr-FR" sz="2400" kern="1200" dirty="0" smtClean="0">
                <a:solidFill>
                  <a:srgbClr val="000000"/>
                </a:solidFill>
                <a:latin typeface="Avenir Roman" charset="0"/>
                <a:ea typeface="MS PGothic" pitchFamily="34" charset="-128"/>
                <a:cs typeface="Avenir Roman" charset="0"/>
                <a:sym typeface="Avenir Roman" charset="0"/>
              </a:rPr>
              <a:t>.</a:t>
            </a:r>
            <a:endParaRPr lang="en-US" sz="1200" dirty="0">
              <a:latin typeface="Trebuchet MS" charset="0"/>
              <a:ea typeface="MS PGothic" charset="0"/>
              <a:sym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553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970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077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1900" dirty="0">
                <a:ea typeface="MS PGothic" charset="0"/>
              </a:rPr>
              <a:t>You will notice that throughout the training slides, we constantly point you to the documentation. </a:t>
            </a:r>
          </a:p>
          <a:p>
            <a:pPr>
              <a:lnSpc>
                <a:spcPct val="105000"/>
              </a:lnSpc>
            </a:pPr>
            <a:r>
              <a:rPr lang="en-US" sz="1900" dirty="0">
                <a:ea typeface="MS PGothic" charset="0"/>
              </a:rPr>
              <a:t>In addition to examples and scenarios, our docs have every detail of every feature for you to explore.</a:t>
            </a:r>
          </a:p>
          <a:p>
            <a:pPr>
              <a:lnSpc>
                <a:spcPct val="105000"/>
              </a:lnSpc>
            </a:pPr>
            <a:r>
              <a:rPr lang="en-US" sz="1900" dirty="0">
                <a:ea typeface="MS PGothic" charset="0"/>
              </a:rPr>
              <a:t>In training, we will focus on the main use cases, but feel free to review docs to get all options/features.</a:t>
            </a:r>
          </a:p>
          <a:p>
            <a:pPr>
              <a:lnSpc>
                <a:spcPct val="105000"/>
              </a:lnSpc>
            </a:pPr>
            <a:endParaRPr lang="en-US" sz="1900" dirty="0">
              <a:ea typeface="MS PGothic" charset="0"/>
            </a:endParaRPr>
          </a:p>
          <a:p>
            <a:pPr>
              <a:lnSpc>
                <a:spcPct val="105000"/>
              </a:lnSpc>
            </a:pPr>
            <a:r>
              <a:rPr lang="en-US" sz="1900" dirty="0">
                <a:ea typeface="MS PGothic" charset="0"/>
              </a:rPr>
              <a:t>These links point to main documents – throughout the slides, there will be pointers to specific areas of these main documents.</a:t>
            </a:r>
          </a:p>
          <a:p>
            <a:pPr>
              <a:lnSpc>
                <a:spcPct val="105000"/>
              </a:lnSpc>
            </a:pPr>
            <a:endParaRPr lang="en-US" sz="1900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048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>
              <a:lnSpc>
                <a:spcPct val="100000"/>
              </a:lnSpc>
            </a:pPr>
            <a:endParaRPr lang="en-US" sz="1200" dirty="0">
              <a:latin typeface="Trebuchet MS" charset="0"/>
              <a:ea typeface="MS PGothic" charset="0"/>
              <a:sym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817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>
              <a:lnSpc>
                <a:spcPct val="100000"/>
              </a:lnSpc>
            </a:pPr>
            <a:endParaRPr lang="en-US" sz="1200" dirty="0">
              <a:latin typeface="Trebuchet MS" charset="0"/>
              <a:ea typeface="MS PGothic" charset="0"/>
              <a:sym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55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3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</a:rPr>
              <a:t>If the system has only 1 WKA member and this member goes down, the cluster breaks and the members will not be able to communicate with each other ! </a:t>
            </a:r>
          </a:p>
          <a:p>
            <a:pPr eaLnBrk="1">
              <a:lnSpc>
                <a:spcPct val="100000"/>
              </a:lnSpc>
            </a:pPr>
            <a:endParaRPr lang="en-US" sz="1200" dirty="0">
              <a:latin typeface="Trebuchet MS" charset="0"/>
              <a:ea typeface="MS PGothic" charset="0"/>
              <a:sym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55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>
              <a:lnSpc>
                <a:spcPct val="100000"/>
              </a:lnSpc>
            </a:pPr>
            <a:endParaRPr lang="en-US" sz="1200" dirty="0">
              <a:latin typeface="Trebuchet MS" charset="0"/>
              <a:ea typeface="MS PGothic" charset="0"/>
              <a:sym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55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>
              <a:lnSpc>
                <a:spcPct val="100000"/>
              </a:lnSpc>
            </a:pPr>
            <a:endParaRPr lang="en-US" sz="1200" dirty="0">
              <a:latin typeface="Trebuchet MS" charset="0"/>
              <a:ea typeface="MS PGothic" charset="0"/>
              <a:sym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55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>
              <a:lnSpc>
                <a:spcPct val="100000"/>
              </a:lnSpc>
            </a:pPr>
            <a:endParaRPr lang="en-US" sz="1200" dirty="0">
              <a:latin typeface="Trebuchet MS" charset="0"/>
              <a:ea typeface="MS PGothic" charset="0"/>
              <a:sym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55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>
              <a:lnSpc>
                <a:spcPct val="100000"/>
              </a:lnSpc>
            </a:pPr>
            <a:endParaRPr lang="en-US" sz="1200" dirty="0">
              <a:latin typeface="Trebuchet MS" charset="0"/>
              <a:ea typeface="MS PGothic" charset="0"/>
              <a:sym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55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3157F-8CD6-4144-A677-B7BC8897BBFE}" type="slidenum">
              <a:rPr lang="en-US"/>
              <a:pPr>
                <a:defRPr/>
              </a:pPr>
              <a:t>‹#›</a:t>
            </a:fld>
            <a:endParaRPr lang="en-US" sz="120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65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4D96B-4F5C-994F-B973-30D9ECE66332}" type="slidenum">
              <a:rPr lang="en-US"/>
              <a:pPr>
                <a:defRPr/>
              </a:pPr>
              <a:t>‹#›</a:t>
            </a:fld>
            <a:endParaRPr lang="en-US" sz="120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79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7338" y="1600200"/>
            <a:ext cx="2058987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2773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B344E-AB9D-4C41-A0ED-31281AAE14CE}" type="slidenum">
              <a:rPr lang="en-US"/>
              <a:pPr>
                <a:defRPr/>
              </a:pPr>
              <a:t>‹#›</a:t>
            </a:fld>
            <a:endParaRPr lang="en-US" sz="120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671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93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81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150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56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60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92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06838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836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B22D2-7008-3B46-AC25-51590FD042D7}" type="slidenum">
              <a:rPr lang="en-US"/>
              <a:pPr>
                <a:defRPr/>
              </a:pPr>
              <a:t>‹#›</a:t>
            </a:fld>
            <a:endParaRPr lang="en-US" sz="120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8089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Helvetica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87828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471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510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78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484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06585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3350" y="2492375"/>
            <a:ext cx="3124200" cy="346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950" y="2492375"/>
            <a:ext cx="3124200" cy="346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31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38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73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26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67F10-130C-5840-ACB0-A71CF8A7BF44}" type="slidenum">
              <a:rPr lang="en-US"/>
              <a:pPr>
                <a:defRPr/>
              </a:pPr>
              <a:t>‹#›</a:t>
            </a:fld>
            <a:endParaRPr lang="en-US" sz="120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5071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61316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Helvetica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07131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086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1925" y="938213"/>
            <a:ext cx="1943100" cy="50212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2625" y="938213"/>
            <a:ext cx="5676900" cy="50212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6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15526-93A0-4F44-809D-3E3A29DBF51A}" type="slidenum">
              <a:rPr lang="en-US"/>
              <a:pPr>
                <a:defRPr/>
              </a:pPr>
              <a:t>‹#›</a:t>
            </a:fld>
            <a:endParaRPr lang="en-US" sz="120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8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19A86-16C7-6C47-B97D-A5124D2C8D82}" type="slidenum">
              <a:rPr lang="en-US"/>
              <a:pPr>
                <a:defRPr/>
              </a:pPr>
              <a:t>‹#›</a:t>
            </a:fld>
            <a:endParaRPr lang="en-US" sz="120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35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BB35E-D652-5540-A6AC-3D578866F763}" type="slidenum">
              <a:rPr lang="en-US"/>
              <a:pPr>
                <a:defRPr/>
              </a:pPr>
              <a:t>‹#›</a:t>
            </a:fld>
            <a:endParaRPr lang="en-US" sz="120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83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43588-AAE6-924A-87C4-F9593B5DCA86}" type="slidenum">
              <a:rPr lang="en-US"/>
              <a:pPr>
                <a:defRPr/>
              </a:pPr>
              <a:t>‹#›</a:t>
            </a:fld>
            <a:endParaRPr lang="en-US" sz="120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67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A9A14-BB34-4547-8732-0BF4EF6CA00C}" type="slidenum">
              <a:rPr lang="en-US"/>
              <a:pPr>
                <a:defRPr/>
              </a:pPr>
              <a:t>‹#›</a:t>
            </a:fld>
            <a:endParaRPr lang="en-US" sz="120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09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Helvetica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27712-5157-C54F-96ED-C71CC3704F19}" type="slidenum">
              <a:rPr lang="en-US"/>
              <a:pPr>
                <a:defRPr/>
              </a:pPr>
              <a:t>‹#›</a:t>
            </a:fld>
            <a:endParaRPr lang="en-US" sz="120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23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image" Target="../media/image6.pn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4" Type="http://schemas.openxmlformats.org/officeDocument/2006/relationships/image" Target="../media/image3.png"/><Relationship Id="rId15" Type="http://schemas.openxmlformats.org/officeDocument/2006/relationships/hyperlink" Target="http://wso2.com/contact" TargetMode="External"/><Relationship Id="rId16" Type="http://schemas.openxmlformats.org/officeDocument/2006/relationships/hyperlink" Target="https://twitter.com/wso2" TargetMode="External"/><Relationship Id="rId17" Type="http://schemas.openxmlformats.org/officeDocument/2006/relationships/image" Target="../media/image4.png"/><Relationship Id="rId18" Type="http://schemas.openxmlformats.org/officeDocument/2006/relationships/hyperlink" Target="https://www.facebook.com/WSO2Inc" TargetMode="External"/><Relationship Id="rId19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7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466725" y="3355975"/>
            <a:ext cx="82296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5719" tIns="45719" rIns="45719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title style</a:t>
            </a:r>
          </a:p>
        </p:txBody>
      </p:sp>
      <p:sp>
        <p:nvSpPr>
          <p:cNvPr id="2" name="Rectangle 2"/>
          <p:cNvSpPr>
            <a:spLocks noGrp="1"/>
          </p:cNvSpPr>
          <p:nvPr>
            <p:ph type="sldNum" sz="quarter" idx="2"/>
          </p:nvPr>
        </p:nvSpPr>
        <p:spPr bwMode="auto">
          <a:xfrm>
            <a:off x="0" y="6540500"/>
            <a:ext cx="358775" cy="2682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45719" tIns="45719" rIns="45719" bIns="45719" numCol="1" anchor="ctr" anchorCtr="0" compatLnSpc="1">
            <a:prstTxWarp prst="textNoShape">
              <a:avLst/>
            </a:prstTxWarp>
          </a:bodyPr>
          <a:lstStyle>
            <a:lvl1pPr algn="r">
              <a:defRPr>
                <a:cs typeface="MS PGothic" charset="0"/>
              </a:defRPr>
            </a:lvl1pPr>
          </a:lstStyle>
          <a:p>
            <a:pPr>
              <a:defRPr/>
            </a:pPr>
            <a:fld id="{BC5C16BF-B4DC-2049-959E-9854BBA79527}" type="slidenum">
              <a:rPr lang="en-US"/>
              <a:pPr>
                <a:defRPr/>
              </a:pPr>
              <a:t>‹#›</a:t>
            </a:fld>
            <a:endParaRPr lang="en-US" sz="1200">
              <a:solidFill>
                <a:srgbClr val="D9D9D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/>
          <a:ea typeface="MS PGothic" pitchFamily="34" charset="-128"/>
          <a:cs typeface="+mj-cs"/>
          <a:sym typeface="Helvetic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MS PGothic" pitchFamily="34" charset="-128"/>
          <a:cs typeface="Helvetica" charset="0"/>
          <a:sym typeface="Helvetic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MS PGothic" pitchFamily="34" charset="-128"/>
          <a:cs typeface="Helvetica" charset="0"/>
          <a:sym typeface="Helvetic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MS PGothic" pitchFamily="34" charset="-128"/>
          <a:cs typeface="Helvetica" charset="0"/>
          <a:sym typeface="Helvetic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MS PGothic" pitchFamily="34" charset="-128"/>
          <a:cs typeface="Helvetica" charset="0"/>
          <a:sym typeface="Helvetica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buChar char="•"/>
        <a:defRPr sz="1200">
          <a:solidFill>
            <a:srgbClr val="000000"/>
          </a:solidFill>
          <a:latin typeface="+mn-lt"/>
          <a:ea typeface="MS PGothic" pitchFamily="34" charset="-128"/>
          <a:cs typeface="+mn-cs"/>
          <a:sym typeface="Helvetica" charset="0"/>
        </a:defRPr>
      </a:lvl1pPr>
      <a:lvl2pPr marL="228600" indent="228600" algn="l" defTabSz="457200" rtl="0" eaLnBrk="0" fontAlgn="base" hangingPunct="0">
        <a:spcBef>
          <a:spcPct val="0"/>
        </a:spcBef>
        <a:spcAft>
          <a:spcPct val="0"/>
        </a:spcAft>
        <a:buChar char="–"/>
        <a:defRPr sz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2pPr>
      <a:lvl3pPr marL="457200" indent="457200" algn="l" defTabSz="457200" rtl="0" eaLnBrk="0" fontAlgn="base" hangingPunct="0">
        <a:spcBef>
          <a:spcPct val="0"/>
        </a:spcBef>
        <a:spcAft>
          <a:spcPct val="0"/>
        </a:spcAft>
        <a:buChar char="•"/>
        <a:defRPr sz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3pPr>
      <a:lvl4pPr marL="685800" indent="685800" algn="l" defTabSz="457200" rtl="0" eaLnBrk="0" fontAlgn="base" hangingPunct="0">
        <a:spcBef>
          <a:spcPct val="0"/>
        </a:spcBef>
        <a:spcAft>
          <a:spcPct val="0"/>
        </a:spcAft>
        <a:buChar char="–"/>
        <a:defRPr sz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4pPr>
      <a:lvl5pPr marL="914400" indent="914400" algn="l" defTabSz="457200" rtl="0" eaLnBrk="0" fontAlgn="base" hangingPunct="0">
        <a:spcBef>
          <a:spcPct val="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5pPr>
      <a:lvl6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6pPr>
      <a:lvl7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7pPr>
      <a:lvl8pPr marL="22860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8pPr>
      <a:lvl9pPr marL="2743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 descr="image4.pn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825" y="4508500"/>
            <a:ext cx="4779963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13315" name="AutoShape 2">
            <a:hlinkClick r:id="rId15"/>
          </p:cNvPr>
          <p:cNvSpPr>
            <a:spLocks/>
          </p:cNvSpPr>
          <p:nvPr/>
        </p:nvSpPr>
        <p:spPr bwMode="auto">
          <a:xfrm>
            <a:off x="466725" y="5732463"/>
            <a:ext cx="1323975" cy="35083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19" tIns="45719" rIns="45719" bIns="45719"/>
          <a:lstStyle/>
          <a:p>
            <a:r>
              <a:rPr lang="en-US">
                <a:solidFill>
                  <a:srgbClr val="FF6600"/>
                </a:solidFill>
                <a:latin typeface="Arial" charset="0"/>
                <a:cs typeface="Trebuchet MS" charset="0"/>
                <a:sym typeface="Arial" charset="0"/>
              </a:rPr>
              <a:t>Contact us !</a:t>
            </a:r>
            <a:endParaRPr lang="en-US">
              <a:cs typeface="Trebuchet MS" charset="0"/>
            </a:endParaRPr>
          </a:p>
        </p:txBody>
      </p:sp>
      <p:pic>
        <p:nvPicPr>
          <p:cNvPr id="13316" name="Picture 3" descr="image5.pdf">
            <a:hlinkClick r:id="rId16"/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6019800"/>
            <a:ext cx="7207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pic>
        <p:nvPicPr>
          <p:cNvPr id="13317" name="Picture 4" descr="image6.pdf">
            <a:hlinkClick r:id="rId18"/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6164263"/>
            <a:ext cx="3937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pic>
        <p:nvPicPr>
          <p:cNvPr id="13318" name="Picture 5" descr="Customer-logos.png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547688"/>
            <a:ext cx="72009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/>
          <a:ea typeface="MS PGothic" pitchFamily="34" charset="-128"/>
          <a:cs typeface="+mj-cs"/>
          <a:sym typeface="Helvetic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MS PGothic" pitchFamily="34" charset="-128"/>
          <a:cs typeface="Helvetica" charset="0"/>
          <a:sym typeface="Helvetic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MS PGothic" pitchFamily="34" charset="-128"/>
          <a:cs typeface="Helvetica" charset="0"/>
          <a:sym typeface="Helvetic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MS PGothic" pitchFamily="34" charset="-128"/>
          <a:cs typeface="Helvetica" charset="0"/>
          <a:sym typeface="Helvetic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MS PGothic" pitchFamily="34" charset="-128"/>
          <a:cs typeface="Helvetica" charset="0"/>
          <a:sym typeface="Helvetica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buChar char="•"/>
        <a:defRPr sz="1200">
          <a:solidFill>
            <a:srgbClr val="000000"/>
          </a:solidFill>
          <a:latin typeface="+mn-lt"/>
          <a:ea typeface="MS PGothic" pitchFamily="34" charset="-128"/>
          <a:cs typeface="+mn-cs"/>
          <a:sym typeface="Helvetica" charset="0"/>
        </a:defRPr>
      </a:lvl1pPr>
      <a:lvl2pPr marL="228600" indent="228600" algn="l" defTabSz="457200" rtl="0" eaLnBrk="0" fontAlgn="base" hangingPunct="0">
        <a:spcBef>
          <a:spcPct val="0"/>
        </a:spcBef>
        <a:spcAft>
          <a:spcPct val="0"/>
        </a:spcAft>
        <a:buChar char="–"/>
        <a:defRPr sz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2pPr>
      <a:lvl3pPr marL="457200" indent="457200" algn="l" defTabSz="457200" rtl="0" eaLnBrk="0" fontAlgn="base" hangingPunct="0">
        <a:spcBef>
          <a:spcPct val="0"/>
        </a:spcBef>
        <a:spcAft>
          <a:spcPct val="0"/>
        </a:spcAft>
        <a:buChar char="•"/>
        <a:defRPr sz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3pPr>
      <a:lvl4pPr marL="685800" indent="685800" algn="l" defTabSz="457200" rtl="0" eaLnBrk="0" fontAlgn="base" hangingPunct="0">
        <a:spcBef>
          <a:spcPct val="0"/>
        </a:spcBef>
        <a:spcAft>
          <a:spcPct val="0"/>
        </a:spcAft>
        <a:buChar char="–"/>
        <a:defRPr sz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4pPr>
      <a:lvl5pPr marL="914400" indent="914400" algn="l" defTabSz="457200" rtl="0" eaLnBrk="0" fontAlgn="base" hangingPunct="0">
        <a:spcBef>
          <a:spcPct val="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5pPr>
      <a:lvl6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6pPr>
      <a:lvl7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7pPr>
      <a:lvl8pPr marL="22860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8pPr>
      <a:lvl9pPr marL="2743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/>
          </p:cNvSpPr>
          <p:nvPr>
            <p:ph type="title"/>
          </p:nvPr>
        </p:nvSpPr>
        <p:spPr bwMode="auto">
          <a:xfrm>
            <a:off x="682625" y="938213"/>
            <a:ext cx="7772400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5719" tIns="45719" rIns="45719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title style</a:t>
            </a:r>
          </a:p>
        </p:txBody>
      </p:sp>
      <p:sp>
        <p:nvSpPr>
          <p:cNvPr id="14339" name="Rectangle 2"/>
          <p:cNvSpPr>
            <a:spLocks noGrp="1"/>
          </p:cNvSpPr>
          <p:nvPr>
            <p:ph type="body" idx="1"/>
          </p:nvPr>
        </p:nvSpPr>
        <p:spPr bwMode="auto">
          <a:xfrm>
            <a:off x="1403350" y="2492375"/>
            <a:ext cx="64008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5719" tIns="45719" rIns="45719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text styles</a:t>
            </a:r>
          </a:p>
          <a:p>
            <a:pPr lvl="1"/>
            <a:r>
              <a:rPr lang="en-US">
                <a:sym typeface="Helvetica" charset="0"/>
              </a:rPr>
              <a:t>Second level</a:t>
            </a:r>
          </a:p>
          <a:p>
            <a:pPr lvl="2"/>
            <a:r>
              <a:rPr lang="en-US">
                <a:sym typeface="Helvetica" charset="0"/>
              </a:rPr>
              <a:t>Third level</a:t>
            </a:r>
          </a:p>
          <a:p>
            <a:pPr lvl="3"/>
            <a:r>
              <a:rPr lang="en-US">
                <a:sym typeface="Helvetica" charset="0"/>
              </a:rPr>
              <a:t>Fourth level</a:t>
            </a:r>
          </a:p>
          <a:p>
            <a:pPr lvl="4"/>
            <a:r>
              <a:rPr lang="en-US">
                <a:sym typeface="Helvetica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/>
          <a:ea typeface="MS PGothic" pitchFamily="34" charset="-128"/>
          <a:cs typeface="+mj-cs"/>
          <a:sym typeface="Helvetic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MS PGothic" pitchFamily="34" charset="-128"/>
          <a:cs typeface="Helvetica" charset="0"/>
          <a:sym typeface="Helvetic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MS PGothic" pitchFamily="34" charset="-128"/>
          <a:cs typeface="Helvetica" charset="0"/>
          <a:sym typeface="Helvetic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MS PGothic" pitchFamily="34" charset="-128"/>
          <a:cs typeface="Helvetica" charset="0"/>
          <a:sym typeface="Helvetic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MS PGothic" pitchFamily="34" charset="-128"/>
          <a:cs typeface="Helvetica" charset="0"/>
          <a:sym typeface="Helvetica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Helvetica" charset="0"/>
          <a:cs typeface="Helvetica" charset="0"/>
          <a:sym typeface="Helvetica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buChar char="•"/>
        <a:defRPr sz="1200">
          <a:solidFill>
            <a:srgbClr val="000000"/>
          </a:solidFill>
          <a:latin typeface="+mn-lt"/>
          <a:ea typeface="MS PGothic" pitchFamily="34" charset="-128"/>
          <a:cs typeface="+mn-cs"/>
          <a:sym typeface="Helvetica" charset="0"/>
        </a:defRPr>
      </a:lvl1pPr>
      <a:lvl2pPr marL="228600" indent="228600" algn="l" defTabSz="457200" rtl="0" eaLnBrk="0" fontAlgn="base" hangingPunct="0">
        <a:spcBef>
          <a:spcPct val="0"/>
        </a:spcBef>
        <a:spcAft>
          <a:spcPct val="0"/>
        </a:spcAft>
        <a:buChar char="–"/>
        <a:defRPr sz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2pPr>
      <a:lvl3pPr marL="457200" indent="457200" algn="l" defTabSz="457200" rtl="0" eaLnBrk="0" fontAlgn="base" hangingPunct="0">
        <a:spcBef>
          <a:spcPct val="0"/>
        </a:spcBef>
        <a:spcAft>
          <a:spcPct val="0"/>
        </a:spcAft>
        <a:buChar char="•"/>
        <a:defRPr sz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3pPr>
      <a:lvl4pPr marL="685800" indent="685800" algn="l" defTabSz="457200" rtl="0" eaLnBrk="0" fontAlgn="base" hangingPunct="0">
        <a:spcBef>
          <a:spcPct val="0"/>
        </a:spcBef>
        <a:spcAft>
          <a:spcPct val="0"/>
        </a:spcAft>
        <a:buChar char="–"/>
        <a:defRPr sz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4pPr>
      <a:lvl5pPr marL="914400" indent="914400" algn="l" defTabSz="457200" rtl="0" eaLnBrk="0" fontAlgn="base" hangingPunct="0">
        <a:spcBef>
          <a:spcPct val="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5pPr>
      <a:lvl6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6pPr>
      <a:lvl7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7pPr>
      <a:lvl8pPr marL="22860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8pPr>
      <a:lvl9pPr marL="2743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svn.example.com/depsync.repo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svn.example.com/depsync.repo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wso2.org/" TargetMode="External"/><Relationship Id="rId4" Type="http://schemas.openxmlformats.org/officeDocument/2006/relationships/hyperlink" Target="https://docs.wso2.com/display/CLUSTER420/Clustering+WSO2+Product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2625" y="979488"/>
            <a:ext cx="7772400" cy="1470025"/>
          </a:xfrm>
        </p:spPr>
        <p:txBody>
          <a:bodyPr lIns="0" tIns="0" rIns="0" bIns="0"/>
          <a:lstStyle/>
          <a:p>
            <a:pPr algn="ctr" defTabSz="895350" eaLnBrk="1"/>
            <a:r>
              <a:rPr lang="en-US" sz="4700" dirty="0">
                <a:latin typeface="Trebuchet MS" charset="0"/>
                <a:ea typeface="MS PGothic" charset="0"/>
                <a:sym typeface="Trebuchet MS Bold" charset="0"/>
              </a:rPr>
              <a:t>WSO2 </a:t>
            </a:r>
            <a:r>
              <a:rPr lang="en-US" sz="4700" dirty="0" smtClean="0">
                <a:latin typeface="Trebuchet MS" charset="0"/>
                <a:ea typeface="MS PGothic" charset="0"/>
                <a:sym typeface="Trebuchet MS Bold" charset="0"/>
              </a:rPr>
              <a:t>Carbon</a:t>
            </a:r>
            <a:endParaRPr lang="en-US" dirty="0">
              <a:latin typeface="Trebuchet MS" charset="0"/>
              <a:ea typeface="MS PGothic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03350" y="2492375"/>
            <a:ext cx="6400800" cy="1752600"/>
          </a:xfrm>
        </p:spPr>
        <p:txBody>
          <a:bodyPr lIns="0" tIns="0" rIns="0" bIns="0"/>
          <a:lstStyle/>
          <a:p>
            <a:pPr marL="0" indent="0" algn="ctr" defTabSz="914400" eaLnBrk="1">
              <a:spcBef>
                <a:spcPts val="700"/>
              </a:spcBef>
              <a:buFontTx/>
              <a:buNone/>
            </a:pPr>
            <a:r>
              <a:rPr lang="en-US" sz="3200" i="1" dirty="0" smtClean="0">
                <a:solidFill>
                  <a:srgbClr val="262626"/>
                </a:solidFill>
                <a:latin typeface="Trebuchet MS" charset="0"/>
                <a:ea typeface="MS PGothic" charset="0"/>
                <a:sym typeface="Calibri" charset="0"/>
              </a:rPr>
              <a:t>Clustering</a:t>
            </a:r>
            <a:endParaRPr lang="en-US" dirty="0">
              <a:latin typeface="Trebuchet MS" charset="0"/>
              <a:ea typeface="MS PGothic" charset="0"/>
            </a:endParaRPr>
          </a:p>
        </p:txBody>
      </p:sp>
      <p:sp>
        <p:nvSpPr>
          <p:cNvPr id="28675" name="AutoShape 3"/>
          <p:cNvSpPr>
            <a:spLocks/>
          </p:cNvSpPr>
          <p:nvPr/>
        </p:nvSpPr>
        <p:spPr bwMode="auto">
          <a:xfrm>
            <a:off x="3562350" y="5300663"/>
            <a:ext cx="5400675" cy="44608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19" tIns="45719" rIns="45719" bIns="45719"/>
          <a:lstStyle/>
          <a:p>
            <a:pPr algn="r">
              <a:spcBef>
                <a:spcPts val="500"/>
              </a:spcBef>
            </a:pPr>
            <a:r>
              <a:rPr lang="en-US" sz="2400">
                <a:solidFill>
                  <a:srgbClr val="FFFFFF"/>
                </a:solidFill>
                <a:sym typeface="Trebuchet MS Bold" charset="0"/>
              </a:rPr>
              <a:t>WSO2 Training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"/>
          <p:cNvSpPr>
            <a:spLocks noGrp="1" noChangeArrowheads="1"/>
          </p:cNvSpPr>
          <p:nvPr>
            <p:ph type="title"/>
          </p:nvPr>
        </p:nvSpPr>
        <p:spPr>
          <a:xfrm>
            <a:off x="322263" y="39688"/>
            <a:ext cx="7581900" cy="796925"/>
          </a:xfrm>
        </p:spPr>
        <p:txBody>
          <a:bodyPr lIns="0" tIns="0" rIns="0" bIns="0"/>
          <a:lstStyle/>
          <a:p>
            <a:pPr defTabSz="914400" eaLnBrk="1"/>
            <a:r>
              <a:rPr lang="en-US" sz="3600" dirty="0" smtClean="0">
                <a:solidFill>
                  <a:srgbClr val="FF6600"/>
                </a:solidFill>
                <a:latin typeface="Trebuchet MS" charset="0"/>
                <a:ea typeface="MS PGothic" charset="0"/>
                <a:sym typeface="Trebuchet MS" charset="0"/>
              </a:rPr>
              <a:t>Clustering</a:t>
            </a:r>
            <a:endParaRPr lang="en-US" dirty="0">
              <a:latin typeface="Trebuchet MS" charset="0"/>
              <a:ea typeface="MS PGothic" charset="0"/>
            </a:endParaRPr>
          </a:p>
        </p:txBody>
      </p:sp>
      <p:sp>
        <p:nvSpPr>
          <p:cNvPr id="39939" name="Rectangle 11"/>
          <p:cNvSpPr>
            <a:spLocks noGrp="1" noChangeArrowheads="1"/>
          </p:cNvSpPr>
          <p:nvPr>
            <p:ph idx="1"/>
          </p:nvPr>
        </p:nvSpPr>
        <p:spPr>
          <a:xfrm>
            <a:off x="374650" y="1282700"/>
            <a:ext cx="8229600" cy="2070100"/>
          </a:xfrm>
        </p:spPr>
        <p:txBody>
          <a:bodyPr lIns="0" tIns="0" rIns="0" bIns="0"/>
          <a:lstStyle/>
          <a:p>
            <a:pPr marL="257175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4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For both HA and LB</a:t>
            </a:r>
            <a:endParaRPr lang="en-US" sz="2400" dirty="0">
              <a:solidFill>
                <a:srgbClr val="404040"/>
              </a:solidFill>
              <a:latin typeface="Trebuchet MS" charset="0"/>
              <a:ea typeface="MS PGothic" charset="0"/>
              <a:sym typeface="Trebuchet MS Bold" charset="0"/>
            </a:endParaRPr>
          </a:p>
          <a:p>
            <a:pPr marL="692150" lvl="1" indent="-234950" defTabSz="914400" eaLnBrk="1">
              <a:spcBef>
                <a:spcPts val="400"/>
              </a:spcBef>
              <a:buSzPct val="80000"/>
              <a:buFont typeface="Courier New" charset="0"/>
              <a:buChar char="o"/>
            </a:pPr>
            <a:endParaRPr lang="en-US" sz="2000" dirty="0" smtClean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  <a:sym typeface="Trebuchet MS" charset="0"/>
            </a:endParaRPr>
          </a:p>
          <a:p>
            <a:pPr marL="692150" lvl="1" indent="-234950" defTabSz="914400" eaLnBrk="1">
              <a:spcBef>
                <a:spcPts val="400"/>
              </a:spcBef>
              <a:buSzPct val="80000"/>
              <a:buFont typeface="Courier New" charset="0"/>
              <a:buChar char="o"/>
            </a:pP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Coupling the HA principle inside a cluster to a </a:t>
            </a: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LB 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principle between clusters</a:t>
            </a:r>
            <a:endParaRPr lang="en-US" sz="2000" dirty="0" smtClean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  <a:sym typeface="Trebuchet MS" charset="0"/>
            </a:endParaRPr>
          </a:p>
        </p:txBody>
      </p:sp>
      <p:sp>
        <p:nvSpPr>
          <p:cNvPr id="39940" name="AutoShape 12"/>
          <p:cNvSpPr>
            <a:spLocks/>
          </p:cNvSpPr>
          <p:nvPr/>
        </p:nvSpPr>
        <p:spPr bwMode="auto">
          <a:xfrm>
            <a:off x="0" y="6513513"/>
            <a:ext cx="358775" cy="26828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fld id="{3361D869-51AE-9D42-9BA1-AEC60738F631}" type="slidenum">
              <a:rPr lang="en-US" sz="1200">
                <a:solidFill>
                  <a:srgbClr val="D9D9D9"/>
                </a:solidFill>
              </a:rPr>
              <a:pPr algn="r"/>
              <a:t>10</a:t>
            </a:fld>
            <a:endParaRPr lang="en-US"/>
          </a:p>
        </p:txBody>
      </p:sp>
      <p:pic>
        <p:nvPicPr>
          <p:cNvPr id="2" name="Image 1" descr="Capture d’écran 2014-09-15 à 21.01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895600"/>
            <a:ext cx="4953000" cy="371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7193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"/>
          <p:cNvSpPr>
            <a:spLocks noGrp="1" noChangeArrowheads="1"/>
          </p:cNvSpPr>
          <p:nvPr>
            <p:ph type="title"/>
          </p:nvPr>
        </p:nvSpPr>
        <p:spPr>
          <a:xfrm>
            <a:off x="322263" y="39688"/>
            <a:ext cx="7581900" cy="796925"/>
          </a:xfrm>
        </p:spPr>
        <p:txBody>
          <a:bodyPr lIns="0" tIns="0" rIns="0" bIns="0"/>
          <a:lstStyle/>
          <a:p>
            <a:pPr defTabSz="914400" eaLnBrk="1"/>
            <a:r>
              <a:rPr lang="en-US" sz="3600" dirty="0" smtClean="0">
                <a:solidFill>
                  <a:srgbClr val="FF6600"/>
                </a:solidFill>
                <a:latin typeface="Trebuchet MS" charset="0"/>
                <a:ea typeface="MS PGothic" charset="0"/>
                <a:sym typeface="Trebuchet MS" charset="0"/>
              </a:rPr>
              <a:t>Clustering Patterns</a:t>
            </a:r>
            <a:endParaRPr lang="en-US" dirty="0">
              <a:latin typeface="Trebuchet MS" charset="0"/>
              <a:ea typeface="MS PGothic" charset="0"/>
            </a:endParaRPr>
          </a:p>
        </p:txBody>
      </p:sp>
      <p:sp>
        <p:nvSpPr>
          <p:cNvPr id="39940" name="AutoShape 12"/>
          <p:cNvSpPr>
            <a:spLocks/>
          </p:cNvSpPr>
          <p:nvPr/>
        </p:nvSpPr>
        <p:spPr bwMode="auto">
          <a:xfrm>
            <a:off x="0" y="6513513"/>
            <a:ext cx="358775" cy="26828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fld id="{3361D869-51AE-9D42-9BA1-AEC60738F631}" type="slidenum">
              <a:rPr lang="en-US" sz="1200">
                <a:solidFill>
                  <a:srgbClr val="D9D9D9"/>
                </a:solidFill>
              </a:rPr>
              <a:pPr algn="r"/>
              <a:t>11</a:t>
            </a:fld>
            <a:endParaRPr lang="en-US"/>
          </a:p>
        </p:txBody>
      </p:sp>
      <p:pic>
        <p:nvPicPr>
          <p:cNvPr id="7" name="Picture 2" descr="https://lh5.googleusercontent.com/gnoKJ4Laoiuy8elT305tn--EDUHOSln43v1euCZsARhRqlohpx94fc9HUxUHNF57ECsD7ObtLnqwAOh6pWn_q-Ice1nwfx5uOEaFfiaxZJAGp8C3wFLcYdeUTkISmwjtM2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371600"/>
            <a:ext cx="7426036" cy="3829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990424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"/>
          <p:cNvSpPr>
            <a:spLocks noGrp="1" noChangeArrowheads="1"/>
          </p:cNvSpPr>
          <p:nvPr>
            <p:ph type="title"/>
          </p:nvPr>
        </p:nvSpPr>
        <p:spPr>
          <a:xfrm>
            <a:off x="322263" y="39688"/>
            <a:ext cx="7581900" cy="796925"/>
          </a:xfrm>
        </p:spPr>
        <p:txBody>
          <a:bodyPr lIns="0" tIns="0" rIns="0" bIns="0"/>
          <a:lstStyle/>
          <a:p>
            <a:pPr defTabSz="914400" eaLnBrk="1"/>
            <a:r>
              <a:rPr lang="en-US" sz="3600" dirty="0" smtClean="0">
                <a:solidFill>
                  <a:srgbClr val="FF6600"/>
                </a:solidFill>
                <a:latin typeface="Trebuchet MS" charset="0"/>
                <a:ea typeface="MS PGothic" charset="0"/>
                <a:sym typeface="Trebuchet MS" charset="0"/>
              </a:rPr>
              <a:t>Clustering</a:t>
            </a:r>
            <a:endParaRPr lang="en-US" dirty="0">
              <a:latin typeface="Trebuchet MS" charset="0"/>
              <a:ea typeface="MS PGothic" charset="0"/>
            </a:endParaRPr>
          </a:p>
        </p:txBody>
      </p:sp>
      <p:sp>
        <p:nvSpPr>
          <p:cNvPr id="39939" name="Rectangle 11"/>
          <p:cNvSpPr>
            <a:spLocks noGrp="1" noChangeArrowheads="1"/>
          </p:cNvSpPr>
          <p:nvPr>
            <p:ph idx="1"/>
          </p:nvPr>
        </p:nvSpPr>
        <p:spPr>
          <a:xfrm>
            <a:off x="374650" y="1282700"/>
            <a:ext cx="8229600" cy="2070100"/>
          </a:xfrm>
        </p:spPr>
        <p:txBody>
          <a:bodyPr lIns="0" tIns="0" rIns="0" bIns="0"/>
          <a:lstStyle/>
          <a:p>
            <a:pPr marL="257175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4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(1) Independent nodes</a:t>
            </a:r>
            <a:endParaRPr lang="en-US" sz="2400" dirty="0">
              <a:solidFill>
                <a:srgbClr val="404040"/>
              </a:solidFill>
              <a:latin typeface="Trebuchet MS" charset="0"/>
              <a:ea typeface="MS PGothic" charset="0"/>
              <a:sym typeface="Trebuchet MS Bold" charset="0"/>
            </a:endParaRPr>
          </a:p>
          <a:p>
            <a:pPr marL="692150" lvl="1" indent="-234950" defTabSz="914400" eaLnBrk="1">
              <a:spcBef>
                <a:spcPts val="400"/>
              </a:spcBef>
              <a:buSzPct val="80000"/>
              <a:buFont typeface="Courier New" charset="0"/>
              <a:buChar char="o"/>
            </a:pPr>
            <a:endParaRPr lang="en-US" sz="2000" dirty="0" smtClean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  <a:sym typeface="Trebuchet MS" charset="0"/>
            </a:endParaRPr>
          </a:p>
          <a:p>
            <a:pPr marL="692150" lvl="1" indent="-234950" defTabSz="914400" eaLnBrk="1">
              <a:spcBef>
                <a:spcPts val="400"/>
              </a:spcBef>
              <a:buSzPct val="80000"/>
              <a:buFont typeface="Courier New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No state is shared between the cluster nodes</a:t>
            </a:r>
          </a:p>
          <a:p>
            <a:pPr marL="692150" lvl="1" indent="-234950" defTabSz="914400" eaLnBrk="1">
              <a:spcBef>
                <a:spcPts val="400"/>
              </a:spcBef>
              <a:buSzPct val="80000"/>
              <a:buFont typeface="Courier New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A Load Balancer is needed in front of the nodes, dispatching requests following given LB policies</a:t>
            </a:r>
          </a:p>
        </p:txBody>
      </p:sp>
      <p:sp>
        <p:nvSpPr>
          <p:cNvPr id="39940" name="AutoShape 12"/>
          <p:cNvSpPr>
            <a:spLocks/>
          </p:cNvSpPr>
          <p:nvPr/>
        </p:nvSpPr>
        <p:spPr bwMode="auto">
          <a:xfrm>
            <a:off x="0" y="6513513"/>
            <a:ext cx="358775" cy="26828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fld id="{3361D869-51AE-9D42-9BA1-AEC60738F631}" type="slidenum">
              <a:rPr lang="en-US" sz="1200">
                <a:solidFill>
                  <a:srgbClr val="D9D9D9"/>
                </a:solidFill>
              </a:rPr>
              <a:pPr algn="r"/>
              <a:t>12</a:t>
            </a:fld>
            <a:endParaRPr lang="en-US"/>
          </a:p>
        </p:txBody>
      </p:sp>
      <p:pic>
        <p:nvPicPr>
          <p:cNvPr id="3" name="Image 2" descr="Capture d’écran 2014-09-15 à 22.23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505200"/>
            <a:ext cx="4267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7283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"/>
          <p:cNvSpPr>
            <a:spLocks noGrp="1" noChangeArrowheads="1"/>
          </p:cNvSpPr>
          <p:nvPr>
            <p:ph type="title"/>
          </p:nvPr>
        </p:nvSpPr>
        <p:spPr>
          <a:xfrm>
            <a:off x="322263" y="39688"/>
            <a:ext cx="7581900" cy="796925"/>
          </a:xfrm>
        </p:spPr>
        <p:txBody>
          <a:bodyPr lIns="0" tIns="0" rIns="0" bIns="0"/>
          <a:lstStyle/>
          <a:p>
            <a:pPr defTabSz="914400" eaLnBrk="1"/>
            <a:r>
              <a:rPr lang="en-US" sz="3600" dirty="0" smtClean="0">
                <a:solidFill>
                  <a:srgbClr val="FF6600"/>
                </a:solidFill>
                <a:latin typeface="Trebuchet MS" charset="0"/>
                <a:ea typeface="MS PGothic" charset="0"/>
                <a:sym typeface="Trebuchet MS" charset="0"/>
              </a:rPr>
              <a:t>Clustering</a:t>
            </a:r>
            <a:endParaRPr lang="en-US" dirty="0">
              <a:latin typeface="Trebuchet MS" charset="0"/>
              <a:ea typeface="MS PGothic" charset="0"/>
            </a:endParaRPr>
          </a:p>
        </p:txBody>
      </p:sp>
      <p:sp>
        <p:nvSpPr>
          <p:cNvPr id="39939" name="Rectangle 11"/>
          <p:cNvSpPr>
            <a:spLocks noGrp="1" noChangeArrowheads="1"/>
          </p:cNvSpPr>
          <p:nvPr>
            <p:ph idx="1"/>
          </p:nvPr>
        </p:nvSpPr>
        <p:spPr>
          <a:xfrm>
            <a:off x="374650" y="1282700"/>
            <a:ext cx="8229600" cy="2374900"/>
          </a:xfrm>
        </p:spPr>
        <p:txBody>
          <a:bodyPr lIns="0" tIns="0" rIns="0" bIns="0"/>
          <a:lstStyle/>
          <a:p>
            <a:pPr marL="257175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4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(2) Shared Database</a:t>
            </a:r>
            <a:endParaRPr lang="en-US" sz="2400" dirty="0">
              <a:solidFill>
                <a:srgbClr val="404040"/>
              </a:solidFill>
              <a:latin typeface="Trebuchet MS" charset="0"/>
              <a:ea typeface="MS PGothic" charset="0"/>
              <a:sym typeface="Trebuchet MS Bold" charset="0"/>
            </a:endParaRPr>
          </a:p>
          <a:p>
            <a:pPr marL="692150" lvl="1" indent="-234950" defTabSz="914400" eaLnBrk="1">
              <a:spcBef>
                <a:spcPts val="400"/>
              </a:spcBef>
              <a:buSzPct val="80000"/>
              <a:buFont typeface="Courier New" charset="0"/>
              <a:buChar char="o"/>
            </a:pPr>
            <a:endParaRPr lang="en-US" sz="2000" dirty="0" smtClean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  <a:sym typeface="Trebuchet MS" charset="0"/>
            </a:endParaRPr>
          </a:p>
          <a:p>
            <a:pPr marL="692150" lvl="1" indent="-234950" defTabSz="914400" eaLnBrk="1">
              <a:spcBef>
                <a:spcPts val="400"/>
              </a:spcBef>
              <a:buSzPct val="80000"/>
              <a:buFont typeface="Courier New" charset="0"/>
              <a:buChar char="o"/>
            </a:pP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All the nodes of the cluster are connected to the same database</a:t>
            </a:r>
          </a:p>
          <a:p>
            <a:pPr marL="692150" lvl="1" indent="-234950" defTabSz="914400" eaLnBrk="1">
              <a:spcBef>
                <a:spcPts val="400"/>
              </a:spcBef>
              <a:buSzPct val="80000"/>
              <a:buFont typeface="Courier New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Services hosted in the nodes are stateless</a:t>
            </a:r>
          </a:p>
          <a:p>
            <a:pPr marL="692150" lvl="1" indent="-234950" defTabSz="914400" eaLnBrk="1">
              <a:spcBef>
                <a:spcPts val="400"/>
              </a:spcBef>
              <a:buSzPct val="80000"/>
              <a:buFont typeface="Courier New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The application state is stored in a database</a:t>
            </a:r>
          </a:p>
          <a:p>
            <a:pPr marL="692150" lvl="1" indent="-234950" defTabSz="914400" eaLnBrk="1">
              <a:spcBef>
                <a:spcPts val="400"/>
              </a:spcBef>
              <a:buSzPct val="80000"/>
              <a:buFont typeface="Courier New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System 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can scale up till the database is </a:t>
            </a: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overwhelmed</a:t>
            </a:r>
          </a:p>
        </p:txBody>
      </p:sp>
      <p:sp>
        <p:nvSpPr>
          <p:cNvPr id="39940" name="AutoShape 12"/>
          <p:cNvSpPr>
            <a:spLocks/>
          </p:cNvSpPr>
          <p:nvPr/>
        </p:nvSpPr>
        <p:spPr bwMode="auto">
          <a:xfrm>
            <a:off x="0" y="6513513"/>
            <a:ext cx="358775" cy="26828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fld id="{3361D869-51AE-9D42-9BA1-AEC60738F631}" type="slidenum">
              <a:rPr lang="en-US" sz="1200">
                <a:solidFill>
                  <a:srgbClr val="D9D9D9"/>
                </a:solidFill>
              </a:rPr>
              <a:pPr algn="r"/>
              <a:t>13</a:t>
            </a:fld>
            <a:endParaRPr lang="en-US"/>
          </a:p>
        </p:txBody>
      </p:sp>
      <p:pic>
        <p:nvPicPr>
          <p:cNvPr id="2" name="Image 1" descr="Capture d’écran 2014-09-15 à 22.31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733800"/>
            <a:ext cx="54229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1643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"/>
          <p:cNvSpPr>
            <a:spLocks noGrp="1" noChangeArrowheads="1"/>
          </p:cNvSpPr>
          <p:nvPr>
            <p:ph type="title"/>
          </p:nvPr>
        </p:nvSpPr>
        <p:spPr>
          <a:xfrm>
            <a:off x="322263" y="39688"/>
            <a:ext cx="7581900" cy="796925"/>
          </a:xfrm>
        </p:spPr>
        <p:txBody>
          <a:bodyPr lIns="0" tIns="0" rIns="0" bIns="0"/>
          <a:lstStyle/>
          <a:p>
            <a:pPr defTabSz="914400" eaLnBrk="1"/>
            <a:r>
              <a:rPr lang="en-US" sz="3600" dirty="0" smtClean="0">
                <a:solidFill>
                  <a:srgbClr val="FF6600"/>
                </a:solidFill>
                <a:latin typeface="Trebuchet MS" charset="0"/>
                <a:ea typeface="MS PGothic" charset="0"/>
                <a:sym typeface="Trebuchet MS" charset="0"/>
              </a:rPr>
              <a:t>Clustering</a:t>
            </a:r>
            <a:endParaRPr lang="en-US" dirty="0">
              <a:latin typeface="Trebuchet MS" charset="0"/>
              <a:ea typeface="MS PGothic" charset="0"/>
            </a:endParaRPr>
          </a:p>
        </p:txBody>
      </p:sp>
      <p:sp>
        <p:nvSpPr>
          <p:cNvPr id="39939" name="Rectangle 11"/>
          <p:cNvSpPr>
            <a:spLocks noGrp="1" noChangeArrowheads="1"/>
          </p:cNvSpPr>
          <p:nvPr>
            <p:ph idx="1"/>
          </p:nvPr>
        </p:nvSpPr>
        <p:spPr>
          <a:xfrm>
            <a:off x="374650" y="1282700"/>
            <a:ext cx="8229600" cy="2070100"/>
          </a:xfrm>
        </p:spPr>
        <p:txBody>
          <a:bodyPr lIns="0" tIns="0" rIns="0" bIns="0"/>
          <a:lstStyle/>
          <a:p>
            <a:pPr marL="257175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4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(3) Sticky sessions</a:t>
            </a:r>
            <a:endParaRPr lang="en-US" sz="2400" dirty="0">
              <a:solidFill>
                <a:srgbClr val="404040"/>
              </a:solidFill>
              <a:latin typeface="Trebuchet MS" charset="0"/>
              <a:ea typeface="MS PGothic" charset="0"/>
              <a:sym typeface="Trebuchet MS Bold" charset="0"/>
            </a:endParaRPr>
          </a:p>
          <a:p>
            <a:pPr marL="692150" lvl="1" indent="-234950" defTabSz="914400" eaLnBrk="1">
              <a:spcBef>
                <a:spcPts val="400"/>
              </a:spcBef>
              <a:buSzPct val="80000"/>
              <a:buFont typeface="Courier New" charset="0"/>
              <a:buChar char="o"/>
            </a:pPr>
            <a:endParaRPr lang="en-US" sz="2000" dirty="0" smtClean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  <a:sym typeface="Trebuchet MS" charset="0"/>
            </a:endParaRPr>
          </a:p>
          <a:p>
            <a:pPr marL="692150" lvl="1" indent="-234950" defTabSz="914400" eaLnBrk="1">
              <a:spcBef>
                <a:spcPts val="400"/>
              </a:spcBef>
              <a:buSzPct val="80000"/>
              <a:buFont typeface="Courier New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Requests from the same client are tied to a given session</a:t>
            </a:r>
          </a:p>
          <a:p>
            <a:pPr marL="692150" lvl="1" indent="-234950" defTabSz="914400" eaLnBrk="1">
              <a:spcBef>
                <a:spcPts val="400"/>
              </a:spcBef>
              <a:buSzPct val="80000"/>
              <a:buFont typeface="Courier New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This session is, in turn, tied to a given node, allowing requests to share the same state</a:t>
            </a:r>
          </a:p>
        </p:txBody>
      </p:sp>
      <p:sp>
        <p:nvSpPr>
          <p:cNvPr id="39940" name="AutoShape 12"/>
          <p:cNvSpPr>
            <a:spLocks/>
          </p:cNvSpPr>
          <p:nvPr/>
        </p:nvSpPr>
        <p:spPr bwMode="auto">
          <a:xfrm>
            <a:off x="0" y="6513513"/>
            <a:ext cx="358775" cy="26828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fld id="{3361D869-51AE-9D42-9BA1-AEC60738F631}" type="slidenum">
              <a:rPr lang="en-US" sz="1200">
                <a:solidFill>
                  <a:srgbClr val="D9D9D9"/>
                </a:solidFill>
              </a:rPr>
              <a:pPr algn="r"/>
              <a:t>14</a:t>
            </a:fld>
            <a:endParaRPr lang="en-US"/>
          </a:p>
        </p:txBody>
      </p:sp>
      <p:pic>
        <p:nvPicPr>
          <p:cNvPr id="2" name="Image 1" descr="Capture d’écran 2014-09-15 à 22.34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429000"/>
            <a:ext cx="42545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2663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"/>
          <p:cNvSpPr>
            <a:spLocks noGrp="1" noChangeArrowheads="1"/>
          </p:cNvSpPr>
          <p:nvPr>
            <p:ph type="title"/>
          </p:nvPr>
        </p:nvSpPr>
        <p:spPr>
          <a:xfrm>
            <a:off x="322263" y="39688"/>
            <a:ext cx="7581900" cy="796925"/>
          </a:xfrm>
        </p:spPr>
        <p:txBody>
          <a:bodyPr lIns="0" tIns="0" rIns="0" bIns="0"/>
          <a:lstStyle/>
          <a:p>
            <a:pPr defTabSz="914400" eaLnBrk="1"/>
            <a:r>
              <a:rPr lang="en-US" sz="3600" dirty="0" smtClean="0">
                <a:solidFill>
                  <a:srgbClr val="FF6600"/>
                </a:solidFill>
                <a:latin typeface="Trebuchet MS" charset="0"/>
                <a:ea typeface="MS PGothic" charset="0"/>
                <a:sym typeface="Trebuchet MS" charset="0"/>
              </a:rPr>
              <a:t>Clustering</a:t>
            </a:r>
            <a:endParaRPr lang="en-US" dirty="0">
              <a:latin typeface="Trebuchet MS" charset="0"/>
              <a:ea typeface="MS PGothic" charset="0"/>
            </a:endParaRPr>
          </a:p>
        </p:txBody>
      </p:sp>
      <p:sp>
        <p:nvSpPr>
          <p:cNvPr id="39939" name="Rectangle 11"/>
          <p:cNvSpPr>
            <a:spLocks noGrp="1" noChangeArrowheads="1"/>
          </p:cNvSpPr>
          <p:nvPr>
            <p:ph idx="1"/>
          </p:nvPr>
        </p:nvSpPr>
        <p:spPr>
          <a:xfrm>
            <a:off x="374650" y="1282700"/>
            <a:ext cx="8229600" cy="3136900"/>
          </a:xfrm>
        </p:spPr>
        <p:txBody>
          <a:bodyPr lIns="0" tIns="0" rIns="0" bIns="0"/>
          <a:lstStyle/>
          <a:p>
            <a:pPr marL="257175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4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(4) Full Replication</a:t>
            </a:r>
            <a:endParaRPr lang="en-US" sz="2400" dirty="0">
              <a:solidFill>
                <a:srgbClr val="404040"/>
              </a:solidFill>
              <a:latin typeface="Trebuchet MS" charset="0"/>
              <a:ea typeface="MS PGothic" charset="0"/>
              <a:sym typeface="Trebuchet MS Bold" charset="0"/>
            </a:endParaRPr>
          </a:p>
          <a:p>
            <a:pPr marL="692150" lvl="1" indent="-234950" defTabSz="914400" eaLnBrk="1">
              <a:spcBef>
                <a:spcPts val="400"/>
              </a:spcBef>
              <a:buSzPct val="80000"/>
              <a:buFont typeface="Courier New" charset="0"/>
              <a:buChar char="o"/>
            </a:pPr>
            <a:endParaRPr lang="en-US" sz="2000" dirty="0" smtClean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  <a:sym typeface="Trebuchet MS" charset="0"/>
            </a:endParaRPr>
          </a:p>
          <a:p>
            <a:pPr marL="692150" lvl="1" indent="-234950" defTabSz="914400" eaLnBrk="1">
              <a:spcBef>
                <a:spcPts val="400"/>
              </a:spcBef>
              <a:buSzPct val="80000"/>
              <a:buFont typeface="Courier New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Changes done in a given node are replicated into the other nodes of the cluster</a:t>
            </a:r>
          </a:p>
          <a:p>
            <a:pPr marL="920750" lvl="2" indent="-234950" defTabSz="914400" eaLnBrk="1">
              <a:spcBef>
                <a:spcPts val="400"/>
              </a:spcBef>
              <a:buSzPct val="80000"/>
              <a:buFont typeface="Courier New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Implemented using 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a some kind of group communication methods</a:t>
            </a: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.</a:t>
            </a:r>
          </a:p>
          <a:p>
            <a:pPr marL="692150" lvl="1" indent="-234950" defTabSz="914400" eaLnBrk="1">
              <a:spcBef>
                <a:spcPts val="400"/>
              </a:spcBef>
              <a:buSzPct val="80000"/>
              <a:buFont typeface="Courier New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Group 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Communication keeps track of the </a:t>
            </a: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cluster members. When 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a message is sent using group communication, it guarantees that all nodes in the current group will receive the message. </a:t>
            </a:r>
            <a:endParaRPr lang="en-US" sz="2000" dirty="0" smtClean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  <a:sym typeface="Trebuchet MS" charset="0"/>
            </a:endParaRPr>
          </a:p>
        </p:txBody>
      </p:sp>
      <p:sp>
        <p:nvSpPr>
          <p:cNvPr id="39940" name="AutoShape 12"/>
          <p:cNvSpPr>
            <a:spLocks/>
          </p:cNvSpPr>
          <p:nvPr/>
        </p:nvSpPr>
        <p:spPr bwMode="auto">
          <a:xfrm>
            <a:off x="0" y="6513513"/>
            <a:ext cx="358775" cy="26828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fld id="{3361D869-51AE-9D42-9BA1-AEC60738F631}" type="slidenum">
              <a:rPr lang="en-US" sz="1200">
                <a:solidFill>
                  <a:srgbClr val="D9D9D9"/>
                </a:solidFill>
              </a:rPr>
              <a:pPr algn="r"/>
              <a:t>15</a:t>
            </a:fld>
            <a:endParaRPr lang="en-US"/>
          </a:p>
        </p:txBody>
      </p:sp>
      <p:pic>
        <p:nvPicPr>
          <p:cNvPr id="2" name="Image 1" descr="Capture d’écran 2014-09-15 à 22.43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495800"/>
            <a:ext cx="3721100" cy="227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1643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"/>
          <p:cNvSpPr>
            <a:spLocks noGrp="1" noChangeArrowheads="1"/>
          </p:cNvSpPr>
          <p:nvPr>
            <p:ph type="title"/>
          </p:nvPr>
        </p:nvSpPr>
        <p:spPr>
          <a:xfrm>
            <a:off x="322263" y="39688"/>
            <a:ext cx="7581900" cy="796925"/>
          </a:xfrm>
        </p:spPr>
        <p:txBody>
          <a:bodyPr lIns="0" tIns="0" rIns="0" bIns="0"/>
          <a:lstStyle/>
          <a:p>
            <a:pPr defTabSz="914400" eaLnBrk="1"/>
            <a:r>
              <a:rPr lang="en-US" sz="3600" dirty="0" smtClean="0">
                <a:solidFill>
                  <a:srgbClr val="FF6600"/>
                </a:solidFill>
                <a:latin typeface="Trebuchet MS" charset="0"/>
                <a:ea typeface="MS PGothic" charset="0"/>
                <a:sym typeface="Trebuchet MS" charset="0"/>
              </a:rPr>
              <a:t>Manager/Worker Clustering Pattern</a:t>
            </a:r>
            <a:endParaRPr lang="en-US" dirty="0">
              <a:latin typeface="Trebuchet MS" charset="0"/>
              <a:ea typeface="MS PGothic" charset="0"/>
            </a:endParaRPr>
          </a:p>
        </p:txBody>
      </p:sp>
      <p:sp>
        <p:nvSpPr>
          <p:cNvPr id="39940" name="AutoShape 12"/>
          <p:cNvSpPr>
            <a:spLocks/>
          </p:cNvSpPr>
          <p:nvPr/>
        </p:nvSpPr>
        <p:spPr bwMode="auto">
          <a:xfrm>
            <a:off x="0" y="6513513"/>
            <a:ext cx="358775" cy="26828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fld id="{3361D869-51AE-9D42-9BA1-AEC60738F631}" type="slidenum">
              <a:rPr lang="en-US" sz="1200">
                <a:solidFill>
                  <a:srgbClr val="D9D9D9"/>
                </a:solidFill>
              </a:rPr>
              <a:pPr algn="r"/>
              <a:t>16</a:t>
            </a:fld>
            <a:endParaRPr lang="en-US"/>
          </a:p>
        </p:txBody>
      </p:sp>
      <p:pic>
        <p:nvPicPr>
          <p:cNvPr id="2" name="Image 1" descr="Capture d’écran 2014-09-15 à 23.45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95400"/>
            <a:ext cx="50038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5614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"/>
          <p:cNvSpPr>
            <a:spLocks noGrp="1" noChangeArrowheads="1"/>
          </p:cNvSpPr>
          <p:nvPr>
            <p:ph type="title"/>
          </p:nvPr>
        </p:nvSpPr>
        <p:spPr>
          <a:xfrm>
            <a:off x="322263" y="39688"/>
            <a:ext cx="7581900" cy="796925"/>
          </a:xfrm>
        </p:spPr>
        <p:txBody>
          <a:bodyPr lIns="0" tIns="0" rIns="0" bIns="0"/>
          <a:lstStyle/>
          <a:p>
            <a:pPr defTabSz="914400" eaLnBrk="1"/>
            <a:r>
              <a:rPr lang="en-US" sz="3600" dirty="0" smtClean="0">
                <a:solidFill>
                  <a:srgbClr val="FF6600"/>
                </a:solidFill>
                <a:latin typeface="Trebuchet MS" charset="0"/>
                <a:ea typeface="MS PGothic" charset="0"/>
                <a:sym typeface="Trebuchet MS" charset="0"/>
              </a:rPr>
              <a:t>Manager/Worker Clustering Pattern</a:t>
            </a:r>
            <a:endParaRPr lang="en-US" dirty="0">
              <a:latin typeface="Trebuchet MS" charset="0"/>
              <a:ea typeface="MS PGothic" charset="0"/>
            </a:endParaRPr>
          </a:p>
        </p:txBody>
      </p:sp>
      <p:sp>
        <p:nvSpPr>
          <p:cNvPr id="39939" name="Rectangle 11"/>
          <p:cNvSpPr>
            <a:spLocks noGrp="1" noChangeArrowheads="1"/>
          </p:cNvSpPr>
          <p:nvPr>
            <p:ph idx="1"/>
          </p:nvPr>
        </p:nvSpPr>
        <p:spPr>
          <a:xfrm>
            <a:off x="374650" y="838200"/>
            <a:ext cx="8229600" cy="5486400"/>
          </a:xfrm>
        </p:spPr>
        <p:txBody>
          <a:bodyPr lIns="0" tIns="0" rIns="0" bIns="0"/>
          <a:lstStyle/>
          <a:p>
            <a:pPr marL="257175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4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The manager node must be well-protected, separated from the other nodes (workers) of the cluster</a:t>
            </a:r>
          </a:p>
          <a:p>
            <a:pPr marL="257175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endParaRPr lang="en-US" sz="2000" dirty="0" smtClean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  <a:sym typeface="Trebuchet MS" charset="0"/>
            </a:endParaRPr>
          </a:p>
          <a:p>
            <a:pPr marL="371475" lvl="2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4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Advantages of this separation:</a:t>
            </a:r>
          </a:p>
          <a:p>
            <a:pPr marL="828675" lvl="4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i="1" dirty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Proper separation of concerns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: Management nodes specialize in management of the setup while worker nodes specialize in serving requests to deployment artifacts. </a:t>
            </a:r>
            <a:endParaRPr lang="en-US" sz="2000" dirty="0" smtClean="0">
              <a:solidFill>
                <a:srgbClr val="404040"/>
              </a:solidFill>
              <a:latin typeface="Trebuchet MS" charset="0"/>
              <a:ea typeface="MS PGothic" charset="0"/>
              <a:sym typeface="Trebuchet MS Bold" charset="0"/>
            </a:endParaRPr>
          </a:p>
          <a:p>
            <a:pPr marL="828675" lvl="4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i="1" dirty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Specific worker node tasks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: Worker nodes can only deploy artifacts and read configuration</a:t>
            </a: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.</a:t>
            </a:r>
          </a:p>
          <a:p>
            <a:pPr marL="828675" lvl="4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i="1" dirty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Less memory requirements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: There is a lower memory footprint in the worker nodes because the </a:t>
            </a:r>
            <a:r>
              <a:rPr lang="en-US" sz="2000" dirty="0" err="1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OSGi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 bundles related to the management console are not loaded</a:t>
            </a: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.</a:t>
            </a:r>
          </a:p>
          <a:p>
            <a:pPr marL="828675" lvl="4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i="1" dirty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Improved security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: Management nodes can be behind the internal firewall and be exposed to clients running within the organization only, while worker nodes can be exposed to external clients.</a:t>
            </a:r>
            <a:endParaRPr lang="en-US" sz="2000" dirty="0" smtClean="0">
              <a:solidFill>
                <a:srgbClr val="404040"/>
              </a:solidFill>
              <a:latin typeface="Trebuchet MS" charset="0"/>
              <a:ea typeface="MS PGothic" charset="0"/>
              <a:sym typeface="Trebuchet MS Bold" charset="0"/>
            </a:endParaRPr>
          </a:p>
        </p:txBody>
      </p:sp>
      <p:sp>
        <p:nvSpPr>
          <p:cNvPr id="39940" name="AutoShape 12"/>
          <p:cNvSpPr>
            <a:spLocks/>
          </p:cNvSpPr>
          <p:nvPr/>
        </p:nvSpPr>
        <p:spPr bwMode="auto">
          <a:xfrm>
            <a:off x="0" y="6513513"/>
            <a:ext cx="358775" cy="26828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fld id="{3361D869-51AE-9D42-9BA1-AEC60738F631}" type="slidenum">
              <a:rPr lang="en-US" sz="1200">
                <a:solidFill>
                  <a:srgbClr val="D9D9D9"/>
                </a:solidFill>
              </a:rPr>
              <a:pPr algn="r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4064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"/>
          <p:cNvSpPr>
            <a:spLocks noGrp="1" noChangeArrowheads="1"/>
          </p:cNvSpPr>
          <p:nvPr>
            <p:ph type="title"/>
          </p:nvPr>
        </p:nvSpPr>
        <p:spPr>
          <a:xfrm>
            <a:off x="322263" y="39688"/>
            <a:ext cx="7581900" cy="796925"/>
          </a:xfrm>
        </p:spPr>
        <p:txBody>
          <a:bodyPr lIns="0" tIns="0" rIns="0" bIns="0"/>
          <a:lstStyle/>
          <a:p>
            <a:pPr defTabSz="914400" eaLnBrk="1"/>
            <a:r>
              <a:rPr lang="en-US" sz="3600" dirty="0" smtClean="0">
                <a:solidFill>
                  <a:srgbClr val="FF6600"/>
                </a:solidFill>
                <a:latin typeface="Trebuchet MS" charset="0"/>
                <a:ea typeface="MS PGothic" charset="0"/>
                <a:sym typeface="Trebuchet MS" charset="0"/>
              </a:rPr>
              <a:t>Deployment Synchronizer</a:t>
            </a:r>
            <a:endParaRPr lang="en-US" dirty="0">
              <a:latin typeface="Trebuchet MS" charset="0"/>
              <a:ea typeface="MS PGothic" charset="0"/>
            </a:endParaRPr>
          </a:p>
        </p:txBody>
      </p:sp>
      <p:sp>
        <p:nvSpPr>
          <p:cNvPr id="39939" name="Rectangle 11"/>
          <p:cNvSpPr>
            <a:spLocks noGrp="1" noChangeArrowheads="1"/>
          </p:cNvSpPr>
          <p:nvPr>
            <p:ph idx="1"/>
          </p:nvPr>
        </p:nvSpPr>
        <p:spPr>
          <a:xfrm>
            <a:off x="374650" y="1282700"/>
            <a:ext cx="8229600" cy="5118100"/>
          </a:xfrm>
        </p:spPr>
        <p:txBody>
          <a:bodyPr lIns="0" tIns="0" rIns="0" bIns="0"/>
          <a:lstStyle/>
          <a:p>
            <a:pPr marL="257175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Deployment Synchronizer provides capability to synchronize deployment artifacts </a:t>
            </a: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across cluster nodes</a:t>
            </a:r>
          </a:p>
          <a:p>
            <a:pPr marL="257175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endParaRPr lang="en-US" sz="2000" dirty="0" smtClean="0">
              <a:solidFill>
                <a:srgbClr val="404040"/>
              </a:solidFill>
              <a:latin typeface="Trebuchet MS" charset="0"/>
              <a:ea typeface="MS PGothic" charset="0"/>
              <a:sym typeface="Trebuchet MS Bold" charset="0"/>
            </a:endParaRPr>
          </a:p>
          <a:p>
            <a:pPr marL="257175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All 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Carbon-based products use Deployment Synchronizer (</a:t>
            </a:r>
            <a:r>
              <a:rPr lang="en-US" sz="2000" dirty="0" err="1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DepSync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) to ensure the same status is maintained across all nodes in the cluster</a:t>
            </a: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.</a:t>
            </a:r>
          </a:p>
          <a:p>
            <a:pPr marL="257175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endParaRPr lang="en-US" sz="2000" dirty="0">
              <a:solidFill>
                <a:srgbClr val="404040"/>
              </a:solidFill>
              <a:latin typeface="Trebuchet MS" charset="0"/>
              <a:ea typeface="MS PGothic" charset="0"/>
              <a:sym typeface="Trebuchet MS Bold" charset="0"/>
            </a:endParaRPr>
          </a:p>
          <a:p>
            <a:pPr marL="257175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It maintains a central repository </a:t>
            </a: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of deployment configurations 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(mirroring the </a:t>
            </a:r>
            <a:r>
              <a:rPr lang="en-US" sz="1800" dirty="0">
                <a:solidFill>
                  <a:srgbClr val="404040"/>
                </a:solidFill>
                <a:latin typeface="Courier"/>
                <a:ea typeface="MS PGothic" charset="0"/>
                <a:cs typeface="Courier"/>
                <a:sym typeface="Trebuchet MS" charset="0"/>
              </a:rPr>
              <a:t>&lt;PRODUCT_HOME&gt;/repository/deployment/server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 </a:t>
            </a: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folder), 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and uses that repository to synchronize the nodes</a:t>
            </a: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.</a:t>
            </a:r>
          </a:p>
          <a:p>
            <a:pPr marL="257175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endParaRPr lang="en-US" sz="2000" dirty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  <a:sym typeface="Trebuchet MS" charset="0"/>
            </a:endParaRPr>
          </a:p>
          <a:p>
            <a:pPr marL="257175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A product's repository typically contains user-uploaded service archives, modules, service metadata, scheduled tasks etc. These artifacts are typically shared across multiples nodes in a cluster. </a:t>
            </a:r>
            <a:endParaRPr lang="en-US" sz="2000" dirty="0" smtClean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  <a:sym typeface="Trebuchet MS" charset="0"/>
            </a:endParaRPr>
          </a:p>
        </p:txBody>
      </p:sp>
      <p:sp>
        <p:nvSpPr>
          <p:cNvPr id="39940" name="AutoShape 12"/>
          <p:cNvSpPr>
            <a:spLocks/>
          </p:cNvSpPr>
          <p:nvPr/>
        </p:nvSpPr>
        <p:spPr bwMode="auto">
          <a:xfrm>
            <a:off x="0" y="6513513"/>
            <a:ext cx="358775" cy="26828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fld id="{3361D869-51AE-9D42-9BA1-AEC60738F631}" type="slidenum">
              <a:rPr lang="en-US" sz="1200">
                <a:solidFill>
                  <a:srgbClr val="D9D9D9"/>
                </a:solidFill>
              </a:rPr>
              <a:pPr algn="r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1469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"/>
          <p:cNvSpPr>
            <a:spLocks noGrp="1" noChangeArrowheads="1"/>
          </p:cNvSpPr>
          <p:nvPr>
            <p:ph type="title"/>
          </p:nvPr>
        </p:nvSpPr>
        <p:spPr>
          <a:xfrm>
            <a:off x="322263" y="39688"/>
            <a:ext cx="7581900" cy="796925"/>
          </a:xfrm>
        </p:spPr>
        <p:txBody>
          <a:bodyPr lIns="0" tIns="0" rIns="0" bIns="0"/>
          <a:lstStyle/>
          <a:p>
            <a:pPr defTabSz="914400" eaLnBrk="1"/>
            <a:r>
              <a:rPr lang="en-US" sz="3600" dirty="0" smtClean="0">
                <a:solidFill>
                  <a:srgbClr val="FF6600"/>
                </a:solidFill>
                <a:latin typeface="Trebuchet MS" charset="0"/>
                <a:ea typeface="MS PGothic" charset="0"/>
                <a:sym typeface="Trebuchet MS" charset="0"/>
              </a:rPr>
              <a:t>Deployment Synchronizer</a:t>
            </a:r>
            <a:endParaRPr lang="en-US" dirty="0">
              <a:latin typeface="Trebuchet MS" charset="0"/>
              <a:ea typeface="MS PGothic" charset="0"/>
            </a:endParaRPr>
          </a:p>
        </p:txBody>
      </p:sp>
      <p:sp>
        <p:nvSpPr>
          <p:cNvPr id="39940" name="AutoShape 12"/>
          <p:cNvSpPr>
            <a:spLocks/>
          </p:cNvSpPr>
          <p:nvPr/>
        </p:nvSpPr>
        <p:spPr bwMode="auto">
          <a:xfrm>
            <a:off x="0" y="6513513"/>
            <a:ext cx="358775" cy="26828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fld id="{3361D869-51AE-9D42-9BA1-AEC60738F631}" type="slidenum">
              <a:rPr lang="en-US" sz="1200">
                <a:solidFill>
                  <a:srgbClr val="D9D9D9"/>
                </a:solidFill>
              </a:rPr>
              <a:pPr algn="r"/>
              <a:t>19</a:t>
            </a:fld>
            <a:endParaRPr lang="en-US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3"/>
          <a:srcRect l="-6149" r="-6149"/>
          <a:stretch>
            <a:fillRect/>
          </a:stretch>
        </p:blipFill>
        <p:spPr>
          <a:xfrm>
            <a:off x="609600" y="15240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19146704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22263" y="39688"/>
            <a:ext cx="7581900" cy="796925"/>
          </a:xfrm>
        </p:spPr>
        <p:txBody>
          <a:bodyPr lIns="0" tIns="0" rIns="0" bIns="0"/>
          <a:lstStyle/>
          <a:p>
            <a:pPr defTabSz="914400" eaLnBrk="1"/>
            <a:r>
              <a:rPr lang="en-US" sz="3600" dirty="0">
                <a:solidFill>
                  <a:srgbClr val="FF6600"/>
                </a:solidFill>
                <a:latin typeface="Trebuchet MS" charset="0"/>
                <a:ea typeface="MS PGothic" charset="0"/>
                <a:sym typeface="Trebuchet MS" charset="0"/>
              </a:rPr>
              <a:t>What is </a:t>
            </a:r>
            <a:r>
              <a:rPr lang="en-US" sz="3600" dirty="0" smtClean="0">
                <a:solidFill>
                  <a:srgbClr val="FF6600"/>
                </a:solidFill>
                <a:latin typeface="Trebuchet MS" charset="0"/>
                <a:ea typeface="MS PGothic" charset="0"/>
                <a:sym typeface="Trebuchet MS" charset="0"/>
              </a:rPr>
              <a:t>a cluster?</a:t>
            </a:r>
            <a:endParaRPr lang="en-US" dirty="0">
              <a:latin typeface="Trebuchet MS" charset="0"/>
              <a:ea typeface="MS PGothic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374650" y="1268413"/>
            <a:ext cx="8229600" cy="5040312"/>
          </a:xfrm>
        </p:spPr>
        <p:txBody>
          <a:bodyPr lIns="0" tIns="0" rIns="0" bIns="0"/>
          <a:lstStyle/>
          <a:p>
            <a:pPr marL="257175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4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A cluster</a:t>
            </a:r>
          </a:p>
          <a:p>
            <a:pPr marL="457200" lvl="1" indent="0" defTabSz="914400" eaLnBrk="1">
              <a:spcBef>
                <a:spcPts val="400"/>
              </a:spcBef>
              <a:buSzPct val="80000"/>
              <a:buNone/>
            </a:pPr>
            <a:endParaRPr lang="en-US" sz="2000" dirty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  <a:sym typeface="Trebuchet MS" charset="0"/>
            </a:endParaRPr>
          </a:p>
          <a:p>
            <a:pPr marL="692150" lvl="1" indent="-234950" defTabSz="914400" eaLnBrk="1">
              <a:spcBef>
                <a:spcPts val="400"/>
              </a:spcBef>
              <a:buSzPct val="80000"/>
              <a:buFont typeface="Courier New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Should 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contain </a:t>
            </a:r>
            <a:r>
              <a:rPr lang="en-US" sz="2000" dirty="0">
                <a:solidFill>
                  <a:srgbClr val="E46C0A"/>
                </a:solidFill>
                <a:latin typeface="Trebuchet MS" charset="0"/>
                <a:ea typeface="MS PGothic" charset="0"/>
                <a:cs typeface="MS PGothic" charset="0"/>
                <a:sym typeface="Trebuchet MS" charset="0"/>
              </a:rPr>
              <a:t>two or more 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instances </a:t>
            </a: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(nodes) of 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a product that are configured to run within the same </a:t>
            </a: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domain, thus acting as if they are 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a </a:t>
            </a:r>
            <a:r>
              <a:rPr lang="en-US" sz="2000" dirty="0">
                <a:solidFill>
                  <a:srgbClr val="E46C0A"/>
                </a:solidFill>
                <a:latin typeface="Trebuchet MS" charset="0"/>
                <a:ea typeface="MS PGothic" charset="0"/>
                <a:cs typeface="MS PGothic" charset="0"/>
                <a:sym typeface="Trebuchet MS" charset="0"/>
              </a:rPr>
              <a:t>single instance</a:t>
            </a: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. </a:t>
            </a:r>
          </a:p>
          <a:p>
            <a:pPr marL="692150" lvl="1" indent="-234950" defTabSz="914400" eaLnBrk="1">
              <a:spcBef>
                <a:spcPts val="400"/>
              </a:spcBef>
              <a:buSzPct val="80000"/>
              <a:buFont typeface="Courier New" charset="0"/>
              <a:buChar char="o"/>
            </a:pPr>
            <a:endParaRPr lang="en-US" sz="2000" dirty="0" smtClean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  <a:sym typeface="Trebuchet MS" charset="0"/>
            </a:endParaRPr>
          </a:p>
          <a:p>
            <a:pPr marL="692150" lvl="1" indent="-234950" defTabSz="914400" eaLnBrk="1">
              <a:spcBef>
                <a:spcPts val="400"/>
              </a:spcBef>
              <a:buSzPct val="80000"/>
              <a:buFont typeface="Courier New" charset="0"/>
              <a:buChar char="o"/>
            </a:pP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The activities of the </a:t>
            </a: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nodes 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are orchestrated by "</a:t>
            </a:r>
            <a:r>
              <a:rPr lang="en-US" sz="2000" dirty="0">
                <a:solidFill>
                  <a:srgbClr val="E46C0A"/>
                </a:solidFill>
                <a:latin typeface="Trebuchet MS" charset="0"/>
                <a:ea typeface="MS PGothic" charset="0"/>
                <a:cs typeface="MS PGothic" charset="0"/>
                <a:sym typeface="Trebuchet MS" charset="0"/>
              </a:rPr>
              <a:t>clustering middleware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", a software layer that sits atop the nodes and allows the users to treat the cluster as </a:t>
            </a: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one 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cohesive computing </a:t>
            </a: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unit.</a:t>
            </a:r>
          </a:p>
          <a:p>
            <a:pPr marL="692150" lvl="1" indent="-234950" defTabSz="914400" eaLnBrk="1">
              <a:spcBef>
                <a:spcPts val="400"/>
              </a:spcBef>
              <a:buSzPct val="80000"/>
              <a:buFont typeface="Courier New" charset="0"/>
              <a:buChar char="o"/>
            </a:pPr>
            <a:endParaRPr lang="en-US" sz="2000" dirty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  <a:sym typeface="Trebuchet MS" charset="0"/>
            </a:endParaRPr>
          </a:p>
          <a:p>
            <a:pPr marL="692150" lvl="1" indent="-234950" defTabSz="914400" eaLnBrk="1">
              <a:spcBef>
                <a:spcPts val="400"/>
              </a:spcBef>
              <a:buSzPct val="80000"/>
              <a:buFont typeface="Courier New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Clustering 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relies on a centralized management approach which makes the nodes available as orchestrated shared servers. </a:t>
            </a:r>
            <a:endParaRPr lang="en-US" sz="2000" dirty="0" smtClean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  <a:sym typeface="Trebuchet MS" charset="0"/>
            </a:endParaRPr>
          </a:p>
        </p:txBody>
      </p:sp>
      <p:sp>
        <p:nvSpPr>
          <p:cNvPr id="37891" name="AutoShape 3"/>
          <p:cNvSpPr>
            <a:spLocks/>
          </p:cNvSpPr>
          <p:nvPr/>
        </p:nvSpPr>
        <p:spPr bwMode="auto">
          <a:xfrm>
            <a:off x="0" y="6513513"/>
            <a:ext cx="358775" cy="26828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fld id="{E4BDDF7C-81F8-B044-B050-57F61258B136}" type="slidenum">
              <a:rPr lang="en-US" sz="1200">
                <a:solidFill>
                  <a:srgbClr val="D9D9D9"/>
                </a:solidFill>
              </a:rPr>
              <a:pPr algn="r"/>
              <a:t>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"/>
          <p:cNvSpPr>
            <a:spLocks noGrp="1" noChangeArrowheads="1"/>
          </p:cNvSpPr>
          <p:nvPr>
            <p:ph type="title"/>
          </p:nvPr>
        </p:nvSpPr>
        <p:spPr>
          <a:xfrm>
            <a:off x="322263" y="39688"/>
            <a:ext cx="7581900" cy="796925"/>
          </a:xfrm>
        </p:spPr>
        <p:txBody>
          <a:bodyPr lIns="0" tIns="0" rIns="0" bIns="0"/>
          <a:lstStyle/>
          <a:p>
            <a:pPr defTabSz="914400" eaLnBrk="1"/>
            <a:r>
              <a:rPr lang="en-US" sz="3600" dirty="0" smtClean="0">
                <a:solidFill>
                  <a:srgbClr val="FF6600"/>
                </a:solidFill>
                <a:latin typeface="Trebuchet MS" charset="0"/>
                <a:ea typeface="MS PGothic" charset="0"/>
                <a:sym typeface="Trebuchet MS" charset="0"/>
              </a:rPr>
              <a:t>Deployment Synchronizer</a:t>
            </a:r>
            <a:endParaRPr lang="en-US" dirty="0">
              <a:latin typeface="Trebuchet MS" charset="0"/>
              <a:ea typeface="MS PGothic" charset="0"/>
            </a:endParaRPr>
          </a:p>
        </p:txBody>
      </p:sp>
      <p:sp>
        <p:nvSpPr>
          <p:cNvPr id="39939" name="Rectangle 11"/>
          <p:cNvSpPr>
            <a:spLocks noGrp="1" noChangeArrowheads="1"/>
          </p:cNvSpPr>
          <p:nvPr>
            <p:ph idx="1"/>
          </p:nvPr>
        </p:nvSpPr>
        <p:spPr>
          <a:xfrm>
            <a:off x="374650" y="1282700"/>
            <a:ext cx="8229600" cy="5118100"/>
          </a:xfrm>
        </p:spPr>
        <p:txBody>
          <a:bodyPr lIns="0" tIns="0" rIns="0" bIns="0"/>
          <a:lstStyle/>
          <a:p>
            <a:pPr marL="257175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This synchronization functionality is provided by the following feature in the WSO2 feature repository:</a:t>
            </a:r>
          </a:p>
          <a:p>
            <a:pPr marL="600075" lvl="3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Name: WSO2 Carbon - Deployment Synchronizer Feature </a:t>
            </a:r>
          </a:p>
          <a:p>
            <a:pPr marL="600075" lvl="3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Identifier: org.wso2.carbon.deployment.synchronizer.feature.group </a:t>
            </a:r>
          </a:p>
          <a:p>
            <a:pPr marL="257175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endParaRPr lang="en-US" sz="2000" dirty="0" smtClean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  <a:sym typeface="Trebuchet MS" charset="0"/>
            </a:endParaRPr>
          </a:p>
          <a:p>
            <a:pPr marL="257175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Deployment 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Synchronizer has the following user scenarios:</a:t>
            </a:r>
          </a:p>
          <a:p>
            <a:pPr marL="600075" lvl="3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Maintaining an up-to-date backup of the artifact repository.</a:t>
            </a:r>
          </a:p>
          <a:p>
            <a:pPr marL="600075" lvl="3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Sharing a single artifact repository among multiple servers in a cluster.</a:t>
            </a:r>
          </a:p>
          <a:p>
            <a:pPr marL="600075" lvl="3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Enforcing artifact updates to be deployed on a server at runtime.</a:t>
            </a:r>
            <a:endParaRPr lang="en-US" sz="2000" dirty="0" smtClean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  <a:sym typeface="Trebuchet MS" charset="0"/>
            </a:endParaRPr>
          </a:p>
        </p:txBody>
      </p:sp>
      <p:sp>
        <p:nvSpPr>
          <p:cNvPr id="39940" name="AutoShape 12"/>
          <p:cNvSpPr>
            <a:spLocks/>
          </p:cNvSpPr>
          <p:nvPr/>
        </p:nvSpPr>
        <p:spPr bwMode="auto">
          <a:xfrm>
            <a:off x="0" y="6513513"/>
            <a:ext cx="358775" cy="26828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fld id="{3361D869-51AE-9D42-9BA1-AEC60738F631}" type="slidenum">
              <a:rPr lang="en-US" sz="1200">
                <a:solidFill>
                  <a:srgbClr val="D9D9D9"/>
                </a:solidFill>
              </a:rPr>
              <a:pPr algn="r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5872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"/>
          <p:cNvSpPr>
            <a:spLocks noGrp="1" noChangeArrowheads="1"/>
          </p:cNvSpPr>
          <p:nvPr>
            <p:ph type="title"/>
          </p:nvPr>
        </p:nvSpPr>
        <p:spPr>
          <a:xfrm>
            <a:off x="322263" y="39688"/>
            <a:ext cx="7581900" cy="796925"/>
          </a:xfrm>
        </p:spPr>
        <p:txBody>
          <a:bodyPr lIns="0" tIns="0" rIns="0" bIns="0"/>
          <a:lstStyle/>
          <a:p>
            <a:pPr defTabSz="914400" eaLnBrk="1"/>
            <a:r>
              <a:rPr lang="en-US" sz="3600" dirty="0" smtClean="0">
                <a:solidFill>
                  <a:srgbClr val="FF6600"/>
                </a:solidFill>
                <a:latin typeface="Trebuchet MS" charset="0"/>
                <a:ea typeface="MS PGothic" charset="0"/>
                <a:sym typeface="Trebuchet MS" charset="0"/>
              </a:rPr>
              <a:t>Deployment Synchronizer</a:t>
            </a:r>
            <a:endParaRPr lang="en-US" dirty="0">
              <a:latin typeface="Trebuchet MS" charset="0"/>
              <a:ea typeface="MS PGothic" charset="0"/>
            </a:endParaRPr>
          </a:p>
        </p:txBody>
      </p:sp>
      <p:sp>
        <p:nvSpPr>
          <p:cNvPr id="39939" name="Rectangle 11"/>
          <p:cNvSpPr>
            <a:spLocks noGrp="1" noChangeArrowheads="1"/>
          </p:cNvSpPr>
          <p:nvPr>
            <p:ph idx="1"/>
          </p:nvPr>
        </p:nvSpPr>
        <p:spPr>
          <a:xfrm>
            <a:off x="374650" y="1282700"/>
            <a:ext cx="8229600" cy="5118100"/>
          </a:xfrm>
        </p:spPr>
        <p:txBody>
          <a:bodyPr lIns="0" tIns="0" rIns="0" bIns="0"/>
          <a:lstStyle/>
          <a:p>
            <a:pPr marL="257175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The 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WSO2 Deployment Synchronizer (</a:t>
            </a:r>
            <a:r>
              <a:rPr lang="en-US" sz="2000" dirty="0" err="1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DepSync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) uses an SVN-based repository for storing shared deployment artifacts. </a:t>
            </a:r>
            <a:endParaRPr lang="en-US" sz="2000" dirty="0" smtClean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  <a:sym typeface="Trebuchet MS" charset="0"/>
            </a:endParaRPr>
          </a:p>
          <a:p>
            <a:pPr marL="257175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endParaRPr lang="en-US" sz="2000" dirty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  <a:sym typeface="Trebuchet MS" charset="0"/>
            </a:endParaRPr>
          </a:p>
          <a:p>
            <a:pPr marL="257175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The 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synchronization process is as follows</a:t>
            </a: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:</a:t>
            </a:r>
          </a:p>
          <a:p>
            <a:pPr marL="257175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endParaRPr lang="en-US" sz="2000" dirty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  <a:sym typeface="Trebuchet MS" charset="0"/>
            </a:endParaRPr>
          </a:p>
          <a:p>
            <a:pPr marL="600075" lvl="3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When changes to the contents of axis2 repo directory are present, the Read-Write nodes commit those to the Subversion repository</a:t>
            </a: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.</a:t>
            </a:r>
          </a:p>
          <a:p>
            <a:pPr marL="371475" lvl="2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endParaRPr lang="en-US" sz="2000" dirty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  <a:sym typeface="Trebuchet MS" charset="0"/>
            </a:endParaRPr>
          </a:p>
          <a:p>
            <a:pPr marL="600075" lvl="3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Then, this node sends a cluster message to all other (slave) nodes specifying the repo is updated</a:t>
            </a: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.</a:t>
            </a:r>
          </a:p>
          <a:p>
            <a:pPr marL="371475" lvl="2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endParaRPr lang="en-US" sz="2000" dirty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  <a:sym typeface="Trebuchet MS" charset="0"/>
            </a:endParaRPr>
          </a:p>
          <a:p>
            <a:pPr marL="600075" lvl="3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When the slave nodes receive the message, they update their axis2 repo directory with what's in the </a:t>
            </a:r>
            <a:r>
              <a:rPr lang="en-US" sz="2000" dirty="0" err="1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svn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 repository.</a:t>
            </a:r>
            <a:endParaRPr lang="en-US" sz="2000" dirty="0" smtClean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  <a:sym typeface="Trebuchet MS" charset="0"/>
            </a:endParaRPr>
          </a:p>
        </p:txBody>
      </p:sp>
      <p:sp>
        <p:nvSpPr>
          <p:cNvPr id="39940" name="AutoShape 12"/>
          <p:cNvSpPr>
            <a:spLocks/>
          </p:cNvSpPr>
          <p:nvPr/>
        </p:nvSpPr>
        <p:spPr bwMode="auto">
          <a:xfrm>
            <a:off x="0" y="6513513"/>
            <a:ext cx="358775" cy="26828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fld id="{3361D869-51AE-9D42-9BA1-AEC60738F631}" type="slidenum">
              <a:rPr lang="en-US" sz="1200">
                <a:solidFill>
                  <a:srgbClr val="D9D9D9"/>
                </a:solidFill>
              </a:rPr>
              <a:pPr algn="r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2772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609600" y="3048000"/>
            <a:ext cx="7467600" cy="312420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vert="horz" wrap="square" lIns="45719" tIns="45719" rIns="45719" bIns="45719" numCol="1" rtlCol="0" anchor="ctr" anchorCtr="0" compatLnSpc="1">
            <a:prstTxWarp prst="textNoShape">
              <a:avLst/>
            </a:prstTxWarp>
          </a:bodyPr>
          <a:lstStyle/>
          <a:p>
            <a:pPr marL="45720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rebuchet MS" pitchFamily="34" charset="0"/>
              <a:ea typeface="Trebuchet MS" pitchFamily="34" charset="0"/>
              <a:cs typeface="Trebuchet MS" pitchFamily="34" charset="0"/>
              <a:sym typeface="Trebuchet MS" pitchFamily="34" charset="0"/>
            </a:endParaRPr>
          </a:p>
        </p:txBody>
      </p:sp>
      <p:sp>
        <p:nvSpPr>
          <p:cNvPr id="39938" name="Rectangle 10"/>
          <p:cNvSpPr>
            <a:spLocks noGrp="1" noChangeArrowheads="1"/>
          </p:cNvSpPr>
          <p:nvPr>
            <p:ph type="title"/>
          </p:nvPr>
        </p:nvSpPr>
        <p:spPr>
          <a:xfrm>
            <a:off x="322263" y="39688"/>
            <a:ext cx="7581900" cy="796925"/>
          </a:xfrm>
        </p:spPr>
        <p:txBody>
          <a:bodyPr lIns="0" tIns="0" rIns="0" bIns="0"/>
          <a:lstStyle/>
          <a:p>
            <a:pPr defTabSz="914400" eaLnBrk="1"/>
            <a:r>
              <a:rPr lang="en-US" sz="3600" dirty="0" smtClean="0">
                <a:solidFill>
                  <a:srgbClr val="FF6600"/>
                </a:solidFill>
                <a:latin typeface="Trebuchet MS" charset="0"/>
                <a:ea typeface="MS PGothic" charset="0"/>
                <a:sym typeface="Trebuchet MS" charset="0"/>
              </a:rPr>
              <a:t>Synchronizing Artifact Deployment</a:t>
            </a:r>
            <a:endParaRPr lang="en-US" dirty="0">
              <a:latin typeface="Trebuchet MS" charset="0"/>
              <a:ea typeface="MS PGothic" charset="0"/>
            </a:endParaRPr>
          </a:p>
        </p:txBody>
      </p:sp>
      <p:sp>
        <p:nvSpPr>
          <p:cNvPr id="39939" name="Rectangle 11"/>
          <p:cNvSpPr>
            <a:spLocks noGrp="1" noChangeArrowheads="1"/>
          </p:cNvSpPr>
          <p:nvPr>
            <p:ph idx="1"/>
          </p:nvPr>
        </p:nvSpPr>
        <p:spPr>
          <a:xfrm>
            <a:off x="374650" y="1282700"/>
            <a:ext cx="8229600" cy="1689100"/>
          </a:xfrm>
        </p:spPr>
        <p:txBody>
          <a:bodyPr lIns="0" tIns="0" rIns="0" bIns="0"/>
          <a:lstStyle/>
          <a:p>
            <a:pPr marL="257175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Set up an empty SVN repo</a:t>
            </a:r>
          </a:p>
          <a:p>
            <a:pPr marL="600075" lvl="3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1800" dirty="0" err="1">
                <a:solidFill>
                  <a:srgbClr val="404040"/>
                </a:solidFill>
                <a:latin typeface="Courier"/>
                <a:ea typeface="MS PGothic" charset="0"/>
                <a:cs typeface="Courier"/>
                <a:sym typeface="Trebuchet MS" charset="0"/>
              </a:rPr>
              <a:t>svnadmin</a:t>
            </a:r>
            <a:r>
              <a:rPr lang="en-US" sz="1800" dirty="0">
                <a:solidFill>
                  <a:srgbClr val="404040"/>
                </a:solidFill>
                <a:latin typeface="Courier"/>
                <a:ea typeface="MS PGothic" charset="0"/>
                <a:cs typeface="Courier"/>
                <a:sym typeface="Trebuchet MS" charset="0"/>
              </a:rPr>
              <a:t> create &lt;</a:t>
            </a:r>
            <a:r>
              <a:rPr lang="en-US" sz="1800" dirty="0" err="1">
                <a:solidFill>
                  <a:srgbClr val="404040"/>
                </a:solidFill>
                <a:latin typeface="Courier"/>
                <a:ea typeface="MS PGothic" charset="0"/>
                <a:cs typeface="Courier"/>
                <a:sym typeface="Trebuchet MS" charset="0"/>
              </a:rPr>
              <a:t>PathToRepository</a:t>
            </a:r>
            <a:r>
              <a:rPr lang="en-US" sz="1800" dirty="0">
                <a:solidFill>
                  <a:srgbClr val="404040"/>
                </a:solidFill>
                <a:latin typeface="Courier"/>
                <a:ea typeface="MS PGothic" charset="0"/>
                <a:cs typeface="Courier"/>
                <a:sym typeface="Trebuchet MS" charset="0"/>
              </a:rPr>
              <a:t>&gt;/&lt;</a:t>
            </a:r>
            <a:r>
              <a:rPr lang="en-US" sz="1800" dirty="0" err="1">
                <a:solidFill>
                  <a:srgbClr val="404040"/>
                </a:solidFill>
                <a:latin typeface="Courier"/>
                <a:ea typeface="MS PGothic" charset="0"/>
                <a:cs typeface="Courier"/>
                <a:sym typeface="Trebuchet MS" charset="0"/>
              </a:rPr>
              <a:t>RepoName</a:t>
            </a:r>
            <a:r>
              <a:rPr lang="en-US" sz="1800" dirty="0">
                <a:solidFill>
                  <a:srgbClr val="404040"/>
                </a:solidFill>
                <a:latin typeface="Courier"/>
                <a:ea typeface="MS PGothic" charset="0"/>
                <a:cs typeface="Courier"/>
                <a:sym typeface="Trebuchet MS" charset="0"/>
              </a:rPr>
              <a:t>&gt;</a:t>
            </a:r>
            <a:endParaRPr lang="en-US" sz="1800" dirty="0" smtClean="0">
              <a:solidFill>
                <a:srgbClr val="404040"/>
              </a:solidFill>
              <a:latin typeface="Courier"/>
              <a:ea typeface="MS PGothic" charset="0"/>
              <a:cs typeface="Courier"/>
              <a:sym typeface="Trebuchet MS" charset="0"/>
            </a:endParaRPr>
          </a:p>
          <a:p>
            <a:pPr marL="257175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endParaRPr lang="en-US" sz="2000" dirty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  <a:sym typeface="Trebuchet MS" charset="0"/>
            </a:endParaRPr>
          </a:p>
          <a:p>
            <a:pPr marL="257175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Enabling </a:t>
            </a:r>
            <a:r>
              <a:rPr lang="en-US" sz="2000" dirty="0" err="1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DepSync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 on the manager </a:t>
            </a: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node:</a:t>
            </a:r>
          </a:p>
          <a:p>
            <a:pPr marL="257175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endParaRPr lang="en-US" sz="2000" dirty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  <a:sym typeface="Trebuchet MS" charset="0"/>
            </a:endParaRPr>
          </a:p>
        </p:txBody>
      </p:sp>
      <p:sp>
        <p:nvSpPr>
          <p:cNvPr id="39940" name="AutoShape 12"/>
          <p:cNvSpPr>
            <a:spLocks/>
          </p:cNvSpPr>
          <p:nvPr/>
        </p:nvSpPr>
        <p:spPr bwMode="auto">
          <a:xfrm>
            <a:off x="0" y="6513513"/>
            <a:ext cx="358775" cy="26828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fld id="{3361D869-51AE-9D42-9BA1-AEC60738F631}" type="slidenum">
              <a:rPr lang="en-US" sz="1200">
                <a:solidFill>
                  <a:srgbClr val="D9D9D9"/>
                </a:solidFill>
              </a:rPr>
              <a:pPr algn="r"/>
              <a:t>22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5800" y="3200400"/>
            <a:ext cx="7848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Courier"/>
                <a:cs typeface="Courier"/>
              </a:rPr>
              <a:t>&lt;</a:t>
            </a:r>
            <a:r>
              <a:rPr lang="fr-FR" sz="1600" b="1" dirty="0" err="1">
                <a:latin typeface="Courier"/>
                <a:cs typeface="Courier"/>
              </a:rPr>
              <a:t>DeploymentSynchronizer</a:t>
            </a:r>
            <a:r>
              <a:rPr lang="fr-FR" sz="1600" dirty="0">
                <a:latin typeface="Courier"/>
                <a:cs typeface="Courier"/>
              </a:rPr>
              <a:t>&gt;</a:t>
            </a:r>
          </a:p>
          <a:p>
            <a:r>
              <a:rPr lang="fr-FR" sz="1600" dirty="0">
                <a:latin typeface="Courier"/>
                <a:cs typeface="Courier"/>
              </a:rPr>
              <a:t>    &lt;</a:t>
            </a:r>
            <a:r>
              <a:rPr lang="fr-FR" sz="1600" b="1" dirty="0" err="1">
                <a:latin typeface="Courier"/>
                <a:cs typeface="Courier"/>
              </a:rPr>
              <a:t>Enabled</a:t>
            </a:r>
            <a:r>
              <a:rPr lang="fr-FR" sz="1600" dirty="0">
                <a:latin typeface="Courier"/>
                <a:cs typeface="Courier"/>
              </a:rPr>
              <a:t>&gt;</a:t>
            </a:r>
            <a:r>
              <a:rPr lang="fr-FR" sz="1600" dirty="0" err="1">
                <a:latin typeface="Courier"/>
                <a:cs typeface="Courier"/>
              </a:rPr>
              <a:t>true</a:t>
            </a:r>
            <a:r>
              <a:rPr lang="fr-FR" sz="1600" dirty="0">
                <a:latin typeface="Courier"/>
                <a:cs typeface="Courier"/>
              </a:rPr>
              <a:t>&lt;/</a:t>
            </a:r>
            <a:r>
              <a:rPr lang="fr-FR" sz="1600" b="1" dirty="0" err="1">
                <a:latin typeface="Courier"/>
                <a:cs typeface="Courier"/>
              </a:rPr>
              <a:t>Enabled</a:t>
            </a:r>
            <a:r>
              <a:rPr lang="fr-FR" sz="1600" dirty="0">
                <a:latin typeface="Courier"/>
                <a:cs typeface="Courier"/>
              </a:rPr>
              <a:t>&gt;</a:t>
            </a:r>
          </a:p>
          <a:p>
            <a:r>
              <a:rPr lang="fr-FR" sz="1600" dirty="0">
                <a:latin typeface="Courier"/>
                <a:cs typeface="Courier"/>
              </a:rPr>
              <a:t>    &lt;</a:t>
            </a:r>
            <a:r>
              <a:rPr lang="fr-FR" sz="1600" b="1" dirty="0" err="1">
                <a:latin typeface="Courier"/>
                <a:cs typeface="Courier"/>
              </a:rPr>
              <a:t>AutoCommit</a:t>
            </a:r>
            <a:r>
              <a:rPr lang="fr-FR" sz="1600" dirty="0">
                <a:latin typeface="Courier"/>
                <a:cs typeface="Courier"/>
              </a:rPr>
              <a:t>&gt;</a:t>
            </a:r>
            <a:r>
              <a:rPr lang="fr-FR" sz="1600" dirty="0" err="1">
                <a:latin typeface="Courier"/>
                <a:cs typeface="Courier"/>
              </a:rPr>
              <a:t>true</a:t>
            </a:r>
            <a:r>
              <a:rPr lang="fr-FR" sz="1600" dirty="0">
                <a:latin typeface="Courier"/>
                <a:cs typeface="Courier"/>
              </a:rPr>
              <a:t>&lt;/</a:t>
            </a:r>
            <a:r>
              <a:rPr lang="fr-FR" sz="1600" b="1" dirty="0" err="1">
                <a:latin typeface="Courier"/>
                <a:cs typeface="Courier"/>
              </a:rPr>
              <a:t>AutoCommit</a:t>
            </a:r>
            <a:r>
              <a:rPr lang="fr-FR" sz="1600" dirty="0">
                <a:latin typeface="Courier"/>
                <a:cs typeface="Courier"/>
              </a:rPr>
              <a:t>&gt;</a:t>
            </a:r>
          </a:p>
          <a:p>
            <a:r>
              <a:rPr lang="fr-FR" sz="1600" dirty="0">
                <a:latin typeface="Courier"/>
                <a:cs typeface="Courier"/>
              </a:rPr>
              <a:t>    &lt;</a:t>
            </a:r>
            <a:r>
              <a:rPr lang="fr-FR" sz="1600" b="1" dirty="0" err="1">
                <a:latin typeface="Courier"/>
                <a:cs typeface="Courier"/>
              </a:rPr>
              <a:t>AutoCheckout</a:t>
            </a:r>
            <a:r>
              <a:rPr lang="fr-FR" sz="1600" dirty="0">
                <a:latin typeface="Courier"/>
                <a:cs typeface="Courier"/>
              </a:rPr>
              <a:t>&gt;</a:t>
            </a:r>
            <a:r>
              <a:rPr lang="fr-FR" sz="1600" dirty="0" err="1">
                <a:latin typeface="Courier"/>
                <a:cs typeface="Courier"/>
              </a:rPr>
              <a:t>true</a:t>
            </a:r>
            <a:r>
              <a:rPr lang="fr-FR" sz="1600" dirty="0">
                <a:latin typeface="Courier"/>
                <a:cs typeface="Courier"/>
              </a:rPr>
              <a:t>&lt;/</a:t>
            </a:r>
            <a:r>
              <a:rPr lang="fr-FR" sz="1600" b="1" dirty="0" err="1">
                <a:latin typeface="Courier"/>
                <a:cs typeface="Courier"/>
              </a:rPr>
              <a:t>AutoCheckout</a:t>
            </a:r>
            <a:r>
              <a:rPr lang="fr-FR" sz="1600" dirty="0">
                <a:latin typeface="Courier"/>
                <a:cs typeface="Courier"/>
              </a:rPr>
              <a:t>&gt;</a:t>
            </a:r>
          </a:p>
          <a:p>
            <a:r>
              <a:rPr lang="fr-FR" sz="1600" dirty="0">
                <a:latin typeface="Courier"/>
                <a:cs typeface="Courier"/>
              </a:rPr>
              <a:t>    &lt;</a:t>
            </a:r>
            <a:r>
              <a:rPr lang="fr-FR" sz="1600" b="1" dirty="0" err="1">
                <a:latin typeface="Courier"/>
                <a:cs typeface="Courier"/>
              </a:rPr>
              <a:t>RepositoryType</a:t>
            </a:r>
            <a:r>
              <a:rPr lang="fr-FR" sz="1600" dirty="0">
                <a:latin typeface="Courier"/>
                <a:cs typeface="Courier"/>
              </a:rPr>
              <a:t>&gt;</a:t>
            </a:r>
            <a:r>
              <a:rPr lang="fr-FR" sz="1600" dirty="0" err="1">
                <a:latin typeface="Courier"/>
                <a:cs typeface="Courier"/>
              </a:rPr>
              <a:t>svn</a:t>
            </a:r>
            <a:r>
              <a:rPr lang="fr-FR" sz="1600" dirty="0">
                <a:latin typeface="Courier"/>
                <a:cs typeface="Courier"/>
              </a:rPr>
              <a:t>&lt;/</a:t>
            </a:r>
            <a:r>
              <a:rPr lang="fr-FR" sz="1600" b="1" dirty="0" err="1">
                <a:latin typeface="Courier"/>
                <a:cs typeface="Courier"/>
              </a:rPr>
              <a:t>RepositoryType</a:t>
            </a:r>
            <a:r>
              <a:rPr lang="fr-FR" sz="1600" dirty="0">
                <a:latin typeface="Courier"/>
                <a:cs typeface="Courier"/>
              </a:rPr>
              <a:t>&gt;</a:t>
            </a:r>
          </a:p>
          <a:p>
            <a:r>
              <a:rPr lang="fr-FR" sz="1600" dirty="0">
                <a:latin typeface="Courier"/>
                <a:cs typeface="Courier"/>
              </a:rPr>
              <a:t>    &lt;</a:t>
            </a:r>
            <a:r>
              <a:rPr lang="fr-FR" sz="1600" b="1" dirty="0" err="1">
                <a:latin typeface="Courier"/>
                <a:cs typeface="Courier"/>
              </a:rPr>
              <a:t>SvnUrl</a:t>
            </a:r>
            <a:r>
              <a:rPr lang="fr-FR" sz="1600" dirty="0">
                <a:latin typeface="Courier"/>
                <a:cs typeface="Courier"/>
              </a:rPr>
              <a:t>&gt;</a:t>
            </a:r>
            <a:r>
              <a:rPr lang="fr-FR" sz="1600" dirty="0">
                <a:latin typeface="Courier"/>
                <a:cs typeface="Courier"/>
                <a:hlinkClick r:id="rId3"/>
              </a:rPr>
              <a:t>https://svn.example.com/depsync.repo/&lt;/</a:t>
            </a:r>
            <a:r>
              <a:rPr lang="fr-FR" sz="1600" b="1" dirty="0">
                <a:latin typeface="Courier"/>
                <a:cs typeface="Courier"/>
                <a:hlinkClick r:id="rId3"/>
              </a:rPr>
              <a:t>SvnUrl</a:t>
            </a:r>
            <a:r>
              <a:rPr lang="fr-FR" sz="1600" dirty="0">
                <a:latin typeface="Courier"/>
                <a:cs typeface="Courier"/>
                <a:hlinkClick r:id="rId3"/>
              </a:rPr>
              <a:t>&gt;</a:t>
            </a:r>
          </a:p>
          <a:p>
            <a:r>
              <a:rPr lang="fr-FR" sz="1600" dirty="0">
                <a:latin typeface="Courier"/>
                <a:cs typeface="Courier"/>
              </a:rPr>
              <a:t>    &lt;</a:t>
            </a:r>
            <a:r>
              <a:rPr lang="fr-FR" sz="1600" b="1" dirty="0" err="1">
                <a:latin typeface="Courier"/>
                <a:cs typeface="Courier"/>
              </a:rPr>
              <a:t>SvnUser</a:t>
            </a:r>
            <a:r>
              <a:rPr lang="fr-FR" sz="1600" dirty="0">
                <a:latin typeface="Courier"/>
                <a:cs typeface="Courier"/>
              </a:rPr>
              <a:t>&gt;</a:t>
            </a:r>
            <a:r>
              <a:rPr lang="fr-FR" sz="1600" dirty="0" err="1">
                <a:latin typeface="Courier"/>
                <a:cs typeface="Courier"/>
              </a:rPr>
              <a:t>repouser</a:t>
            </a:r>
            <a:r>
              <a:rPr lang="fr-FR" sz="1600" dirty="0">
                <a:latin typeface="Courier"/>
                <a:cs typeface="Courier"/>
              </a:rPr>
              <a:t>&lt;/</a:t>
            </a:r>
            <a:r>
              <a:rPr lang="fr-FR" sz="1600" b="1" dirty="0" err="1">
                <a:latin typeface="Courier"/>
                <a:cs typeface="Courier"/>
              </a:rPr>
              <a:t>SvnUser</a:t>
            </a:r>
            <a:r>
              <a:rPr lang="fr-FR" sz="1600" dirty="0">
                <a:latin typeface="Courier"/>
                <a:cs typeface="Courier"/>
              </a:rPr>
              <a:t>&gt;</a:t>
            </a:r>
          </a:p>
          <a:p>
            <a:r>
              <a:rPr lang="fr-FR" sz="1600" dirty="0">
                <a:latin typeface="Courier"/>
                <a:cs typeface="Courier"/>
              </a:rPr>
              <a:t>    &lt;</a:t>
            </a:r>
            <a:r>
              <a:rPr lang="fr-FR" sz="1600" b="1" dirty="0" err="1">
                <a:latin typeface="Courier"/>
                <a:cs typeface="Courier"/>
              </a:rPr>
              <a:t>SvnPassword</a:t>
            </a:r>
            <a:r>
              <a:rPr lang="fr-FR" sz="1600" dirty="0">
                <a:latin typeface="Courier"/>
                <a:cs typeface="Courier"/>
              </a:rPr>
              <a:t>&gt;</a:t>
            </a:r>
            <a:r>
              <a:rPr lang="fr-FR" sz="1600" dirty="0" err="1">
                <a:latin typeface="Courier"/>
                <a:cs typeface="Courier"/>
              </a:rPr>
              <a:t>repopassword</a:t>
            </a:r>
            <a:r>
              <a:rPr lang="fr-FR" sz="1600" dirty="0">
                <a:latin typeface="Courier"/>
                <a:cs typeface="Courier"/>
              </a:rPr>
              <a:t>&lt;/</a:t>
            </a:r>
            <a:r>
              <a:rPr lang="fr-FR" sz="1600" b="1" dirty="0" err="1">
                <a:latin typeface="Courier"/>
                <a:cs typeface="Courier"/>
              </a:rPr>
              <a:t>SvnPassword</a:t>
            </a:r>
            <a:r>
              <a:rPr lang="fr-FR" sz="1600" dirty="0">
                <a:latin typeface="Courier"/>
                <a:cs typeface="Courier"/>
              </a:rPr>
              <a:t>&gt;</a:t>
            </a:r>
          </a:p>
          <a:p>
            <a:r>
              <a:rPr lang="fr-FR" sz="1600" dirty="0">
                <a:latin typeface="Courier"/>
                <a:cs typeface="Courier"/>
              </a:rPr>
              <a:t>    &lt;</a:t>
            </a:r>
            <a:r>
              <a:rPr lang="fr-FR" sz="1600" b="1" dirty="0" err="1">
                <a:latin typeface="Courier"/>
                <a:cs typeface="Courier"/>
              </a:rPr>
              <a:t>SvnUrlAppendTenantId</a:t>
            </a:r>
            <a:r>
              <a:rPr lang="fr-FR" sz="1600" dirty="0">
                <a:latin typeface="Courier"/>
                <a:cs typeface="Courier"/>
              </a:rPr>
              <a:t>&gt;</a:t>
            </a:r>
            <a:r>
              <a:rPr lang="fr-FR" sz="1600" dirty="0" err="1">
                <a:latin typeface="Courier"/>
                <a:cs typeface="Courier"/>
              </a:rPr>
              <a:t>true</a:t>
            </a:r>
            <a:r>
              <a:rPr lang="fr-FR" sz="1600" dirty="0">
                <a:latin typeface="Courier"/>
                <a:cs typeface="Courier"/>
              </a:rPr>
              <a:t>&lt;/</a:t>
            </a:r>
            <a:r>
              <a:rPr lang="fr-FR" sz="1600" b="1" dirty="0" err="1">
                <a:latin typeface="Courier"/>
                <a:cs typeface="Courier"/>
              </a:rPr>
              <a:t>SvnUrlAppendTenantId</a:t>
            </a:r>
            <a:r>
              <a:rPr lang="fr-FR" sz="1600" dirty="0">
                <a:latin typeface="Courier"/>
                <a:cs typeface="Courier"/>
              </a:rPr>
              <a:t>&gt;</a:t>
            </a:r>
          </a:p>
          <a:p>
            <a:r>
              <a:rPr lang="fr-FR" sz="1600" dirty="0">
                <a:latin typeface="Courier"/>
                <a:cs typeface="Courier"/>
              </a:rPr>
              <a:t>&lt;/</a:t>
            </a:r>
            <a:r>
              <a:rPr lang="fr-FR" sz="1600" b="1" dirty="0" err="1">
                <a:latin typeface="Courier"/>
                <a:cs typeface="Courier"/>
              </a:rPr>
              <a:t>DeploymentSynchronizer</a:t>
            </a:r>
            <a:r>
              <a:rPr lang="fr-FR" sz="1600" dirty="0"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737937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609600" y="3048000"/>
            <a:ext cx="7467600" cy="312420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>
            <a:outerShdw dist="23000" dir="5400000" algn="ctr" rotWithShape="0">
              <a:srgbClr val="000000">
                <a:alpha val="34999"/>
              </a:srgbClr>
            </a:outerShdw>
          </a:effectLst>
        </p:spPr>
        <p:txBody>
          <a:bodyPr vert="horz" wrap="square" lIns="45719" tIns="45719" rIns="45719" bIns="45719" numCol="1" rtlCol="0" anchor="ctr" anchorCtr="0" compatLnSpc="1">
            <a:prstTxWarp prst="textNoShape">
              <a:avLst/>
            </a:prstTxWarp>
          </a:bodyPr>
          <a:lstStyle/>
          <a:p>
            <a:pPr marL="45720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rebuchet MS" pitchFamily="34" charset="0"/>
              <a:ea typeface="Trebuchet MS" pitchFamily="34" charset="0"/>
              <a:cs typeface="Trebuchet MS" pitchFamily="34" charset="0"/>
              <a:sym typeface="Trebuchet MS" pitchFamily="34" charset="0"/>
            </a:endParaRPr>
          </a:p>
        </p:txBody>
      </p:sp>
      <p:sp>
        <p:nvSpPr>
          <p:cNvPr id="39938" name="Rectangle 10"/>
          <p:cNvSpPr>
            <a:spLocks noGrp="1" noChangeArrowheads="1"/>
          </p:cNvSpPr>
          <p:nvPr>
            <p:ph type="title"/>
          </p:nvPr>
        </p:nvSpPr>
        <p:spPr>
          <a:xfrm>
            <a:off x="322263" y="39688"/>
            <a:ext cx="7581900" cy="796925"/>
          </a:xfrm>
        </p:spPr>
        <p:txBody>
          <a:bodyPr lIns="0" tIns="0" rIns="0" bIns="0"/>
          <a:lstStyle/>
          <a:p>
            <a:pPr defTabSz="914400" eaLnBrk="1"/>
            <a:r>
              <a:rPr lang="en-US" sz="3600" dirty="0" smtClean="0">
                <a:solidFill>
                  <a:srgbClr val="FF6600"/>
                </a:solidFill>
                <a:latin typeface="Trebuchet MS" charset="0"/>
                <a:ea typeface="MS PGothic" charset="0"/>
                <a:sym typeface="Trebuchet MS" charset="0"/>
              </a:rPr>
              <a:t>Synchronizing Artifact Deployment</a:t>
            </a:r>
            <a:endParaRPr lang="en-US" dirty="0">
              <a:latin typeface="Trebuchet MS" charset="0"/>
              <a:ea typeface="MS PGothic" charset="0"/>
            </a:endParaRPr>
          </a:p>
        </p:txBody>
      </p:sp>
      <p:sp>
        <p:nvSpPr>
          <p:cNvPr id="39939" name="Rectangle 11"/>
          <p:cNvSpPr>
            <a:spLocks noGrp="1" noChangeArrowheads="1"/>
          </p:cNvSpPr>
          <p:nvPr>
            <p:ph idx="1"/>
          </p:nvPr>
        </p:nvSpPr>
        <p:spPr>
          <a:xfrm>
            <a:off x="374650" y="1282700"/>
            <a:ext cx="8229600" cy="1689100"/>
          </a:xfrm>
        </p:spPr>
        <p:txBody>
          <a:bodyPr lIns="0" tIns="0" rIns="0" bIns="0"/>
          <a:lstStyle/>
          <a:p>
            <a:pPr marL="257175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Enabling </a:t>
            </a:r>
            <a:r>
              <a:rPr lang="en-US" sz="2000" dirty="0" err="1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DepSync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 on the </a:t>
            </a: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worker nodes:</a:t>
            </a:r>
          </a:p>
          <a:p>
            <a:pPr marL="600075" lvl="3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The 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same way as on the manager node, with one change: set </a:t>
            </a:r>
            <a:r>
              <a:rPr lang="en-US" sz="1800" dirty="0">
                <a:solidFill>
                  <a:srgbClr val="404040"/>
                </a:solidFill>
                <a:latin typeface="Courier"/>
                <a:ea typeface="MS PGothic" charset="0"/>
                <a:cs typeface="Courier"/>
                <a:sym typeface="Trebuchet MS" charset="0"/>
              </a:rPr>
              <a:t>&lt;</a:t>
            </a:r>
            <a:r>
              <a:rPr lang="en-US" sz="1800" dirty="0" err="1">
                <a:solidFill>
                  <a:srgbClr val="404040"/>
                </a:solidFill>
                <a:latin typeface="Courier"/>
                <a:ea typeface="MS PGothic" charset="0"/>
                <a:cs typeface="Courier"/>
                <a:sym typeface="Trebuchet MS" charset="0"/>
              </a:rPr>
              <a:t>AutoCommit</a:t>
            </a:r>
            <a:r>
              <a:rPr lang="en-US" sz="1800" dirty="0">
                <a:solidFill>
                  <a:srgbClr val="404040"/>
                </a:solidFill>
                <a:latin typeface="Courier"/>
                <a:ea typeface="MS PGothic" charset="0"/>
                <a:cs typeface="Courier"/>
                <a:sym typeface="Trebuchet MS" charset="0"/>
              </a:rPr>
              <a:t>&gt;false&lt;/</a:t>
            </a:r>
            <a:r>
              <a:rPr lang="en-US" sz="1800" dirty="0" err="1">
                <a:solidFill>
                  <a:srgbClr val="404040"/>
                </a:solidFill>
                <a:latin typeface="Courier"/>
                <a:ea typeface="MS PGothic" charset="0"/>
                <a:cs typeface="Courier"/>
                <a:sym typeface="Trebuchet MS" charset="0"/>
              </a:rPr>
              <a:t>AutoCommit</a:t>
            </a:r>
            <a:r>
              <a:rPr lang="en-US" sz="1800" dirty="0">
                <a:solidFill>
                  <a:srgbClr val="404040"/>
                </a:solidFill>
                <a:latin typeface="Courier"/>
                <a:ea typeface="MS PGothic" charset="0"/>
                <a:cs typeface="Courier"/>
                <a:sym typeface="Trebuchet MS" charset="0"/>
              </a:rPr>
              <a:t>&gt;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, since worker nodes do not handle server admin requests.</a:t>
            </a:r>
            <a:endParaRPr lang="en-US" sz="2000" dirty="0" smtClean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  <a:sym typeface="Trebuchet MS" charset="0"/>
            </a:endParaRPr>
          </a:p>
          <a:p>
            <a:pPr marL="257175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endParaRPr lang="en-US" sz="2000" dirty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  <a:sym typeface="Trebuchet MS" charset="0"/>
            </a:endParaRPr>
          </a:p>
        </p:txBody>
      </p:sp>
      <p:sp>
        <p:nvSpPr>
          <p:cNvPr id="39940" name="AutoShape 12"/>
          <p:cNvSpPr>
            <a:spLocks/>
          </p:cNvSpPr>
          <p:nvPr/>
        </p:nvSpPr>
        <p:spPr bwMode="auto">
          <a:xfrm>
            <a:off x="0" y="6513513"/>
            <a:ext cx="358775" cy="26828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fld id="{3361D869-51AE-9D42-9BA1-AEC60738F631}" type="slidenum">
              <a:rPr lang="en-US" sz="1200">
                <a:solidFill>
                  <a:srgbClr val="D9D9D9"/>
                </a:solidFill>
              </a:rPr>
              <a:pPr algn="r"/>
              <a:t>23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5800" y="3200400"/>
            <a:ext cx="7848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Courier"/>
                <a:cs typeface="Courier"/>
              </a:rPr>
              <a:t>&lt;</a:t>
            </a:r>
            <a:r>
              <a:rPr lang="fr-FR" sz="1600" b="1" dirty="0" err="1">
                <a:latin typeface="Courier"/>
                <a:cs typeface="Courier"/>
              </a:rPr>
              <a:t>DeploymentSynchronizer</a:t>
            </a:r>
            <a:r>
              <a:rPr lang="fr-FR" sz="1600" dirty="0">
                <a:latin typeface="Courier"/>
                <a:cs typeface="Courier"/>
              </a:rPr>
              <a:t>&gt;</a:t>
            </a:r>
          </a:p>
          <a:p>
            <a:r>
              <a:rPr lang="fr-FR" sz="1600" dirty="0">
                <a:latin typeface="Courier"/>
                <a:cs typeface="Courier"/>
              </a:rPr>
              <a:t>    &lt;</a:t>
            </a:r>
            <a:r>
              <a:rPr lang="fr-FR" sz="1600" b="1" dirty="0" err="1">
                <a:latin typeface="Courier"/>
                <a:cs typeface="Courier"/>
              </a:rPr>
              <a:t>Enabled</a:t>
            </a:r>
            <a:r>
              <a:rPr lang="fr-FR" sz="1600" dirty="0">
                <a:latin typeface="Courier"/>
                <a:cs typeface="Courier"/>
              </a:rPr>
              <a:t>&gt;</a:t>
            </a:r>
            <a:r>
              <a:rPr lang="fr-FR" sz="1600" dirty="0" err="1">
                <a:latin typeface="Courier"/>
                <a:cs typeface="Courier"/>
              </a:rPr>
              <a:t>true</a:t>
            </a:r>
            <a:r>
              <a:rPr lang="fr-FR" sz="1600" dirty="0">
                <a:latin typeface="Courier"/>
                <a:cs typeface="Courier"/>
              </a:rPr>
              <a:t>&lt;/</a:t>
            </a:r>
            <a:r>
              <a:rPr lang="fr-FR" sz="1600" b="1" dirty="0" err="1">
                <a:latin typeface="Courier"/>
                <a:cs typeface="Courier"/>
              </a:rPr>
              <a:t>Enabled</a:t>
            </a:r>
            <a:r>
              <a:rPr lang="fr-FR" sz="1600" dirty="0">
                <a:latin typeface="Courier"/>
                <a:cs typeface="Courier"/>
              </a:rPr>
              <a:t>&gt;</a:t>
            </a:r>
          </a:p>
          <a:p>
            <a:r>
              <a:rPr lang="fr-FR" sz="1600" dirty="0">
                <a:latin typeface="Courier"/>
                <a:cs typeface="Courier"/>
              </a:rPr>
              <a:t>    &lt;</a:t>
            </a:r>
            <a:r>
              <a:rPr lang="fr-FR" sz="1600" b="1" dirty="0" err="1">
                <a:latin typeface="Courier"/>
                <a:cs typeface="Courier"/>
              </a:rPr>
              <a:t>AutoCommit</a:t>
            </a:r>
            <a:r>
              <a:rPr lang="fr-FR" sz="1600" dirty="0" smtClean="0">
                <a:latin typeface="Courier"/>
                <a:cs typeface="Courier"/>
              </a:rPr>
              <a:t>&gt;false&lt;</a:t>
            </a:r>
            <a:r>
              <a:rPr lang="fr-FR" sz="1600" dirty="0">
                <a:latin typeface="Courier"/>
                <a:cs typeface="Courier"/>
              </a:rPr>
              <a:t>/</a:t>
            </a:r>
            <a:r>
              <a:rPr lang="fr-FR" sz="1600" b="1" dirty="0" err="1">
                <a:latin typeface="Courier"/>
                <a:cs typeface="Courier"/>
              </a:rPr>
              <a:t>AutoCommit</a:t>
            </a:r>
            <a:r>
              <a:rPr lang="fr-FR" sz="1600" dirty="0">
                <a:latin typeface="Courier"/>
                <a:cs typeface="Courier"/>
              </a:rPr>
              <a:t>&gt;</a:t>
            </a:r>
          </a:p>
          <a:p>
            <a:r>
              <a:rPr lang="fr-FR" sz="1600" dirty="0">
                <a:latin typeface="Courier"/>
                <a:cs typeface="Courier"/>
              </a:rPr>
              <a:t>    &lt;</a:t>
            </a:r>
            <a:r>
              <a:rPr lang="fr-FR" sz="1600" b="1" dirty="0" err="1">
                <a:latin typeface="Courier"/>
                <a:cs typeface="Courier"/>
              </a:rPr>
              <a:t>AutoCheckout</a:t>
            </a:r>
            <a:r>
              <a:rPr lang="fr-FR" sz="1600" dirty="0">
                <a:latin typeface="Courier"/>
                <a:cs typeface="Courier"/>
              </a:rPr>
              <a:t>&gt;</a:t>
            </a:r>
            <a:r>
              <a:rPr lang="fr-FR" sz="1600" dirty="0" err="1">
                <a:latin typeface="Courier"/>
                <a:cs typeface="Courier"/>
              </a:rPr>
              <a:t>true</a:t>
            </a:r>
            <a:r>
              <a:rPr lang="fr-FR" sz="1600" dirty="0">
                <a:latin typeface="Courier"/>
                <a:cs typeface="Courier"/>
              </a:rPr>
              <a:t>&lt;/</a:t>
            </a:r>
            <a:r>
              <a:rPr lang="fr-FR" sz="1600" b="1" dirty="0" err="1">
                <a:latin typeface="Courier"/>
                <a:cs typeface="Courier"/>
              </a:rPr>
              <a:t>AutoCheckout</a:t>
            </a:r>
            <a:r>
              <a:rPr lang="fr-FR" sz="1600" dirty="0">
                <a:latin typeface="Courier"/>
                <a:cs typeface="Courier"/>
              </a:rPr>
              <a:t>&gt;</a:t>
            </a:r>
          </a:p>
          <a:p>
            <a:r>
              <a:rPr lang="fr-FR" sz="1600" dirty="0">
                <a:latin typeface="Courier"/>
                <a:cs typeface="Courier"/>
              </a:rPr>
              <a:t>    &lt;</a:t>
            </a:r>
            <a:r>
              <a:rPr lang="fr-FR" sz="1600" b="1" dirty="0" err="1">
                <a:latin typeface="Courier"/>
                <a:cs typeface="Courier"/>
              </a:rPr>
              <a:t>RepositoryType</a:t>
            </a:r>
            <a:r>
              <a:rPr lang="fr-FR" sz="1600" dirty="0">
                <a:latin typeface="Courier"/>
                <a:cs typeface="Courier"/>
              </a:rPr>
              <a:t>&gt;</a:t>
            </a:r>
            <a:r>
              <a:rPr lang="fr-FR" sz="1600" dirty="0" err="1">
                <a:latin typeface="Courier"/>
                <a:cs typeface="Courier"/>
              </a:rPr>
              <a:t>svn</a:t>
            </a:r>
            <a:r>
              <a:rPr lang="fr-FR" sz="1600" dirty="0">
                <a:latin typeface="Courier"/>
                <a:cs typeface="Courier"/>
              </a:rPr>
              <a:t>&lt;/</a:t>
            </a:r>
            <a:r>
              <a:rPr lang="fr-FR" sz="1600" b="1" dirty="0" err="1">
                <a:latin typeface="Courier"/>
                <a:cs typeface="Courier"/>
              </a:rPr>
              <a:t>RepositoryType</a:t>
            </a:r>
            <a:r>
              <a:rPr lang="fr-FR" sz="1600" dirty="0">
                <a:latin typeface="Courier"/>
                <a:cs typeface="Courier"/>
              </a:rPr>
              <a:t>&gt;</a:t>
            </a:r>
          </a:p>
          <a:p>
            <a:r>
              <a:rPr lang="fr-FR" sz="1600" dirty="0">
                <a:latin typeface="Courier"/>
                <a:cs typeface="Courier"/>
              </a:rPr>
              <a:t>    &lt;</a:t>
            </a:r>
            <a:r>
              <a:rPr lang="fr-FR" sz="1600" b="1" dirty="0" err="1">
                <a:latin typeface="Courier"/>
                <a:cs typeface="Courier"/>
              </a:rPr>
              <a:t>SvnUrl</a:t>
            </a:r>
            <a:r>
              <a:rPr lang="fr-FR" sz="1600" dirty="0">
                <a:latin typeface="Courier"/>
                <a:cs typeface="Courier"/>
              </a:rPr>
              <a:t>&gt;</a:t>
            </a:r>
            <a:r>
              <a:rPr lang="fr-FR" sz="1600" dirty="0">
                <a:latin typeface="Courier"/>
                <a:cs typeface="Courier"/>
                <a:hlinkClick r:id="rId3"/>
              </a:rPr>
              <a:t>https://svn.example.com/depsync.repo/&lt;/</a:t>
            </a:r>
            <a:r>
              <a:rPr lang="fr-FR" sz="1600" b="1" dirty="0">
                <a:latin typeface="Courier"/>
                <a:cs typeface="Courier"/>
                <a:hlinkClick r:id="rId3"/>
              </a:rPr>
              <a:t>SvnUrl</a:t>
            </a:r>
            <a:r>
              <a:rPr lang="fr-FR" sz="1600" dirty="0">
                <a:latin typeface="Courier"/>
                <a:cs typeface="Courier"/>
                <a:hlinkClick r:id="rId3"/>
              </a:rPr>
              <a:t>&gt;</a:t>
            </a:r>
          </a:p>
          <a:p>
            <a:r>
              <a:rPr lang="fr-FR" sz="1600" dirty="0">
                <a:latin typeface="Courier"/>
                <a:cs typeface="Courier"/>
              </a:rPr>
              <a:t>    &lt;</a:t>
            </a:r>
            <a:r>
              <a:rPr lang="fr-FR" sz="1600" b="1" dirty="0" err="1">
                <a:latin typeface="Courier"/>
                <a:cs typeface="Courier"/>
              </a:rPr>
              <a:t>SvnUser</a:t>
            </a:r>
            <a:r>
              <a:rPr lang="fr-FR" sz="1600" dirty="0">
                <a:latin typeface="Courier"/>
                <a:cs typeface="Courier"/>
              </a:rPr>
              <a:t>&gt;</a:t>
            </a:r>
            <a:r>
              <a:rPr lang="fr-FR" sz="1600" dirty="0" err="1">
                <a:latin typeface="Courier"/>
                <a:cs typeface="Courier"/>
              </a:rPr>
              <a:t>repouser</a:t>
            </a:r>
            <a:r>
              <a:rPr lang="fr-FR" sz="1600" dirty="0">
                <a:latin typeface="Courier"/>
                <a:cs typeface="Courier"/>
              </a:rPr>
              <a:t>&lt;/</a:t>
            </a:r>
            <a:r>
              <a:rPr lang="fr-FR" sz="1600" b="1" dirty="0" err="1">
                <a:latin typeface="Courier"/>
                <a:cs typeface="Courier"/>
              </a:rPr>
              <a:t>SvnUser</a:t>
            </a:r>
            <a:r>
              <a:rPr lang="fr-FR" sz="1600" dirty="0">
                <a:latin typeface="Courier"/>
                <a:cs typeface="Courier"/>
              </a:rPr>
              <a:t>&gt;</a:t>
            </a:r>
          </a:p>
          <a:p>
            <a:r>
              <a:rPr lang="fr-FR" sz="1600" dirty="0">
                <a:latin typeface="Courier"/>
                <a:cs typeface="Courier"/>
              </a:rPr>
              <a:t>    &lt;</a:t>
            </a:r>
            <a:r>
              <a:rPr lang="fr-FR" sz="1600" b="1" dirty="0" err="1">
                <a:latin typeface="Courier"/>
                <a:cs typeface="Courier"/>
              </a:rPr>
              <a:t>SvnPassword</a:t>
            </a:r>
            <a:r>
              <a:rPr lang="fr-FR" sz="1600" dirty="0">
                <a:latin typeface="Courier"/>
                <a:cs typeface="Courier"/>
              </a:rPr>
              <a:t>&gt;</a:t>
            </a:r>
            <a:r>
              <a:rPr lang="fr-FR" sz="1600" dirty="0" err="1">
                <a:latin typeface="Courier"/>
                <a:cs typeface="Courier"/>
              </a:rPr>
              <a:t>repopassword</a:t>
            </a:r>
            <a:r>
              <a:rPr lang="fr-FR" sz="1600" dirty="0">
                <a:latin typeface="Courier"/>
                <a:cs typeface="Courier"/>
              </a:rPr>
              <a:t>&lt;/</a:t>
            </a:r>
            <a:r>
              <a:rPr lang="fr-FR" sz="1600" b="1" dirty="0" err="1">
                <a:latin typeface="Courier"/>
                <a:cs typeface="Courier"/>
              </a:rPr>
              <a:t>SvnPassword</a:t>
            </a:r>
            <a:r>
              <a:rPr lang="fr-FR" sz="1600" dirty="0">
                <a:latin typeface="Courier"/>
                <a:cs typeface="Courier"/>
              </a:rPr>
              <a:t>&gt;</a:t>
            </a:r>
          </a:p>
          <a:p>
            <a:r>
              <a:rPr lang="fr-FR" sz="1600" dirty="0">
                <a:latin typeface="Courier"/>
                <a:cs typeface="Courier"/>
              </a:rPr>
              <a:t>    &lt;</a:t>
            </a:r>
            <a:r>
              <a:rPr lang="fr-FR" sz="1600" b="1" dirty="0" err="1">
                <a:latin typeface="Courier"/>
                <a:cs typeface="Courier"/>
              </a:rPr>
              <a:t>SvnUrlAppendTenantId</a:t>
            </a:r>
            <a:r>
              <a:rPr lang="fr-FR" sz="1600" dirty="0">
                <a:latin typeface="Courier"/>
                <a:cs typeface="Courier"/>
              </a:rPr>
              <a:t>&gt;</a:t>
            </a:r>
            <a:r>
              <a:rPr lang="fr-FR" sz="1600" dirty="0" err="1">
                <a:latin typeface="Courier"/>
                <a:cs typeface="Courier"/>
              </a:rPr>
              <a:t>true</a:t>
            </a:r>
            <a:r>
              <a:rPr lang="fr-FR" sz="1600" dirty="0">
                <a:latin typeface="Courier"/>
                <a:cs typeface="Courier"/>
              </a:rPr>
              <a:t>&lt;/</a:t>
            </a:r>
            <a:r>
              <a:rPr lang="fr-FR" sz="1600" b="1" dirty="0" err="1">
                <a:latin typeface="Courier"/>
                <a:cs typeface="Courier"/>
              </a:rPr>
              <a:t>SvnUrlAppendTenantId</a:t>
            </a:r>
            <a:r>
              <a:rPr lang="fr-FR" sz="1600" dirty="0">
                <a:latin typeface="Courier"/>
                <a:cs typeface="Courier"/>
              </a:rPr>
              <a:t>&gt;</a:t>
            </a:r>
          </a:p>
          <a:p>
            <a:r>
              <a:rPr lang="fr-FR" sz="1600" dirty="0">
                <a:latin typeface="Courier"/>
                <a:cs typeface="Courier"/>
              </a:rPr>
              <a:t>&lt;/</a:t>
            </a:r>
            <a:r>
              <a:rPr lang="fr-FR" sz="1600" b="1" dirty="0" err="1">
                <a:latin typeface="Courier"/>
                <a:cs typeface="Courier"/>
              </a:rPr>
              <a:t>DeploymentSynchronizer</a:t>
            </a:r>
            <a:r>
              <a:rPr lang="fr-FR" sz="1600" dirty="0"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9754988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"/>
          <p:cNvSpPr>
            <a:spLocks noGrp="1" noChangeArrowheads="1"/>
          </p:cNvSpPr>
          <p:nvPr>
            <p:ph type="title"/>
          </p:nvPr>
        </p:nvSpPr>
        <p:spPr>
          <a:xfrm>
            <a:off x="322263" y="39688"/>
            <a:ext cx="7581900" cy="796925"/>
          </a:xfrm>
        </p:spPr>
        <p:txBody>
          <a:bodyPr lIns="0" tIns="0" rIns="0" bIns="0"/>
          <a:lstStyle/>
          <a:p>
            <a:pPr defTabSz="914400" eaLnBrk="1"/>
            <a:r>
              <a:rPr lang="en-US" sz="3600" dirty="0" smtClean="0">
                <a:solidFill>
                  <a:srgbClr val="FF6600"/>
                </a:solidFill>
                <a:latin typeface="Trebuchet MS" charset="0"/>
                <a:ea typeface="MS PGothic" charset="0"/>
                <a:sym typeface="Trebuchet MS" charset="0"/>
              </a:rPr>
              <a:t>Clustering example</a:t>
            </a:r>
            <a:endParaRPr lang="en-US" dirty="0">
              <a:latin typeface="Trebuchet MS" charset="0"/>
              <a:ea typeface="MS PGothic" charset="0"/>
            </a:endParaRPr>
          </a:p>
        </p:txBody>
      </p:sp>
      <p:sp>
        <p:nvSpPr>
          <p:cNvPr id="39940" name="AutoShape 12"/>
          <p:cNvSpPr>
            <a:spLocks/>
          </p:cNvSpPr>
          <p:nvPr/>
        </p:nvSpPr>
        <p:spPr bwMode="auto">
          <a:xfrm>
            <a:off x="0" y="6513513"/>
            <a:ext cx="358775" cy="26828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fld id="{3361D869-51AE-9D42-9BA1-AEC60738F631}" type="slidenum">
              <a:rPr lang="en-US" sz="1200">
                <a:solidFill>
                  <a:srgbClr val="D9D9D9"/>
                </a:solidFill>
              </a:rPr>
              <a:pPr algn="r"/>
              <a:t>24</a:t>
            </a:fld>
            <a:endParaRPr lang="en-US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14400"/>
            <a:ext cx="7496935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1213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"/>
          <p:cNvSpPr>
            <a:spLocks noGrp="1" noChangeArrowheads="1"/>
          </p:cNvSpPr>
          <p:nvPr>
            <p:ph type="title"/>
          </p:nvPr>
        </p:nvSpPr>
        <p:spPr>
          <a:xfrm>
            <a:off x="322263" y="39688"/>
            <a:ext cx="7581900" cy="796925"/>
          </a:xfrm>
        </p:spPr>
        <p:txBody>
          <a:bodyPr lIns="0" tIns="0" rIns="0" bIns="0"/>
          <a:lstStyle/>
          <a:p>
            <a:pPr defTabSz="914400" eaLnBrk="1"/>
            <a:r>
              <a:rPr lang="en-US" sz="3600" dirty="0" smtClean="0">
                <a:solidFill>
                  <a:srgbClr val="FF6600"/>
                </a:solidFill>
                <a:latin typeface="Trebuchet MS" charset="0"/>
                <a:ea typeface="MS PGothic" charset="0"/>
                <a:sym typeface="Trebuchet MS" charset="0"/>
              </a:rPr>
              <a:t>Clustering example</a:t>
            </a:r>
            <a:endParaRPr lang="en-US" dirty="0">
              <a:latin typeface="Trebuchet MS" charset="0"/>
              <a:ea typeface="MS PGothic" charset="0"/>
            </a:endParaRPr>
          </a:p>
        </p:txBody>
      </p:sp>
      <p:sp>
        <p:nvSpPr>
          <p:cNvPr id="39939" name="Rectangle 11"/>
          <p:cNvSpPr>
            <a:spLocks noGrp="1" noChangeArrowheads="1"/>
          </p:cNvSpPr>
          <p:nvPr>
            <p:ph idx="1"/>
          </p:nvPr>
        </p:nvSpPr>
        <p:spPr>
          <a:xfrm>
            <a:off x="374650" y="838200"/>
            <a:ext cx="8229600" cy="5486400"/>
          </a:xfrm>
        </p:spPr>
        <p:txBody>
          <a:bodyPr lIns="0" tIns="0" rIns="0" bIns="0"/>
          <a:lstStyle/>
          <a:p>
            <a:pPr marL="371475" lvl="2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4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This </a:t>
            </a:r>
            <a:r>
              <a:rPr lang="en-US" sz="2400" dirty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system will behave </a:t>
            </a:r>
            <a:endParaRPr lang="en-US" sz="2400" dirty="0" smtClean="0">
              <a:solidFill>
                <a:srgbClr val="404040"/>
              </a:solidFill>
              <a:latin typeface="Trebuchet MS" charset="0"/>
              <a:ea typeface="MS PGothic" charset="0"/>
              <a:sym typeface="Trebuchet MS Bold" charset="0"/>
            </a:endParaRPr>
          </a:p>
          <a:p>
            <a:pPr marL="600075" lvl="3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endParaRPr lang="en-US" sz="2000" dirty="0" smtClean="0">
              <a:solidFill>
                <a:srgbClr val="404040"/>
              </a:solidFill>
              <a:latin typeface="Trebuchet MS" charset="0"/>
              <a:ea typeface="MS PGothic" charset="0"/>
              <a:sym typeface="Trebuchet MS Bold" charset="0"/>
            </a:endParaRPr>
          </a:p>
          <a:p>
            <a:pPr marL="600075" lvl="3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as 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a single, high-performing AS available at IP address xxx.xxx.xxx.206 via default HTTP or HTTPS ports. </a:t>
            </a:r>
            <a:endParaRPr lang="en-US" sz="2000" dirty="0" smtClean="0">
              <a:solidFill>
                <a:srgbClr val="404040"/>
              </a:solidFill>
              <a:latin typeface="Trebuchet MS" charset="0"/>
              <a:ea typeface="MS PGothic" charset="0"/>
              <a:sym typeface="Trebuchet MS Bold" charset="0"/>
            </a:endParaRPr>
          </a:p>
          <a:p>
            <a:pPr marL="600075" lvl="3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endParaRPr lang="en-US" sz="2000" dirty="0" smtClean="0">
              <a:solidFill>
                <a:srgbClr val="404040"/>
              </a:solidFill>
              <a:latin typeface="Trebuchet MS" charset="0"/>
              <a:ea typeface="MS PGothic" charset="0"/>
              <a:sym typeface="Trebuchet MS Bold" charset="0"/>
            </a:endParaRPr>
          </a:p>
          <a:p>
            <a:pPr marL="600075" lvl="3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The 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ELB performs load balancing by handling the incoming requests and routing them to the worker nodes. </a:t>
            </a:r>
            <a:endParaRPr lang="en-US" sz="2000" dirty="0" smtClean="0">
              <a:solidFill>
                <a:srgbClr val="404040"/>
              </a:solidFill>
              <a:latin typeface="Trebuchet MS" charset="0"/>
              <a:ea typeface="MS PGothic" charset="0"/>
              <a:sym typeface="Trebuchet MS Bold" charset="0"/>
            </a:endParaRPr>
          </a:p>
          <a:p>
            <a:pPr marL="600075" lvl="3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endParaRPr lang="en-US" sz="2000" dirty="0" smtClean="0">
              <a:solidFill>
                <a:srgbClr val="404040"/>
              </a:solidFill>
              <a:latin typeface="Trebuchet MS" charset="0"/>
              <a:ea typeface="MS PGothic" charset="0"/>
              <a:sym typeface="Trebuchet MS Bold" charset="0"/>
            </a:endParaRPr>
          </a:p>
          <a:p>
            <a:pPr marL="600075" lvl="3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The 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worker nodes process the requests that were routed to them and send responses back to the client through the ELB.</a:t>
            </a:r>
            <a:endParaRPr lang="en-US" sz="2000" dirty="0" smtClean="0">
              <a:solidFill>
                <a:srgbClr val="404040"/>
              </a:solidFill>
              <a:latin typeface="Trebuchet MS" charset="0"/>
              <a:ea typeface="MS PGothic" charset="0"/>
              <a:sym typeface="Trebuchet MS Bold" charset="0"/>
            </a:endParaRPr>
          </a:p>
          <a:p>
            <a:pPr marL="600075" lvl="3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endParaRPr lang="en-US" sz="2000" dirty="0" smtClean="0">
              <a:solidFill>
                <a:srgbClr val="404040"/>
              </a:solidFill>
              <a:latin typeface="Trebuchet MS" charset="0"/>
              <a:ea typeface="MS PGothic" charset="0"/>
              <a:sym typeface="Trebuchet MS Bold" charset="0"/>
            </a:endParaRPr>
          </a:p>
          <a:p>
            <a:pPr marL="600075" lvl="3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All 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admin requests are sent to the manager node via HTTPs on port 9444. The manager node synchronizes the same configuration across the clustered worker nodes.</a:t>
            </a:r>
            <a:endParaRPr lang="en-US" sz="2000" dirty="0" smtClean="0">
              <a:solidFill>
                <a:srgbClr val="404040"/>
              </a:solidFill>
              <a:latin typeface="Trebuchet MS" charset="0"/>
              <a:ea typeface="MS PGothic" charset="0"/>
              <a:sym typeface="Trebuchet MS Bold" charset="0"/>
            </a:endParaRPr>
          </a:p>
        </p:txBody>
      </p:sp>
      <p:sp>
        <p:nvSpPr>
          <p:cNvPr id="39940" name="AutoShape 12"/>
          <p:cNvSpPr>
            <a:spLocks/>
          </p:cNvSpPr>
          <p:nvPr/>
        </p:nvSpPr>
        <p:spPr bwMode="auto">
          <a:xfrm>
            <a:off x="0" y="6513513"/>
            <a:ext cx="358775" cy="26828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fld id="{3361D869-51AE-9D42-9BA1-AEC60738F631}" type="slidenum">
              <a:rPr lang="en-US" sz="1200">
                <a:solidFill>
                  <a:srgbClr val="D9D9D9"/>
                </a:solidFill>
              </a:rPr>
              <a:pPr algn="r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4612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"/>
          <p:cNvSpPr>
            <a:spLocks noGrp="1" noChangeArrowheads="1"/>
          </p:cNvSpPr>
          <p:nvPr>
            <p:ph type="title"/>
          </p:nvPr>
        </p:nvSpPr>
        <p:spPr>
          <a:xfrm>
            <a:off x="322263" y="39688"/>
            <a:ext cx="7581900" cy="796925"/>
          </a:xfrm>
        </p:spPr>
        <p:txBody>
          <a:bodyPr lIns="0" tIns="0" rIns="0" bIns="0"/>
          <a:lstStyle/>
          <a:p>
            <a:pPr defTabSz="914400" eaLnBrk="1"/>
            <a:r>
              <a:rPr lang="en-US" sz="3600" dirty="0" smtClean="0">
                <a:solidFill>
                  <a:srgbClr val="FF6600"/>
                </a:solidFill>
                <a:latin typeface="Trebuchet MS" charset="0"/>
                <a:ea typeface="MS PGothic" charset="0"/>
                <a:sym typeface="Trebuchet MS" charset="0"/>
              </a:rPr>
              <a:t>Creating a cluster (1)</a:t>
            </a:r>
            <a:endParaRPr lang="en-US" dirty="0">
              <a:latin typeface="Trebuchet MS" charset="0"/>
              <a:ea typeface="MS PGothic" charset="0"/>
            </a:endParaRPr>
          </a:p>
        </p:txBody>
      </p:sp>
      <p:sp>
        <p:nvSpPr>
          <p:cNvPr id="39939" name="Rectangle 11"/>
          <p:cNvSpPr>
            <a:spLocks noGrp="1" noChangeArrowheads="1"/>
          </p:cNvSpPr>
          <p:nvPr>
            <p:ph idx="1"/>
          </p:nvPr>
        </p:nvSpPr>
        <p:spPr>
          <a:xfrm>
            <a:off x="374650" y="838200"/>
            <a:ext cx="8229600" cy="5486400"/>
          </a:xfrm>
        </p:spPr>
        <p:txBody>
          <a:bodyPr lIns="0" tIns="0" rIns="0" bIns="0"/>
          <a:lstStyle/>
          <a:p>
            <a:pPr marL="257175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4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High-level steps for creating a cluster:</a:t>
            </a:r>
          </a:p>
          <a:p>
            <a:pPr marL="257175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endParaRPr lang="en-US" sz="2400" dirty="0" smtClean="0">
              <a:solidFill>
                <a:srgbClr val="404040"/>
              </a:solidFill>
              <a:latin typeface="Trebuchet MS" charset="0"/>
              <a:ea typeface="MS PGothic" charset="0"/>
              <a:sym typeface="Trebuchet MS Bold" charset="0"/>
            </a:endParaRPr>
          </a:p>
          <a:p>
            <a:pPr marL="371475" lvl="2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Install the load balancer and instances of the product you are clustering</a:t>
            </a: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.</a:t>
            </a:r>
          </a:p>
          <a:p>
            <a:pPr marL="371475" lvl="2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endParaRPr lang="en-US" sz="2000" dirty="0">
              <a:solidFill>
                <a:srgbClr val="404040"/>
              </a:solidFill>
              <a:latin typeface="Trebuchet MS" charset="0"/>
              <a:ea typeface="MS PGothic" charset="0"/>
              <a:sym typeface="Trebuchet MS Bold" charset="0"/>
            </a:endParaRPr>
          </a:p>
          <a:p>
            <a:pPr marL="371475" lvl="2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Configure the load balancer. </a:t>
            </a: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When using 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WSO2 ELB as </a:t>
            </a: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the load 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balancer, this involves the following steps</a:t>
            </a: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:</a:t>
            </a:r>
          </a:p>
          <a:p>
            <a:pPr marL="371475" lvl="2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endParaRPr lang="en-US" sz="2000" dirty="0">
              <a:solidFill>
                <a:srgbClr val="404040"/>
              </a:solidFill>
              <a:latin typeface="Trebuchet MS" charset="0"/>
              <a:ea typeface="MS PGothic" charset="0"/>
              <a:sym typeface="Trebuchet MS Bold" charset="0"/>
            </a:endParaRPr>
          </a:p>
          <a:p>
            <a:pPr marL="600075" lvl="3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Define the cluster domain in </a:t>
            </a:r>
            <a:r>
              <a:rPr lang="en-US" sz="2000" dirty="0" err="1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loadbalancer.conf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.</a:t>
            </a:r>
          </a:p>
          <a:p>
            <a:pPr marL="600075" lvl="3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Configure clustering and HTTP/S ports in axis2.xml.</a:t>
            </a:r>
          </a:p>
          <a:p>
            <a:pPr marL="600075" lvl="3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Map the cluster host name to the IP address in the /</a:t>
            </a:r>
            <a:r>
              <a:rPr lang="en-US" sz="2000" dirty="0" err="1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etc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/hosts file.</a:t>
            </a:r>
          </a:p>
          <a:p>
            <a:pPr marL="600075" lvl="3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Start the load balancer.</a:t>
            </a:r>
          </a:p>
          <a:p>
            <a:pPr marL="371475" lvl="2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endParaRPr lang="en-US" sz="2000" dirty="0" smtClean="0">
              <a:solidFill>
                <a:srgbClr val="404040"/>
              </a:solidFill>
              <a:latin typeface="Trebuchet MS" charset="0"/>
              <a:ea typeface="MS PGothic" charset="0"/>
              <a:sym typeface="Trebuchet MS Bold" charset="0"/>
            </a:endParaRPr>
          </a:p>
          <a:p>
            <a:pPr marL="371475" lvl="2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Set 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up the central database.</a:t>
            </a:r>
          </a:p>
          <a:p>
            <a:pPr marL="371475" lvl="2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endParaRPr lang="en-US" sz="2000" dirty="0" smtClean="0">
              <a:solidFill>
                <a:srgbClr val="404040"/>
              </a:solidFill>
              <a:latin typeface="Trebuchet MS" charset="0"/>
              <a:ea typeface="MS PGothic" charset="0"/>
              <a:sym typeface="Trebuchet MS Bold" charset="0"/>
            </a:endParaRPr>
          </a:p>
        </p:txBody>
      </p:sp>
      <p:sp>
        <p:nvSpPr>
          <p:cNvPr id="39940" name="AutoShape 12"/>
          <p:cNvSpPr>
            <a:spLocks/>
          </p:cNvSpPr>
          <p:nvPr/>
        </p:nvSpPr>
        <p:spPr bwMode="auto">
          <a:xfrm>
            <a:off x="0" y="6513513"/>
            <a:ext cx="358775" cy="26828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fld id="{3361D869-51AE-9D42-9BA1-AEC60738F631}" type="slidenum">
              <a:rPr lang="en-US" sz="1200">
                <a:solidFill>
                  <a:srgbClr val="D9D9D9"/>
                </a:solidFill>
              </a:rPr>
              <a:pPr algn="r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7367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"/>
          <p:cNvSpPr>
            <a:spLocks noGrp="1" noChangeArrowheads="1"/>
          </p:cNvSpPr>
          <p:nvPr>
            <p:ph type="title"/>
          </p:nvPr>
        </p:nvSpPr>
        <p:spPr>
          <a:xfrm>
            <a:off x="322263" y="39688"/>
            <a:ext cx="7581900" cy="796925"/>
          </a:xfrm>
        </p:spPr>
        <p:txBody>
          <a:bodyPr lIns="0" tIns="0" rIns="0" bIns="0"/>
          <a:lstStyle/>
          <a:p>
            <a:pPr defTabSz="914400" eaLnBrk="1"/>
            <a:r>
              <a:rPr lang="en-US" sz="3600" dirty="0" smtClean="0">
                <a:solidFill>
                  <a:srgbClr val="FF6600"/>
                </a:solidFill>
                <a:latin typeface="Trebuchet MS" charset="0"/>
                <a:ea typeface="MS PGothic" charset="0"/>
                <a:sym typeface="Trebuchet MS" charset="0"/>
              </a:rPr>
              <a:t>Creating a cluster (2)</a:t>
            </a:r>
            <a:endParaRPr lang="en-US" dirty="0">
              <a:latin typeface="Trebuchet MS" charset="0"/>
              <a:ea typeface="MS PGothic" charset="0"/>
            </a:endParaRPr>
          </a:p>
        </p:txBody>
      </p:sp>
      <p:sp>
        <p:nvSpPr>
          <p:cNvPr id="39939" name="Rectangle 11"/>
          <p:cNvSpPr>
            <a:spLocks noGrp="1" noChangeArrowheads="1"/>
          </p:cNvSpPr>
          <p:nvPr>
            <p:ph idx="1"/>
          </p:nvPr>
        </p:nvSpPr>
        <p:spPr>
          <a:xfrm>
            <a:off x="374650" y="838200"/>
            <a:ext cx="8229600" cy="5486400"/>
          </a:xfrm>
        </p:spPr>
        <p:txBody>
          <a:bodyPr lIns="0" tIns="0" rIns="0" bIns="0"/>
          <a:lstStyle/>
          <a:p>
            <a:pPr marL="371475" lvl="2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Configure the manager node</a:t>
            </a: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:</a:t>
            </a:r>
          </a:p>
          <a:p>
            <a:pPr marL="371475" lvl="2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endParaRPr lang="en-US" sz="2000" dirty="0">
              <a:solidFill>
                <a:srgbClr val="404040"/>
              </a:solidFill>
              <a:latin typeface="Trebuchet MS" charset="0"/>
              <a:ea typeface="MS PGothic" charset="0"/>
              <a:sym typeface="Trebuchet MS Bold" charset="0"/>
            </a:endParaRPr>
          </a:p>
          <a:p>
            <a:pPr marL="600075" lvl="3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Define the data source(s) for the central database in master-</a:t>
            </a:r>
            <a:r>
              <a:rPr lang="en-US" sz="2000" dirty="0" err="1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datasources.xml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.</a:t>
            </a:r>
          </a:p>
          <a:p>
            <a:pPr marL="600075" lvl="3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Configure clustering in axis2.xml.</a:t>
            </a:r>
          </a:p>
          <a:p>
            <a:pPr marL="600075" lvl="3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Configure the port offset and cluster host name (so that requests to the manager node are redirected to the cluster) in </a:t>
            </a:r>
            <a:r>
              <a:rPr lang="en-US" sz="2000" dirty="0" err="1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carbon.xml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.</a:t>
            </a:r>
          </a:p>
          <a:p>
            <a:pPr marL="600075" lvl="3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Map the database and cluster host name to the IP addresses in the /</a:t>
            </a:r>
            <a:r>
              <a:rPr lang="en-US" sz="2000" dirty="0" err="1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etc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/hosts file.</a:t>
            </a:r>
          </a:p>
          <a:p>
            <a:pPr marL="600075" lvl="3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Start the manager node</a:t>
            </a: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.</a:t>
            </a:r>
          </a:p>
          <a:p>
            <a:pPr marL="600075" lvl="3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endParaRPr lang="en-US" sz="2000" dirty="0" smtClean="0">
              <a:solidFill>
                <a:srgbClr val="404040"/>
              </a:solidFill>
              <a:latin typeface="Trebuchet MS" charset="0"/>
              <a:ea typeface="MS PGothic" charset="0"/>
              <a:sym typeface="Trebuchet MS Bold" charset="0"/>
            </a:endParaRPr>
          </a:p>
        </p:txBody>
      </p:sp>
      <p:sp>
        <p:nvSpPr>
          <p:cNvPr id="39940" name="AutoShape 12"/>
          <p:cNvSpPr>
            <a:spLocks/>
          </p:cNvSpPr>
          <p:nvPr/>
        </p:nvSpPr>
        <p:spPr bwMode="auto">
          <a:xfrm>
            <a:off x="0" y="6513513"/>
            <a:ext cx="358775" cy="26828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fld id="{3361D869-51AE-9D42-9BA1-AEC60738F631}" type="slidenum">
              <a:rPr lang="en-US" sz="1200">
                <a:solidFill>
                  <a:srgbClr val="D9D9D9"/>
                </a:solidFill>
              </a:rPr>
              <a:pPr algn="r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4045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"/>
          <p:cNvSpPr>
            <a:spLocks noGrp="1" noChangeArrowheads="1"/>
          </p:cNvSpPr>
          <p:nvPr>
            <p:ph type="title"/>
          </p:nvPr>
        </p:nvSpPr>
        <p:spPr>
          <a:xfrm>
            <a:off x="322263" y="39688"/>
            <a:ext cx="7581900" cy="796925"/>
          </a:xfrm>
        </p:spPr>
        <p:txBody>
          <a:bodyPr lIns="0" tIns="0" rIns="0" bIns="0"/>
          <a:lstStyle/>
          <a:p>
            <a:pPr defTabSz="914400" eaLnBrk="1"/>
            <a:r>
              <a:rPr lang="en-US" sz="3600" dirty="0" smtClean="0">
                <a:solidFill>
                  <a:srgbClr val="FF6600"/>
                </a:solidFill>
                <a:latin typeface="Trebuchet MS" charset="0"/>
                <a:ea typeface="MS PGothic" charset="0"/>
                <a:sym typeface="Trebuchet MS" charset="0"/>
              </a:rPr>
              <a:t>Creating a cluster (3)</a:t>
            </a:r>
            <a:endParaRPr lang="en-US" dirty="0">
              <a:latin typeface="Trebuchet MS" charset="0"/>
              <a:ea typeface="MS PGothic" charset="0"/>
            </a:endParaRPr>
          </a:p>
        </p:txBody>
      </p:sp>
      <p:sp>
        <p:nvSpPr>
          <p:cNvPr id="39939" name="Rectangle 11"/>
          <p:cNvSpPr>
            <a:spLocks noGrp="1" noChangeArrowheads="1"/>
          </p:cNvSpPr>
          <p:nvPr>
            <p:ph idx="1"/>
          </p:nvPr>
        </p:nvSpPr>
        <p:spPr>
          <a:xfrm>
            <a:off x="374650" y="838200"/>
            <a:ext cx="8229600" cy="5486400"/>
          </a:xfrm>
        </p:spPr>
        <p:txBody>
          <a:bodyPr lIns="0" tIns="0" rIns="0" bIns="0"/>
          <a:lstStyle/>
          <a:p>
            <a:pPr marL="371475" lvl="2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Configure the worker nodes:</a:t>
            </a:r>
          </a:p>
          <a:p>
            <a:pPr marL="371475" lvl="2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endParaRPr lang="en-US" sz="2000" dirty="0" smtClean="0">
              <a:solidFill>
                <a:srgbClr val="404040"/>
              </a:solidFill>
              <a:latin typeface="Trebuchet MS" charset="0"/>
              <a:ea typeface="MS PGothic" charset="0"/>
              <a:sym typeface="Trebuchet MS Bold" charset="0"/>
            </a:endParaRPr>
          </a:p>
          <a:p>
            <a:pPr marL="600075" lvl="3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Define the data source(s) for the central database in master-</a:t>
            </a:r>
            <a:r>
              <a:rPr lang="en-US" sz="2000" dirty="0" err="1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datasources.xml</a:t>
            </a: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.</a:t>
            </a:r>
          </a:p>
          <a:p>
            <a:pPr marL="600075" lvl="3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Configure clustering in axis2.xml.</a:t>
            </a:r>
          </a:p>
          <a:p>
            <a:pPr marL="600075" lvl="3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Configure the port offset in </a:t>
            </a:r>
            <a:r>
              <a:rPr lang="en-US" sz="2000" dirty="0" err="1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carbon.xml</a:t>
            </a: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.</a:t>
            </a:r>
          </a:p>
          <a:p>
            <a:pPr marL="600075" lvl="3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Map the database and cluster host name to the IP addresses in the /</a:t>
            </a:r>
            <a:r>
              <a:rPr lang="en-US" sz="2000" dirty="0" err="1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etc</a:t>
            </a: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/hosts file.</a:t>
            </a:r>
          </a:p>
          <a:p>
            <a:pPr marL="600075" lvl="3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Start the worker nodes.</a:t>
            </a:r>
          </a:p>
          <a:p>
            <a:pPr marL="371475" lvl="2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endParaRPr lang="en-US" sz="2000" dirty="0" smtClean="0">
              <a:solidFill>
                <a:srgbClr val="404040"/>
              </a:solidFill>
              <a:latin typeface="Trebuchet MS" charset="0"/>
              <a:ea typeface="MS PGothic" charset="0"/>
              <a:sym typeface="Trebuchet MS Bold" charset="0"/>
            </a:endParaRPr>
          </a:p>
          <a:p>
            <a:pPr marL="371475" lvl="2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Test the cluster.</a:t>
            </a:r>
          </a:p>
        </p:txBody>
      </p:sp>
      <p:sp>
        <p:nvSpPr>
          <p:cNvPr id="39940" name="AutoShape 12"/>
          <p:cNvSpPr>
            <a:spLocks/>
          </p:cNvSpPr>
          <p:nvPr/>
        </p:nvSpPr>
        <p:spPr bwMode="auto">
          <a:xfrm>
            <a:off x="0" y="6513513"/>
            <a:ext cx="358775" cy="26828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fld id="{3361D869-51AE-9D42-9BA1-AEC60738F631}" type="slidenum">
              <a:rPr lang="en-US" sz="1200">
                <a:solidFill>
                  <a:srgbClr val="D9D9D9"/>
                </a:solidFill>
              </a:rPr>
              <a:pPr algn="r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603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xfrm>
            <a:off x="322263" y="39688"/>
            <a:ext cx="7581900" cy="796925"/>
          </a:xfrm>
        </p:spPr>
        <p:txBody>
          <a:bodyPr lIns="0" tIns="0" rIns="0" bIns="0"/>
          <a:lstStyle/>
          <a:p>
            <a:pPr defTabSz="914400" eaLnBrk="1"/>
            <a:r>
              <a:rPr lang="en-US" sz="3600" dirty="0">
                <a:solidFill>
                  <a:srgbClr val="FF6600"/>
                </a:solidFill>
                <a:latin typeface="Trebuchet MS" charset="0"/>
                <a:ea typeface="MS PGothic" charset="0"/>
                <a:sym typeface="Trebuchet MS" charset="0"/>
              </a:rPr>
              <a:t>Class </a:t>
            </a:r>
            <a:r>
              <a:rPr lang="en-US" sz="3600" dirty="0" smtClean="0">
                <a:solidFill>
                  <a:srgbClr val="FF6600"/>
                </a:solidFill>
                <a:latin typeface="Trebuchet MS" charset="0"/>
                <a:ea typeface="MS PGothic" charset="0"/>
                <a:sym typeface="Trebuchet MS" charset="0"/>
              </a:rPr>
              <a:t>Lab: Clustering</a:t>
            </a:r>
            <a:endParaRPr lang="en-US" dirty="0">
              <a:latin typeface="Trebuchet MS" charset="0"/>
              <a:ea typeface="MS PGothic" charset="0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idx="1"/>
          </p:nvPr>
        </p:nvSpPr>
        <p:spPr>
          <a:xfrm>
            <a:off x="374650" y="1268413"/>
            <a:ext cx="8229600" cy="5040312"/>
          </a:xfrm>
        </p:spPr>
        <p:txBody>
          <a:bodyPr lIns="0" tIns="0" rIns="0" bIns="0"/>
          <a:lstStyle/>
          <a:p>
            <a:pPr marL="257175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400" dirty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Installing and Running </a:t>
            </a:r>
            <a:r>
              <a:rPr lang="en-US" sz="24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a cluster of 2 Application Servers</a:t>
            </a:r>
            <a:endParaRPr lang="en-US" sz="2400" dirty="0">
              <a:solidFill>
                <a:srgbClr val="404040"/>
              </a:solidFill>
              <a:latin typeface="Trebuchet MS" charset="0"/>
              <a:ea typeface="MS PGothic" charset="0"/>
              <a:sym typeface="Trebuchet MS Bold" charset="0"/>
            </a:endParaRPr>
          </a:p>
          <a:p>
            <a:pPr marL="601663" lvl="1" indent="-144463" defTabSz="914400" eaLnBrk="1">
              <a:spcBef>
                <a:spcPts val="400"/>
              </a:spcBef>
              <a:buSzPct val="80000"/>
              <a:buFont typeface="Courier New" charset="0"/>
              <a:buChar char="o"/>
            </a:pP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 </a:t>
            </a: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Following the “Independent Nodes” clustering pattern</a:t>
            </a:r>
            <a:endParaRPr lang="en-US" sz="2800" dirty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  <a:sym typeface="Trebuchet MS" charset="0"/>
            </a:endParaRPr>
          </a:p>
          <a:p>
            <a:pPr marL="601663" lvl="1" indent="-144463" defTabSz="914400" eaLnBrk="1">
              <a:spcBef>
                <a:spcPts val="400"/>
              </a:spcBef>
              <a:buFont typeface="Courier New" charset="0"/>
              <a:buNone/>
            </a:pPr>
            <a:endParaRPr lang="en-US" sz="2000" dirty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  <a:sym typeface="Trebuchet MS" charset="0"/>
            </a:endParaRPr>
          </a:p>
        </p:txBody>
      </p:sp>
      <p:sp>
        <p:nvSpPr>
          <p:cNvPr id="51203" name="AutoShape 3"/>
          <p:cNvSpPr>
            <a:spLocks/>
          </p:cNvSpPr>
          <p:nvPr/>
        </p:nvSpPr>
        <p:spPr bwMode="auto">
          <a:xfrm>
            <a:off x="0" y="6513513"/>
            <a:ext cx="358775" cy="26828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fld id="{8E859603-B4BA-4C4D-9BEF-0E4C2ABB7881}" type="slidenum">
              <a:rPr lang="en-US" sz="1200">
                <a:solidFill>
                  <a:srgbClr val="D9D9D9"/>
                </a:solidFill>
              </a:rPr>
              <a:pPr algn="r"/>
              <a:t>29</a:t>
            </a:fld>
            <a:endParaRPr lang="en-US"/>
          </a:p>
        </p:txBody>
      </p:sp>
      <p:pic>
        <p:nvPicPr>
          <p:cNvPr id="5" name="Picture 4" descr="labkit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5029201"/>
            <a:ext cx="8077199" cy="1828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"/>
          <p:cNvSpPr>
            <a:spLocks noGrp="1" noChangeArrowheads="1"/>
          </p:cNvSpPr>
          <p:nvPr>
            <p:ph type="title"/>
          </p:nvPr>
        </p:nvSpPr>
        <p:spPr>
          <a:xfrm>
            <a:off x="322263" y="39688"/>
            <a:ext cx="7581900" cy="796925"/>
          </a:xfrm>
        </p:spPr>
        <p:txBody>
          <a:bodyPr lIns="0" tIns="0" rIns="0" bIns="0"/>
          <a:lstStyle/>
          <a:p>
            <a:pPr defTabSz="914400" eaLnBrk="1"/>
            <a:r>
              <a:rPr lang="en-US" sz="3600" dirty="0">
                <a:solidFill>
                  <a:srgbClr val="FF6600"/>
                </a:solidFill>
                <a:latin typeface="Trebuchet MS" charset="0"/>
                <a:ea typeface="MS PGothic" charset="0"/>
                <a:sym typeface="Trebuchet MS" charset="0"/>
              </a:rPr>
              <a:t>Why use </a:t>
            </a:r>
            <a:r>
              <a:rPr lang="en-US" sz="3600" dirty="0" smtClean="0">
                <a:solidFill>
                  <a:srgbClr val="FF6600"/>
                </a:solidFill>
                <a:latin typeface="Trebuchet MS" charset="0"/>
                <a:ea typeface="MS PGothic" charset="0"/>
                <a:sym typeface="Trebuchet MS" charset="0"/>
              </a:rPr>
              <a:t>a cluster?</a:t>
            </a:r>
            <a:endParaRPr lang="en-US" dirty="0">
              <a:latin typeface="Trebuchet MS" charset="0"/>
              <a:ea typeface="MS PGothic" charset="0"/>
            </a:endParaRPr>
          </a:p>
        </p:txBody>
      </p:sp>
      <p:sp>
        <p:nvSpPr>
          <p:cNvPr id="39939" name="Rectangle 11"/>
          <p:cNvSpPr>
            <a:spLocks noGrp="1" noChangeArrowheads="1"/>
          </p:cNvSpPr>
          <p:nvPr>
            <p:ph idx="1"/>
          </p:nvPr>
        </p:nvSpPr>
        <p:spPr>
          <a:xfrm>
            <a:off x="374650" y="1282700"/>
            <a:ext cx="8229600" cy="4889500"/>
          </a:xfrm>
        </p:spPr>
        <p:txBody>
          <a:bodyPr lIns="0" tIns="0" rIns="0" bIns="0"/>
          <a:lstStyle/>
          <a:p>
            <a:pPr marL="257175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400" dirty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A cluster</a:t>
            </a:r>
          </a:p>
          <a:p>
            <a:pPr marL="692150" lvl="1" indent="-234950" defTabSz="914400" eaLnBrk="1">
              <a:spcBef>
                <a:spcPts val="400"/>
              </a:spcBef>
              <a:buSzPct val="80000"/>
              <a:buFont typeface="Courier New" charset="0"/>
              <a:buChar char="o"/>
            </a:pPr>
            <a:endParaRPr lang="en-US" sz="2000" dirty="0" smtClean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  <a:sym typeface="Trebuchet MS" charset="0"/>
            </a:endParaRPr>
          </a:p>
          <a:p>
            <a:pPr marL="692150" lvl="1" indent="-234950" defTabSz="914400" eaLnBrk="1">
              <a:spcBef>
                <a:spcPts val="400"/>
              </a:spcBef>
              <a:buSzPct val="80000"/>
              <a:buFont typeface="Courier New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Improves </a:t>
            </a:r>
            <a:r>
              <a:rPr lang="en-US" sz="2000" dirty="0">
                <a:solidFill>
                  <a:srgbClr val="E46C0A"/>
                </a:solidFill>
                <a:latin typeface="Trebuchet MS" charset="0"/>
                <a:ea typeface="MS PGothic" charset="0"/>
                <a:cs typeface="MS PGothic" charset="0"/>
                <a:sym typeface="Trebuchet MS" charset="0"/>
              </a:rPr>
              <a:t>performance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 (requests are distributed among several servers instead of just one) </a:t>
            </a:r>
          </a:p>
          <a:p>
            <a:pPr marL="692150" lvl="1" indent="-234950" defTabSz="914400" eaLnBrk="1">
              <a:spcBef>
                <a:spcPts val="400"/>
              </a:spcBef>
              <a:buSzPct val="80000"/>
              <a:buFont typeface="Courier New" charset="0"/>
              <a:buChar char="o"/>
            </a:pPr>
            <a:endParaRPr lang="en-US" sz="2000" dirty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  <a:sym typeface="Trebuchet MS" charset="0"/>
            </a:endParaRPr>
          </a:p>
          <a:p>
            <a:pPr marL="692150" lvl="1" indent="-234950" defTabSz="914400" eaLnBrk="1">
              <a:spcBef>
                <a:spcPts val="400"/>
              </a:spcBef>
              <a:buSzPct val="80000"/>
              <a:buFont typeface="Courier New" charset="0"/>
              <a:buChar char="o"/>
            </a:pP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Ensures </a:t>
            </a:r>
            <a:r>
              <a:rPr lang="en-US" sz="2000" dirty="0">
                <a:solidFill>
                  <a:srgbClr val="E46C0A"/>
                </a:solidFill>
                <a:latin typeface="Trebuchet MS" charset="0"/>
                <a:ea typeface="MS PGothic" charset="0"/>
                <a:cs typeface="MS PGothic" charset="0"/>
                <a:sym typeface="Trebuchet MS" charset="0"/>
              </a:rPr>
              <a:t>reliability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 (if one instance becomes unavailable, another instance will seamlessly handle the request)</a:t>
            </a:r>
          </a:p>
          <a:p>
            <a:pPr marL="692150" lvl="1" indent="-234950" defTabSz="914400" eaLnBrk="1">
              <a:spcBef>
                <a:spcPts val="400"/>
              </a:spcBef>
              <a:buSzPct val="80000"/>
              <a:buFont typeface="Courier New" charset="0"/>
              <a:buChar char="o"/>
            </a:pPr>
            <a:endParaRPr lang="en-US" sz="2000" dirty="0">
              <a:solidFill>
                <a:srgbClr val="404040"/>
              </a:solidFill>
              <a:latin typeface="Trebuchet MS" charset="0"/>
              <a:ea typeface="MS PGothic" charset="0"/>
              <a:cs typeface="MS PGothic" charset="0"/>
              <a:sym typeface="Trebuchet MS" charset="0"/>
            </a:endParaRPr>
          </a:p>
          <a:p>
            <a:pPr marL="692150" lvl="1" indent="-234950" defTabSz="914400" eaLnBrk="1">
              <a:spcBef>
                <a:spcPts val="400"/>
              </a:spcBef>
              <a:buSzPct val="80000"/>
              <a:buFont typeface="Courier New" charset="0"/>
              <a:buChar char="o"/>
            </a:pP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Enables </a:t>
            </a:r>
            <a:r>
              <a:rPr lang="en-US" sz="2000" dirty="0">
                <a:solidFill>
                  <a:srgbClr val="E46C0A"/>
                </a:solidFill>
                <a:latin typeface="Trebuchet MS" charset="0"/>
                <a:ea typeface="MS PGothic" charset="0"/>
                <a:cs typeface="MS PGothic" charset="0"/>
                <a:sym typeface="Trebuchet MS Bold" charset="0"/>
              </a:rPr>
              <a:t>High Availability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MS PGothic" charset="0"/>
                <a:sym typeface="Trebuchet MS" charset="0"/>
              </a:rPr>
              <a:t>, </a:t>
            </a:r>
            <a:r>
              <a:rPr lang="en-US" sz="2000" dirty="0">
                <a:solidFill>
                  <a:srgbClr val="E46C0A"/>
                </a:solidFill>
                <a:latin typeface="Trebuchet MS" charset="0"/>
                <a:ea typeface="MS PGothic" charset="0"/>
                <a:cs typeface="MS PGothic" charset="0"/>
                <a:sym typeface="Trebuchet MS Bold" charset="0"/>
              </a:rPr>
              <a:t>Simplified Administration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MS PGothic" charset="0"/>
                <a:sym typeface="Trebuchet MS" charset="0"/>
              </a:rPr>
              <a:t>, </a:t>
            </a:r>
            <a:r>
              <a:rPr lang="en-US" sz="2000" dirty="0">
                <a:solidFill>
                  <a:srgbClr val="E46C0A"/>
                </a:solidFill>
                <a:latin typeface="Trebuchet MS" charset="0"/>
                <a:ea typeface="MS PGothic" charset="0"/>
                <a:cs typeface="MS PGothic" charset="0"/>
                <a:sym typeface="Trebuchet MS" charset="0"/>
              </a:rPr>
              <a:t>Increased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MS PGothic" charset="0"/>
                <a:sym typeface="Trebuchet MS" charset="0"/>
              </a:rPr>
              <a:t> </a:t>
            </a:r>
            <a:r>
              <a:rPr lang="en-US" sz="2000" dirty="0">
                <a:solidFill>
                  <a:srgbClr val="E46C0A"/>
                </a:solidFill>
                <a:latin typeface="Trebuchet MS" charset="0"/>
                <a:ea typeface="MS PGothic" charset="0"/>
                <a:cs typeface="MS PGothic" charset="0"/>
                <a:sym typeface="Trebuchet MS" charset="0"/>
              </a:rPr>
              <a:t>scalability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MS PGothic" charset="0"/>
                <a:sym typeface="Trebuchet MS" charset="0"/>
              </a:rPr>
              <a:t>, </a:t>
            </a:r>
            <a:r>
              <a:rPr lang="en-US" sz="2000" dirty="0">
                <a:solidFill>
                  <a:srgbClr val="E46C0A"/>
                </a:solidFill>
                <a:latin typeface="Trebuchet MS" charset="0"/>
                <a:ea typeface="MS PGothic" charset="0"/>
                <a:cs typeface="MS PGothic" charset="0"/>
                <a:sym typeface="Trebuchet MS" charset="0"/>
              </a:rPr>
              <a:t>Failover and switchover</a:t>
            </a:r>
            <a:endParaRPr lang="en-US" sz="2000" dirty="0">
              <a:solidFill>
                <a:srgbClr val="E46C0A"/>
              </a:solidFill>
              <a:latin typeface="Trebuchet MS" charset="0"/>
              <a:ea typeface="MS PGothic" charset="0"/>
              <a:cs typeface="MS PGothic" charset="0"/>
            </a:endParaRPr>
          </a:p>
          <a:p>
            <a:pPr marL="257175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endParaRPr lang="en-US" dirty="0">
              <a:latin typeface="Trebuchet MS" charset="0"/>
              <a:ea typeface="MS PGothic" charset="0"/>
            </a:endParaRPr>
          </a:p>
        </p:txBody>
      </p:sp>
      <p:sp>
        <p:nvSpPr>
          <p:cNvPr id="39940" name="AutoShape 12"/>
          <p:cNvSpPr>
            <a:spLocks/>
          </p:cNvSpPr>
          <p:nvPr/>
        </p:nvSpPr>
        <p:spPr bwMode="auto">
          <a:xfrm>
            <a:off x="0" y="6513513"/>
            <a:ext cx="358775" cy="26828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fld id="{3361D869-51AE-9D42-9BA1-AEC60738F631}" type="slidenum">
              <a:rPr lang="en-US" sz="1200">
                <a:solidFill>
                  <a:srgbClr val="D9D9D9"/>
                </a:solidFill>
              </a:rPr>
              <a:pPr algn="r"/>
              <a:t>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1"/>
          <p:cNvSpPr>
            <a:spLocks noGrp="1" noChangeArrowheads="1"/>
          </p:cNvSpPr>
          <p:nvPr>
            <p:ph type="title"/>
          </p:nvPr>
        </p:nvSpPr>
        <p:spPr>
          <a:xfrm>
            <a:off x="322263" y="39688"/>
            <a:ext cx="7581900" cy="796925"/>
          </a:xfrm>
        </p:spPr>
        <p:txBody>
          <a:bodyPr/>
          <a:lstStyle/>
          <a:p>
            <a:pPr defTabSz="914400" eaLnBrk="1"/>
            <a:r>
              <a:rPr lang="en-US" sz="3600">
                <a:solidFill>
                  <a:srgbClr val="FF6600"/>
                </a:solidFill>
                <a:latin typeface="Trebuchet MS" charset="0"/>
                <a:ea typeface="MS PGothic" charset="0"/>
                <a:sym typeface="Trebuchet MS" charset="0"/>
              </a:rPr>
              <a:t>Resources</a:t>
            </a:r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159746" name="Rectangle 2"/>
          <p:cNvSpPr>
            <a:spLocks noGrp="1" noChangeArrowheads="1"/>
          </p:cNvSpPr>
          <p:nvPr>
            <p:ph idx="1"/>
          </p:nvPr>
        </p:nvSpPr>
        <p:spPr>
          <a:xfrm>
            <a:off x="374650" y="1268412"/>
            <a:ext cx="8229600" cy="5360987"/>
          </a:xfrm>
        </p:spPr>
        <p:txBody>
          <a:bodyPr/>
          <a:lstStyle/>
          <a:p>
            <a:pPr marL="619125" lvl="1" indent="-161925" defTabSz="914400" eaLnBrk="1">
              <a:spcBef>
                <a:spcPts val="300"/>
              </a:spcBef>
              <a:buSzPct val="80000"/>
              <a:buFont typeface="Courier New" charset="0"/>
              <a:buChar char="o"/>
            </a:pPr>
            <a:r>
              <a:rPr lang="en-US" sz="2000" b="1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WSO2 Products:</a:t>
            </a:r>
            <a:r>
              <a:rPr lang="en-US" sz="2000" b="1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 </a:t>
            </a: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  <a:hlinkClick r:id="rId3"/>
              </a:rPr>
              <a:t>http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  <a:hlinkClick r:id="rId3"/>
              </a:rPr>
              <a:t>://docs.wso2.org/</a:t>
            </a:r>
            <a:endParaRPr lang="en-US" sz="2000" dirty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  <a:sym typeface="Trebuchet MS" charset="0"/>
            </a:endParaRPr>
          </a:p>
          <a:p>
            <a:pPr marL="1057275" lvl="2" indent="-142875" defTabSz="914400" eaLnBrk="1">
              <a:spcBef>
                <a:spcPts val="200"/>
              </a:spcBef>
              <a:buSzPct val="80000"/>
              <a:buFont typeface="Courier New" charset="0"/>
              <a:buChar char="o"/>
            </a:pPr>
            <a:endParaRPr lang="en-US" sz="2000" dirty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  <a:sym typeface="Trebuchet MS" charset="0"/>
            </a:endParaRPr>
          </a:p>
          <a:p>
            <a:pPr marL="619125" lvl="1" indent="-161925" defTabSz="914400" eaLnBrk="1">
              <a:spcBef>
                <a:spcPts val="300"/>
              </a:spcBef>
              <a:buSzPct val="80000"/>
              <a:buFont typeface="Courier New" charset="0"/>
              <a:buChar char="o"/>
            </a:pPr>
            <a:r>
              <a:rPr lang="en-US" sz="2000" b="1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Clustering WSO2 products</a:t>
            </a:r>
            <a:endParaRPr lang="en-US" sz="2000" b="1" dirty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  <a:sym typeface="Trebuchet MS" charset="0"/>
            </a:endParaRPr>
          </a:p>
          <a:p>
            <a:pPr marL="1057275" lvl="2" indent="-142875" defTabSz="914400" eaLnBrk="1">
              <a:spcBef>
                <a:spcPts val="200"/>
              </a:spcBef>
              <a:buSzPct val="80000"/>
              <a:buFont typeface="Courier New" charset="0"/>
              <a:buChar char="o"/>
            </a:pP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  <a:hlinkClick r:id="rId4"/>
              </a:rPr>
              <a:t>https://docs.wso2.com/display/CLUSTER420/Clustering+WSO2+</a:t>
            </a: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  <a:hlinkClick r:id="rId4"/>
              </a:rPr>
              <a:t>Products</a:t>
            </a:r>
            <a:endParaRPr lang="en-US" sz="2000" dirty="0" smtClean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  <a:sym typeface="Trebuchet MS" charset="0"/>
            </a:endParaRPr>
          </a:p>
          <a:p>
            <a:pPr marL="1057275" lvl="2" indent="-142875" defTabSz="914400" eaLnBrk="1">
              <a:spcBef>
                <a:spcPts val="200"/>
              </a:spcBef>
              <a:buSzPct val="80000"/>
              <a:buFont typeface="Courier New" charset="0"/>
              <a:buChar char="o"/>
            </a:pPr>
            <a:endParaRPr lang="en-US" sz="2000" dirty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  <a:sym typeface="Trebuchet MS" charset="0"/>
            </a:endParaRPr>
          </a:p>
          <a:p>
            <a:pPr marL="1057275" lvl="2" indent="-142875" defTabSz="914400" eaLnBrk="1">
              <a:spcBef>
                <a:spcPts val="200"/>
              </a:spcBef>
              <a:buSzPct val="80000"/>
              <a:buFont typeface="Courier New" charset="0"/>
              <a:buChar char="o"/>
            </a:pPr>
            <a:endParaRPr lang="en-US" sz="2000" dirty="0">
              <a:latin typeface="Trebuchet MS"/>
              <a:ea typeface="Helvetica" charset="0"/>
              <a:cs typeface="Trebuchet MS"/>
            </a:endParaRPr>
          </a:p>
        </p:txBody>
      </p:sp>
      <p:sp>
        <p:nvSpPr>
          <p:cNvPr id="159747" name="AutoShape 3"/>
          <p:cNvSpPr>
            <a:spLocks/>
          </p:cNvSpPr>
          <p:nvPr/>
        </p:nvSpPr>
        <p:spPr bwMode="auto">
          <a:xfrm>
            <a:off x="0" y="6513513"/>
            <a:ext cx="358775" cy="26828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19" tIns="45719" rIns="45719" bIns="45719" anchor="ctr"/>
          <a:lstStyle/>
          <a:p>
            <a:pPr algn="r"/>
            <a:fld id="{A0BE6310-76E9-0247-ABB2-0AFE700FFC65}" type="slidenum">
              <a:rPr lang="en-US" sz="1200">
                <a:solidFill>
                  <a:srgbClr val="D9D9D9"/>
                </a:solidFill>
              </a:rPr>
              <a:pPr algn="r"/>
              <a:t>30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22263" y="39688"/>
            <a:ext cx="7581900" cy="796925"/>
          </a:xfrm>
        </p:spPr>
        <p:txBody>
          <a:bodyPr lIns="0" tIns="0" rIns="0" bIns="0"/>
          <a:lstStyle/>
          <a:p>
            <a:pPr defTabSz="914400" eaLnBrk="1"/>
            <a:r>
              <a:rPr lang="en-US" sz="3600" dirty="0" smtClean="0">
                <a:solidFill>
                  <a:srgbClr val="FF6600"/>
                </a:solidFill>
                <a:latin typeface="Trebuchet MS" charset="0"/>
                <a:ea typeface="MS PGothic" charset="0"/>
                <a:sym typeface="Trebuchet MS" charset="0"/>
              </a:rPr>
              <a:t>Carbon Clustering Capabilities</a:t>
            </a:r>
            <a:endParaRPr lang="en-US" dirty="0">
              <a:latin typeface="Trebuchet MS" charset="0"/>
              <a:ea typeface="MS PGothic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374650" y="1268413"/>
            <a:ext cx="8229600" cy="5040312"/>
          </a:xfrm>
        </p:spPr>
        <p:txBody>
          <a:bodyPr lIns="0" tIns="0" rIns="0" bIns="0"/>
          <a:lstStyle/>
          <a:p>
            <a:pPr marL="257175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4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The WSO2 Carbon core supports </a:t>
            </a:r>
            <a:r>
              <a:rPr lang="en-US" sz="2400" dirty="0">
                <a:solidFill>
                  <a:srgbClr val="E46C0A"/>
                </a:solidFill>
                <a:latin typeface="Trebuchet MS" charset="0"/>
                <a:ea typeface="MS PGothic" charset="0"/>
                <a:cs typeface="MS PGothic" charset="0"/>
                <a:sym typeface="Trebuchet MS Bold" charset="0"/>
              </a:rPr>
              <a:t>distributed caching </a:t>
            </a:r>
            <a:r>
              <a:rPr lang="en-US" sz="24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and </a:t>
            </a:r>
            <a:r>
              <a:rPr lang="en-US" sz="2400" dirty="0">
                <a:solidFill>
                  <a:srgbClr val="E46C0A"/>
                </a:solidFill>
                <a:latin typeface="Trebuchet MS" charset="0"/>
                <a:ea typeface="MS PGothic" charset="0"/>
                <a:cs typeface="MS PGothic" charset="0"/>
                <a:sym typeface="Trebuchet MS Bold" charset="0"/>
              </a:rPr>
              <a:t>clustering</a:t>
            </a:r>
            <a:r>
              <a:rPr lang="en-US" sz="24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 based on </a:t>
            </a:r>
            <a:r>
              <a:rPr lang="en-US" sz="2400" dirty="0" err="1">
                <a:solidFill>
                  <a:srgbClr val="E46C0A"/>
                </a:solidFill>
                <a:latin typeface="Trebuchet MS" charset="0"/>
                <a:ea typeface="MS PGothic" charset="0"/>
                <a:cs typeface="MS PGothic" charset="0"/>
                <a:sym typeface="Trebuchet MS Bold" charset="0"/>
              </a:rPr>
              <a:t>Hazelcast</a:t>
            </a:r>
            <a:endParaRPr lang="en-US" sz="2400" dirty="0">
              <a:solidFill>
                <a:srgbClr val="E46C0A"/>
              </a:solidFill>
              <a:latin typeface="Trebuchet MS" charset="0"/>
              <a:ea typeface="MS PGothic" charset="0"/>
              <a:cs typeface="MS PGothic" charset="0"/>
              <a:sym typeface="Trebuchet MS Bold" charset="0"/>
            </a:endParaRPr>
          </a:p>
          <a:p>
            <a:pPr marL="257175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endParaRPr lang="en-US" sz="2400" dirty="0">
              <a:solidFill>
                <a:srgbClr val="404040"/>
              </a:solidFill>
              <a:latin typeface="Trebuchet MS" charset="0"/>
              <a:ea typeface="MS PGothic" charset="0"/>
              <a:sym typeface="Trebuchet MS Bold" charset="0"/>
            </a:endParaRPr>
          </a:p>
          <a:p>
            <a:pPr marL="257175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400" dirty="0" err="1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Hazelcast</a:t>
            </a:r>
            <a:r>
              <a:rPr lang="en-US" sz="2400" dirty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 combines distributed data structures, distributed caching capabilities, elasticity, </a:t>
            </a:r>
            <a:r>
              <a:rPr lang="en-US" sz="2400" dirty="0" err="1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memcache</a:t>
            </a:r>
            <a:r>
              <a:rPr lang="en-US" sz="2400" dirty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 support, and integration with Spring and Hibernate</a:t>
            </a:r>
            <a:endParaRPr lang="en-US" sz="2400" dirty="0" smtClean="0">
              <a:solidFill>
                <a:srgbClr val="404040"/>
              </a:solidFill>
              <a:latin typeface="Trebuchet MS" charset="0"/>
              <a:ea typeface="MS PGothic" charset="0"/>
              <a:sym typeface="Trebuchet MS Bold" charset="0"/>
            </a:endParaRPr>
          </a:p>
          <a:p>
            <a:pPr marL="457200" lvl="1" indent="0" defTabSz="914400" eaLnBrk="1">
              <a:spcBef>
                <a:spcPts val="400"/>
              </a:spcBef>
              <a:buSzPct val="80000"/>
              <a:buNone/>
            </a:pPr>
            <a:endParaRPr lang="en-US" sz="2000" dirty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  <a:sym typeface="Trebuchet MS" charset="0"/>
            </a:endParaRPr>
          </a:p>
        </p:txBody>
      </p:sp>
      <p:sp>
        <p:nvSpPr>
          <p:cNvPr id="37891" name="AutoShape 3"/>
          <p:cNvSpPr>
            <a:spLocks/>
          </p:cNvSpPr>
          <p:nvPr/>
        </p:nvSpPr>
        <p:spPr bwMode="auto">
          <a:xfrm>
            <a:off x="0" y="6513513"/>
            <a:ext cx="358775" cy="26828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fld id="{E4BDDF7C-81F8-B044-B050-57F61258B136}" type="slidenum">
              <a:rPr lang="en-US" sz="1200">
                <a:solidFill>
                  <a:srgbClr val="D9D9D9"/>
                </a:solidFill>
              </a:rPr>
              <a:pPr algn="r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8711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"/>
          <p:cNvSpPr>
            <a:spLocks noGrp="1" noChangeArrowheads="1"/>
          </p:cNvSpPr>
          <p:nvPr>
            <p:ph type="title"/>
          </p:nvPr>
        </p:nvSpPr>
        <p:spPr>
          <a:xfrm>
            <a:off x="322263" y="39688"/>
            <a:ext cx="7581900" cy="796925"/>
          </a:xfrm>
        </p:spPr>
        <p:txBody>
          <a:bodyPr lIns="0" tIns="0" rIns="0" bIns="0"/>
          <a:lstStyle/>
          <a:p>
            <a:pPr defTabSz="914400" eaLnBrk="1"/>
            <a:r>
              <a:rPr lang="en-US" sz="3600" dirty="0" smtClean="0">
                <a:solidFill>
                  <a:srgbClr val="FF6600"/>
                </a:solidFill>
                <a:latin typeface="Trebuchet MS" charset="0"/>
                <a:ea typeface="MS PGothic" charset="0"/>
                <a:sym typeface="Trebuchet MS" charset="0"/>
              </a:rPr>
              <a:t>Cluster</a:t>
            </a:r>
            <a:endParaRPr lang="en-US" dirty="0">
              <a:latin typeface="Trebuchet MS" charset="0"/>
              <a:ea typeface="MS PGothic" charset="0"/>
            </a:endParaRPr>
          </a:p>
        </p:txBody>
      </p:sp>
      <p:sp>
        <p:nvSpPr>
          <p:cNvPr id="39940" name="AutoShape 12"/>
          <p:cNvSpPr>
            <a:spLocks/>
          </p:cNvSpPr>
          <p:nvPr/>
        </p:nvSpPr>
        <p:spPr bwMode="auto">
          <a:xfrm>
            <a:off x="0" y="6513513"/>
            <a:ext cx="358775" cy="26828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fld id="{3361D869-51AE-9D42-9BA1-AEC60738F631}" type="slidenum">
              <a:rPr lang="en-US" sz="1200">
                <a:solidFill>
                  <a:srgbClr val="D9D9D9"/>
                </a:solidFill>
              </a:rPr>
              <a:pPr algn="r"/>
              <a:t>5</a:t>
            </a:fld>
            <a:endParaRPr lang="en-US"/>
          </a:p>
        </p:txBody>
      </p:sp>
      <p:pic>
        <p:nvPicPr>
          <p:cNvPr id="3" name="Espace réservé du contenu 2" descr="Capture d’écran 2014-09-15 à 17.43.2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7" r="-8187"/>
          <a:stretch>
            <a:fillRect/>
          </a:stretch>
        </p:blipFill>
        <p:spPr>
          <a:xfrm>
            <a:off x="1143000" y="838200"/>
            <a:ext cx="6858000" cy="4114800"/>
          </a:xfrm>
        </p:spPr>
      </p:pic>
      <p:sp>
        <p:nvSpPr>
          <p:cNvPr id="4" name="ZoneTexte 3"/>
          <p:cNvSpPr txBox="1"/>
          <p:nvPr/>
        </p:nvSpPr>
        <p:spPr>
          <a:xfrm>
            <a:off x="609600" y="54102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possibilities</a:t>
            </a:r>
            <a:r>
              <a:rPr lang="fr-FR" dirty="0"/>
              <a:t> for the front end : </a:t>
            </a:r>
            <a:r>
              <a:rPr lang="fr-FR" dirty="0" smtClean="0"/>
              <a:t>Apache </a:t>
            </a:r>
            <a:r>
              <a:rPr lang="fr-FR" dirty="0"/>
              <a:t>Web Servers, </a:t>
            </a:r>
            <a:r>
              <a:rPr lang="fr-FR" dirty="0" smtClean="0"/>
              <a:t>Hardware, </a:t>
            </a:r>
            <a:r>
              <a:rPr lang="fr-FR" dirty="0"/>
              <a:t>DNS-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 smtClean="0"/>
              <a:t>algorithms</a:t>
            </a:r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73876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"/>
          <p:cNvSpPr>
            <a:spLocks noGrp="1" noChangeArrowheads="1"/>
          </p:cNvSpPr>
          <p:nvPr>
            <p:ph type="title"/>
          </p:nvPr>
        </p:nvSpPr>
        <p:spPr>
          <a:xfrm>
            <a:off x="322263" y="39688"/>
            <a:ext cx="7581900" cy="796925"/>
          </a:xfrm>
        </p:spPr>
        <p:txBody>
          <a:bodyPr lIns="0" tIns="0" rIns="0" bIns="0"/>
          <a:lstStyle/>
          <a:p>
            <a:pPr defTabSz="914400" eaLnBrk="1"/>
            <a:r>
              <a:rPr lang="en-US" sz="3600" dirty="0" smtClean="0">
                <a:solidFill>
                  <a:srgbClr val="FF6600"/>
                </a:solidFill>
                <a:latin typeface="Trebuchet MS" charset="0"/>
                <a:ea typeface="MS PGothic" charset="0"/>
                <a:sym typeface="Trebuchet MS" charset="0"/>
              </a:rPr>
              <a:t>Cluster Membership (1)</a:t>
            </a:r>
            <a:endParaRPr lang="en-US" dirty="0">
              <a:latin typeface="Trebuchet MS" charset="0"/>
              <a:ea typeface="MS PGothic" charset="0"/>
            </a:endParaRPr>
          </a:p>
        </p:txBody>
      </p:sp>
      <p:sp>
        <p:nvSpPr>
          <p:cNvPr id="39939" name="Rectangle 11"/>
          <p:cNvSpPr>
            <a:spLocks noGrp="1" noChangeArrowheads="1"/>
          </p:cNvSpPr>
          <p:nvPr>
            <p:ph idx="1"/>
          </p:nvPr>
        </p:nvSpPr>
        <p:spPr>
          <a:xfrm>
            <a:off x="374650" y="1282700"/>
            <a:ext cx="8229600" cy="4889500"/>
          </a:xfrm>
        </p:spPr>
        <p:txBody>
          <a:bodyPr lIns="0" tIns="0" rIns="0" bIns="0"/>
          <a:lstStyle/>
          <a:p>
            <a:pPr marL="257175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4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To make a Carbon-based product instance a member of a cluster, it must be configured using one of these schemes:</a:t>
            </a:r>
            <a:endParaRPr lang="en-US" sz="2400" dirty="0">
              <a:solidFill>
                <a:srgbClr val="404040"/>
              </a:solidFill>
              <a:latin typeface="Trebuchet MS" charset="0"/>
              <a:ea typeface="MS PGothic" charset="0"/>
              <a:sym typeface="Trebuchet MS Bold" charset="0"/>
            </a:endParaRPr>
          </a:p>
          <a:p>
            <a:pPr marL="692150" lvl="1" indent="-234950" defTabSz="914400" eaLnBrk="1">
              <a:spcBef>
                <a:spcPts val="400"/>
              </a:spcBef>
              <a:buSzPct val="80000"/>
              <a:buFont typeface="Courier New" charset="0"/>
              <a:buChar char="o"/>
            </a:pPr>
            <a:endParaRPr lang="en-US" sz="2000" dirty="0" smtClean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  <a:sym typeface="Trebuchet MS" charset="0"/>
            </a:endParaRPr>
          </a:p>
          <a:p>
            <a:pPr marL="692150" lvl="1" indent="-234950" defTabSz="914400" eaLnBrk="1">
              <a:spcBef>
                <a:spcPts val="400"/>
              </a:spcBef>
              <a:buSzPct val="80000"/>
              <a:buFont typeface="Courier New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 </a:t>
            </a:r>
            <a:r>
              <a:rPr lang="en-US" sz="2000" dirty="0" smtClean="0">
                <a:solidFill>
                  <a:srgbClr val="E46C0A"/>
                </a:solidFill>
                <a:latin typeface="Trebuchet MS" charset="0"/>
                <a:ea typeface="MS PGothic" charset="0"/>
                <a:cs typeface="MS PGothic" charset="0"/>
                <a:sym typeface="Trebuchet MS" charset="0"/>
              </a:rPr>
              <a:t>Well</a:t>
            </a:r>
            <a:r>
              <a:rPr lang="en-US" sz="2000" dirty="0">
                <a:solidFill>
                  <a:srgbClr val="E46C0A"/>
                </a:solidFill>
                <a:latin typeface="Trebuchet MS" charset="0"/>
                <a:ea typeface="MS PGothic" charset="0"/>
                <a:cs typeface="MS PGothic" charset="0"/>
                <a:sym typeface="Trebuchet MS" charset="0"/>
              </a:rPr>
              <a:t>-Known Address </a:t>
            </a: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(WKA) membership scheme</a:t>
            </a:r>
          </a:p>
          <a:p>
            <a:pPr marL="692150" lvl="1" indent="-234950" defTabSz="914400" eaLnBrk="1">
              <a:spcBef>
                <a:spcPts val="400"/>
              </a:spcBef>
              <a:buSzPct val="80000"/>
              <a:buFont typeface="Courier New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 </a:t>
            </a:r>
            <a:r>
              <a:rPr lang="en-US" sz="2000" dirty="0" smtClean="0">
                <a:solidFill>
                  <a:srgbClr val="E46C0A"/>
                </a:solidFill>
                <a:latin typeface="Trebuchet MS" charset="0"/>
                <a:ea typeface="MS PGothic" charset="0"/>
                <a:cs typeface="MS PGothic" charset="0"/>
                <a:sym typeface="Trebuchet MS" charset="0"/>
              </a:rPr>
              <a:t>Multicast</a:t>
            </a: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 membership scheme</a:t>
            </a:r>
          </a:p>
          <a:p>
            <a:pPr marL="692150" lvl="1" indent="-234950" defTabSz="914400" eaLnBrk="1">
              <a:spcBef>
                <a:spcPts val="400"/>
              </a:spcBef>
              <a:buSzPct val="80000"/>
              <a:buFont typeface="Courier New" charset="0"/>
              <a:buChar char="o"/>
            </a:pPr>
            <a:endParaRPr lang="en-US" sz="2000" dirty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  <a:sym typeface="Trebuchet MS" charset="0"/>
            </a:endParaRPr>
          </a:p>
          <a:p>
            <a:pPr marL="257175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400" dirty="0" smtClean="0">
                <a:solidFill>
                  <a:srgbClr val="404040"/>
                </a:solidFill>
                <a:latin typeface="Trebuchet MS" charset="0"/>
                <a:ea typeface="MS PGothic" charset="0"/>
              </a:rPr>
              <a:t>WKA </a:t>
            </a:r>
            <a:r>
              <a:rPr lang="en-US" sz="2400" dirty="0">
                <a:solidFill>
                  <a:srgbClr val="404040"/>
                </a:solidFill>
                <a:latin typeface="Trebuchet MS" charset="0"/>
                <a:ea typeface="MS PGothic" charset="0"/>
              </a:rPr>
              <a:t>is a mechanism that allows cluster members to discover and join a cluster using unicast instead of multicast</a:t>
            </a:r>
          </a:p>
          <a:p>
            <a:pPr marL="600075" lvl="3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</a:rPr>
              <a:t>Start the cluster with few members known as WKA members</a:t>
            </a:r>
            <a:endParaRPr lang="en-US" sz="2000" dirty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</a:endParaRPr>
          </a:p>
          <a:p>
            <a:pPr marL="600075" lvl="3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</a:rPr>
              <a:t>Other members join the cluster through these WKA members</a:t>
            </a:r>
          </a:p>
          <a:p>
            <a:pPr marL="600075" lvl="3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</a:rPr>
              <a:t>The 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</a:rPr>
              <a:t>system should have at least 2 WKA members </a:t>
            </a:r>
          </a:p>
        </p:txBody>
      </p:sp>
      <p:sp>
        <p:nvSpPr>
          <p:cNvPr id="39940" name="AutoShape 12"/>
          <p:cNvSpPr>
            <a:spLocks/>
          </p:cNvSpPr>
          <p:nvPr/>
        </p:nvSpPr>
        <p:spPr bwMode="auto">
          <a:xfrm>
            <a:off x="0" y="6513513"/>
            <a:ext cx="358775" cy="26828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fld id="{3361D869-51AE-9D42-9BA1-AEC60738F631}" type="slidenum">
              <a:rPr lang="en-US" sz="1200">
                <a:solidFill>
                  <a:srgbClr val="D9D9D9"/>
                </a:solidFill>
              </a:rPr>
              <a:pPr algn="r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4432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"/>
          <p:cNvSpPr>
            <a:spLocks noGrp="1" noChangeArrowheads="1"/>
          </p:cNvSpPr>
          <p:nvPr>
            <p:ph type="title"/>
          </p:nvPr>
        </p:nvSpPr>
        <p:spPr>
          <a:xfrm>
            <a:off x="322263" y="39688"/>
            <a:ext cx="7581900" cy="796925"/>
          </a:xfrm>
        </p:spPr>
        <p:txBody>
          <a:bodyPr lIns="0" tIns="0" rIns="0" bIns="0"/>
          <a:lstStyle/>
          <a:p>
            <a:pPr defTabSz="914400" eaLnBrk="1"/>
            <a:r>
              <a:rPr lang="en-US" sz="3600" dirty="0" smtClean="0">
                <a:solidFill>
                  <a:srgbClr val="FF6600"/>
                </a:solidFill>
                <a:latin typeface="Trebuchet MS" charset="0"/>
                <a:ea typeface="MS PGothic" charset="0"/>
                <a:sym typeface="Trebuchet MS" charset="0"/>
              </a:rPr>
              <a:t>Cluster Membership (2)</a:t>
            </a:r>
            <a:endParaRPr lang="en-US" dirty="0">
              <a:latin typeface="Trebuchet MS" charset="0"/>
              <a:ea typeface="MS PGothic" charset="0"/>
            </a:endParaRPr>
          </a:p>
        </p:txBody>
      </p:sp>
      <p:sp>
        <p:nvSpPr>
          <p:cNvPr id="39939" name="Rectangle 11"/>
          <p:cNvSpPr>
            <a:spLocks noGrp="1" noChangeArrowheads="1"/>
          </p:cNvSpPr>
          <p:nvPr>
            <p:ph idx="1"/>
          </p:nvPr>
        </p:nvSpPr>
        <p:spPr>
          <a:xfrm>
            <a:off x="374650" y="1282700"/>
            <a:ext cx="8229600" cy="4889500"/>
          </a:xfrm>
        </p:spPr>
        <p:txBody>
          <a:bodyPr lIns="0" tIns="0" rIns="0" bIns="0" numCol="2"/>
          <a:lstStyle/>
          <a:p>
            <a:pPr marL="257175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endParaRPr lang="en-US" sz="2000" dirty="0" smtClean="0">
              <a:latin typeface="Trebuchet MS" charset="0"/>
              <a:ea typeface="MS PGothic" charset="0"/>
            </a:endParaRPr>
          </a:p>
          <a:p>
            <a:pPr marL="257175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endParaRPr lang="en-US" dirty="0">
              <a:latin typeface="Trebuchet MS" charset="0"/>
              <a:ea typeface="MS PGothic" charset="0"/>
            </a:endParaRPr>
          </a:p>
        </p:txBody>
      </p:sp>
      <p:sp>
        <p:nvSpPr>
          <p:cNvPr id="39940" name="AutoShape 12"/>
          <p:cNvSpPr>
            <a:spLocks/>
          </p:cNvSpPr>
          <p:nvPr/>
        </p:nvSpPr>
        <p:spPr bwMode="auto">
          <a:xfrm>
            <a:off x="0" y="6513513"/>
            <a:ext cx="358775" cy="26828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fld id="{3361D869-51AE-9D42-9BA1-AEC60738F631}" type="slidenum">
              <a:rPr lang="en-US" sz="1200">
                <a:solidFill>
                  <a:srgbClr val="D9D9D9"/>
                </a:solidFill>
              </a:rPr>
              <a:pPr algn="r"/>
              <a:t>7</a:t>
            </a:fld>
            <a:endParaRPr lang="en-US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139191"/>
              </p:ext>
            </p:extLst>
          </p:nvPr>
        </p:nvGraphicFramePr>
        <p:xfrm>
          <a:off x="381000" y="990601"/>
          <a:ext cx="8458200" cy="54102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229100"/>
                <a:gridCol w="4229100"/>
              </a:tblGrid>
              <a:tr h="442763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latin typeface="Trebuchet MS"/>
                          <a:cs typeface="Trebuchet MS"/>
                        </a:rPr>
                        <a:t>Multicast</a:t>
                      </a:r>
                      <a:endParaRPr lang="fr-FR" sz="1600" dirty="0">
                        <a:latin typeface="Trebuchet MS"/>
                        <a:cs typeface="Trebuchet MS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latin typeface="Trebuchet MS"/>
                          <a:cs typeface="Trebuchet MS"/>
                        </a:rPr>
                        <a:t>WKA</a:t>
                      </a:r>
                      <a:endParaRPr lang="fr-FR" sz="1600" dirty="0"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2763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latin typeface="Trebuchet MS"/>
                          <a:cs typeface="Trebuchet MS"/>
                        </a:rPr>
                        <a:t>All </a:t>
                      </a:r>
                      <a:r>
                        <a:rPr lang="fr-FR" sz="1600" dirty="0" err="1" smtClean="0">
                          <a:latin typeface="Trebuchet MS"/>
                          <a:cs typeface="Trebuchet MS"/>
                        </a:rPr>
                        <a:t>nodes</a:t>
                      </a:r>
                      <a:r>
                        <a:rPr lang="fr-FR" sz="160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fr-FR" sz="1600" dirty="0" err="1" smtClean="0">
                          <a:latin typeface="Trebuchet MS"/>
                          <a:cs typeface="Trebuchet MS"/>
                        </a:rPr>
                        <a:t>should</a:t>
                      </a:r>
                      <a:r>
                        <a:rPr lang="fr-FR" sz="160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fr-FR" sz="1600" dirty="0" err="1" smtClean="0"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lang="fr-FR" sz="1600" dirty="0" smtClean="0">
                          <a:latin typeface="Trebuchet MS"/>
                          <a:cs typeface="Trebuchet MS"/>
                        </a:rPr>
                        <a:t> in the </a:t>
                      </a:r>
                      <a:r>
                        <a:rPr lang="fr-FR" sz="1600" dirty="0" err="1" smtClean="0">
                          <a:latin typeface="Trebuchet MS"/>
                          <a:cs typeface="Trebuchet MS"/>
                        </a:rPr>
                        <a:t>same</a:t>
                      </a:r>
                      <a:r>
                        <a:rPr lang="fr-FR" sz="1600" dirty="0" smtClean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fr-FR" sz="1600" dirty="0" err="1" smtClean="0">
                          <a:latin typeface="Trebuchet MS"/>
                          <a:cs typeface="Trebuchet MS"/>
                        </a:rPr>
                        <a:t>subnet</a:t>
                      </a:r>
                      <a:endParaRPr lang="fr-FR" sz="1600" dirty="0">
                        <a:latin typeface="Trebuchet MS"/>
                        <a:cs typeface="Trebuchet MS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Nodes</a:t>
                      </a: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can</a:t>
                      </a: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be</a:t>
                      </a: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in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different</a:t>
                      </a: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networks</a:t>
                      </a:r>
                      <a:endParaRPr lang="fr-FR" sz="1600" dirty="0"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1438">
                <a:tc>
                  <a:txBody>
                    <a:bodyPr/>
                    <a:lstStyle/>
                    <a:p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All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nodes</a:t>
                      </a: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should</a:t>
                      </a: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be</a:t>
                      </a: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in the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same</a:t>
                      </a: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multicast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domain</a:t>
                      </a:r>
                      <a:endParaRPr lang="fr-FR" sz="1600" dirty="0">
                        <a:latin typeface="Trebuchet MS"/>
                        <a:cs typeface="Trebuchet MS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No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multicasting</a:t>
                      </a: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requirement</a:t>
                      </a:r>
                      <a:endParaRPr lang="fr-FR" sz="1600" dirty="0"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2763">
                <a:tc>
                  <a:txBody>
                    <a:bodyPr/>
                    <a:lstStyle/>
                    <a:p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Multicasting</a:t>
                      </a: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should</a:t>
                      </a: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not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be</a:t>
                      </a: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blocked</a:t>
                      </a:r>
                      <a:endParaRPr lang="fr-FR" sz="1600" dirty="0">
                        <a:latin typeface="Trebuchet MS"/>
                        <a:cs typeface="Trebuchet MS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No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multicasting</a:t>
                      </a: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requirement</a:t>
                      </a:r>
                      <a:endParaRPr lang="fr-FR" sz="1600" dirty="0"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91438">
                <a:tc>
                  <a:txBody>
                    <a:bodyPr/>
                    <a:lstStyle/>
                    <a:p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No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fixed</a:t>
                      </a: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IP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addresses</a:t>
                      </a: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or hosts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required</a:t>
                      </a:r>
                      <a:endParaRPr lang="fr-FR" sz="1600" dirty="0">
                        <a:latin typeface="Trebuchet MS"/>
                        <a:cs typeface="Trebuchet MS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At</a:t>
                      </a: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least one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well-known</a:t>
                      </a: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IP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address</a:t>
                      </a: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or host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required</a:t>
                      </a:r>
                      <a:endParaRPr lang="fr-FR" sz="1600" dirty="0"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982570">
                <a:tc>
                  <a:txBody>
                    <a:bodyPr/>
                    <a:lstStyle/>
                    <a:p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Failure</a:t>
                      </a: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of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any</a:t>
                      </a: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member</a:t>
                      </a: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does</a:t>
                      </a: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not affect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membership</a:t>
                      </a: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discovery</a:t>
                      </a:r>
                      <a:endParaRPr lang="fr-FR" sz="1600" dirty="0">
                        <a:latin typeface="Trebuchet MS"/>
                        <a:cs typeface="Trebuchet MS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New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members</a:t>
                      </a: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can</a:t>
                      </a: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join</a:t>
                      </a: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with</a:t>
                      </a: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some</a:t>
                      </a: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WKA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nodes</a:t>
                      </a: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down, but not if all WKA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nodes</a:t>
                      </a: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are down</a:t>
                      </a:r>
                      <a:endParaRPr lang="fr-FR" sz="1600" dirty="0"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2763">
                <a:tc>
                  <a:txBody>
                    <a:bodyPr/>
                    <a:lstStyle/>
                    <a:p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Does</a:t>
                      </a: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not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work</a:t>
                      </a: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on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IaaSs</a:t>
                      </a: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such</a:t>
                      </a: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as Amazon EC2</a:t>
                      </a:r>
                      <a:endParaRPr lang="fr-FR" sz="1600" dirty="0">
                        <a:latin typeface="Trebuchet MS"/>
                        <a:cs typeface="Trebuchet MS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IaaS-friendly</a:t>
                      </a:r>
                      <a:endParaRPr lang="fr-FR" sz="1600" dirty="0"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273702">
                <a:tc>
                  <a:txBody>
                    <a:bodyPr/>
                    <a:lstStyle/>
                    <a:p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No WKA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requirement</a:t>
                      </a:r>
                      <a:endParaRPr lang="fr-FR" sz="1600" dirty="0">
                        <a:latin typeface="Trebuchet MS"/>
                        <a:cs typeface="Trebuchet MS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Requires</a:t>
                      </a: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keepalive</a:t>
                      </a: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,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elastic</a:t>
                      </a: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IPs</a:t>
                      </a: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, or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some</a:t>
                      </a: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other</a:t>
                      </a: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mechanism</a:t>
                      </a: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for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re-mapping</a:t>
                      </a: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IP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addresses</a:t>
                      </a: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of WK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members</a:t>
                      </a:r>
                      <a:r>
                        <a:rPr lang="fr-FR" sz="1600" kern="1200" dirty="0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 in cases of </a:t>
                      </a:r>
                      <a:r>
                        <a:rPr lang="fr-FR" sz="1600" kern="1200" dirty="0" err="1" smtClean="0">
                          <a:solidFill>
                            <a:schemeClr val="dk1"/>
                          </a:solidFill>
                          <a:latin typeface="Trebuchet MS"/>
                          <a:ea typeface="+mn-ea"/>
                          <a:cs typeface="Trebuchet MS"/>
                        </a:rPr>
                        <a:t>failure</a:t>
                      </a:r>
                      <a:endParaRPr lang="fr-FR" sz="1600" dirty="0"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93407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"/>
          <p:cNvSpPr>
            <a:spLocks noGrp="1" noChangeArrowheads="1"/>
          </p:cNvSpPr>
          <p:nvPr>
            <p:ph type="title"/>
          </p:nvPr>
        </p:nvSpPr>
        <p:spPr>
          <a:xfrm>
            <a:off x="322263" y="39688"/>
            <a:ext cx="7581900" cy="796925"/>
          </a:xfrm>
        </p:spPr>
        <p:txBody>
          <a:bodyPr lIns="0" tIns="0" rIns="0" bIns="0"/>
          <a:lstStyle/>
          <a:p>
            <a:pPr defTabSz="914400" eaLnBrk="1"/>
            <a:r>
              <a:rPr lang="en-US" sz="3600" dirty="0" smtClean="0">
                <a:solidFill>
                  <a:srgbClr val="FF6600"/>
                </a:solidFill>
                <a:latin typeface="Trebuchet MS" charset="0"/>
                <a:ea typeface="MS PGothic" charset="0"/>
                <a:sym typeface="Trebuchet MS" charset="0"/>
              </a:rPr>
              <a:t>Clustering</a:t>
            </a:r>
            <a:endParaRPr lang="en-US" dirty="0">
              <a:latin typeface="Trebuchet MS" charset="0"/>
              <a:ea typeface="MS PGothic" charset="0"/>
            </a:endParaRPr>
          </a:p>
        </p:txBody>
      </p:sp>
      <p:sp>
        <p:nvSpPr>
          <p:cNvPr id="39939" name="Rectangle 11"/>
          <p:cNvSpPr>
            <a:spLocks noGrp="1" noChangeArrowheads="1"/>
          </p:cNvSpPr>
          <p:nvPr>
            <p:ph idx="1"/>
          </p:nvPr>
        </p:nvSpPr>
        <p:spPr>
          <a:xfrm>
            <a:off x="374650" y="1282700"/>
            <a:ext cx="8229600" cy="2070100"/>
          </a:xfrm>
        </p:spPr>
        <p:txBody>
          <a:bodyPr lIns="0" tIns="0" rIns="0" bIns="0"/>
          <a:lstStyle/>
          <a:p>
            <a:pPr marL="257175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4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For Load Balancing</a:t>
            </a:r>
            <a:endParaRPr lang="en-US" sz="2400" dirty="0">
              <a:solidFill>
                <a:srgbClr val="404040"/>
              </a:solidFill>
              <a:latin typeface="Trebuchet MS" charset="0"/>
              <a:ea typeface="MS PGothic" charset="0"/>
              <a:sym typeface="Trebuchet MS Bold" charset="0"/>
            </a:endParaRPr>
          </a:p>
          <a:p>
            <a:pPr marL="692150" lvl="1" indent="-234950" defTabSz="914400" eaLnBrk="1">
              <a:spcBef>
                <a:spcPts val="400"/>
              </a:spcBef>
              <a:buSzPct val="80000"/>
              <a:buFont typeface="Courier New" charset="0"/>
              <a:buChar char="o"/>
            </a:pPr>
            <a:endParaRPr lang="en-US" sz="2000" dirty="0" smtClean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  <a:sym typeface="Trebuchet MS" charset="0"/>
            </a:endParaRPr>
          </a:p>
          <a:p>
            <a:pPr marL="692150" lvl="1" indent="-234950" defTabSz="914400" eaLnBrk="1">
              <a:spcBef>
                <a:spcPts val="400"/>
              </a:spcBef>
              <a:buSzPct val="80000"/>
              <a:buFont typeface="Courier New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The 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front end component distributes requests based on load distribution policies. </a:t>
            </a:r>
            <a:endParaRPr lang="en-US" sz="2000" dirty="0" smtClean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  <a:sym typeface="Trebuchet MS" charset="0"/>
            </a:endParaRPr>
          </a:p>
          <a:p>
            <a:pPr marL="692150" lvl="1" indent="-234950" defTabSz="914400" eaLnBrk="1">
              <a:spcBef>
                <a:spcPts val="400"/>
              </a:spcBef>
              <a:buSzPct val="80000"/>
              <a:buFont typeface="Courier New" charset="0"/>
              <a:buChar char="o"/>
            </a:pP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The </a:t>
            </a: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front end is called Load Balancer</a:t>
            </a:r>
            <a:r>
              <a:rPr lang="en-US" sz="2000" dirty="0" smtClean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.</a:t>
            </a:r>
          </a:p>
          <a:p>
            <a:pPr marL="692150" lvl="1" indent="-234950" defTabSz="914400" eaLnBrk="1">
              <a:spcBef>
                <a:spcPts val="400"/>
              </a:spcBef>
              <a:buSzPct val="80000"/>
              <a:buFont typeface="Courier New" charset="0"/>
              <a:buChar char="o"/>
            </a:pPr>
            <a:endParaRPr lang="en-US" sz="2000" dirty="0" smtClean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  <a:sym typeface="Trebuchet MS" charset="0"/>
            </a:endParaRPr>
          </a:p>
        </p:txBody>
      </p:sp>
      <p:sp>
        <p:nvSpPr>
          <p:cNvPr id="39940" name="AutoShape 12"/>
          <p:cNvSpPr>
            <a:spLocks/>
          </p:cNvSpPr>
          <p:nvPr/>
        </p:nvSpPr>
        <p:spPr bwMode="auto">
          <a:xfrm>
            <a:off x="0" y="6513513"/>
            <a:ext cx="358775" cy="26828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fld id="{3361D869-51AE-9D42-9BA1-AEC60738F631}" type="slidenum">
              <a:rPr lang="en-US" sz="1200">
                <a:solidFill>
                  <a:srgbClr val="D9D9D9"/>
                </a:solidFill>
              </a:rPr>
              <a:pPr algn="r"/>
              <a:t>8</a:t>
            </a:fld>
            <a:endParaRPr lang="en-US"/>
          </a:p>
        </p:txBody>
      </p:sp>
      <p:pic>
        <p:nvPicPr>
          <p:cNvPr id="2" name="Image 1" descr="Capture d’écran 2014-09-15 à 17.53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276600"/>
            <a:ext cx="5330328" cy="342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2705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"/>
          <p:cNvSpPr>
            <a:spLocks noGrp="1" noChangeArrowheads="1"/>
          </p:cNvSpPr>
          <p:nvPr>
            <p:ph type="title"/>
          </p:nvPr>
        </p:nvSpPr>
        <p:spPr>
          <a:xfrm>
            <a:off x="322263" y="39688"/>
            <a:ext cx="7581900" cy="796925"/>
          </a:xfrm>
        </p:spPr>
        <p:txBody>
          <a:bodyPr lIns="0" tIns="0" rIns="0" bIns="0"/>
          <a:lstStyle/>
          <a:p>
            <a:pPr defTabSz="914400" eaLnBrk="1"/>
            <a:r>
              <a:rPr lang="en-US" sz="3600" dirty="0" smtClean="0">
                <a:solidFill>
                  <a:srgbClr val="FF6600"/>
                </a:solidFill>
                <a:latin typeface="Trebuchet MS" charset="0"/>
                <a:ea typeface="MS PGothic" charset="0"/>
                <a:sym typeface="Trebuchet MS" charset="0"/>
              </a:rPr>
              <a:t>Clustering</a:t>
            </a:r>
            <a:endParaRPr lang="en-US" dirty="0">
              <a:latin typeface="Trebuchet MS" charset="0"/>
              <a:ea typeface="MS PGothic" charset="0"/>
            </a:endParaRPr>
          </a:p>
        </p:txBody>
      </p:sp>
      <p:sp>
        <p:nvSpPr>
          <p:cNvPr id="39939" name="Rectangle 11"/>
          <p:cNvSpPr>
            <a:spLocks noGrp="1" noChangeArrowheads="1"/>
          </p:cNvSpPr>
          <p:nvPr>
            <p:ph idx="1"/>
          </p:nvPr>
        </p:nvSpPr>
        <p:spPr>
          <a:xfrm>
            <a:off x="374650" y="1282700"/>
            <a:ext cx="8229600" cy="2070100"/>
          </a:xfrm>
        </p:spPr>
        <p:txBody>
          <a:bodyPr lIns="0" tIns="0" rIns="0" bIns="0"/>
          <a:lstStyle/>
          <a:p>
            <a:pPr marL="257175" indent="-257175" defTabSz="914400" eaLnBrk="1">
              <a:spcBef>
                <a:spcPts val="500"/>
              </a:spcBef>
              <a:buSzPct val="80000"/>
              <a:buFont typeface="Courier New" charset="0"/>
              <a:buChar char="o"/>
            </a:pPr>
            <a:r>
              <a:rPr lang="en-US" sz="2400" dirty="0" smtClean="0">
                <a:solidFill>
                  <a:srgbClr val="404040"/>
                </a:solidFill>
                <a:latin typeface="Trebuchet MS" charset="0"/>
                <a:ea typeface="MS PGothic" charset="0"/>
                <a:sym typeface="Trebuchet MS Bold" charset="0"/>
              </a:rPr>
              <a:t>For High Availability</a:t>
            </a:r>
            <a:endParaRPr lang="en-US" sz="2400" dirty="0">
              <a:solidFill>
                <a:srgbClr val="404040"/>
              </a:solidFill>
              <a:latin typeface="Trebuchet MS" charset="0"/>
              <a:ea typeface="MS PGothic" charset="0"/>
              <a:sym typeface="Trebuchet MS Bold" charset="0"/>
            </a:endParaRPr>
          </a:p>
          <a:p>
            <a:pPr marL="692150" lvl="1" indent="-234950" defTabSz="914400" eaLnBrk="1">
              <a:spcBef>
                <a:spcPts val="400"/>
              </a:spcBef>
              <a:buSzPct val="80000"/>
              <a:buFont typeface="Courier New" charset="0"/>
              <a:buChar char="o"/>
            </a:pPr>
            <a:endParaRPr lang="en-US" sz="2000" dirty="0" smtClean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  <a:sym typeface="Trebuchet MS" charset="0"/>
            </a:endParaRPr>
          </a:p>
          <a:p>
            <a:pPr marL="692150" lvl="1" indent="-234950" defTabSz="914400" eaLnBrk="1">
              <a:spcBef>
                <a:spcPts val="400"/>
              </a:spcBef>
              <a:buSzPct val="80000"/>
              <a:buFont typeface="Courier New" charset="0"/>
              <a:buChar char="o"/>
            </a:pPr>
            <a:r>
              <a:rPr lang="en-US" sz="2000" dirty="0">
                <a:solidFill>
                  <a:srgbClr val="404040"/>
                </a:solidFill>
                <a:latin typeface="Trebuchet MS" charset="0"/>
                <a:ea typeface="MS PGothic" charset="0"/>
                <a:cs typeface="Trebuchet MS" charset="0"/>
                <a:sym typeface="Trebuchet MS" charset="0"/>
              </a:rPr>
              <a:t>User requests are redirected to a backup node if the primary node is unavailable</a:t>
            </a:r>
            <a:endParaRPr lang="en-US" sz="2000" dirty="0" smtClean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  <a:sym typeface="Trebuchet MS" charset="0"/>
            </a:endParaRPr>
          </a:p>
          <a:p>
            <a:pPr marL="692150" lvl="1" indent="-234950" defTabSz="914400" eaLnBrk="1">
              <a:spcBef>
                <a:spcPts val="400"/>
              </a:spcBef>
              <a:buSzPct val="80000"/>
              <a:buFont typeface="Courier New" charset="0"/>
              <a:buChar char="o"/>
            </a:pPr>
            <a:endParaRPr lang="en-US" sz="2000" dirty="0" smtClean="0">
              <a:solidFill>
                <a:srgbClr val="404040"/>
              </a:solidFill>
              <a:latin typeface="Trebuchet MS" charset="0"/>
              <a:ea typeface="MS PGothic" charset="0"/>
              <a:cs typeface="Trebuchet MS" charset="0"/>
              <a:sym typeface="Trebuchet MS" charset="0"/>
            </a:endParaRPr>
          </a:p>
        </p:txBody>
      </p:sp>
      <p:sp>
        <p:nvSpPr>
          <p:cNvPr id="39940" name="AutoShape 12"/>
          <p:cNvSpPr>
            <a:spLocks/>
          </p:cNvSpPr>
          <p:nvPr/>
        </p:nvSpPr>
        <p:spPr bwMode="auto">
          <a:xfrm>
            <a:off x="0" y="6513513"/>
            <a:ext cx="358775" cy="26828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r"/>
            <a:fld id="{3361D869-51AE-9D42-9BA1-AEC60738F631}" type="slidenum">
              <a:rPr lang="en-US" sz="1200">
                <a:solidFill>
                  <a:srgbClr val="D9D9D9"/>
                </a:solidFill>
              </a:rPr>
              <a:pPr algn="r"/>
              <a:t>9</a:t>
            </a:fld>
            <a:endParaRPr lang="en-US"/>
          </a:p>
        </p:txBody>
      </p:sp>
      <p:pic>
        <p:nvPicPr>
          <p:cNvPr id="3" name="Image 2" descr="Capture d’écran 2014-09-15 à 17.58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971800"/>
            <a:ext cx="6096000" cy="34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1209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4F81BD"/>
          </a:solidFill>
          <a:prstDash val="solid"/>
          <a:round/>
          <a:headEnd type="none" w="med" len="med"/>
          <a:tailEnd type="none" w="med" len="med"/>
        </a:ln>
        <a:effectLst>
          <a:outerShdw dist="23000" dir="5400000" algn="ctr" rotWithShape="0">
            <a:srgbClr val="000000">
              <a:alpha val="34999"/>
            </a:srgbClr>
          </a:outerShdw>
        </a:effec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45720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rebuchet MS" pitchFamily="34" charset="0"/>
            <a:ea typeface="Trebuchet MS" pitchFamily="34" charset="0"/>
            <a:cs typeface="Trebuchet MS" pitchFamily="34" charset="0"/>
            <a:sym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4F81BD"/>
          </a:solidFill>
          <a:prstDash val="solid"/>
          <a:round/>
          <a:headEnd type="none" w="med" len="med"/>
          <a:tailEnd type="none" w="med" len="med"/>
        </a:ln>
        <a:effectLst>
          <a:outerShdw dist="23000" dir="5400000" algn="ctr" rotWithShape="0">
            <a:srgbClr val="000000">
              <a:alpha val="34999"/>
            </a:srgbClr>
          </a:outerShdw>
        </a:effec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45720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rebuchet MS" pitchFamily="34" charset="0"/>
            <a:ea typeface="Trebuchet MS" pitchFamily="34" charset="0"/>
            <a:cs typeface="Trebuchet MS" pitchFamily="34" charset="0"/>
            <a:sym typeface="Trebuchet MS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4F81BD"/>
          </a:solidFill>
          <a:prstDash val="solid"/>
          <a:round/>
          <a:headEnd type="none" w="med" len="med"/>
          <a:tailEnd type="none" w="med" len="med"/>
        </a:ln>
        <a:effectLst>
          <a:outerShdw dist="23000" dir="5400000" algn="ctr" rotWithShape="0">
            <a:srgbClr val="000000">
              <a:alpha val="34999"/>
            </a:srgbClr>
          </a:outerShdw>
        </a:effec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45720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rebuchet MS" pitchFamily="34" charset="0"/>
            <a:ea typeface="Trebuchet MS" pitchFamily="34" charset="0"/>
            <a:cs typeface="Trebuchet MS" pitchFamily="34" charset="0"/>
            <a:sym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4F81BD"/>
          </a:solidFill>
          <a:prstDash val="solid"/>
          <a:round/>
          <a:headEnd type="none" w="med" len="med"/>
          <a:tailEnd type="none" w="med" len="med"/>
        </a:ln>
        <a:effectLst>
          <a:outerShdw dist="23000" dir="5400000" algn="ctr" rotWithShape="0">
            <a:srgbClr val="000000">
              <a:alpha val="34999"/>
            </a:srgbClr>
          </a:outerShdw>
        </a:effec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45720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rebuchet MS" pitchFamily="34" charset="0"/>
            <a:ea typeface="Trebuchet MS" pitchFamily="34" charset="0"/>
            <a:cs typeface="Trebuchet MS" pitchFamily="34" charset="0"/>
            <a:sym typeface="Trebuchet MS" pitchFamily="34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4F81BD"/>
          </a:solidFill>
          <a:prstDash val="solid"/>
          <a:round/>
          <a:headEnd type="none" w="med" len="med"/>
          <a:tailEnd type="none" w="med" len="med"/>
        </a:ln>
        <a:effectLst>
          <a:outerShdw dist="23000" dir="5400000" algn="ctr" rotWithShape="0">
            <a:srgbClr val="000000">
              <a:alpha val="34999"/>
            </a:srgbClr>
          </a:outerShdw>
        </a:effec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45720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rebuchet MS" pitchFamily="34" charset="0"/>
            <a:ea typeface="Trebuchet MS" pitchFamily="34" charset="0"/>
            <a:cs typeface="Trebuchet MS" pitchFamily="34" charset="0"/>
            <a:sym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4F81BD"/>
          </a:solidFill>
          <a:prstDash val="solid"/>
          <a:round/>
          <a:headEnd type="none" w="med" len="med"/>
          <a:tailEnd type="none" w="med" len="med"/>
        </a:ln>
        <a:effectLst>
          <a:outerShdw dist="23000" dir="5400000" algn="ctr" rotWithShape="0">
            <a:srgbClr val="000000">
              <a:alpha val="34999"/>
            </a:srgbClr>
          </a:outerShdw>
        </a:effec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45720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rebuchet MS" pitchFamily="34" charset="0"/>
            <a:ea typeface="Trebuchet MS" pitchFamily="34" charset="0"/>
            <a:cs typeface="Trebuchet MS" pitchFamily="34" charset="0"/>
            <a:sym typeface="Trebuchet MS" pitchFamily="34" charset="0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10123</TotalTime>
  <Words>2192</Words>
  <Application>Microsoft Macintosh PowerPoint</Application>
  <PresentationFormat>On-screen Show (4:3)</PresentationFormat>
  <Paragraphs>259</Paragraphs>
  <Slides>31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Office Theme</vt:lpstr>
      <vt:lpstr>2_Office Theme</vt:lpstr>
      <vt:lpstr>3_Office Theme</vt:lpstr>
      <vt:lpstr>WSO2 Carbon</vt:lpstr>
      <vt:lpstr>What is a cluster?</vt:lpstr>
      <vt:lpstr>Why use a cluster?</vt:lpstr>
      <vt:lpstr>Carbon Clustering Capabilities</vt:lpstr>
      <vt:lpstr>Cluster</vt:lpstr>
      <vt:lpstr>Cluster Membership (1)</vt:lpstr>
      <vt:lpstr>Cluster Membership (2)</vt:lpstr>
      <vt:lpstr>Clustering</vt:lpstr>
      <vt:lpstr>Clustering</vt:lpstr>
      <vt:lpstr>Clustering</vt:lpstr>
      <vt:lpstr>Clustering Patterns</vt:lpstr>
      <vt:lpstr>Clustering</vt:lpstr>
      <vt:lpstr>Clustering</vt:lpstr>
      <vt:lpstr>Clustering</vt:lpstr>
      <vt:lpstr>Clustering</vt:lpstr>
      <vt:lpstr>Manager/Worker Clustering Pattern</vt:lpstr>
      <vt:lpstr>Manager/Worker Clustering Pattern</vt:lpstr>
      <vt:lpstr>Deployment Synchronizer</vt:lpstr>
      <vt:lpstr>Deployment Synchronizer</vt:lpstr>
      <vt:lpstr>Deployment Synchronizer</vt:lpstr>
      <vt:lpstr>Deployment Synchronizer</vt:lpstr>
      <vt:lpstr>Synchronizing Artifact Deployment</vt:lpstr>
      <vt:lpstr>Synchronizing Artifact Deployment</vt:lpstr>
      <vt:lpstr>Clustering example</vt:lpstr>
      <vt:lpstr>Clustering example</vt:lpstr>
      <vt:lpstr>Creating a cluster (1)</vt:lpstr>
      <vt:lpstr>Creating a cluster (2)</vt:lpstr>
      <vt:lpstr>Creating a cluster (3)</vt:lpstr>
      <vt:lpstr>Class Lab: Clustering</vt:lpstr>
      <vt:lpstr>Resources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WSO2 Enterprise Service Bus</dc:title>
  <dc:creator>Cyril Rognon</dc:creator>
  <cp:lastModifiedBy>Mario Sánchez</cp:lastModifiedBy>
  <cp:revision>503</cp:revision>
  <dcterms:modified xsi:type="dcterms:W3CDTF">2014-10-08T16:40:17Z</dcterms:modified>
</cp:coreProperties>
</file>