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종현" initials="임" lastIdx="1" clrIdx="0">
    <p:extLst>
      <p:ext uri="{19B8F6BF-5375-455C-9EA6-DF929625EA0E}">
        <p15:presenceInfo xmlns:p15="http://schemas.microsoft.com/office/powerpoint/2012/main" userId="임종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19ABF-B8D2-4ACA-AA94-B909A329438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0700B0-C5CA-46E1-B37F-3D423B3C23FC}">
      <dgm:prSet phldrT="[텍스트]"/>
      <dgm:spPr/>
      <dgm:t>
        <a:bodyPr/>
        <a:lstStyle/>
        <a:p>
          <a:pPr latinLnBrk="1"/>
          <a:r>
            <a:rPr lang="en-US" altLang="ko-KR" dirty="0" smtClean="0"/>
            <a:t>1.</a:t>
          </a:r>
          <a:r>
            <a:rPr lang="ko-KR" altLang="en-US" dirty="0" smtClean="0"/>
            <a:t>게임 컨셉</a:t>
          </a:r>
          <a:endParaRPr lang="ko-KR" altLang="en-US" dirty="0"/>
        </a:p>
      </dgm:t>
    </dgm:pt>
    <dgm:pt modelId="{9B71264C-F92E-4F4F-9FE6-2E3111ED8DC7}" type="parTrans" cxnId="{4820B3B9-29A2-49D6-8F09-A1D6A06013FD}">
      <dgm:prSet/>
      <dgm:spPr/>
      <dgm:t>
        <a:bodyPr/>
        <a:lstStyle/>
        <a:p>
          <a:pPr latinLnBrk="1"/>
          <a:endParaRPr lang="ko-KR" altLang="en-US"/>
        </a:p>
      </dgm:t>
    </dgm:pt>
    <dgm:pt modelId="{F1F28399-ABF6-45C9-9C4C-BB186AAF0CA8}" type="sibTrans" cxnId="{4820B3B9-29A2-49D6-8F09-A1D6A06013FD}">
      <dgm:prSet/>
      <dgm:spPr/>
      <dgm:t>
        <a:bodyPr/>
        <a:lstStyle/>
        <a:p>
          <a:pPr latinLnBrk="1"/>
          <a:endParaRPr lang="ko-KR" altLang="en-US"/>
        </a:p>
      </dgm:t>
    </dgm:pt>
    <dgm:pt modelId="{48E1C335-D95C-4B3E-A53E-7115BB776846}">
      <dgm:prSet phldrT="[텍스트]"/>
      <dgm:spPr/>
      <dgm:t>
        <a:bodyPr/>
        <a:lstStyle/>
        <a:p>
          <a:pPr latinLnBrk="1"/>
          <a:r>
            <a:rPr lang="en-US" altLang="ko-KR" dirty="0" smtClean="0"/>
            <a:t>2. </a:t>
          </a:r>
          <a:r>
            <a:rPr lang="ko-KR" altLang="en-US" dirty="0" smtClean="0"/>
            <a:t>개발 범위</a:t>
          </a:r>
          <a:endParaRPr lang="ko-KR" altLang="en-US" dirty="0"/>
        </a:p>
      </dgm:t>
    </dgm:pt>
    <dgm:pt modelId="{98052C5F-4387-4956-A2C0-B2EF4650BC1C}" type="parTrans" cxnId="{A6BA97C3-6073-4B6F-AB98-37A73E8E7E8E}">
      <dgm:prSet/>
      <dgm:spPr/>
      <dgm:t>
        <a:bodyPr/>
        <a:lstStyle/>
        <a:p>
          <a:pPr latinLnBrk="1"/>
          <a:endParaRPr lang="ko-KR" altLang="en-US"/>
        </a:p>
      </dgm:t>
    </dgm:pt>
    <dgm:pt modelId="{F0D04374-61F2-485A-9286-5541F44B8055}" type="sibTrans" cxnId="{A6BA97C3-6073-4B6F-AB98-37A73E8E7E8E}">
      <dgm:prSet/>
      <dgm:spPr/>
      <dgm:t>
        <a:bodyPr/>
        <a:lstStyle/>
        <a:p>
          <a:pPr latinLnBrk="1"/>
          <a:endParaRPr lang="ko-KR" altLang="en-US"/>
        </a:p>
      </dgm:t>
    </dgm:pt>
    <dgm:pt modelId="{F14E4023-AAA7-4B08-A36E-0AEFB90A038A}">
      <dgm:prSet phldrT="[텍스트]"/>
      <dgm:spPr/>
      <dgm:t>
        <a:bodyPr/>
        <a:lstStyle/>
        <a:p>
          <a:pPr latinLnBrk="1"/>
          <a:r>
            <a:rPr lang="en-US" altLang="ko-KR" dirty="0" smtClean="0"/>
            <a:t>3.</a:t>
          </a:r>
          <a:r>
            <a:rPr lang="ko-KR" altLang="en-US" dirty="0" smtClean="0"/>
            <a:t>진행 상황</a:t>
          </a:r>
          <a:endParaRPr lang="ko-KR" altLang="en-US" dirty="0"/>
        </a:p>
      </dgm:t>
    </dgm:pt>
    <dgm:pt modelId="{31EB6788-EE55-49B6-9196-4593D69249ED}" type="parTrans" cxnId="{94C2FDD8-7893-4BC6-86FE-5AC38508A550}">
      <dgm:prSet/>
      <dgm:spPr/>
      <dgm:t>
        <a:bodyPr/>
        <a:lstStyle/>
        <a:p>
          <a:pPr latinLnBrk="1"/>
          <a:endParaRPr lang="ko-KR" altLang="en-US"/>
        </a:p>
      </dgm:t>
    </dgm:pt>
    <dgm:pt modelId="{E79F219E-EF45-480F-A8EA-37E118251AC6}" type="sibTrans" cxnId="{94C2FDD8-7893-4BC6-86FE-5AC38508A550}">
      <dgm:prSet/>
      <dgm:spPr/>
      <dgm:t>
        <a:bodyPr/>
        <a:lstStyle/>
        <a:p>
          <a:pPr latinLnBrk="1"/>
          <a:endParaRPr lang="ko-KR" altLang="en-US"/>
        </a:p>
      </dgm:t>
    </dgm:pt>
    <dgm:pt modelId="{12EBA62F-8DDA-4904-BF1C-0C9A32326863}">
      <dgm:prSet phldrT="[텍스트]"/>
      <dgm:spPr/>
      <dgm:t>
        <a:bodyPr/>
        <a:lstStyle/>
        <a:p>
          <a:pPr latinLnBrk="1"/>
          <a:r>
            <a:rPr lang="en-US" altLang="ko-KR" dirty="0" smtClean="0"/>
            <a:t>4.</a:t>
          </a:r>
          <a:r>
            <a:rPr lang="ko-KR" altLang="en-US" dirty="0" smtClean="0"/>
            <a:t>통계</a:t>
          </a:r>
          <a:endParaRPr lang="ko-KR" altLang="en-US" dirty="0"/>
        </a:p>
      </dgm:t>
    </dgm:pt>
    <dgm:pt modelId="{C9F5066C-17F4-46B0-A715-4025D5A2E226}" type="parTrans" cxnId="{D3AD2FEF-D062-4AF6-9BCE-37D27D3E01EA}">
      <dgm:prSet/>
      <dgm:spPr/>
      <dgm:t>
        <a:bodyPr/>
        <a:lstStyle/>
        <a:p>
          <a:pPr latinLnBrk="1"/>
          <a:endParaRPr lang="ko-KR" altLang="en-US"/>
        </a:p>
      </dgm:t>
    </dgm:pt>
    <dgm:pt modelId="{A8C2A5BB-404F-402A-A5C4-95035CC813A5}" type="sibTrans" cxnId="{D3AD2FEF-D062-4AF6-9BCE-37D27D3E01EA}">
      <dgm:prSet/>
      <dgm:spPr/>
      <dgm:t>
        <a:bodyPr/>
        <a:lstStyle/>
        <a:p>
          <a:pPr latinLnBrk="1"/>
          <a:endParaRPr lang="ko-KR" altLang="en-US"/>
        </a:p>
      </dgm:t>
    </dgm:pt>
    <dgm:pt modelId="{3B2831C5-0861-4EEC-89DB-893223BE6E1F}" type="pres">
      <dgm:prSet presAssocID="{3A319ABF-B8D2-4ACA-AA94-B909A329438F}" presName="linearFlow" presStyleCnt="0">
        <dgm:presLayoutVars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ACCC14-84D1-478B-9A7C-E932C16E8EE3}" type="pres">
      <dgm:prSet presAssocID="{7A0700B0-C5CA-46E1-B37F-3D423B3C23FC}" presName="node" presStyleLbl="node1" presStyleIdx="0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C36E4D-8231-4335-893D-53B1B9F6499D}" type="pres">
      <dgm:prSet presAssocID="{F1F28399-ABF6-45C9-9C4C-BB186AAF0CA8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47EF9ED-B949-44E3-ADE8-6A0B2BAD4F9A}" type="pres">
      <dgm:prSet presAssocID="{F1F28399-ABF6-45C9-9C4C-BB186AAF0CA8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7427A70-C354-4878-8C45-AEDF1074BC08}" type="pres">
      <dgm:prSet presAssocID="{48E1C335-D95C-4B3E-A53E-7115BB776846}" presName="node" presStyleLbl="node1" presStyleIdx="1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009484-791C-45CC-9A84-DEE064A4B764}" type="pres">
      <dgm:prSet presAssocID="{F0D04374-61F2-485A-9286-5541F44B8055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66B7459-BD01-4BC5-B080-3B861A0DD76C}" type="pres">
      <dgm:prSet presAssocID="{F0D04374-61F2-485A-9286-5541F44B8055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FFE1084-4410-4DC1-A2EC-57BAD45ACC95}" type="pres">
      <dgm:prSet presAssocID="{F14E4023-AAA7-4B08-A36E-0AEFB90A038A}" presName="node" presStyleLbl="node1" presStyleIdx="2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C4689F-4966-4AE2-8D67-B5102795C512}" type="pres">
      <dgm:prSet presAssocID="{E79F219E-EF45-480F-A8EA-37E118251AC6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1D1BF7F-3F8B-46EB-8FE8-F575FE1C5014}" type="pres">
      <dgm:prSet presAssocID="{E79F219E-EF45-480F-A8EA-37E118251AC6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534C34-3800-4CDE-87D3-49D3BA2A2DDF}" type="pres">
      <dgm:prSet presAssocID="{12EBA62F-8DDA-4904-BF1C-0C9A32326863}" presName="node" presStyleLbl="node1" presStyleIdx="3" presStyleCnt="4" custScaleY="62772" custLinFactNeighborX="509" custLinFactNeighborY="-1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E8A3186-4044-4543-9052-5F884E37988C}" type="presOf" srcId="{E79F219E-EF45-480F-A8EA-37E118251AC6}" destId="{21D1BF7F-3F8B-46EB-8FE8-F575FE1C5014}" srcOrd="1" destOrd="0" presId="urn:microsoft.com/office/officeart/2005/8/layout/process2"/>
    <dgm:cxn modelId="{D3AD2FEF-D062-4AF6-9BCE-37D27D3E01EA}" srcId="{3A319ABF-B8D2-4ACA-AA94-B909A329438F}" destId="{12EBA62F-8DDA-4904-BF1C-0C9A32326863}" srcOrd="3" destOrd="0" parTransId="{C9F5066C-17F4-46B0-A715-4025D5A2E226}" sibTransId="{A8C2A5BB-404F-402A-A5C4-95035CC813A5}"/>
    <dgm:cxn modelId="{AAC7E480-C326-452E-8AD7-F9838C2D5BBF}" type="presOf" srcId="{F0D04374-61F2-485A-9286-5541F44B8055}" destId="{A66B7459-BD01-4BC5-B080-3B861A0DD76C}" srcOrd="1" destOrd="0" presId="urn:microsoft.com/office/officeart/2005/8/layout/process2"/>
    <dgm:cxn modelId="{609AA3ED-090A-408A-8DF0-67DE887E5A7A}" type="presOf" srcId="{E79F219E-EF45-480F-A8EA-37E118251AC6}" destId="{C7C4689F-4966-4AE2-8D67-B5102795C512}" srcOrd="0" destOrd="0" presId="urn:microsoft.com/office/officeart/2005/8/layout/process2"/>
    <dgm:cxn modelId="{937EDD8E-47A3-40EB-8929-B8A6EB5D4042}" type="presOf" srcId="{F14E4023-AAA7-4B08-A36E-0AEFB90A038A}" destId="{9FFE1084-4410-4DC1-A2EC-57BAD45ACC95}" srcOrd="0" destOrd="0" presId="urn:microsoft.com/office/officeart/2005/8/layout/process2"/>
    <dgm:cxn modelId="{58153C75-3B15-403D-8CAD-5DFE58CE5419}" type="presOf" srcId="{7A0700B0-C5CA-46E1-B37F-3D423B3C23FC}" destId="{C3ACCC14-84D1-478B-9A7C-E932C16E8EE3}" srcOrd="0" destOrd="0" presId="urn:microsoft.com/office/officeart/2005/8/layout/process2"/>
    <dgm:cxn modelId="{4820B3B9-29A2-49D6-8F09-A1D6A06013FD}" srcId="{3A319ABF-B8D2-4ACA-AA94-B909A329438F}" destId="{7A0700B0-C5CA-46E1-B37F-3D423B3C23FC}" srcOrd="0" destOrd="0" parTransId="{9B71264C-F92E-4F4F-9FE6-2E3111ED8DC7}" sibTransId="{F1F28399-ABF6-45C9-9C4C-BB186AAF0CA8}"/>
    <dgm:cxn modelId="{310838C8-7007-49DE-8782-998069711630}" type="presOf" srcId="{48E1C335-D95C-4B3E-A53E-7115BB776846}" destId="{07427A70-C354-4878-8C45-AEDF1074BC08}" srcOrd="0" destOrd="0" presId="urn:microsoft.com/office/officeart/2005/8/layout/process2"/>
    <dgm:cxn modelId="{3AD685F8-A36A-4274-9AD9-6CA51EDA186B}" type="presOf" srcId="{F0D04374-61F2-485A-9286-5541F44B8055}" destId="{87009484-791C-45CC-9A84-DEE064A4B764}" srcOrd="0" destOrd="0" presId="urn:microsoft.com/office/officeart/2005/8/layout/process2"/>
    <dgm:cxn modelId="{9D543441-E420-48AC-9AF4-34FC323EE5DE}" type="presOf" srcId="{12EBA62F-8DDA-4904-BF1C-0C9A32326863}" destId="{C9534C34-3800-4CDE-87D3-49D3BA2A2DDF}" srcOrd="0" destOrd="0" presId="urn:microsoft.com/office/officeart/2005/8/layout/process2"/>
    <dgm:cxn modelId="{94C2FDD8-7893-4BC6-86FE-5AC38508A550}" srcId="{3A319ABF-B8D2-4ACA-AA94-B909A329438F}" destId="{F14E4023-AAA7-4B08-A36E-0AEFB90A038A}" srcOrd="2" destOrd="0" parTransId="{31EB6788-EE55-49B6-9196-4593D69249ED}" sibTransId="{E79F219E-EF45-480F-A8EA-37E118251AC6}"/>
    <dgm:cxn modelId="{B724CD03-4683-4C82-BE64-543553B47B8D}" type="presOf" srcId="{3A319ABF-B8D2-4ACA-AA94-B909A329438F}" destId="{3B2831C5-0861-4EEC-89DB-893223BE6E1F}" srcOrd="0" destOrd="0" presId="urn:microsoft.com/office/officeart/2005/8/layout/process2"/>
    <dgm:cxn modelId="{A6BA97C3-6073-4B6F-AB98-37A73E8E7E8E}" srcId="{3A319ABF-B8D2-4ACA-AA94-B909A329438F}" destId="{48E1C335-D95C-4B3E-A53E-7115BB776846}" srcOrd="1" destOrd="0" parTransId="{98052C5F-4387-4956-A2C0-B2EF4650BC1C}" sibTransId="{F0D04374-61F2-485A-9286-5541F44B8055}"/>
    <dgm:cxn modelId="{4DEC0F57-E15E-4D6C-8FBA-978BD8F1969E}" type="presOf" srcId="{F1F28399-ABF6-45C9-9C4C-BB186AAF0CA8}" destId="{A47EF9ED-B949-44E3-ADE8-6A0B2BAD4F9A}" srcOrd="1" destOrd="0" presId="urn:microsoft.com/office/officeart/2005/8/layout/process2"/>
    <dgm:cxn modelId="{0881B149-61DE-4F30-9FF7-3050C2B080E7}" type="presOf" srcId="{F1F28399-ABF6-45C9-9C4C-BB186AAF0CA8}" destId="{75C36E4D-8231-4335-893D-53B1B9F6499D}" srcOrd="0" destOrd="0" presId="urn:microsoft.com/office/officeart/2005/8/layout/process2"/>
    <dgm:cxn modelId="{C5516AC3-AF8E-449D-8C02-68161627E508}" type="presParOf" srcId="{3B2831C5-0861-4EEC-89DB-893223BE6E1F}" destId="{C3ACCC14-84D1-478B-9A7C-E932C16E8EE3}" srcOrd="0" destOrd="0" presId="urn:microsoft.com/office/officeart/2005/8/layout/process2"/>
    <dgm:cxn modelId="{B607118A-35A9-41B0-8BF5-BA3ABCDEE3B4}" type="presParOf" srcId="{3B2831C5-0861-4EEC-89DB-893223BE6E1F}" destId="{75C36E4D-8231-4335-893D-53B1B9F6499D}" srcOrd="1" destOrd="0" presId="urn:microsoft.com/office/officeart/2005/8/layout/process2"/>
    <dgm:cxn modelId="{2AAF4821-3AF1-4C19-B193-987CD3991B38}" type="presParOf" srcId="{75C36E4D-8231-4335-893D-53B1B9F6499D}" destId="{A47EF9ED-B949-44E3-ADE8-6A0B2BAD4F9A}" srcOrd="0" destOrd="0" presId="urn:microsoft.com/office/officeart/2005/8/layout/process2"/>
    <dgm:cxn modelId="{0E73C14C-4E15-49A4-AD4C-55E643FA41D3}" type="presParOf" srcId="{3B2831C5-0861-4EEC-89DB-893223BE6E1F}" destId="{07427A70-C354-4878-8C45-AEDF1074BC08}" srcOrd="2" destOrd="0" presId="urn:microsoft.com/office/officeart/2005/8/layout/process2"/>
    <dgm:cxn modelId="{36C448D4-36A0-4B5C-BF13-8042914344E0}" type="presParOf" srcId="{3B2831C5-0861-4EEC-89DB-893223BE6E1F}" destId="{87009484-791C-45CC-9A84-DEE064A4B764}" srcOrd="3" destOrd="0" presId="urn:microsoft.com/office/officeart/2005/8/layout/process2"/>
    <dgm:cxn modelId="{204FC6B4-F59F-4864-878C-53542588534E}" type="presParOf" srcId="{87009484-791C-45CC-9A84-DEE064A4B764}" destId="{A66B7459-BD01-4BC5-B080-3B861A0DD76C}" srcOrd="0" destOrd="0" presId="urn:microsoft.com/office/officeart/2005/8/layout/process2"/>
    <dgm:cxn modelId="{4B43FA5A-235B-4201-8DA9-BFDF5C1DA5D8}" type="presParOf" srcId="{3B2831C5-0861-4EEC-89DB-893223BE6E1F}" destId="{9FFE1084-4410-4DC1-A2EC-57BAD45ACC95}" srcOrd="4" destOrd="0" presId="urn:microsoft.com/office/officeart/2005/8/layout/process2"/>
    <dgm:cxn modelId="{B4BD24A0-62BF-4E2F-91CF-82C9DCCD0360}" type="presParOf" srcId="{3B2831C5-0861-4EEC-89DB-893223BE6E1F}" destId="{C7C4689F-4966-4AE2-8D67-B5102795C512}" srcOrd="5" destOrd="0" presId="urn:microsoft.com/office/officeart/2005/8/layout/process2"/>
    <dgm:cxn modelId="{88D57523-4893-48F9-8211-4D5502E1F36A}" type="presParOf" srcId="{C7C4689F-4966-4AE2-8D67-B5102795C512}" destId="{21D1BF7F-3F8B-46EB-8FE8-F575FE1C5014}" srcOrd="0" destOrd="0" presId="urn:microsoft.com/office/officeart/2005/8/layout/process2"/>
    <dgm:cxn modelId="{3136C2AF-7FF2-4DAA-9D67-663D99F00122}" type="presParOf" srcId="{3B2831C5-0861-4EEC-89DB-893223BE6E1F}" destId="{C9534C34-3800-4CDE-87D3-49D3BA2A2DD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CCC14-84D1-478B-9A7C-E932C16E8EE3}">
      <dsp:nvSpPr>
        <dsp:cNvPr id="0" name=""/>
        <dsp:cNvSpPr/>
      </dsp:nvSpPr>
      <dsp:spPr>
        <a:xfrm>
          <a:off x="2595938" y="0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1.</a:t>
          </a:r>
          <a:r>
            <a:rPr lang="ko-KR" altLang="en-US" sz="2500" kern="1200" dirty="0" smtClean="0"/>
            <a:t>게임 컨셉</a:t>
          </a:r>
          <a:endParaRPr lang="ko-KR" altLang="en-US" sz="2500" kern="1200" dirty="0"/>
        </a:p>
      </dsp:txBody>
      <dsp:txXfrm>
        <a:off x="2620771" y="24833"/>
        <a:ext cx="2381590" cy="798194"/>
      </dsp:txXfrm>
    </dsp:sp>
    <dsp:sp modelId="{75C36E4D-8231-4335-893D-53B1B9F6499D}">
      <dsp:nvSpPr>
        <dsp:cNvPr id="0" name=""/>
        <dsp:cNvSpPr/>
      </dsp:nvSpPr>
      <dsp:spPr>
        <a:xfrm rot="5400000">
          <a:off x="3558480" y="881402"/>
          <a:ext cx="506173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 rot="-5400000">
        <a:off x="3629223" y="932222"/>
        <a:ext cx="364688" cy="354321"/>
      </dsp:txXfrm>
    </dsp:sp>
    <dsp:sp modelId="{07427A70-C354-4878-8C45-AEDF1074BC08}">
      <dsp:nvSpPr>
        <dsp:cNvPr id="0" name=""/>
        <dsp:cNvSpPr/>
      </dsp:nvSpPr>
      <dsp:spPr>
        <a:xfrm>
          <a:off x="2595938" y="1522758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2. </a:t>
          </a:r>
          <a:r>
            <a:rPr lang="ko-KR" altLang="en-US" sz="2500" kern="1200" dirty="0" smtClean="0"/>
            <a:t>개발 범위</a:t>
          </a:r>
          <a:endParaRPr lang="ko-KR" altLang="en-US" sz="2500" kern="1200" dirty="0"/>
        </a:p>
      </dsp:txBody>
      <dsp:txXfrm>
        <a:off x="2620771" y="1547591"/>
        <a:ext cx="2381590" cy="798194"/>
      </dsp:txXfrm>
    </dsp:sp>
    <dsp:sp modelId="{87009484-791C-45CC-9A84-DEE064A4B764}">
      <dsp:nvSpPr>
        <dsp:cNvPr id="0" name=""/>
        <dsp:cNvSpPr/>
      </dsp:nvSpPr>
      <dsp:spPr>
        <a:xfrm rot="5400000">
          <a:off x="3558311" y="2404386"/>
          <a:ext cx="506511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 rot="-5400000">
        <a:off x="3629223" y="2455038"/>
        <a:ext cx="364688" cy="354558"/>
      </dsp:txXfrm>
    </dsp:sp>
    <dsp:sp modelId="{9FFE1084-4410-4DC1-A2EC-57BAD45ACC95}">
      <dsp:nvSpPr>
        <dsp:cNvPr id="0" name=""/>
        <dsp:cNvSpPr/>
      </dsp:nvSpPr>
      <dsp:spPr>
        <a:xfrm>
          <a:off x="2595938" y="3045967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3.</a:t>
          </a:r>
          <a:r>
            <a:rPr lang="ko-KR" altLang="en-US" sz="2500" kern="1200" dirty="0" smtClean="0"/>
            <a:t>진행 상황</a:t>
          </a:r>
          <a:endParaRPr lang="ko-KR" altLang="en-US" sz="2500" kern="1200" dirty="0"/>
        </a:p>
      </dsp:txBody>
      <dsp:txXfrm>
        <a:off x="2620771" y="3070800"/>
        <a:ext cx="2381590" cy="798194"/>
      </dsp:txXfrm>
    </dsp:sp>
    <dsp:sp modelId="{C7C4689F-4966-4AE2-8D67-B5102795C512}">
      <dsp:nvSpPr>
        <dsp:cNvPr id="0" name=""/>
        <dsp:cNvSpPr/>
      </dsp:nvSpPr>
      <dsp:spPr>
        <a:xfrm rot="5400000">
          <a:off x="3558311" y="3927595"/>
          <a:ext cx="506511" cy="607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 rot="-5400000">
        <a:off x="3629223" y="3978247"/>
        <a:ext cx="364688" cy="354558"/>
      </dsp:txXfrm>
    </dsp:sp>
    <dsp:sp modelId="{C9534C34-3800-4CDE-87D3-49D3BA2A2DDF}">
      <dsp:nvSpPr>
        <dsp:cNvPr id="0" name=""/>
        <dsp:cNvSpPr/>
      </dsp:nvSpPr>
      <dsp:spPr>
        <a:xfrm>
          <a:off x="2595938" y="4569177"/>
          <a:ext cx="2431256" cy="847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4.</a:t>
          </a:r>
          <a:r>
            <a:rPr lang="ko-KR" altLang="en-US" sz="2500" kern="1200" dirty="0" smtClean="0"/>
            <a:t>통계</a:t>
          </a:r>
          <a:endParaRPr lang="ko-KR" altLang="en-US" sz="2500" kern="1200" dirty="0"/>
        </a:p>
      </dsp:txBody>
      <dsp:txXfrm>
        <a:off x="2620771" y="4594010"/>
        <a:ext cx="2381590" cy="798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D0632-E885-457A-8767-3059226CF58C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E172-A824-4DF6-ACAD-1FB99DF7E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7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E8A-4548-4F3C-834E-E3AB213CD73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8EC2-0FC5-4775-8E38-B556759235E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28F9-A3BD-43E9-8347-A7AFC69F851E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4A51-5109-4155-B870-4A38F40B06C4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15DA-1244-487F-A5AB-EBAA8DC7322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ABB5-8190-4A15-AA2A-26C4DC67B792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214D-9301-4CE3-A884-FBDF65C01A62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F8C1-4101-42B5-ABE9-B33A500A954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46F7-71AA-411E-8921-95BDC2E30019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492B-C945-467B-85FA-496A52B47C9A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6C33-9575-4945-B460-C60719F3A83B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3AC7-585C-42D0-8FEC-41B8C8B6B35C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195E-65E5-4ADF-912E-53C8D7B2A94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6E39-3CBB-4917-8DC9-9C4DE22288D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AA7E-4E5B-4B8E-90F5-DA5C6A7729F9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0F0D-A38C-4ED5-AD44-5D65840FE4AF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C81F917-4492-456A-83F4-7542A4A38C00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792AF66-522C-4302-AD3D-F73B98FA7816}" type="datetime1">
              <a:rPr lang="en-US" altLang="ko-KR" smtClean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7472" y="-1157592"/>
            <a:ext cx="8676222" cy="3810001"/>
          </a:xfrm>
        </p:spPr>
        <p:txBody>
          <a:bodyPr/>
          <a:lstStyle/>
          <a:p>
            <a:r>
              <a:rPr lang="en-US" altLang="ko-KR" dirty="0" smtClean="0"/>
              <a:t>2D game programing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1644" y="4268972"/>
            <a:ext cx="8676222" cy="1905000"/>
          </a:xfrm>
        </p:spPr>
        <p:txBody>
          <a:bodyPr/>
          <a:lstStyle/>
          <a:p>
            <a:pPr algn="l"/>
            <a:r>
              <a:rPr lang="en-US" altLang="ko-KR" dirty="0" smtClean="0"/>
              <a:t>							       </a:t>
            </a:r>
            <a:r>
              <a:rPr lang="ko-KR" altLang="en-US" dirty="0" err="1" smtClean="0"/>
              <a:t>게임공학과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							      2015182034</a:t>
            </a:r>
          </a:p>
          <a:p>
            <a:pPr algn="l"/>
            <a:r>
              <a:rPr lang="en-US" altLang="ko-KR" dirty="0" smtClean="0"/>
              <a:t>								    </a:t>
            </a:r>
            <a:r>
              <a:rPr lang="ko-KR" altLang="en-US" dirty="0" smtClean="0"/>
              <a:t>임종현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38303" y="6492875"/>
            <a:ext cx="55369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</a:t>
            </a:fld>
            <a:r>
              <a:rPr lang="en-US" sz="1800" dirty="0" smtClean="0"/>
              <a:t>/6</a:t>
            </a:r>
            <a:endParaRPr 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073348"/>
            <a:ext cx="5715000" cy="2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r>
              <a:rPr lang="en-US" sz="1800" dirty="0" smtClean="0"/>
              <a:t>2/6</a:t>
            </a:r>
            <a:endParaRPr lang="en-US" sz="1800" dirty="0"/>
          </a:p>
        </p:txBody>
      </p:sp>
      <p:pic>
        <p:nvPicPr>
          <p:cNvPr id="9" name="그림 8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4839" y="164925"/>
            <a:ext cx="223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33" name="직각 삼각형 32"/>
          <p:cNvSpPr/>
          <p:nvPr/>
        </p:nvSpPr>
        <p:spPr>
          <a:xfrm>
            <a:off x="7541360" y="572971"/>
            <a:ext cx="717658" cy="31033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34" name="이등변 삼각형 33"/>
          <p:cNvSpPr/>
          <p:nvPr/>
        </p:nvSpPr>
        <p:spPr>
          <a:xfrm rot="16200000">
            <a:off x="7562854" y="265020"/>
            <a:ext cx="596794" cy="639777"/>
          </a:xfrm>
          <a:prstGeom prst="triangle">
            <a:avLst>
              <a:gd name="adj" fmla="val 513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/>
          <p:cNvGraphicFramePr/>
          <p:nvPr>
            <p:extLst>
              <p:ext uri="{D42A27DB-BD31-4B8C-83A1-F6EECF244321}">
                <p14:modId xmlns:p14="http://schemas.microsoft.com/office/powerpoint/2010/main" val="1030232477"/>
              </p:ext>
            </p:extLst>
          </p:nvPr>
        </p:nvGraphicFramePr>
        <p:xfrm>
          <a:off x="2414846" y="883306"/>
          <a:ext cx="75983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79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r>
              <a:rPr lang="en-US" sz="1800" dirty="0" smtClean="0"/>
              <a:t>/6</a:t>
            </a:r>
            <a:endParaRPr lang="en-US" sz="18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08596" y="119284"/>
            <a:ext cx="171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</a:t>
            </a:r>
            <a:endParaRPr lang="en-US" altLang="ko-K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개발 범위</a:t>
            </a:r>
            <a:endParaRPr lang="en-US" altLang="ko-KR" sz="1200" dirty="0" smtClean="0"/>
          </a:p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진행상황</a:t>
            </a:r>
            <a:endParaRPr lang="en-US" altLang="ko-KR" sz="1200" dirty="0" smtClean="0"/>
          </a:p>
          <a:p>
            <a:r>
              <a:rPr lang="en-US" altLang="ko-KR" sz="1200" dirty="0" smtClean="0"/>
              <a:t>4.</a:t>
            </a:r>
            <a:r>
              <a:rPr lang="ko-KR" altLang="en-US" sz="1200" dirty="0" smtClean="0"/>
              <a:t>통계</a:t>
            </a:r>
            <a:endParaRPr lang="ko-KR" altLang="en-US" sz="1200" dirty="0"/>
          </a:p>
        </p:txBody>
      </p:sp>
      <p:pic>
        <p:nvPicPr>
          <p:cNvPr id="9" name="그림 8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게임 컨셉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7" y="3171284"/>
            <a:ext cx="5314545" cy="332159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73" y="3171284"/>
            <a:ext cx="5285260" cy="3284176"/>
          </a:xfrm>
          <a:prstGeom prst="rect">
            <a:avLst/>
          </a:prstGeom>
        </p:spPr>
      </p:pic>
      <p:sp>
        <p:nvSpPr>
          <p:cNvPr id="17" name="갈매기형 수장 16"/>
          <p:cNvSpPr/>
          <p:nvPr/>
        </p:nvSpPr>
        <p:spPr>
          <a:xfrm>
            <a:off x="554477" y="1723835"/>
            <a:ext cx="11086356" cy="9162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피하고 쏘며 적을 </a:t>
            </a:r>
            <a:r>
              <a:rPr lang="ko-KR" altLang="en-US" sz="4000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물리쳐라 </a:t>
            </a:r>
            <a:r>
              <a:rPr lang="en-US" altLang="ko-KR" sz="4000" b="1" i="1" dirty="0" smtClean="0">
                <a:effectLst>
                  <a:outerShdw blurRad="38100" dist="508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sz="4000" b="1" i="1" dirty="0">
              <a:effectLst>
                <a:outerShdw blurRad="38100" dist="508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3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r>
              <a:rPr lang="en-US" sz="1800" dirty="0" smtClean="0"/>
              <a:t>/6</a:t>
            </a:r>
            <a:endParaRPr lang="en-US" sz="1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8868" y="119284"/>
            <a:ext cx="17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</a:t>
            </a:r>
            <a:r>
              <a:rPr lang="ko-KR" altLang="en-US" sz="1200" dirty="0" smtClean="0">
                <a:latin typeface="+mj-lt"/>
              </a:rPr>
              <a:t>게임 컨셉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개발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범위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진행 상황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4.</a:t>
            </a:r>
            <a:r>
              <a:rPr lang="ko-KR" altLang="en-US" sz="1200" dirty="0" smtClean="0">
                <a:latin typeface="+mj-lt"/>
              </a:rPr>
              <a:t>통계</a:t>
            </a:r>
            <a:endParaRPr lang="ko-KR" altLang="en-US" sz="1200" dirty="0">
              <a:latin typeface="+mj-lt"/>
            </a:endParaRPr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개발 범위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82001"/>
              </p:ext>
            </p:extLst>
          </p:nvPr>
        </p:nvGraphicFramePr>
        <p:xfrm>
          <a:off x="194553" y="1311961"/>
          <a:ext cx="11203089" cy="530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774">
                  <a:extLst>
                    <a:ext uri="{9D8B030D-6E8A-4147-A177-3AD203B41FA5}">
                      <a16:colId xmlns:a16="http://schemas.microsoft.com/office/drawing/2014/main" val="1102841522"/>
                    </a:ext>
                  </a:extLst>
                </a:gridCol>
                <a:gridCol w="4700867">
                  <a:extLst>
                    <a:ext uri="{9D8B030D-6E8A-4147-A177-3AD203B41FA5}">
                      <a16:colId xmlns:a16="http://schemas.microsoft.com/office/drawing/2014/main" val="2485029887"/>
                    </a:ext>
                  </a:extLst>
                </a:gridCol>
                <a:gridCol w="4344448">
                  <a:extLst>
                    <a:ext uri="{9D8B030D-6E8A-4147-A177-3AD203B41FA5}">
                      <a16:colId xmlns:a16="http://schemas.microsoft.com/office/drawing/2014/main" val="2683775506"/>
                    </a:ext>
                  </a:extLst>
                </a:gridCol>
              </a:tblGrid>
              <a:tr h="366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최대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05117"/>
                  </a:ext>
                </a:extLst>
              </a:tr>
              <a:tr h="6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W,A,S,D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이용한 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이동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→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↑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↓ 키를 이용한 </a:t>
                      </a:r>
                      <a:r>
                        <a:rPr lang="ko-KR" altLang="en-US" baseline="0" dirty="0" smtClean="0"/>
                        <a:t>좌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우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상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하 방향 </a:t>
                      </a:r>
                      <a:r>
                        <a:rPr lang="ko-KR" altLang="en-US" dirty="0" smtClean="0"/>
                        <a:t>공격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</a:t>
                      </a:r>
                      <a:r>
                        <a:rPr lang="ko-KR" altLang="en-US" dirty="0" smtClean="0"/>
                        <a:t>키를 이용한 폭탄 설치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M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키를 이용한 맵 크게 보기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57931"/>
                  </a:ext>
                </a:extLst>
              </a:tr>
              <a:tr h="14643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유닛 행동 패턴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원거리 공격</a:t>
                      </a:r>
                      <a:r>
                        <a:rPr lang="ko-KR" altLang="en-US" baseline="0" dirty="0" smtClean="0"/>
                        <a:t> 가능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주인공을 피격할 수 있는 위치로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근접 공격 가능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주인공을 향해 이동하여 주인공을 공격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보스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보스 유닛만의 공격 패턴을 가짐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유닛을 소환하여 공격하는 유닛</a:t>
                      </a:r>
                      <a:r>
                        <a:rPr lang="ko-KR" altLang="en-US" baseline="0" dirty="0" smtClean="0"/>
                        <a:t>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고유 행동 패턴을 갖는 유닛 추가</a:t>
                      </a:r>
                      <a:endParaRPr lang="en-US" altLang="ko-KR" baseline="0" dirty="0" smtClean="0"/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43344"/>
                  </a:ext>
                </a:extLst>
              </a:tr>
              <a:tr h="118978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로그라이크</a:t>
                      </a:r>
                      <a:r>
                        <a:rPr lang="ko-KR" altLang="en-US" dirty="0" smtClean="0"/>
                        <a:t> 형식을 이용하여 </a:t>
                      </a:r>
                      <a:r>
                        <a:rPr lang="ko-KR" altLang="en-US" dirty="0" err="1" smtClean="0"/>
                        <a:t>랜덤한</a:t>
                      </a:r>
                      <a:r>
                        <a:rPr lang="ko-KR" altLang="en-US" dirty="0" smtClean="0"/>
                        <a:t> 구조의 </a:t>
                      </a:r>
                      <a:r>
                        <a:rPr lang="ko-KR" altLang="en-US" dirty="0" err="1" smtClean="0"/>
                        <a:t>맵을</a:t>
                      </a:r>
                      <a:r>
                        <a:rPr lang="ko-KR" altLang="en-US" dirty="0" smtClean="0"/>
                        <a:t> 생성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같은 스테이지라도 다시 플레이하면 새로운 느낌을 받을 수 있도록 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장애물의 다양화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66339"/>
                  </a:ext>
                </a:extLst>
              </a:tr>
              <a:tr h="640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 캐릭터를 강화시킬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종의 아이템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주인공을 도와줄 </a:t>
                      </a:r>
                      <a:r>
                        <a:rPr lang="ko-KR" altLang="en-US" dirty="0" err="1" smtClean="0"/>
                        <a:t>꼬마친구</a:t>
                      </a:r>
                      <a:r>
                        <a:rPr lang="ko-KR" altLang="en-US" dirty="0" smtClean="0"/>
                        <a:t> 아이템 생성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아이템 종류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28899"/>
                  </a:ext>
                </a:extLst>
              </a:tr>
              <a:tr h="632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배경 음악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아이템 획득 등의 사운드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04478"/>
                  </a:ext>
                </a:extLst>
              </a:tr>
              <a:tr h="366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눈물 발사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피격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스테이지 전환 등의 애니메이션 구현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61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619790" y="64928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r>
              <a:rPr lang="en-US" sz="1800" dirty="0" smtClean="0"/>
              <a:t>/6</a:t>
            </a:r>
            <a:endParaRPr lang="en-US" sz="18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398868" y="119284"/>
            <a:ext cx="17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개발 범위</a:t>
            </a:r>
            <a:endParaRPr lang="en-US" altLang="ko-KR" sz="1200" dirty="0" smtClean="0"/>
          </a:p>
          <a:p>
            <a:r>
              <a:rPr lang="en-US" altLang="ko-K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ko-K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상황</a:t>
            </a:r>
            <a:endParaRPr lang="en-US" altLang="ko-KR" dirty="0" smtClean="0"/>
          </a:p>
          <a:p>
            <a:r>
              <a:rPr lang="en-US" altLang="ko-KR" sz="1200" dirty="0" smtClean="0"/>
              <a:t>4</a:t>
            </a:r>
            <a:r>
              <a:rPr lang="en-US" altLang="ko-KR" sz="1200" dirty="0"/>
              <a:t>.</a:t>
            </a:r>
            <a:r>
              <a:rPr lang="ko-KR" altLang="en-US" sz="1200" dirty="0" smtClean="0"/>
              <a:t>통계</a:t>
            </a:r>
            <a:endParaRPr lang="en-US" altLang="ko-KR" sz="1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진행 상황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30612"/>
              </p:ext>
            </p:extLst>
          </p:nvPr>
        </p:nvGraphicFramePr>
        <p:xfrm>
          <a:off x="-1" y="1311961"/>
          <a:ext cx="12170959" cy="525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98">
                  <a:extLst>
                    <a:ext uri="{9D8B030D-6E8A-4147-A177-3AD203B41FA5}">
                      <a16:colId xmlns:a16="http://schemas.microsoft.com/office/drawing/2014/main" val="2467757927"/>
                    </a:ext>
                  </a:extLst>
                </a:gridCol>
                <a:gridCol w="1708456">
                  <a:extLst>
                    <a:ext uri="{9D8B030D-6E8A-4147-A177-3AD203B41FA5}">
                      <a16:colId xmlns:a16="http://schemas.microsoft.com/office/drawing/2014/main" val="1424722715"/>
                    </a:ext>
                  </a:extLst>
                </a:gridCol>
                <a:gridCol w="4684767">
                  <a:extLst>
                    <a:ext uri="{9D8B030D-6E8A-4147-A177-3AD203B41FA5}">
                      <a16:colId xmlns:a16="http://schemas.microsoft.com/office/drawing/2014/main" val="3369228932"/>
                    </a:ext>
                  </a:extLst>
                </a:gridCol>
                <a:gridCol w="3785045">
                  <a:extLst>
                    <a:ext uri="{9D8B030D-6E8A-4147-A177-3AD203B41FA5}">
                      <a16:colId xmlns:a16="http://schemas.microsoft.com/office/drawing/2014/main" val="2859887754"/>
                    </a:ext>
                  </a:extLst>
                </a:gridCol>
                <a:gridCol w="1140493">
                  <a:extLst>
                    <a:ext uri="{9D8B030D-6E8A-4147-A177-3AD203B41FA5}">
                      <a16:colId xmlns:a16="http://schemas.microsoft.com/office/drawing/2014/main" val="329904726"/>
                    </a:ext>
                  </a:extLst>
                </a:gridCol>
              </a:tblGrid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요약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목표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50790"/>
                  </a:ext>
                </a:extLst>
              </a:tr>
              <a:tr h="64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리소스 수집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기본 캐릭터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게임의 기본이 되는 스프라이트와 사운드를 수집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기본 캐릭터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아이작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을 출력하고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이동 애니메이션을 구현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주인공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몬스터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장애물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맵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사운드 의 리소스 수집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기본 캐릭터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</a:rPr>
                        <a:t>아이작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의 이동 애니메이션 구현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6764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키보드 동작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맵 생성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키보드 입력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처리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로그라이크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bg1"/>
                          </a:solidFill>
                        </a:rPr>
                        <a:t>로직을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 이용한 맵 생성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이동 키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공격 키 구현 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문을 통해 연결된 맵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83699"/>
                  </a:ext>
                </a:extLst>
              </a:tr>
              <a:tr h="282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7616"/>
                  </a:ext>
                </a:extLst>
              </a:tr>
              <a:tr h="527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 기본 유닛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근거리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원거리 공격을 하는 적군 유닛 생성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적군 유닛과 아군 유닛의 충돌 체크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근거리 공격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을 하는 유닛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적군 유닛과 아군 유닛의 충돌 체크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원거리 유닛 구현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80311"/>
                  </a:ext>
                </a:extLst>
              </a:tr>
              <a:tr h="385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적 보스 유닛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 유닛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및 보스 유닛만의 고유 패턴 정의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보스 유닛 출력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진행중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24414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아이템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아이템 획득에 따른 캐릭터의 변화 처리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94873"/>
                  </a:ext>
                </a:extLst>
              </a:tr>
              <a:tr h="378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스테이지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스테이지 구현 및 등장 몬스터의 세부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밸런스 조정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14106"/>
                  </a:ext>
                </a:extLst>
              </a:tr>
              <a:tr h="9195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체력 및 열쇠 등의 보유 사항 표시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2.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지도 표시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3.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현재 캐릭터의 공격력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이동속도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공격 범위 등 표시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23115"/>
                  </a:ext>
                </a:extLst>
              </a:tr>
              <a:tr h="643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 시작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종료 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1.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게임 시작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스테이지 변환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게임 </a:t>
                      </a:r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</a:rPr>
                        <a:t>클리어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</a:rPr>
                        <a:t>상황에 나올 애니메이션 구현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29442"/>
                  </a:ext>
                </a:extLst>
              </a:tr>
              <a:tr h="367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마무리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/>
                        <a:t>1.</a:t>
                      </a:r>
                      <a:r>
                        <a:rPr lang="ko-KR" altLang="en-US" sz="1200" b="1" dirty="0" smtClean="0"/>
                        <a:t>버그 수정 및 </a:t>
                      </a:r>
                      <a:r>
                        <a:rPr lang="ko-KR" altLang="en-US" sz="1200" b="1" dirty="0" err="1" smtClean="0"/>
                        <a:t>릴리즈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208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통계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313007" y="0"/>
            <a:ext cx="1770434" cy="1192677"/>
          </a:xfrm>
          <a:prstGeom prst="wedgeRoundRectCallout">
            <a:avLst>
              <a:gd name="adj1" fmla="val 50596"/>
              <a:gd name="adj2" fmla="val 67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8868" y="119284"/>
            <a:ext cx="172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게임 컨셉</a:t>
            </a:r>
            <a:endParaRPr lang="en-US" altLang="ko-KR" sz="1200" dirty="0" smtClean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개발 범위</a:t>
            </a:r>
            <a:endParaRPr lang="en-US" altLang="ko-KR" sz="1200" dirty="0" smtClean="0"/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상황</a:t>
            </a:r>
            <a:endParaRPr lang="en-US" altLang="ko-K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ko-KR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통계</a:t>
            </a:r>
            <a:endParaRPr lang="en-US" altLang="ko-KR" dirty="0" smtClean="0"/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11619790" y="64928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6/6</a:t>
            </a:r>
            <a:endParaRPr 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00" y="927745"/>
            <a:ext cx="6868071" cy="54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27" y="454633"/>
            <a:ext cx="6883400" cy="4467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5367" y="5038927"/>
            <a:ext cx="668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감사합니다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6384" y="6089515"/>
            <a:ext cx="1139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이미지 출처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 </a:t>
            </a:r>
            <a:r>
              <a:rPr lang="en-US" altLang="ko-KR" dirty="0"/>
              <a:t>The Binding of Isaac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6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-366233"/>
            <a:ext cx="3190672" cy="1708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477" y="164925"/>
            <a:ext cx="24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j-lt"/>
              </a:rPr>
              <a:t>자체 평가</a:t>
            </a:r>
            <a:endParaRPr lang="en-US" altLang="ko-KR" sz="3600" b="1" dirty="0" smtClea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5420"/>
              </p:ext>
            </p:extLst>
          </p:nvPr>
        </p:nvGraphicFramePr>
        <p:xfrm>
          <a:off x="554477" y="1540184"/>
          <a:ext cx="11449680" cy="463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840">
                  <a:extLst>
                    <a:ext uri="{9D8B030D-6E8A-4147-A177-3AD203B41FA5}">
                      <a16:colId xmlns:a16="http://schemas.microsoft.com/office/drawing/2014/main" val="2486401957"/>
                    </a:ext>
                  </a:extLst>
                </a:gridCol>
                <a:gridCol w="5724840">
                  <a:extLst>
                    <a:ext uri="{9D8B030D-6E8A-4147-A177-3AD203B41FA5}">
                      <a16:colId xmlns:a16="http://schemas.microsoft.com/office/drawing/2014/main" val="320624514"/>
                    </a:ext>
                  </a:extLst>
                </a:gridCol>
              </a:tblGrid>
              <a:tr h="1037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 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 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 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 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0706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64198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53396"/>
                  </a:ext>
                </a:extLst>
              </a:tr>
              <a:tr h="593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61691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84322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61367"/>
                  </a:ext>
                </a:extLst>
              </a:tr>
              <a:tr h="601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9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273</TotalTime>
  <Words>570</Words>
  <Application>Microsoft Office PowerPoint</Application>
  <PresentationFormat>와이드스크린</PresentationFormat>
  <Paragraphs>142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2D game programing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programing</dc:title>
  <dc:creator>임종현</dc:creator>
  <cp:lastModifiedBy>임종현</cp:lastModifiedBy>
  <cp:revision>32</cp:revision>
  <dcterms:created xsi:type="dcterms:W3CDTF">2016-09-21T11:17:11Z</dcterms:created>
  <dcterms:modified xsi:type="dcterms:W3CDTF">2016-10-19T16:25:40Z</dcterms:modified>
</cp:coreProperties>
</file>