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0B"/>
    <a:srgbClr val="29364B"/>
    <a:srgbClr val="481419"/>
    <a:srgbClr val="006CFF"/>
    <a:srgbClr val="0041B6"/>
    <a:srgbClr val="F9D600"/>
    <a:srgbClr val="324057"/>
    <a:srgbClr val="007CCE"/>
    <a:srgbClr val="2A1255"/>
    <a:srgbClr val="A58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79335-E0A5-4A28-B410-9B64E9474738}" v="239" dt="2022-02-17T16:49:22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E922B-2B6C-442A-ADAF-0C5C373E1BE1}" type="datetimeFigureOut"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47D0-BCB5-4F8D-9707-8FF06BCA7D7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1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2877" y="3429000"/>
            <a:ext cx="4983979" cy="95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09D5638-8974-44AB-A86B-6A621290A8E2}"/>
              </a:ext>
            </a:extLst>
          </p:cNvPr>
          <p:cNvSpPr>
            <a:spLocks noGrp="1"/>
          </p:cNvSpPr>
          <p:nvPr/>
        </p:nvSpPr>
        <p:spPr>
          <a:xfrm>
            <a:off x="190476" y="-190013"/>
            <a:ext cx="7871603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800" b="1" cap="all" dirty="0">
                <a:solidFill>
                  <a:srgbClr val="000000"/>
                </a:solidFill>
                <a:latin typeface="Times New Roman"/>
                <a:cs typeface="Calibri"/>
              </a:rPr>
              <a:t>СОЗДАНИЕ ТРЕНАЖЕРА ПО ФИЗИКЕ</a:t>
            </a:r>
            <a:endParaRPr lang="ru-RU" sz="4800" cap="all">
              <a:solidFill>
                <a:srgbClr val="050505"/>
              </a:solidFill>
              <a:latin typeface="Times New Roman"/>
              <a:cs typeface="Calibri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0E56699-6F93-4E49-83C0-2AE7F599677F}"/>
              </a:ext>
            </a:extLst>
          </p:cNvPr>
          <p:cNvSpPr>
            <a:spLocks noGrp="1"/>
          </p:cNvSpPr>
          <p:nvPr/>
        </p:nvSpPr>
        <p:spPr>
          <a:xfrm>
            <a:off x="187965" y="4246789"/>
            <a:ext cx="5956997" cy="1953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Богачев Аркадий Андреевич</a:t>
            </a:r>
            <a:endParaRPr lang="ru-RU">
              <a:latin typeface="Times New Roman"/>
              <a:cs typeface="Arial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b="1" dirty="0">
                <a:solidFill>
                  <a:srgbClr val="050505"/>
                </a:solidFill>
                <a:latin typeface="Times New Roman"/>
                <a:ea typeface="+mn-lt"/>
                <a:cs typeface="+mn-lt"/>
              </a:rPr>
              <a:t>10 класса «Б» школы №1492</a:t>
            </a:r>
            <a:endParaRPr lang="ru-RU" b="1">
              <a:solidFill>
                <a:srgbClr val="050505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b="1" dirty="0">
                <a:solidFill>
                  <a:srgbClr val="050505"/>
                </a:solidFill>
                <a:latin typeface="Times New Roman"/>
                <a:ea typeface="+mn-lt"/>
                <a:cs typeface="+mn-lt"/>
              </a:rPr>
              <a:t>Руководитель: Русаков Алексей Михайлович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b="1" dirty="0">
                <a:latin typeface="Times New Roman"/>
                <a:ea typeface="+mn-lt"/>
                <a:cs typeface="+mn-lt"/>
              </a:rPr>
              <a:t>Преподаватель детского технопарка “Альтаир” РТУ МИРЭА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endParaRPr lang="ru-RU" b="1" dirty="0">
              <a:solidFill>
                <a:srgbClr val="050505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endParaRPr lang="ru-RU" b="1" dirty="0">
              <a:solidFill>
                <a:srgbClr val="05050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1FECFF-8BE0-4DD2-AB7B-35055493AF87}"/>
              </a:ext>
            </a:extLst>
          </p:cNvPr>
          <p:cNvSpPr>
            <a:spLocks noGrp="1"/>
          </p:cNvSpPr>
          <p:nvPr/>
        </p:nvSpPr>
        <p:spPr>
          <a:xfrm>
            <a:off x="130900" y="1840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Перспективы проекта: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2F26A8B-9FF9-4E25-8A48-D3D83F7E92AF}"/>
              </a:ext>
            </a:extLst>
          </p:cNvPr>
          <p:cNvSpPr>
            <a:spLocks noGrp="1"/>
          </p:cNvSpPr>
          <p:nvPr/>
        </p:nvSpPr>
        <p:spPr>
          <a:xfrm>
            <a:off x="-1909" y="1044319"/>
            <a:ext cx="10292973" cy="557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200"/>
              </a:spcAft>
              <a:buFont typeface="Wingdings 3"/>
              <a:buChar char=""/>
            </a:pPr>
            <a:r>
              <a:rPr lang="ru-RU" sz="2400" dirty="0">
                <a:solidFill>
                  <a:srgbClr val="050505"/>
                </a:solidFill>
                <a:latin typeface="Times New Roman"/>
                <a:ea typeface="+mn-lt"/>
                <a:cs typeface="+mn-lt"/>
              </a:rPr>
              <a:t>Перенос приложение на веб-портал</a:t>
            </a:r>
            <a:endParaRPr lang="ru-RU" sz="2400">
              <a:latin typeface="Times New Roman"/>
              <a:cs typeface="Arial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sz="2400" dirty="0">
                <a:solidFill>
                  <a:srgbClr val="050505"/>
                </a:solidFill>
                <a:latin typeface="Times New Roman"/>
                <a:ea typeface="+mn-lt"/>
                <a:cs typeface="+mn-lt"/>
              </a:rPr>
              <a:t>Расширение возможной базы задач</a:t>
            </a:r>
          </a:p>
        </p:txBody>
      </p:sp>
    </p:spTree>
    <p:extLst>
      <p:ext uri="{BB962C8B-B14F-4D97-AF65-F5344CB8AC3E}">
        <p14:creationId xmlns:p14="http://schemas.microsoft.com/office/powerpoint/2010/main" val="29144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30AE29-2B38-4D6F-AC1E-09D0CBE3ED7C}"/>
              </a:ext>
            </a:extLst>
          </p:cNvPr>
          <p:cNvSpPr>
            <a:spLocks noGrp="1"/>
          </p:cNvSpPr>
          <p:nvPr/>
        </p:nvSpPr>
        <p:spPr>
          <a:xfrm>
            <a:off x="87670" y="22713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E37B38C-BA2F-4F0E-8E5C-078494E44A19}"/>
              </a:ext>
            </a:extLst>
          </p:cNvPr>
          <p:cNvSpPr>
            <a:spLocks noGrp="1"/>
          </p:cNvSpPr>
          <p:nvPr/>
        </p:nvSpPr>
        <p:spPr>
          <a:xfrm>
            <a:off x="174847" y="1196163"/>
            <a:ext cx="7591846" cy="5977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-RU" sz="2400" dirty="0">
                <a:solidFill>
                  <a:srgbClr val="050505"/>
                </a:solidFill>
                <a:latin typeface="Times New Roman"/>
                <a:ea typeface="+mn-lt"/>
                <a:cs typeface="+mn-lt"/>
              </a:rPr>
              <a:t>Разработать интерактивное приложение для обеспечения проверки и улучшения знаний по школьному курсу физики.</a:t>
            </a:r>
            <a:endParaRPr lang="ru-RU" sz="24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453B897-BD6B-4BDF-B654-5F486DA9F561}"/>
              </a:ext>
            </a:extLst>
          </p:cNvPr>
          <p:cNvSpPr>
            <a:spLocks noGrp="1"/>
          </p:cNvSpPr>
          <p:nvPr/>
        </p:nvSpPr>
        <p:spPr>
          <a:xfrm>
            <a:off x="1504" y="14086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Задачи: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039FFF6-1CD8-4055-BCC6-BD2214147316}"/>
              </a:ext>
            </a:extLst>
          </p:cNvPr>
          <p:cNvSpPr>
            <a:spLocks noGrp="1"/>
          </p:cNvSpPr>
          <p:nvPr/>
        </p:nvSpPr>
        <p:spPr>
          <a:xfrm>
            <a:off x="1263" y="1155386"/>
            <a:ext cx="8829451" cy="45184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 3" panose="020B0502020202020204"/>
              <a:buChar char=""/>
            </a:pPr>
            <a:r>
              <a:rPr lang="ru-RU" sz="2400" dirty="0">
                <a:latin typeface="Times New Roman"/>
                <a:ea typeface="+mn-lt"/>
                <a:cs typeface="+mn-lt"/>
              </a:rPr>
              <a:t>Изучить язык программирования Python</a:t>
            </a:r>
            <a:endParaRPr lang="ru-RU" sz="2400">
              <a:latin typeface="Times New Roman"/>
              <a:cs typeface="Arial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 3" panose="020B0502020202020204"/>
              <a:buChar char=""/>
            </a:pPr>
            <a:r>
              <a:rPr lang="ru-RU" sz="2400" dirty="0">
                <a:latin typeface="Times New Roman"/>
                <a:ea typeface="+mn-lt"/>
                <a:cs typeface="+mn-lt"/>
              </a:rPr>
              <a:t>Изучить метод создания интерфейса при помощи PyQt5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 3" panose="020B0502020202020204"/>
              <a:buChar char=""/>
            </a:pPr>
            <a:r>
              <a:rPr lang="ru-RU" sz="2400" dirty="0">
                <a:latin typeface="Times New Roman"/>
                <a:ea typeface="+mn-lt"/>
                <a:cs typeface="+mn-lt"/>
              </a:rPr>
              <a:t>Создать работающее приложение-тренажер</a:t>
            </a:r>
          </a:p>
          <a:p>
            <a:pPr marL="514350" indent="-5143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endParaRPr lang="ru-RU" sz="2400" dirty="0">
              <a:solidFill>
                <a:srgbClr val="050505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496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3197B9-870E-4625-BE84-DECA61A9DE88}"/>
              </a:ext>
            </a:extLst>
          </p:cNvPr>
          <p:cNvSpPr>
            <a:spLocks noGrp="1"/>
          </p:cNvSpPr>
          <p:nvPr/>
        </p:nvSpPr>
        <p:spPr>
          <a:xfrm>
            <a:off x="-58979" y="141030"/>
            <a:ext cx="8911687" cy="891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Этапы исследования: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FAFEC1D-2943-408E-A7DF-F0233D1CD56B}"/>
              </a:ext>
            </a:extLst>
          </p:cNvPr>
          <p:cNvSpPr>
            <a:spLocks noGrp="1"/>
          </p:cNvSpPr>
          <p:nvPr/>
        </p:nvSpPr>
        <p:spPr>
          <a:xfrm>
            <a:off x="175093" y="914332"/>
            <a:ext cx="9133245" cy="5483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"/>
              </a:spcAft>
              <a:buNone/>
            </a:pPr>
            <a:r>
              <a:rPr lang="ru-RU" sz="2400" dirty="0">
                <a:latin typeface="Times New Roman"/>
                <a:ea typeface="+mn-lt"/>
                <a:cs typeface="+mn-lt"/>
              </a:rPr>
              <a:t>Данное приложение было написано на языке программирования Python в интегрированной среде разработки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Pycharm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 При написании данного приложения я использовал библиотеку PyQt5. Весь графический интерфейс был разработан в приложении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Qt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Designer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 </a:t>
            </a:r>
            <a:endParaRPr lang="ru-RU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94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58F4BB4-9883-4F42-94A6-41163E50AD8D}"/>
              </a:ext>
            </a:extLst>
          </p:cNvPr>
          <p:cNvSpPr>
            <a:spLocks noGrp="1"/>
          </p:cNvSpPr>
          <p:nvPr/>
        </p:nvSpPr>
        <p:spPr>
          <a:xfrm>
            <a:off x="1145" y="96787"/>
            <a:ext cx="674645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Методы исследования и оборудования: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656FF18-139D-4C39-8E68-6752A345E01F}"/>
              </a:ext>
            </a:extLst>
          </p:cNvPr>
          <p:cNvSpPr>
            <a:spLocks noGrp="1"/>
          </p:cNvSpPr>
          <p:nvPr/>
        </p:nvSpPr>
        <p:spPr>
          <a:xfrm>
            <a:off x="458" y="1536972"/>
            <a:ext cx="8055482" cy="5214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 3"/>
              <a:buChar char=""/>
            </a:pPr>
            <a:r>
              <a:rPr lang="ru-RU" sz="2400" dirty="0">
                <a:solidFill>
                  <a:srgbClr val="050505"/>
                </a:solidFill>
                <a:latin typeface="Arial"/>
                <a:ea typeface="+mn-lt"/>
                <a:cs typeface="+mn-lt"/>
              </a:rPr>
              <a:t>Оборудование - стационарный компьютер под ОС Windows</a:t>
            </a:r>
            <a:endParaRPr lang="ru-RU" sz="240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3"/>
              <a:buChar char=""/>
            </a:pPr>
            <a:endParaRPr lang="ru-RU" sz="2400" dirty="0">
              <a:solidFill>
                <a:srgbClr val="050505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3"/>
              <a:buChar char=""/>
            </a:pPr>
            <a:r>
              <a:rPr lang="ru-RU" sz="2400" dirty="0">
                <a:solidFill>
                  <a:srgbClr val="050505"/>
                </a:solidFill>
                <a:latin typeface="Arial"/>
                <a:ea typeface="+mn-lt"/>
                <a:cs typeface="+mn-lt"/>
              </a:rPr>
              <a:t>Язык программирования - Python</a:t>
            </a:r>
            <a:endParaRPr lang="ru-RU" sz="2400" u="sng">
              <a:solidFill>
                <a:srgbClr val="050505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3"/>
              <a:buChar char=""/>
            </a:pPr>
            <a:endParaRPr lang="ru-RU" sz="2400" dirty="0">
              <a:solidFill>
                <a:srgbClr val="050505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3"/>
              <a:buChar char=""/>
            </a:pPr>
            <a:r>
              <a:rPr lang="ru-RU" sz="2400" dirty="0">
                <a:solidFill>
                  <a:srgbClr val="050505"/>
                </a:solidFill>
                <a:latin typeface="Arial"/>
                <a:ea typeface="+mn-lt"/>
                <a:cs typeface="+mn-lt"/>
              </a:rPr>
              <a:t> Интегрированная </a:t>
            </a:r>
            <a:r>
              <a:rPr lang="ru-RU" sz="2400" dirty="0" err="1">
                <a:solidFill>
                  <a:srgbClr val="050505"/>
                </a:solidFill>
                <a:latin typeface="Arial"/>
                <a:ea typeface="+mn-lt"/>
                <a:cs typeface="+mn-lt"/>
              </a:rPr>
              <a:t>cреда</a:t>
            </a:r>
            <a:r>
              <a:rPr lang="ru-RU" sz="2400" dirty="0">
                <a:solidFill>
                  <a:srgbClr val="050505"/>
                </a:solidFill>
                <a:latin typeface="Arial"/>
                <a:ea typeface="+mn-lt"/>
                <a:cs typeface="+mn-lt"/>
              </a:rPr>
              <a:t> разработки - </a:t>
            </a:r>
            <a:r>
              <a:rPr lang="ru-RU" sz="2400" dirty="0" err="1">
                <a:solidFill>
                  <a:srgbClr val="050505"/>
                </a:solidFill>
                <a:latin typeface="Arial"/>
                <a:ea typeface="+mn-lt"/>
                <a:cs typeface="+mn-lt"/>
              </a:rPr>
              <a:t>Pycharm</a:t>
            </a:r>
            <a:endParaRPr lang="ru-RU" sz="2400" u="sng">
              <a:solidFill>
                <a:srgbClr val="050505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3"/>
              <a:buChar char=""/>
            </a:pPr>
            <a:endParaRPr lang="ru-RU" sz="2400" dirty="0">
              <a:solidFill>
                <a:srgbClr val="050505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3"/>
              <a:buChar char=""/>
            </a:pPr>
            <a:r>
              <a:rPr lang="ru-RU" sz="2400" dirty="0">
                <a:solidFill>
                  <a:srgbClr val="050505"/>
                </a:solidFill>
                <a:latin typeface="Arial"/>
                <a:ea typeface="+mn-lt"/>
                <a:cs typeface="+mn-lt"/>
              </a:rPr>
              <a:t>Библиотека - PyQt5</a:t>
            </a:r>
            <a:endParaRPr lang="ru-RU" sz="2400" u="sng">
              <a:solidFill>
                <a:srgbClr val="050505"/>
              </a:solidFill>
              <a:latin typeface="Arial"/>
              <a:ea typeface="+mn-lt"/>
              <a:cs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7787EA-3703-4F46-B7A4-571BE885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952" y="2097385"/>
            <a:ext cx="1107080" cy="10987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3C810A-B455-4024-8080-9425D938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67" y="3427959"/>
            <a:ext cx="1102121" cy="91987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визитка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6A121F0F-037B-427D-8200-763909259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518" y="4350691"/>
            <a:ext cx="855897" cy="11319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A2F43A-59E9-4DB8-8191-46EF539A9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790" y="5758488"/>
            <a:ext cx="1150046" cy="10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AA62BD2-7AB0-441C-AE86-E62FD6FEDE28}"/>
              </a:ext>
            </a:extLst>
          </p:cNvPr>
          <p:cNvSpPr>
            <a:spLocks noGrp="1"/>
          </p:cNvSpPr>
          <p:nvPr/>
        </p:nvSpPr>
        <p:spPr>
          <a:xfrm>
            <a:off x="-50353" y="123712"/>
            <a:ext cx="7889947" cy="1898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Функционал программного средства: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AF012DF-927E-4D54-87E3-1422E13BB455}"/>
              </a:ext>
            </a:extLst>
          </p:cNvPr>
          <p:cNvSpPr>
            <a:spLocks noGrp="1"/>
          </p:cNvSpPr>
          <p:nvPr/>
        </p:nvSpPr>
        <p:spPr>
          <a:xfrm>
            <a:off x="1848" y="1459693"/>
            <a:ext cx="8723277" cy="5613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200"/>
              </a:spcAft>
              <a:buFont typeface="Wingdings 3"/>
              <a:buChar char=""/>
            </a:pPr>
            <a:r>
              <a:rPr lang="ru-RU" sz="2400" dirty="0">
                <a:solidFill>
                  <a:srgbClr val="050505"/>
                </a:solidFill>
                <a:latin typeface="Times New Roman"/>
                <a:cs typeface="Times New Roman"/>
              </a:rPr>
              <a:t>Данное приложение будет эффективно для обучающихся, у которых есть проблемы со знанием формул по физике</a:t>
            </a:r>
            <a:endParaRPr lang="ru-RU" sz="2400">
              <a:latin typeface="Times New Roman"/>
              <a:cs typeface="Arial"/>
            </a:endParaRPr>
          </a:p>
          <a:p>
            <a:pPr>
              <a:lnSpc>
                <a:spcPct val="150000"/>
              </a:lnSpc>
              <a:spcAft>
                <a:spcPts val="200"/>
              </a:spcAft>
              <a:buFont typeface="Wingdings 3"/>
              <a:buChar char=""/>
            </a:pPr>
            <a:r>
              <a:rPr lang="ru-RU" sz="2400" dirty="0">
                <a:solidFill>
                  <a:srgbClr val="050505"/>
                </a:solidFill>
                <a:latin typeface="Times New Roman"/>
                <a:cs typeface="Times New Roman"/>
              </a:rPr>
              <a:t>С помощью данного приложения, обучающиеся выбирают верные формулы, тем самым улучшая свои знания</a:t>
            </a:r>
          </a:p>
        </p:txBody>
      </p:sp>
    </p:spTree>
    <p:extLst>
      <p:ext uri="{BB962C8B-B14F-4D97-AF65-F5344CB8AC3E}">
        <p14:creationId xmlns:p14="http://schemas.microsoft.com/office/powerpoint/2010/main" val="254530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740BAB-A8E8-496A-89B0-819EA8FBE551}"/>
              </a:ext>
            </a:extLst>
          </p:cNvPr>
          <p:cNvSpPr>
            <a:spLocks noGrp="1"/>
          </p:cNvSpPr>
          <p:nvPr/>
        </p:nvSpPr>
        <p:spPr>
          <a:xfrm>
            <a:off x="113681" y="537552"/>
            <a:ext cx="8911687" cy="9358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Интерфейс разработанного приложения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5DB0EB-EDF3-41DF-92C2-16A958B4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8" y="2165835"/>
            <a:ext cx="2970821" cy="296251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9E37CE-01E9-416D-8795-128AD6EE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53" y="2163365"/>
            <a:ext cx="3100217" cy="29588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ACAC3A-C91E-4C59-AAC4-9E0C3EA6F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365" y="2168782"/>
            <a:ext cx="2746533" cy="29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9956B59-7DAA-4C5B-84E0-AE1C57EB1146}"/>
              </a:ext>
            </a:extLst>
          </p:cNvPr>
          <p:cNvSpPr>
            <a:spLocks noGrp="1"/>
          </p:cNvSpPr>
          <p:nvPr/>
        </p:nvSpPr>
        <p:spPr>
          <a:xfrm>
            <a:off x="234417" y="11502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Результаты: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8ACBB55-8AED-401E-8C6B-16BA31A64AF5}"/>
              </a:ext>
            </a:extLst>
          </p:cNvPr>
          <p:cNvSpPr>
            <a:spLocks noGrp="1"/>
          </p:cNvSpPr>
          <p:nvPr/>
        </p:nvSpPr>
        <p:spPr>
          <a:xfrm>
            <a:off x="302747" y="1113918"/>
            <a:ext cx="8781162" cy="475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"/>
              </a:spcAft>
              <a:buNone/>
            </a:pPr>
            <a:r>
              <a:rPr lang="ru-RU" sz="2400" dirty="0">
                <a:solidFill>
                  <a:srgbClr val="050505"/>
                </a:solidFill>
                <a:latin typeface="Times New Roman"/>
                <a:ea typeface="+mn-lt"/>
                <a:cs typeface="+mn-lt"/>
              </a:rPr>
              <a:t>В конце работы было создано приложение-тренажер по физике с интерактивным интерфейсом</a:t>
            </a:r>
            <a:endParaRPr lang="ru-RU" sz="24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6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B62F12F-35A3-49DA-A893-EFB15826643B}"/>
              </a:ext>
            </a:extLst>
          </p:cNvPr>
          <p:cNvSpPr>
            <a:spLocks noGrp="1"/>
          </p:cNvSpPr>
          <p:nvPr/>
        </p:nvSpPr>
        <p:spPr>
          <a:xfrm>
            <a:off x="-2354" y="2287"/>
            <a:ext cx="8911687" cy="1470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rgbClr val="050505"/>
                </a:solidFill>
                <a:latin typeface="Times New Roman"/>
                <a:cs typeface="Times New Roman"/>
              </a:rPr>
              <a:t>Планы по развитию проекта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FED6828-A179-4F6D-9AB7-BEFDC3DD34B7}"/>
              </a:ext>
            </a:extLst>
          </p:cNvPr>
          <p:cNvSpPr>
            <a:spLocks noGrp="1"/>
          </p:cNvSpPr>
          <p:nvPr/>
        </p:nvSpPr>
        <p:spPr>
          <a:xfrm>
            <a:off x="-1197" y="737103"/>
            <a:ext cx="10227256" cy="4200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200"/>
              </a:spcAft>
              <a:buFont typeface="Wingdings 3"/>
              <a:buChar char=""/>
            </a:pPr>
            <a:r>
              <a:rPr lang="ru-RU" sz="2400" dirty="0">
                <a:solidFill>
                  <a:srgbClr val="050505"/>
                </a:solidFill>
                <a:latin typeface="Times New Roman"/>
                <a:cs typeface="Times New Roman"/>
              </a:rPr>
              <a:t>Потенциальное изменение интерфейса</a:t>
            </a:r>
            <a:endParaRPr lang="ru-RU" sz="2400">
              <a:cs typeface="Calibri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sz="2400" dirty="0">
                <a:solidFill>
                  <a:srgbClr val="050505"/>
                </a:solidFill>
                <a:latin typeface="Times New Roman"/>
                <a:cs typeface="Times New Roman"/>
              </a:rPr>
              <a:t>Перенос приложение на веб-портал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sz="2400" dirty="0">
                <a:solidFill>
                  <a:srgbClr val="050505"/>
                </a:solidFill>
                <a:latin typeface="Times New Roman"/>
                <a:cs typeface="Times New Roman"/>
              </a:rPr>
              <a:t>Добавление других типов задач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endParaRPr lang="ru-RU" sz="2400" dirty="0">
              <a:solidFill>
                <a:srgbClr val="05050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389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32</Words>
  <Application>Microsoft Office PowerPoint</Application>
  <PresentationFormat>Экран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Pavel</cp:lastModifiedBy>
  <cp:revision>187</cp:revision>
  <dcterms:created xsi:type="dcterms:W3CDTF">2016-11-18T14:12:19Z</dcterms:created>
  <dcterms:modified xsi:type="dcterms:W3CDTF">2022-02-17T16:52:41Z</dcterms:modified>
</cp:coreProperties>
</file>