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4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FD44-6101-DD19-E98B-C1BB09E9CAE5}" v="14" dt="2020-04-21T22:32:33.473"/>
    <p1510:client id="{7B1A2D61-3CB1-564C-17D3-46114B3A8062}" v="348" dt="2020-04-22T15:46:44.749"/>
    <p1510:client id="{D6AA9D7E-25F6-5440-9DA2-3DBEE24E08BF}" v="588" dt="2020-04-22T17:26:56.822"/>
    <p1510:client id="{DD58EB38-6DE3-5947-9314-E79B257F589D}" v="445" dt="2020-04-22T15:32:2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CD647-8239-48FE-A20B-D899FFF781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14A4C83-61BD-4746-BA3F-A26DE263E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hot weather increase wait times for rides with a ”splash aspect"?</a:t>
          </a:r>
        </a:p>
      </dgm:t>
    </dgm:pt>
    <dgm:pt modelId="{0831BDDD-4C27-4E7D-9AC8-349589631511}" type="parTrans" cxnId="{4FA06338-D3D3-4450-A604-7E3F92C860D9}">
      <dgm:prSet/>
      <dgm:spPr/>
      <dgm:t>
        <a:bodyPr/>
        <a:lstStyle/>
        <a:p>
          <a:endParaRPr lang="en-US"/>
        </a:p>
      </dgm:t>
    </dgm:pt>
    <dgm:pt modelId="{A205E8C9-CF0E-42AB-A65F-2CB233762990}" type="sibTrans" cxnId="{4FA06338-D3D3-4450-A604-7E3F92C860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EB471B-21C3-4A72-8348-F176257F0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rainy or hot weather cause an increase in wait times for "indoor rides"?</a:t>
          </a:r>
        </a:p>
      </dgm:t>
    </dgm:pt>
    <dgm:pt modelId="{F34084B3-ADB0-44B5-98D4-614F2D61E4B1}" type="parTrans" cxnId="{D874F2E4-6151-41EE-984C-46C25919E42D}">
      <dgm:prSet/>
      <dgm:spPr/>
      <dgm:t>
        <a:bodyPr/>
        <a:lstStyle/>
        <a:p>
          <a:endParaRPr lang="en-US"/>
        </a:p>
      </dgm:t>
    </dgm:pt>
    <dgm:pt modelId="{1FCDA773-0CAE-40B4-B3F6-BBEAEB93CFA2}" type="sibTrans" cxnId="{D874F2E4-6151-41EE-984C-46C25919E4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90ECF7-CC75-4853-A293-4E11C9CE20C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Determine the busiest </a:t>
          </a:r>
          <a:r>
            <a:rPr lang="en-US">
              <a:latin typeface="Century Schoolbook" panose="02040604050505020304"/>
            </a:rPr>
            <a:t>day</a:t>
          </a:r>
          <a:r>
            <a:rPr lang="en-US"/>
            <a:t> of week</a:t>
          </a:r>
          <a:r>
            <a:rPr lang="en-US">
              <a:latin typeface="Century Schoolbook" panose="02040604050505020304"/>
            </a:rPr>
            <a:t> and busiest month of the year</a:t>
          </a:r>
          <a:r>
            <a:rPr lang="en-US"/>
            <a:t> (</a:t>
          </a:r>
          <a:r>
            <a:rPr lang="en-US" err="1"/>
            <a:t>lubridate</a:t>
          </a:r>
          <a:r>
            <a:rPr lang="en-US"/>
            <a:t> data) for tourists to visit WDW.</a:t>
          </a:r>
        </a:p>
      </dgm:t>
    </dgm:pt>
    <dgm:pt modelId="{941DCC41-4098-4CFD-AA10-0CD438F04332}" type="parTrans" cxnId="{13AD57E7-487C-4F04-9090-7C6119C71FA9}">
      <dgm:prSet/>
      <dgm:spPr/>
      <dgm:t>
        <a:bodyPr/>
        <a:lstStyle/>
        <a:p>
          <a:endParaRPr lang="en-US"/>
        </a:p>
      </dgm:t>
    </dgm:pt>
    <dgm:pt modelId="{9AB6E55D-2BAE-4061-B892-238912331669}" type="sibTrans" cxnId="{13AD57E7-487C-4F04-9090-7C6119C71F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7B388B-EE08-4ADC-9E75-218B97D43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structed travel plan for tourists to minimize the amount of time spent waiting in line.</a:t>
          </a:r>
        </a:p>
      </dgm:t>
    </dgm:pt>
    <dgm:pt modelId="{DDA45A9D-1E4C-44E0-A6F7-20C38CD4EFB8}" type="parTrans" cxnId="{7203769D-D9BA-473F-AFFF-41B3919E084E}">
      <dgm:prSet/>
      <dgm:spPr/>
      <dgm:t>
        <a:bodyPr/>
        <a:lstStyle/>
        <a:p>
          <a:endParaRPr lang="en-US"/>
        </a:p>
      </dgm:t>
    </dgm:pt>
    <dgm:pt modelId="{4885C935-035A-4A43-A0B2-54E50D775F55}" type="sibTrans" cxnId="{7203769D-D9BA-473F-AFFF-41B3919E084E}">
      <dgm:prSet/>
      <dgm:spPr/>
      <dgm:t>
        <a:bodyPr/>
        <a:lstStyle/>
        <a:p>
          <a:endParaRPr lang="en-US"/>
        </a:p>
      </dgm:t>
    </dgm:pt>
    <dgm:pt modelId="{3C9952F4-223D-4544-97FB-557A896B5F7F}" type="pres">
      <dgm:prSet presAssocID="{D8ECD647-8239-48FE-A20B-D899FFF78145}" presName="root" presStyleCnt="0">
        <dgm:presLayoutVars>
          <dgm:dir/>
          <dgm:resizeHandles val="exact"/>
        </dgm:presLayoutVars>
      </dgm:prSet>
      <dgm:spPr/>
    </dgm:pt>
    <dgm:pt modelId="{04EE075A-6D6A-4D67-A120-72BC1D4D79E4}" type="pres">
      <dgm:prSet presAssocID="{D8ECD647-8239-48FE-A20B-D899FFF78145}" presName="container" presStyleCnt="0">
        <dgm:presLayoutVars>
          <dgm:dir/>
          <dgm:resizeHandles val="exact"/>
        </dgm:presLayoutVars>
      </dgm:prSet>
      <dgm:spPr/>
    </dgm:pt>
    <dgm:pt modelId="{89F905B4-0D00-4409-AEAB-21B0F52A4E54}" type="pres">
      <dgm:prSet presAssocID="{A14A4C83-61BD-4746-BA3F-A26DE263E435}" presName="compNode" presStyleCnt="0"/>
      <dgm:spPr/>
    </dgm:pt>
    <dgm:pt modelId="{38A937CD-E46E-4EB2-94E3-3DD1A494CED8}" type="pres">
      <dgm:prSet presAssocID="{A14A4C83-61BD-4746-BA3F-A26DE263E435}" presName="iconBgRect" presStyleLbl="bgShp" presStyleIdx="0" presStyleCnt="4"/>
      <dgm:spPr/>
    </dgm:pt>
    <dgm:pt modelId="{C12C0277-5D37-48D3-9A65-9A6FE8AE44BB}" type="pres">
      <dgm:prSet presAssocID="{A14A4C83-61BD-4746-BA3F-A26DE263E4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644D7321-F161-49AF-B661-0DC1DF07A738}" type="pres">
      <dgm:prSet presAssocID="{A14A4C83-61BD-4746-BA3F-A26DE263E435}" presName="spaceRect" presStyleCnt="0"/>
      <dgm:spPr/>
    </dgm:pt>
    <dgm:pt modelId="{17809502-8639-4C29-8193-DD43C7CBB897}" type="pres">
      <dgm:prSet presAssocID="{A14A4C83-61BD-4746-BA3F-A26DE263E435}" presName="textRect" presStyleLbl="revTx" presStyleIdx="0" presStyleCnt="4">
        <dgm:presLayoutVars>
          <dgm:chMax val="1"/>
          <dgm:chPref val="1"/>
        </dgm:presLayoutVars>
      </dgm:prSet>
      <dgm:spPr/>
    </dgm:pt>
    <dgm:pt modelId="{8B46BAC1-AF1C-43C1-AEF4-216AE19AA653}" type="pres">
      <dgm:prSet presAssocID="{A205E8C9-CF0E-42AB-A65F-2CB233762990}" presName="sibTrans" presStyleLbl="sibTrans2D1" presStyleIdx="0" presStyleCnt="0"/>
      <dgm:spPr/>
    </dgm:pt>
    <dgm:pt modelId="{6BA1E183-DB61-4725-B346-0F7260FA0E74}" type="pres">
      <dgm:prSet presAssocID="{E3EB471B-21C3-4A72-8348-F176257F0A6D}" presName="compNode" presStyleCnt="0"/>
      <dgm:spPr/>
    </dgm:pt>
    <dgm:pt modelId="{944BE212-1CDF-4320-AB95-770F6B065513}" type="pres">
      <dgm:prSet presAssocID="{E3EB471B-21C3-4A72-8348-F176257F0A6D}" presName="iconBgRect" presStyleLbl="bgShp" presStyleIdx="1" presStyleCnt="4"/>
      <dgm:spPr/>
    </dgm:pt>
    <dgm:pt modelId="{13BD3735-541E-4326-AD12-FC985661A2D9}" type="pres">
      <dgm:prSet presAssocID="{E3EB471B-21C3-4A72-8348-F176257F0A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1A5906FF-39A9-4CF8-BEBB-E9ECB21B1D0A}" type="pres">
      <dgm:prSet presAssocID="{E3EB471B-21C3-4A72-8348-F176257F0A6D}" presName="spaceRect" presStyleCnt="0"/>
      <dgm:spPr/>
    </dgm:pt>
    <dgm:pt modelId="{F6E37981-1BF3-4704-9888-3946E0468B0A}" type="pres">
      <dgm:prSet presAssocID="{E3EB471B-21C3-4A72-8348-F176257F0A6D}" presName="textRect" presStyleLbl="revTx" presStyleIdx="1" presStyleCnt="4">
        <dgm:presLayoutVars>
          <dgm:chMax val="1"/>
          <dgm:chPref val="1"/>
        </dgm:presLayoutVars>
      </dgm:prSet>
      <dgm:spPr/>
    </dgm:pt>
    <dgm:pt modelId="{0B5A11A7-8906-4DB1-94F6-FE46EE655B96}" type="pres">
      <dgm:prSet presAssocID="{1FCDA773-0CAE-40B4-B3F6-BBEAEB93CFA2}" presName="sibTrans" presStyleLbl="sibTrans2D1" presStyleIdx="0" presStyleCnt="0"/>
      <dgm:spPr/>
    </dgm:pt>
    <dgm:pt modelId="{14958039-0525-4074-9D7A-DE0375019C54}" type="pres">
      <dgm:prSet presAssocID="{8C90ECF7-CC75-4853-A293-4E11C9CE20CD}" presName="compNode" presStyleCnt="0"/>
      <dgm:spPr/>
    </dgm:pt>
    <dgm:pt modelId="{14B06D1F-A8C0-4D1F-B171-8951219FBBDF}" type="pres">
      <dgm:prSet presAssocID="{8C90ECF7-CC75-4853-A293-4E11C9CE20CD}" presName="iconBgRect" presStyleLbl="bgShp" presStyleIdx="2" presStyleCnt="4"/>
      <dgm:spPr/>
    </dgm:pt>
    <dgm:pt modelId="{F8970E80-3628-4B83-8589-B2D74E93CC18}" type="pres">
      <dgm:prSet presAssocID="{8C90ECF7-CC75-4853-A293-4E11C9CE20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73B4D5B-FC53-44DE-BD41-0DF32C1CCCBD}" type="pres">
      <dgm:prSet presAssocID="{8C90ECF7-CC75-4853-A293-4E11C9CE20CD}" presName="spaceRect" presStyleCnt="0"/>
      <dgm:spPr/>
    </dgm:pt>
    <dgm:pt modelId="{EC4DBF87-EB98-4152-BA6D-3EFFD2FAF7A9}" type="pres">
      <dgm:prSet presAssocID="{8C90ECF7-CC75-4853-A293-4E11C9CE20CD}" presName="textRect" presStyleLbl="revTx" presStyleIdx="2" presStyleCnt="4">
        <dgm:presLayoutVars>
          <dgm:chMax val="1"/>
          <dgm:chPref val="1"/>
        </dgm:presLayoutVars>
      </dgm:prSet>
      <dgm:spPr/>
    </dgm:pt>
    <dgm:pt modelId="{883DCC67-F381-4138-ACB7-C31C7BF4B877}" type="pres">
      <dgm:prSet presAssocID="{9AB6E55D-2BAE-4061-B892-238912331669}" presName="sibTrans" presStyleLbl="sibTrans2D1" presStyleIdx="0" presStyleCnt="0"/>
      <dgm:spPr/>
    </dgm:pt>
    <dgm:pt modelId="{5BB4C3B1-30E2-40D1-977C-B271D32F416F}" type="pres">
      <dgm:prSet presAssocID="{2E7B388B-EE08-4ADC-9E75-218B97D43A98}" presName="compNode" presStyleCnt="0"/>
      <dgm:spPr/>
    </dgm:pt>
    <dgm:pt modelId="{A872B548-4C08-48DC-842E-EE376B681D42}" type="pres">
      <dgm:prSet presAssocID="{2E7B388B-EE08-4ADC-9E75-218B97D43A98}" presName="iconBgRect" presStyleLbl="bgShp" presStyleIdx="3" presStyleCnt="4"/>
      <dgm:spPr/>
    </dgm:pt>
    <dgm:pt modelId="{2EAA9110-33F1-4D18-A3DE-6B2D2C147097}" type="pres">
      <dgm:prSet presAssocID="{2E7B388B-EE08-4ADC-9E75-218B97D43A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B15C0CE-FCC4-4B74-8A8E-491A5752D63E}" type="pres">
      <dgm:prSet presAssocID="{2E7B388B-EE08-4ADC-9E75-218B97D43A98}" presName="spaceRect" presStyleCnt="0"/>
      <dgm:spPr/>
    </dgm:pt>
    <dgm:pt modelId="{2DB19C68-F8B5-4C6B-B9D2-315B1DE0E3D9}" type="pres">
      <dgm:prSet presAssocID="{2E7B388B-EE08-4ADC-9E75-218B97D43A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18D80A-6A5A-49F0-80F4-2CF467CE0A8F}" type="presOf" srcId="{D8ECD647-8239-48FE-A20B-D899FFF78145}" destId="{3C9952F4-223D-4544-97FB-557A896B5F7F}" srcOrd="0" destOrd="0" presId="urn:microsoft.com/office/officeart/2018/2/layout/IconCircleList"/>
    <dgm:cxn modelId="{A0AD3B0E-C4F3-4113-A2EE-6A5395917EFD}" type="presOf" srcId="{1FCDA773-0CAE-40B4-B3F6-BBEAEB93CFA2}" destId="{0B5A11A7-8906-4DB1-94F6-FE46EE655B96}" srcOrd="0" destOrd="0" presId="urn:microsoft.com/office/officeart/2018/2/layout/IconCircleList"/>
    <dgm:cxn modelId="{70314731-48E4-45CE-A939-C885387A0C53}" type="presOf" srcId="{8C90ECF7-CC75-4853-A293-4E11C9CE20CD}" destId="{EC4DBF87-EB98-4152-BA6D-3EFFD2FAF7A9}" srcOrd="0" destOrd="0" presId="urn:microsoft.com/office/officeart/2018/2/layout/IconCircleList"/>
    <dgm:cxn modelId="{4FA06338-D3D3-4450-A604-7E3F92C860D9}" srcId="{D8ECD647-8239-48FE-A20B-D899FFF78145}" destId="{A14A4C83-61BD-4746-BA3F-A26DE263E435}" srcOrd="0" destOrd="0" parTransId="{0831BDDD-4C27-4E7D-9AC8-349589631511}" sibTransId="{A205E8C9-CF0E-42AB-A65F-2CB233762990}"/>
    <dgm:cxn modelId="{CC59335A-82B2-4F32-BA8A-AB053D055B79}" type="presOf" srcId="{A14A4C83-61BD-4746-BA3F-A26DE263E435}" destId="{17809502-8639-4C29-8193-DD43C7CBB897}" srcOrd="0" destOrd="0" presId="urn:microsoft.com/office/officeart/2018/2/layout/IconCircleList"/>
    <dgm:cxn modelId="{7203769D-D9BA-473F-AFFF-41B3919E084E}" srcId="{D8ECD647-8239-48FE-A20B-D899FFF78145}" destId="{2E7B388B-EE08-4ADC-9E75-218B97D43A98}" srcOrd="3" destOrd="0" parTransId="{DDA45A9D-1E4C-44E0-A6F7-20C38CD4EFB8}" sibTransId="{4885C935-035A-4A43-A0B2-54E50D775F55}"/>
    <dgm:cxn modelId="{17F5E3B6-2CB9-46CB-B54E-4B11AD8196E5}" type="presOf" srcId="{2E7B388B-EE08-4ADC-9E75-218B97D43A98}" destId="{2DB19C68-F8B5-4C6B-B9D2-315B1DE0E3D9}" srcOrd="0" destOrd="0" presId="urn:microsoft.com/office/officeart/2018/2/layout/IconCircleList"/>
    <dgm:cxn modelId="{E461F9BA-5ECD-4D40-8540-FC28B1740F0E}" type="presOf" srcId="{A205E8C9-CF0E-42AB-A65F-2CB233762990}" destId="{8B46BAC1-AF1C-43C1-AEF4-216AE19AA653}" srcOrd="0" destOrd="0" presId="urn:microsoft.com/office/officeart/2018/2/layout/IconCircleList"/>
    <dgm:cxn modelId="{240AD3D4-5FA7-46A9-B45A-EA80AA41CBB9}" type="presOf" srcId="{E3EB471B-21C3-4A72-8348-F176257F0A6D}" destId="{F6E37981-1BF3-4704-9888-3946E0468B0A}" srcOrd="0" destOrd="0" presId="urn:microsoft.com/office/officeart/2018/2/layout/IconCircleList"/>
    <dgm:cxn modelId="{D874F2E4-6151-41EE-984C-46C25919E42D}" srcId="{D8ECD647-8239-48FE-A20B-D899FFF78145}" destId="{E3EB471B-21C3-4A72-8348-F176257F0A6D}" srcOrd="1" destOrd="0" parTransId="{F34084B3-ADB0-44B5-98D4-614F2D61E4B1}" sibTransId="{1FCDA773-0CAE-40B4-B3F6-BBEAEB93CFA2}"/>
    <dgm:cxn modelId="{F28C20E5-1965-410D-AF09-4D94573C3D8D}" type="presOf" srcId="{9AB6E55D-2BAE-4061-B892-238912331669}" destId="{883DCC67-F381-4138-ACB7-C31C7BF4B877}" srcOrd="0" destOrd="0" presId="urn:microsoft.com/office/officeart/2018/2/layout/IconCircleList"/>
    <dgm:cxn modelId="{13AD57E7-487C-4F04-9090-7C6119C71FA9}" srcId="{D8ECD647-8239-48FE-A20B-D899FFF78145}" destId="{8C90ECF7-CC75-4853-A293-4E11C9CE20CD}" srcOrd="2" destOrd="0" parTransId="{941DCC41-4098-4CFD-AA10-0CD438F04332}" sibTransId="{9AB6E55D-2BAE-4061-B892-238912331669}"/>
    <dgm:cxn modelId="{BEF368E5-62B0-455E-AABD-237251E121ED}" type="presParOf" srcId="{3C9952F4-223D-4544-97FB-557A896B5F7F}" destId="{04EE075A-6D6A-4D67-A120-72BC1D4D79E4}" srcOrd="0" destOrd="0" presId="urn:microsoft.com/office/officeart/2018/2/layout/IconCircleList"/>
    <dgm:cxn modelId="{2B39121D-BF6B-4E3D-B95B-01CF599A924E}" type="presParOf" srcId="{04EE075A-6D6A-4D67-A120-72BC1D4D79E4}" destId="{89F905B4-0D00-4409-AEAB-21B0F52A4E54}" srcOrd="0" destOrd="0" presId="urn:microsoft.com/office/officeart/2018/2/layout/IconCircleList"/>
    <dgm:cxn modelId="{F525E671-46A4-424D-9834-A0316F0D2659}" type="presParOf" srcId="{89F905B4-0D00-4409-AEAB-21B0F52A4E54}" destId="{38A937CD-E46E-4EB2-94E3-3DD1A494CED8}" srcOrd="0" destOrd="0" presId="urn:microsoft.com/office/officeart/2018/2/layout/IconCircleList"/>
    <dgm:cxn modelId="{862067AE-9F67-430F-A576-93A5CFC60D2B}" type="presParOf" srcId="{89F905B4-0D00-4409-AEAB-21B0F52A4E54}" destId="{C12C0277-5D37-48D3-9A65-9A6FE8AE44BB}" srcOrd="1" destOrd="0" presId="urn:microsoft.com/office/officeart/2018/2/layout/IconCircleList"/>
    <dgm:cxn modelId="{7377582D-6BB6-4B05-A4DB-FA0E7CD52F85}" type="presParOf" srcId="{89F905B4-0D00-4409-AEAB-21B0F52A4E54}" destId="{644D7321-F161-49AF-B661-0DC1DF07A738}" srcOrd="2" destOrd="0" presId="urn:microsoft.com/office/officeart/2018/2/layout/IconCircleList"/>
    <dgm:cxn modelId="{136A1F99-628C-42AA-A214-1B5E3FDB9076}" type="presParOf" srcId="{89F905B4-0D00-4409-AEAB-21B0F52A4E54}" destId="{17809502-8639-4C29-8193-DD43C7CBB897}" srcOrd="3" destOrd="0" presId="urn:microsoft.com/office/officeart/2018/2/layout/IconCircleList"/>
    <dgm:cxn modelId="{D02C4C7C-DA94-4368-B56F-9C3897F95F22}" type="presParOf" srcId="{04EE075A-6D6A-4D67-A120-72BC1D4D79E4}" destId="{8B46BAC1-AF1C-43C1-AEF4-216AE19AA653}" srcOrd="1" destOrd="0" presId="urn:microsoft.com/office/officeart/2018/2/layout/IconCircleList"/>
    <dgm:cxn modelId="{DCAB4ED9-8C94-4A32-BD2B-78C6310B4974}" type="presParOf" srcId="{04EE075A-6D6A-4D67-A120-72BC1D4D79E4}" destId="{6BA1E183-DB61-4725-B346-0F7260FA0E74}" srcOrd="2" destOrd="0" presId="urn:microsoft.com/office/officeart/2018/2/layout/IconCircleList"/>
    <dgm:cxn modelId="{7562C566-56D6-4571-9700-D1890A5531BE}" type="presParOf" srcId="{6BA1E183-DB61-4725-B346-0F7260FA0E74}" destId="{944BE212-1CDF-4320-AB95-770F6B065513}" srcOrd="0" destOrd="0" presId="urn:microsoft.com/office/officeart/2018/2/layout/IconCircleList"/>
    <dgm:cxn modelId="{1648D7FE-BF1D-4952-A83E-D518EEB5D128}" type="presParOf" srcId="{6BA1E183-DB61-4725-B346-0F7260FA0E74}" destId="{13BD3735-541E-4326-AD12-FC985661A2D9}" srcOrd="1" destOrd="0" presId="urn:microsoft.com/office/officeart/2018/2/layout/IconCircleList"/>
    <dgm:cxn modelId="{B57E5210-D13D-4A1D-B060-76600C7C9283}" type="presParOf" srcId="{6BA1E183-DB61-4725-B346-0F7260FA0E74}" destId="{1A5906FF-39A9-4CF8-BEBB-E9ECB21B1D0A}" srcOrd="2" destOrd="0" presId="urn:microsoft.com/office/officeart/2018/2/layout/IconCircleList"/>
    <dgm:cxn modelId="{6C842B35-0A14-4016-8026-A7E9DCBFFAB7}" type="presParOf" srcId="{6BA1E183-DB61-4725-B346-0F7260FA0E74}" destId="{F6E37981-1BF3-4704-9888-3946E0468B0A}" srcOrd="3" destOrd="0" presId="urn:microsoft.com/office/officeart/2018/2/layout/IconCircleList"/>
    <dgm:cxn modelId="{87CE3DF4-6EF1-4B50-B7B4-E2E04A06CF63}" type="presParOf" srcId="{04EE075A-6D6A-4D67-A120-72BC1D4D79E4}" destId="{0B5A11A7-8906-4DB1-94F6-FE46EE655B96}" srcOrd="3" destOrd="0" presId="urn:microsoft.com/office/officeart/2018/2/layout/IconCircleList"/>
    <dgm:cxn modelId="{5F09C626-B8C3-4BBE-B42F-BD01A283FB7F}" type="presParOf" srcId="{04EE075A-6D6A-4D67-A120-72BC1D4D79E4}" destId="{14958039-0525-4074-9D7A-DE0375019C54}" srcOrd="4" destOrd="0" presId="urn:microsoft.com/office/officeart/2018/2/layout/IconCircleList"/>
    <dgm:cxn modelId="{62603681-0CA4-4A81-9AA3-37A79AE5EC91}" type="presParOf" srcId="{14958039-0525-4074-9D7A-DE0375019C54}" destId="{14B06D1F-A8C0-4D1F-B171-8951219FBBDF}" srcOrd="0" destOrd="0" presId="urn:microsoft.com/office/officeart/2018/2/layout/IconCircleList"/>
    <dgm:cxn modelId="{055A5466-2B74-4AB6-A293-4424CE303D95}" type="presParOf" srcId="{14958039-0525-4074-9D7A-DE0375019C54}" destId="{F8970E80-3628-4B83-8589-B2D74E93CC18}" srcOrd="1" destOrd="0" presId="urn:microsoft.com/office/officeart/2018/2/layout/IconCircleList"/>
    <dgm:cxn modelId="{2055AF97-1C3D-4111-81B9-991531B35D8E}" type="presParOf" srcId="{14958039-0525-4074-9D7A-DE0375019C54}" destId="{573B4D5B-FC53-44DE-BD41-0DF32C1CCCBD}" srcOrd="2" destOrd="0" presId="urn:microsoft.com/office/officeart/2018/2/layout/IconCircleList"/>
    <dgm:cxn modelId="{69C3CC63-73D4-4570-8432-DA221E864326}" type="presParOf" srcId="{14958039-0525-4074-9D7A-DE0375019C54}" destId="{EC4DBF87-EB98-4152-BA6D-3EFFD2FAF7A9}" srcOrd="3" destOrd="0" presId="urn:microsoft.com/office/officeart/2018/2/layout/IconCircleList"/>
    <dgm:cxn modelId="{206F7A9E-DFA7-4862-BD81-75994004FD97}" type="presParOf" srcId="{04EE075A-6D6A-4D67-A120-72BC1D4D79E4}" destId="{883DCC67-F381-4138-ACB7-C31C7BF4B877}" srcOrd="5" destOrd="0" presId="urn:microsoft.com/office/officeart/2018/2/layout/IconCircleList"/>
    <dgm:cxn modelId="{0C097988-5E68-497A-A632-0E43A1482A2D}" type="presParOf" srcId="{04EE075A-6D6A-4D67-A120-72BC1D4D79E4}" destId="{5BB4C3B1-30E2-40D1-977C-B271D32F416F}" srcOrd="6" destOrd="0" presId="urn:microsoft.com/office/officeart/2018/2/layout/IconCircleList"/>
    <dgm:cxn modelId="{3A268CE1-932D-4C8C-A44C-3CEA0030EC73}" type="presParOf" srcId="{5BB4C3B1-30E2-40D1-977C-B271D32F416F}" destId="{A872B548-4C08-48DC-842E-EE376B681D42}" srcOrd="0" destOrd="0" presId="urn:microsoft.com/office/officeart/2018/2/layout/IconCircleList"/>
    <dgm:cxn modelId="{302C1AB0-3E68-4A5E-AD19-DC9423AEEA37}" type="presParOf" srcId="{5BB4C3B1-30E2-40D1-977C-B271D32F416F}" destId="{2EAA9110-33F1-4D18-A3DE-6B2D2C147097}" srcOrd="1" destOrd="0" presId="urn:microsoft.com/office/officeart/2018/2/layout/IconCircleList"/>
    <dgm:cxn modelId="{BD96C2F1-7F4E-47A5-A8C2-0D0DBF94A02D}" type="presParOf" srcId="{5BB4C3B1-30E2-40D1-977C-B271D32F416F}" destId="{7B15C0CE-FCC4-4B74-8A8E-491A5752D63E}" srcOrd="2" destOrd="0" presId="urn:microsoft.com/office/officeart/2018/2/layout/IconCircleList"/>
    <dgm:cxn modelId="{0DB48BB3-9B79-4E2E-9653-DB5DA3C9C2E3}" type="presParOf" srcId="{5BB4C3B1-30E2-40D1-977C-B271D32F416F}" destId="{2DB19C68-F8B5-4C6B-B9D2-315B1DE0E3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37CD-E46E-4EB2-94E3-3DD1A494CED8}">
      <dsp:nvSpPr>
        <dsp:cNvPr id="0" name=""/>
        <dsp:cNvSpPr/>
      </dsp:nvSpPr>
      <dsp:spPr>
        <a:xfrm>
          <a:off x="99334" y="694270"/>
          <a:ext cx="1111534" cy="11115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0277-5D37-48D3-9A65-9A6FE8AE44BB}">
      <dsp:nvSpPr>
        <dsp:cNvPr id="0" name=""/>
        <dsp:cNvSpPr/>
      </dsp:nvSpPr>
      <dsp:spPr>
        <a:xfrm>
          <a:off x="332756" y="927692"/>
          <a:ext cx="644690" cy="644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09502-8639-4C29-8193-DD43C7CBB897}">
      <dsp:nvSpPr>
        <dsp:cNvPr id="0" name=""/>
        <dsp:cNvSpPr/>
      </dsp:nvSpPr>
      <dsp:spPr>
        <a:xfrm>
          <a:off x="1449055" y="694270"/>
          <a:ext cx="2620045" cy="111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hot weather increase wait times for rides with a ”splash aspect"?</a:t>
          </a:r>
        </a:p>
      </dsp:txBody>
      <dsp:txXfrm>
        <a:off x="1449055" y="694270"/>
        <a:ext cx="2620045" cy="1111534"/>
      </dsp:txXfrm>
    </dsp:sp>
    <dsp:sp modelId="{944BE212-1CDF-4320-AB95-770F6B065513}">
      <dsp:nvSpPr>
        <dsp:cNvPr id="0" name=""/>
        <dsp:cNvSpPr/>
      </dsp:nvSpPr>
      <dsp:spPr>
        <a:xfrm>
          <a:off x="4525624" y="694270"/>
          <a:ext cx="1111534" cy="11115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D3735-541E-4326-AD12-FC985661A2D9}">
      <dsp:nvSpPr>
        <dsp:cNvPr id="0" name=""/>
        <dsp:cNvSpPr/>
      </dsp:nvSpPr>
      <dsp:spPr>
        <a:xfrm>
          <a:off x="4759046" y="927692"/>
          <a:ext cx="644690" cy="644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37981-1BF3-4704-9888-3946E0468B0A}">
      <dsp:nvSpPr>
        <dsp:cNvPr id="0" name=""/>
        <dsp:cNvSpPr/>
      </dsp:nvSpPr>
      <dsp:spPr>
        <a:xfrm>
          <a:off x="5875344" y="694270"/>
          <a:ext cx="2620045" cy="111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 rainy or hot weather cause an increase in wait times for "indoor rides"?</a:t>
          </a:r>
        </a:p>
      </dsp:txBody>
      <dsp:txXfrm>
        <a:off x="5875344" y="694270"/>
        <a:ext cx="2620045" cy="1111534"/>
      </dsp:txXfrm>
    </dsp:sp>
    <dsp:sp modelId="{14B06D1F-A8C0-4D1F-B171-8951219FBBDF}">
      <dsp:nvSpPr>
        <dsp:cNvPr id="0" name=""/>
        <dsp:cNvSpPr/>
      </dsp:nvSpPr>
      <dsp:spPr>
        <a:xfrm>
          <a:off x="99334" y="2545532"/>
          <a:ext cx="1111534" cy="11115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70E80-3628-4B83-8589-B2D74E93CC18}">
      <dsp:nvSpPr>
        <dsp:cNvPr id="0" name=""/>
        <dsp:cNvSpPr/>
      </dsp:nvSpPr>
      <dsp:spPr>
        <a:xfrm>
          <a:off x="332756" y="2778954"/>
          <a:ext cx="644690" cy="644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BF87-EB98-4152-BA6D-3EFFD2FAF7A9}">
      <dsp:nvSpPr>
        <dsp:cNvPr id="0" name=""/>
        <dsp:cNvSpPr/>
      </dsp:nvSpPr>
      <dsp:spPr>
        <a:xfrm>
          <a:off x="1449055" y="2545532"/>
          <a:ext cx="2620045" cy="111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Determine the busiest </a:t>
          </a:r>
          <a:r>
            <a:rPr lang="en-US" sz="1600" kern="1200">
              <a:latin typeface="Century Schoolbook" panose="02040604050505020304"/>
            </a:rPr>
            <a:t>day</a:t>
          </a:r>
          <a:r>
            <a:rPr lang="en-US" sz="1600" kern="1200"/>
            <a:t> of week</a:t>
          </a:r>
          <a:r>
            <a:rPr lang="en-US" sz="1600" kern="1200">
              <a:latin typeface="Century Schoolbook" panose="02040604050505020304"/>
            </a:rPr>
            <a:t> and busiest month of the year</a:t>
          </a:r>
          <a:r>
            <a:rPr lang="en-US" sz="1600" kern="1200"/>
            <a:t> (</a:t>
          </a:r>
          <a:r>
            <a:rPr lang="en-US" sz="1600" kern="1200" err="1"/>
            <a:t>lubridate</a:t>
          </a:r>
          <a:r>
            <a:rPr lang="en-US" sz="1600" kern="1200"/>
            <a:t> data) for tourists to visit WDW.</a:t>
          </a:r>
        </a:p>
      </dsp:txBody>
      <dsp:txXfrm>
        <a:off x="1449055" y="2545532"/>
        <a:ext cx="2620045" cy="1111534"/>
      </dsp:txXfrm>
    </dsp:sp>
    <dsp:sp modelId="{A872B548-4C08-48DC-842E-EE376B681D42}">
      <dsp:nvSpPr>
        <dsp:cNvPr id="0" name=""/>
        <dsp:cNvSpPr/>
      </dsp:nvSpPr>
      <dsp:spPr>
        <a:xfrm>
          <a:off x="4525624" y="2545532"/>
          <a:ext cx="1111534" cy="11115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A9110-33F1-4D18-A3DE-6B2D2C147097}">
      <dsp:nvSpPr>
        <dsp:cNvPr id="0" name=""/>
        <dsp:cNvSpPr/>
      </dsp:nvSpPr>
      <dsp:spPr>
        <a:xfrm>
          <a:off x="4759046" y="2778954"/>
          <a:ext cx="644690" cy="644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19C68-F8B5-4C6B-B9D2-315B1DE0E3D9}">
      <dsp:nvSpPr>
        <dsp:cNvPr id="0" name=""/>
        <dsp:cNvSpPr/>
      </dsp:nvSpPr>
      <dsp:spPr>
        <a:xfrm>
          <a:off x="5875344" y="2545532"/>
          <a:ext cx="2620045" cy="1111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structed travel plan for tourists to minimize the amount of time spent waiting in line.</a:t>
          </a:r>
        </a:p>
      </dsp:txBody>
      <dsp:txXfrm>
        <a:off x="5875344" y="2545532"/>
        <a:ext cx="2620045" cy="111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9483F-B05F-4848-8956-3AA312F56234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F25A4-528C-4746-B9E6-EC207853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Boxplots</a:t>
            </a:r>
          </a:p>
          <a:p>
            <a:pPr lvl="1"/>
            <a:r>
              <a:rPr lang="en-US" sz="2000"/>
              <a:t>These boxplots show the wait times for each ride.</a:t>
            </a:r>
          </a:p>
          <a:p>
            <a:pPr lvl="2"/>
            <a:r>
              <a:rPr lang="en-US" sz="1800"/>
              <a:t>LT Reported estimated wait times from WDW</a:t>
            </a:r>
          </a:p>
          <a:p>
            <a:pPr lvl="2"/>
            <a:r>
              <a:rPr lang="en-US" sz="1800"/>
              <a:t>RT Actual reported wait times from guests</a:t>
            </a:r>
          </a:p>
          <a:p>
            <a:pPr lvl="1"/>
            <a:r>
              <a:rPr lang="en-US" sz="2000"/>
              <a:t>Separated with vertical lines in 30-minute increments.</a:t>
            </a:r>
          </a:p>
          <a:p>
            <a:pPr lvl="2"/>
            <a:r>
              <a:rPr lang="en-US" sz="1800"/>
              <a:t>30 min - 2 hours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25A4-528C-4746-B9E6-EC2078530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25A4-528C-4746-B9E6-EC20785300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Does hot weather increase wait times for rides with a "</a:t>
            </a:r>
            <a:r>
              <a:rPr lang="en-US" i="1" err="1"/>
              <a:t>splash_aspect</a:t>
            </a:r>
            <a:r>
              <a:rPr lang="en-US"/>
              <a:t>"?</a:t>
            </a:r>
          </a:p>
          <a:p>
            <a:r>
              <a:rPr lang="en-US"/>
              <a:t>Yes! Hot weather causes outdoor splash-aspect rides to have a significantly higher wait time than on cooler days.</a:t>
            </a:r>
            <a:endParaRPr lang="en-US">
              <a:cs typeface="Calibri"/>
            </a:endParaRPr>
          </a:p>
          <a:p>
            <a:r>
              <a:rPr lang="en-US"/>
              <a:t>- Does rainy weather cause an increase in wait times for "</a:t>
            </a:r>
            <a:r>
              <a:rPr lang="en-US" i="1" err="1"/>
              <a:t>indoor_rides</a:t>
            </a:r>
            <a:r>
              <a:rPr lang="en-US"/>
              <a:t>"?</a:t>
            </a:r>
            <a:endParaRPr lang="en-US">
              <a:cs typeface="Calibri"/>
            </a:endParaRPr>
          </a:p>
          <a:p>
            <a:r>
              <a:rPr lang="en-US"/>
              <a:t>Yes! Rainy days cause there to be a distinct increase in the wait times for indoor rides.</a:t>
            </a:r>
            <a:endParaRPr lang="en-US">
              <a:cs typeface="Calibri"/>
            </a:endParaRPr>
          </a:p>
          <a:p>
            <a:r>
              <a:rPr lang="en-US"/>
              <a:t>- What is the busiest Day of week (</a:t>
            </a:r>
            <a:r>
              <a:rPr lang="en-US" i="1" err="1"/>
              <a:t>lubridate</a:t>
            </a:r>
            <a:r>
              <a:rPr lang="en-US"/>
              <a:t> data) for tourists to visit WDW?</a:t>
            </a:r>
            <a:endParaRPr lang="en-US">
              <a:cs typeface="Calibri"/>
            </a:endParaRPr>
          </a:p>
          <a:p>
            <a:r>
              <a:rPr lang="en-US"/>
              <a:t>Based on wait times, the busiest day of the week to visit WDW is Saturday.</a:t>
            </a:r>
            <a:endParaRPr lang="en-US">
              <a:cs typeface="Calibri"/>
            </a:endParaRPr>
          </a:p>
          <a:p>
            <a:r>
              <a:rPr lang="en-US"/>
              <a:t>- What affect do parades have on the wait times of rides?</a:t>
            </a:r>
            <a:endParaRPr lang="en-US">
              <a:cs typeface="Calibri"/>
            </a:endParaRPr>
          </a:p>
          <a:p>
            <a:r>
              <a:rPr lang="en-US"/>
              <a:t>Parades cause a slight decrease in wait times.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25A4-528C-4746-B9E6-EC2078530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F25A4-528C-4746-B9E6-EC20785300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639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2F2BA6-3C52-9943-8619-F844D2A8D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E2123-1A75-A24F-80B7-B93657AD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Walt Disney World Ride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1D6E-93D2-7F44-8665-979EC9ADA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Hailey Skoglund, Gus Lipkin, Alex </a:t>
            </a:r>
            <a:r>
              <a:rPr lang="en-US" err="1">
                <a:solidFill>
                  <a:srgbClr val="FFFFFF"/>
                </a:solidFill>
              </a:rPr>
              <a:t>Pierstorff</a:t>
            </a:r>
          </a:p>
        </p:txBody>
      </p:sp>
    </p:spTree>
    <p:extLst>
      <p:ext uri="{BB962C8B-B14F-4D97-AF65-F5344CB8AC3E}">
        <p14:creationId xmlns:p14="http://schemas.microsoft.com/office/powerpoint/2010/main" val="1961055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B9F-AA0E-A74B-938D-6DA90556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Research Questions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B453D64-DE7E-471E-910D-13F0245D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7863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1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9CD-123B-431B-B330-3ADDA91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356" y="437822"/>
            <a:ext cx="6958444" cy="969001"/>
          </a:xfrm>
        </p:spPr>
        <p:txBody>
          <a:bodyPr>
            <a:normAutofit/>
          </a:bodyPr>
          <a:lstStyle/>
          <a:p>
            <a:r>
              <a:rPr lang="en-US"/>
              <a:t>Data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0559-A5D8-4B19-BC46-0CF56DFC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356" y="1406823"/>
            <a:ext cx="6958444" cy="4770139"/>
          </a:xfrm>
        </p:spPr>
        <p:txBody>
          <a:bodyPr>
            <a:noAutofit/>
          </a:bodyPr>
          <a:lstStyle/>
          <a:p>
            <a:r>
              <a:rPr lang="en-US" sz="1600"/>
              <a:t>Lots of Datasets!</a:t>
            </a:r>
          </a:p>
          <a:p>
            <a:r>
              <a:rPr lang="en-US" sz="1600"/>
              <a:t>Metadata includes:</a:t>
            </a:r>
          </a:p>
          <a:p>
            <a:pPr lvl="1"/>
            <a:r>
              <a:rPr lang="en-US"/>
              <a:t>Dates</a:t>
            </a:r>
          </a:p>
          <a:p>
            <a:pPr lvl="1"/>
            <a:r>
              <a:rPr lang="en-US"/>
              <a:t>Ticket sales seasons</a:t>
            </a:r>
          </a:p>
          <a:p>
            <a:pPr lvl="1"/>
            <a:r>
              <a:rPr lang="en-US"/>
              <a:t>Holidays</a:t>
            </a:r>
          </a:p>
          <a:p>
            <a:pPr lvl="1"/>
            <a:r>
              <a:rPr lang="en-US"/>
              <a:t>School sessions nearby</a:t>
            </a:r>
          </a:p>
          <a:p>
            <a:r>
              <a:rPr lang="en-US" sz="1600"/>
              <a:t>Rides_df includes:</a:t>
            </a:r>
          </a:p>
          <a:p>
            <a:pPr lvl="1"/>
            <a:r>
              <a:rPr lang="en-US"/>
              <a:t>Information on each of he 14 rides analyzed</a:t>
            </a:r>
          </a:p>
          <a:p>
            <a:pPr lvl="1"/>
            <a:r>
              <a:rPr lang="en-US"/>
              <a:t>Compilation of each individual ride’s </a:t>
            </a:r>
            <a:r>
              <a:rPr lang="en-US" err="1"/>
              <a:t>dataframe</a:t>
            </a:r>
            <a:endParaRPr lang="en-US"/>
          </a:p>
          <a:p>
            <a:r>
              <a:rPr lang="en-US" sz="1600"/>
              <a:t>Individual Rides: 14 </a:t>
            </a:r>
            <a:r>
              <a:rPr lang="en-US" sz="1600" err="1"/>
              <a:t>dataframes</a:t>
            </a:r>
            <a:endParaRPr lang="en-US" sz="1600"/>
          </a:p>
          <a:p>
            <a:pPr lvl="1"/>
            <a:r>
              <a:rPr lang="en-US"/>
              <a:t>Individual ride’s names</a:t>
            </a:r>
          </a:p>
          <a:p>
            <a:pPr lvl="1"/>
            <a:r>
              <a:rPr lang="en-US"/>
              <a:t>Wait times</a:t>
            </a:r>
          </a:p>
          <a:p>
            <a:pPr lvl="1"/>
            <a:r>
              <a:rPr lang="en-US"/>
              <a:t>Reported , actual, and average wait times</a:t>
            </a:r>
          </a:p>
          <a:p>
            <a:pPr lvl="1"/>
            <a:r>
              <a:rPr lang="en-US"/>
              <a:t>date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	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EBD39-559A-4E72-AFA2-C3E652C9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" y="437822"/>
            <a:ext cx="3532036" cy="1633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4BDE3-FACD-43CB-ADA6-4384D5C5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5" y="3038941"/>
            <a:ext cx="3532037" cy="759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3ACC-F910-4387-9EF5-E6339A70E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6" y="4995777"/>
            <a:ext cx="3532037" cy="11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EB0D-FCD1-44DC-B91A-44B5067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DD09-DA47-4906-9628-39D1F07A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01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Temperatures</a:t>
            </a:r>
          </a:p>
          <a:p>
            <a:pPr lvl="1"/>
            <a:r>
              <a:rPr lang="en-US"/>
              <a:t>Organized temps into categories based on mean temperatures</a:t>
            </a:r>
          </a:p>
          <a:p>
            <a:r>
              <a:rPr lang="en-US"/>
              <a:t>Parade Times</a:t>
            </a:r>
          </a:p>
          <a:p>
            <a:pPr lvl="1"/>
            <a:r>
              <a:rPr lang="en-US"/>
              <a:t>Visualization showing wait times in proximity to parade start times.</a:t>
            </a:r>
          </a:p>
          <a:p>
            <a:r>
              <a:rPr lang="en-US"/>
              <a:t>Rainfall</a:t>
            </a:r>
          </a:p>
          <a:p>
            <a:pPr lvl="1"/>
            <a:r>
              <a:rPr lang="en-US"/>
              <a:t>Explored relationship between average precipitation and wait times.</a:t>
            </a:r>
          </a:p>
          <a:p>
            <a:r>
              <a:rPr lang="en-US"/>
              <a:t>Busiest Seasons</a:t>
            </a:r>
          </a:p>
          <a:p>
            <a:pPr lvl="1"/>
            <a:r>
              <a:rPr lang="en-US"/>
              <a:t>Used </a:t>
            </a:r>
            <a:r>
              <a:rPr lang="en-US" err="1"/>
              <a:t>lubridate</a:t>
            </a:r>
            <a:r>
              <a:rPr lang="en-US"/>
              <a:t> package to identify the busiest dates of the week, month, and year</a:t>
            </a:r>
          </a:p>
          <a:p>
            <a:r>
              <a:rPr lang="en-US"/>
              <a:t>Holiday Proximity</a:t>
            </a:r>
          </a:p>
          <a:p>
            <a:pPr lvl="1"/>
            <a:r>
              <a:rPr lang="en-US"/>
              <a:t>Analyzed peaks in wait times in relation to proximity of seasonal holiday events.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7B73557-B6DA-8C47-9B00-5298793CE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4" t="27969" r="39543"/>
          <a:stretch/>
        </p:blipFill>
        <p:spPr>
          <a:xfrm>
            <a:off x="9137739" y="365760"/>
            <a:ext cx="216841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8B5B-ECB2-458E-8559-F1C48E8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39" y="342962"/>
            <a:ext cx="4954920" cy="1606948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D9EAE-3448-4514-BC58-A6418DD5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122" y="446297"/>
            <a:ext cx="4872822" cy="3007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2B2A6C-33B2-4023-BCA9-550FA70D4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123" y="3564850"/>
            <a:ext cx="4872821" cy="30072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6C01E9-116D-E946-8810-48BFA412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96" y="2061236"/>
            <a:ext cx="5478226" cy="4351337"/>
          </a:xfrm>
        </p:spPr>
        <p:txBody>
          <a:bodyPr/>
          <a:lstStyle/>
          <a:p>
            <a:r>
              <a:rPr lang="en-US"/>
              <a:t>Wait times are recorded as either park reported estimates or user reported actual times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DED95-5EEB-6A46-9395-C64A22900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9" y="3564849"/>
            <a:ext cx="4614368" cy="2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CAC3-0543-4D39-9E28-DF93855F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3" y="365760"/>
            <a:ext cx="6111914" cy="1558574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A746-F836-462C-B8E4-40E935A2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03" y="2201308"/>
            <a:ext cx="6272783" cy="3978829"/>
          </a:xfrm>
        </p:spPr>
        <p:txBody>
          <a:bodyPr>
            <a:normAutofit/>
          </a:bodyPr>
          <a:lstStyle/>
          <a:p>
            <a:r>
              <a:rPr lang="en-US"/>
              <a:t>Bar graphs</a:t>
            </a:r>
          </a:p>
          <a:p>
            <a:pPr lvl="1"/>
            <a:r>
              <a:rPr lang="en-US"/>
              <a:t>Shows the average wait times of each of the rides throughout the week.</a:t>
            </a:r>
          </a:p>
          <a:p>
            <a:pPr lvl="1"/>
            <a:r>
              <a:rPr lang="en-US"/>
              <a:t>Compares wait times of each ride for each day of the week in a side-by-side visualization.</a:t>
            </a:r>
          </a:p>
          <a:p>
            <a:r>
              <a:rPr lang="en-US"/>
              <a:t>Tile graph</a:t>
            </a:r>
          </a:p>
          <a:p>
            <a:pPr lvl="1"/>
            <a:r>
              <a:rPr lang="en-US"/>
              <a:t>Shows which week of each month is the busiest by showing </a:t>
            </a:r>
          </a:p>
          <a:p>
            <a:pPr lvl="1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F7E013D-0DE5-4A1E-B229-8063BAAE9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0960" y="-2811"/>
            <a:ext cx="3601880" cy="6860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B78A7-350C-4F5F-AEC1-D93209E42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08471" y="345100"/>
            <a:ext cx="2968122" cy="1832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6D6B2-D29C-4A51-B0A4-5EB5702B1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08470" y="2522030"/>
            <a:ext cx="2968123" cy="1832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6644-3406-4A4D-ADD9-436A1A9E1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08470" y="4681131"/>
            <a:ext cx="2968123" cy="18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C60-0584-469A-A7F5-9E0FA07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9B76-3B58-4847-B07D-4E92D7A4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b="1">
                <a:cs typeface="Calibri"/>
              </a:rPr>
              <a:t>Correlations:</a:t>
            </a:r>
          </a:p>
          <a:p>
            <a:pPr lvl="1"/>
            <a:r>
              <a:rPr lang="en-US">
                <a:cs typeface="Calibri"/>
              </a:rPr>
              <a:t>Temperature and types of rides:</a:t>
            </a:r>
          </a:p>
          <a:p>
            <a:pPr lvl="2"/>
            <a:r>
              <a:rPr lang="en-US">
                <a:cs typeface="Calibri"/>
              </a:rPr>
              <a:t>Hot days and inside air-conditioned rides</a:t>
            </a:r>
          </a:p>
          <a:p>
            <a:pPr lvl="2"/>
            <a:r>
              <a:rPr lang="en-US">
                <a:cs typeface="Calibri"/>
              </a:rPr>
              <a:t>Cold days and water rides</a:t>
            </a:r>
          </a:p>
          <a:p>
            <a:pPr lvl="1"/>
            <a:r>
              <a:rPr lang="en-US">
                <a:cs typeface="Calibri"/>
              </a:rPr>
              <a:t>Rainy Weather</a:t>
            </a:r>
          </a:p>
          <a:p>
            <a:pPr lvl="2"/>
            <a:r>
              <a:rPr lang="en-US">
                <a:cs typeface="Calibri"/>
              </a:rPr>
              <a:t>Increases wait times</a:t>
            </a:r>
          </a:p>
          <a:p>
            <a:pPr lvl="1"/>
            <a:r>
              <a:rPr lang="en-US">
                <a:cs typeface="Calibri"/>
              </a:rPr>
              <a:t>Seasonal High's and Low's:</a:t>
            </a:r>
          </a:p>
          <a:p>
            <a:pPr lvl="2"/>
            <a:r>
              <a:rPr lang="en-US">
                <a:cs typeface="Calibri"/>
              </a:rPr>
              <a:t>September return to school</a:t>
            </a:r>
          </a:p>
          <a:p>
            <a:pPr lvl="2"/>
            <a:r>
              <a:rPr lang="en-US">
                <a:cs typeface="Calibri"/>
              </a:rPr>
              <a:t>December Holiday season</a:t>
            </a:r>
          </a:p>
          <a:p>
            <a:pPr lvl="1"/>
            <a:r>
              <a:rPr lang="en-US">
                <a:cs typeface="Calibri"/>
              </a:rPr>
              <a:t>Parades</a:t>
            </a:r>
          </a:p>
          <a:p>
            <a:pPr lvl="2"/>
            <a:r>
              <a:rPr lang="en-US">
                <a:cs typeface="Calibri"/>
              </a:rPr>
              <a:t>Slight increase in wait times due to crowds following parades</a:t>
            </a:r>
          </a:p>
          <a:p>
            <a:pPr lvl="1"/>
            <a:r>
              <a:rPr lang="en-US">
                <a:cs typeface="Calibri"/>
              </a:rPr>
              <a:t>New Attractions</a:t>
            </a:r>
          </a:p>
          <a:p>
            <a:pPr lvl="2"/>
            <a:r>
              <a:rPr lang="en-US">
                <a:cs typeface="Calibri"/>
              </a:rPr>
              <a:t>High wait times associated with opening days</a:t>
            </a:r>
          </a:p>
          <a:p>
            <a:pPr lvl="2"/>
            <a:endParaRPr lang="en-US">
              <a:cs typeface="Calibri"/>
            </a:endParaRPr>
          </a:p>
          <a:p>
            <a:pPr lvl="1"/>
            <a:r>
              <a:rPr lang="en-US" b="1">
                <a:cs typeface="Calibri"/>
              </a:rPr>
              <a:t>Optimal Travel Plan:</a:t>
            </a:r>
          </a:p>
          <a:p>
            <a:pPr lvl="2"/>
            <a:r>
              <a:rPr lang="en-US">
                <a:cs typeface="Calibri"/>
              </a:rPr>
              <a:t>September</a:t>
            </a:r>
          </a:p>
          <a:p>
            <a:pPr lvl="2"/>
            <a:r>
              <a:rPr lang="en-US">
                <a:cs typeface="Calibri"/>
              </a:rPr>
              <a:t>Wednesday</a:t>
            </a:r>
          </a:p>
          <a:p>
            <a:pPr lvl="2"/>
            <a:r>
              <a:rPr lang="en-US">
                <a:cs typeface="Calibri"/>
              </a:rPr>
              <a:t>Epcot</a:t>
            </a:r>
          </a:p>
          <a:p>
            <a:pPr lvl="2"/>
            <a:r>
              <a:rPr lang="en-US">
                <a:cs typeface="Calibri"/>
              </a:rPr>
              <a:t>Spaceship Earth first, then </a:t>
            </a:r>
            <a:r>
              <a:rPr lang="en-US" err="1">
                <a:cs typeface="Calibri"/>
              </a:rPr>
              <a:t>Soarin</a:t>
            </a:r>
            <a:r>
              <a:rPr lang="en-US">
                <a:cs typeface="Calibri"/>
              </a:rPr>
              <a:t>’</a:t>
            </a:r>
          </a:p>
          <a:p>
            <a:pPr lvl="2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51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C60-0584-469A-A7F5-9E0FA07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9B76-3B58-4847-B07D-4E92D7A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01" y="169132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Linear Regression:</a:t>
            </a:r>
          </a:p>
          <a:p>
            <a:pPr marL="731520" lvl="1" indent="-457200"/>
            <a:r>
              <a:rPr lang="en-US">
                <a:cs typeface="Calibri"/>
              </a:rPr>
              <a:t>Allows us to directly compare how different factors affect wait times</a:t>
            </a:r>
          </a:p>
          <a:p>
            <a:pPr marL="731520" lvl="1" indent="-457200"/>
            <a:r>
              <a:rPr lang="en-US">
                <a:cs typeface="Calibri"/>
              </a:rPr>
              <a:t>We can look at the charts we made and see which variables have the biggest affect and use those as wait time predictors</a:t>
            </a:r>
          </a:p>
          <a:p>
            <a:pPr marL="731520" lvl="1" indent="-457200"/>
            <a:r>
              <a:rPr lang="en-US" b="1">
                <a:cs typeface="Calibri"/>
              </a:rPr>
              <a:t>Example regression:</a:t>
            </a:r>
          </a:p>
          <a:p>
            <a:pPr marL="1005840" lvl="2" indent="-457200"/>
            <a:r>
              <a:rPr lang="en-US">
                <a:cs typeface="Calibri"/>
              </a:rPr>
              <a:t>Are estimated wait times a good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predictor of actual wait times?</a:t>
            </a:r>
          </a:p>
          <a:p>
            <a:pPr marL="1005840" lvl="2" indent="-457200"/>
            <a:r>
              <a:rPr lang="en-US">
                <a:cs typeface="Calibri"/>
              </a:rPr>
              <a:t>We filter where there is an estimated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and user recorded wait time during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the same minute and then get only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unique estimated values</a:t>
            </a:r>
          </a:p>
          <a:p>
            <a:pPr marL="1005840" lvl="2" indent="-457200"/>
            <a:r>
              <a:rPr lang="en-US">
                <a:cs typeface="Calibri"/>
              </a:rPr>
              <a:t>Adjusted r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 = .4836</a:t>
            </a:r>
          </a:p>
          <a:p>
            <a:pPr marL="1005840" lvl="2" indent="-457200"/>
            <a:r>
              <a:rPr lang="en-US">
                <a:cs typeface="Calibri"/>
              </a:rPr>
              <a:t>p-value = 3.012e</a:t>
            </a:r>
            <a:r>
              <a:rPr lang="en-US" baseline="30000">
                <a:cs typeface="Calibri"/>
              </a:rPr>
              <a:t>-6</a:t>
            </a:r>
          </a:p>
          <a:p>
            <a:pPr marL="1005840" lvl="2" indent="-457200"/>
            <a:r>
              <a:rPr lang="en-US" b="1">
                <a:cs typeface="Calibri"/>
              </a:rPr>
              <a:t>Conclusion</a:t>
            </a:r>
            <a:r>
              <a:rPr lang="en-US">
                <a:cs typeface="Calibri"/>
              </a:rPr>
              <a:t>: </a:t>
            </a:r>
          </a:p>
          <a:p>
            <a:pPr marL="1280160" lvl="3" indent="-457200"/>
            <a:r>
              <a:rPr lang="en-US" baseline="30000">
                <a:cs typeface="Calibri"/>
              </a:rPr>
              <a:t>Not particularly based on this data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A913F-B35C-5349-BDE7-0B1AFB62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081" y="2969561"/>
            <a:ext cx="5708046" cy="35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58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Macintosh PowerPoint</Application>
  <PresentationFormat>Widescreen</PresentationFormat>
  <Paragraphs>91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Walt Disney World Ride Data</vt:lpstr>
      <vt:lpstr>Research Questions</vt:lpstr>
      <vt:lpstr>Data Involved</vt:lpstr>
      <vt:lpstr>Analysis Performed</vt:lpstr>
      <vt:lpstr>Visualizations</vt:lpstr>
      <vt:lpstr>Visualizations</vt:lpstr>
      <vt:lpstr>Summary &amp; 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 Disney World Ride Data</dc:title>
  <dc:creator>Skoglund, Hailey</dc:creator>
  <cp:lastModifiedBy>Lipkin, Gus</cp:lastModifiedBy>
  <cp:revision>2</cp:revision>
  <dcterms:created xsi:type="dcterms:W3CDTF">2020-04-10T15:15:47Z</dcterms:created>
  <dcterms:modified xsi:type="dcterms:W3CDTF">2022-01-01T03:22:09Z</dcterms:modified>
</cp:coreProperties>
</file>