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88" r:id="rId4"/>
    <p:sldId id="289" r:id="rId5"/>
    <p:sldId id="265" r:id="rId6"/>
    <p:sldId id="266" r:id="rId7"/>
    <p:sldId id="267" r:id="rId8"/>
    <p:sldId id="268" r:id="rId9"/>
    <p:sldId id="274" r:id="rId10"/>
    <p:sldId id="276" r:id="rId11"/>
    <p:sldId id="271" r:id="rId12"/>
    <p:sldId id="277" r:id="rId13"/>
    <p:sldId id="279" r:id="rId14"/>
    <p:sldId id="281" r:id="rId15"/>
    <p:sldId id="286" r:id="rId16"/>
    <p:sldId id="287" r:id="rId17"/>
    <p:sldId id="26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760E41A-6969-1E4B-85C3-361CA25C66AB}">
          <p14:sldIdLst>
            <p14:sldId id="256"/>
            <p14:sldId id="264"/>
            <p14:sldId id="288"/>
            <p14:sldId id="289"/>
            <p14:sldId id="265"/>
            <p14:sldId id="266"/>
            <p14:sldId id="267"/>
            <p14:sldId id="268"/>
            <p14:sldId id="274"/>
            <p14:sldId id="276"/>
            <p14:sldId id="271"/>
            <p14:sldId id="277"/>
            <p14:sldId id="279"/>
            <p14:sldId id="281"/>
            <p14:sldId id="286"/>
            <p14:sldId id="287"/>
            <p14:sldId id="269"/>
          </p14:sldIdLst>
        </p14:section>
        <p14:section name="Done" id="{933676B5-B302-D347-BA48-D21007C3FA46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18"/>
  </p:normalViewPr>
  <p:slideViewPr>
    <p:cSldViewPr snapToGrid="0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2078D7-4341-40C9-87EB-FD338754DC62}" type="doc">
      <dgm:prSet loTypeId="urn:microsoft.com/office/officeart/2005/8/layout/list1" loCatId="list" qsTypeId="urn:microsoft.com/office/officeart/2005/8/quickstyle/simple3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11F4145D-DD2D-4511-80C4-411B8AC4F1EF}">
      <dgm:prSet/>
      <dgm:spPr/>
      <dgm:t>
        <a:bodyPr/>
        <a:lstStyle/>
        <a:p>
          <a:r>
            <a:rPr lang="en-US"/>
            <a:t>What led up to the credibility revolution?</a:t>
          </a:r>
        </a:p>
      </dgm:t>
    </dgm:pt>
    <dgm:pt modelId="{1D4EC7A3-8DE5-4E34-B4ED-E2C93F2F23E0}" type="parTrans" cxnId="{93383247-2256-4888-9229-7459BD0022E7}">
      <dgm:prSet/>
      <dgm:spPr/>
      <dgm:t>
        <a:bodyPr/>
        <a:lstStyle/>
        <a:p>
          <a:endParaRPr lang="en-US"/>
        </a:p>
      </dgm:t>
    </dgm:pt>
    <dgm:pt modelId="{13AFF4E5-CA97-4722-8803-4E453F4C669C}" type="sibTrans" cxnId="{93383247-2256-4888-9229-7459BD0022E7}">
      <dgm:prSet/>
      <dgm:spPr/>
      <dgm:t>
        <a:bodyPr/>
        <a:lstStyle/>
        <a:p>
          <a:endParaRPr lang="en-US"/>
        </a:p>
      </dgm:t>
    </dgm:pt>
    <dgm:pt modelId="{29B90909-E529-4BDF-BF58-CFC99F762E96}">
      <dgm:prSet/>
      <dgm:spPr>
        <a:noFill/>
      </dgm:spPr>
      <dgm:t>
        <a:bodyPr/>
        <a:lstStyle/>
        <a:p>
          <a:r>
            <a:rPr lang="en-US">
              <a:solidFill>
                <a:schemeClr val="tx2"/>
              </a:solidFill>
            </a:rPr>
            <a:t>Nobody trusted empirical research</a:t>
          </a:r>
        </a:p>
      </dgm:t>
    </dgm:pt>
    <dgm:pt modelId="{784CE93D-BF50-41C1-AAF1-A49FF1223A84}" type="parTrans" cxnId="{2D4BF3C1-6719-4194-A662-2DF27AD335DF}">
      <dgm:prSet/>
      <dgm:spPr/>
      <dgm:t>
        <a:bodyPr/>
        <a:lstStyle/>
        <a:p>
          <a:endParaRPr lang="en-US"/>
        </a:p>
      </dgm:t>
    </dgm:pt>
    <dgm:pt modelId="{92A6F489-2F9B-4E49-9163-BF5AEA31D2D4}" type="sibTrans" cxnId="{2D4BF3C1-6719-4194-A662-2DF27AD335DF}">
      <dgm:prSet/>
      <dgm:spPr/>
      <dgm:t>
        <a:bodyPr/>
        <a:lstStyle/>
        <a:p>
          <a:endParaRPr lang="en-US"/>
        </a:p>
      </dgm:t>
    </dgm:pt>
    <dgm:pt modelId="{C71B4C10-DAC7-4731-A935-8C461C365AC2}">
      <dgm:prSet/>
      <dgm:spPr/>
      <dgm:t>
        <a:bodyPr/>
        <a:lstStyle/>
        <a:p>
          <a:r>
            <a:rPr lang="en-US"/>
            <a:t>What went wrong?</a:t>
          </a:r>
        </a:p>
      </dgm:t>
    </dgm:pt>
    <dgm:pt modelId="{AB5AE6E9-E575-426D-9B55-D749901E1763}" type="parTrans" cxnId="{8D10B4D3-E88E-4B30-B844-8A559642D8FE}">
      <dgm:prSet/>
      <dgm:spPr/>
      <dgm:t>
        <a:bodyPr/>
        <a:lstStyle/>
        <a:p>
          <a:endParaRPr lang="en-US"/>
        </a:p>
      </dgm:t>
    </dgm:pt>
    <dgm:pt modelId="{D14890F7-9190-4383-8097-AA64965A0A18}" type="sibTrans" cxnId="{8D10B4D3-E88E-4B30-B844-8A559642D8FE}">
      <dgm:prSet/>
      <dgm:spPr/>
      <dgm:t>
        <a:bodyPr/>
        <a:lstStyle/>
        <a:p>
          <a:endParaRPr lang="en-US"/>
        </a:p>
      </dgm:t>
    </dgm:pt>
    <dgm:pt modelId="{CC9E2CD7-A0C1-416C-98E4-7A33ED8FEC1C}">
      <dgm:prSet/>
      <dgm:spPr>
        <a:noFill/>
      </dgm:spPr>
      <dgm:t>
        <a:bodyPr/>
        <a:lstStyle/>
        <a:p>
          <a:r>
            <a:rPr lang="en-US">
              <a:solidFill>
                <a:schemeClr val="tx2"/>
              </a:solidFill>
            </a:rPr>
            <a:t>“Hardly anyone takes data analysis seriously. Or perhaps more accurately, hardly anyone takes anyone else’s data analysis seriously”</a:t>
          </a:r>
        </a:p>
      </dgm:t>
    </dgm:pt>
    <dgm:pt modelId="{BABC7006-BD45-4816-99AB-0E9A43C551C7}" type="parTrans" cxnId="{12815238-15B9-4C28-B0D5-F37C7C822C90}">
      <dgm:prSet/>
      <dgm:spPr/>
      <dgm:t>
        <a:bodyPr/>
        <a:lstStyle/>
        <a:p>
          <a:endParaRPr lang="en-US"/>
        </a:p>
      </dgm:t>
    </dgm:pt>
    <dgm:pt modelId="{3F750347-A52D-4108-980D-5EAABC8ED2C2}" type="sibTrans" cxnId="{12815238-15B9-4C28-B0D5-F37C7C822C90}">
      <dgm:prSet/>
      <dgm:spPr/>
      <dgm:t>
        <a:bodyPr/>
        <a:lstStyle/>
        <a:p>
          <a:endParaRPr lang="en-US"/>
        </a:p>
      </dgm:t>
    </dgm:pt>
    <dgm:pt modelId="{56201C44-9770-41A2-9E92-C9164A671F07}">
      <dgm:prSet/>
      <dgm:spPr/>
      <dgm:t>
        <a:bodyPr/>
        <a:lstStyle/>
        <a:p>
          <a:r>
            <a:rPr lang="en-US"/>
            <a:t>Why did it come about?</a:t>
          </a:r>
        </a:p>
      </dgm:t>
    </dgm:pt>
    <dgm:pt modelId="{A30861DC-0897-4647-954B-FA23DBA997F3}" type="parTrans" cxnId="{F7DFA858-6FFB-4ABF-9EEC-1EE6FE16BED2}">
      <dgm:prSet/>
      <dgm:spPr/>
      <dgm:t>
        <a:bodyPr/>
        <a:lstStyle/>
        <a:p>
          <a:endParaRPr lang="en-US"/>
        </a:p>
      </dgm:t>
    </dgm:pt>
    <dgm:pt modelId="{42B6E35B-3F0E-4410-9E8B-CDCA21039CC0}" type="sibTrans" cxnId="{F7DFA858-6FFB-4ABF-9EEC-1EE6FE16BED2}">
      <dgm:prSet/>
      <dgm:spPr/>
      <dgm:t>
        <a:bodyPr/>
        <a:lstStyle/>
        <a:p>
          <a:endParaRPr lang="en-US"/>
        </a:p>
      </dgm:t>
    </dgm:pt>
    <dgm:pt modelId="{3CECD91C-BFC9-4363-8122-903B64BDC016}">
      <dgm:prSet/>
      <dgm:spPr>
        <a:noFill/>
      </dgm:spPr>
      <dgm:t>
        <a:bodyPr/>
        <a:lstStyle/>
        <a:p>
          <a:r>
            <a:rPr lang="en-US">
              <a:solidFill>
                <a:schemeClr val="tx2"/>
              </a:solidFill>
            </a:rPr>
            <a:t>People didn’t trust empirical studies unless they were the ones who conducted the research.</a:t>
          </a:r>
        </a:p>
      </dgm:t>
    </dgm:pt>
    <dgm:pt modelId="{0943AB20-8BBC-44BB-B21A-96F127895448}" type="parTrans" cxnId="{F56F2AA7-6D60-4AC5-8B95-6DBE85D0310D}">
      <dgm:prSet/>
      <dgm:spPr/>
      <dgm:t>
        <a:bodyPr/>
        <a:lstStyle/>
        <a:p>
          <a:endParaRPr lang="en-US"/>
        </a:p>
      </dgm:t>
    </dgm:pt>
    <dgm:pt modelId="{9A443B69-EC8F-45CE-ADA5-27525718B326}" type="sibTrans" cxnId="{F56F2AA7-6D60-4AC5-8B95-6DBE85D0310D}">
      <dgm:prSet/>
      <dgm:spPr/>
      <dgm:t>
        <a:bodyPr/>
        <a:lstStyle/>
        <a:p>
          <a:endParaRPr lang="en-US"/>
        </a:p>
      </dgm:t>
    </dgm:pt>
    <dgm:pt modelId="{59031582-6470-4461-A62E-557123E175F9}">
      <dgm:prSet/>
      <dgm:spPr/>
      <dgm:t>
        <a:bodyPr/>
        <a:lstStyle/>
        <a:p>
          <a:r>
            <a:rPr lang="en-US"/>
            <a:t>Why do we need a Credibility revolution?</a:t>
          </a:r>
        </a:p>
      </dgm:t>
    </dgm:pt>
    <dgm:pt modelId="{981E5E06-3E05-43EC-B32E-AC4687DB1622}" type="parTrans" cxnId="{17284D61-9F09-485C-9A9C-2E2146E121A2}">
      <dgm:prSet/>
      <dgm:spPr/>
      <dgm:t>
        <a:bodyPr/>
        <a:lstStyle/>
        <a:p>
          <a:endParaRPr lang="en-US"/>
        </a:p>
      </dgm:t>
    </dgm:pt>
    <dgm:pt modelId="{2DB22220-BAED-4F19-B342-1E1DC953FCB2}" type="sibTrans" cxnId="{17284D61-9F09-485C-9A9C-2E2146E121A2}">
      <dgm:prSet/>
      <dgm:spPr/>
      <dgm:t>
        <a:bodyPr/>
        <a:lstStyle/>
        <a:p>
          <a:endParaRPr lang="en-US"/>
        </a:p>
      </dgm:t>
    </dgm:pt>
    <dgm:pt modelId="{C0EF5713-D682-443E-A9BE-751985695724}">
      <dgm:prSet/>
      <dgm:spPr>
        <a:noFill/>
      </dgm:spPr>
      <dgm:t>
        <a:bodyPr/>
        <a:lstStyle/>
        <a:p>
          <a:r>
            <a:rPr lang="en-US">
              <a:solidFill>
                <a:schemeClr val="tx2"/>
              </a:solidFill>
            </a:rPr>
            <a:t>People are skeptical about accepting recommendations resulting from these studies.</a:t>
          </a:r>
        </a:p>
      </dgm:t>
    </dgm:pt>
    <dgm:pt modelId="{EFBA16A7-0C0E-404D-B7D7-68D079414B0A}" type="parTrans" cxnId="{5E60340A-FE63-4DD2-8EE1-107CD835FE51}">
      <dgm:prSet/>
      <dgm:spPr/>
      <dgm:t>
        <a:bodyPr/>
        <a:lstStyle/>
        <a:p>
          <a:endParaRPr lang="en-US"/>
        </a:p>
      </dgm:t>
    </dgm:pt>
    <dgm:pt modelId="{1B9A95BD-B9C1-45B0-9E2C-13689EF7F58E}" type="sibTrans" cxnId="{5E60340A-FE63-4DD2-8EE1-107CD835FE51}">
      <dgm:prSet/>
      <dgm:spPr/>
      <dgm:t>
        <a:bodyPr/>
        <a:lstStyle/>
        <a:p>
          <a:endParaRPr lang="en-US"/>
        </a:p>
      </dgm:t>
    </dgm:pt>
    <dgm:pt modelId="{4314E41B-D325-E14D-A608-32A4025954B0}" type="pres">
      <dgm:prSet presAssocID="{FA2078D7-4341-40C9-87EB-FD338754DC62}" presName="linear" presStyleCnt="0">
        <dgm:presLayoutVars>
          <dgm:dir/>
          <dgm:animLvl val="lvl"/>
          <dgm:resizeHandles val="exact"/>
        </dgm:presLayoutVars>
      </dgm:prSet>
      <dgm:spPr/>
    </dgm:pt>
    <dgm:pt modelId="{E949074E-39FB-5D43-8F9F-8B6AE93CA8D2}" type="pres">
      <dgm:prSet presAssocID="{11F4145D-DD2D-4511-80C4-411B8AC4F1EF}" presName="parentLin" presStyleCnt="0"/>
      <dgm:spPr/>
    </dgm:pt>
    <dgm:pt modelId="{D05E5414-FAEE-0744-9EA5-0D4AB1C3F22A}" type="pres">
      <dgm:prSet presAssocID="{11F4145D-DD2D-4511-80C4-411B8AC4F1EF}" presName="parentLeftMargin" presStyleLbl="node1" presStyleIdx="0" presStyleCnt="4"/>
      <dgm:spPr/>
    </dgm:pt>
    <dgm:pt modelId="{FB31D35C-7A97-D34D-BF94-9AC07FB03785}" type="pres">
      <dgm:prSet presAssocID="{11F4145D-DD2D-4511-80C4-411B8AC4F1E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E193960-4F5E-3E49-ACAF-22CE77B702FE}" type="pres">
      <dgm:prSet presAssocID="{11F4145D-DD2D-4511-80C4-411B8AC4F1EF}" presName="negativeSpace" presStyleCnt="0"/>
      <dgm:spPr/>
    </dgm:pt>
    <dgm:pt modelId="{EEABB039-B925-184A-A8B9-C4E2CC65BA20}" type="pres">
      <dgm:prSet presAssocID="{11F4145D-DD2D-4511-80C4-411B8AC4F1EF}" presName="childText" presStyleLbl="conFgAcc1" presStyleIdx="0" presStyleCnt="4">
        <dgm:presLayoutVars>
          <dgm:bulletEnabled val="1"/>
        </dgm:presLayoutVars>
      </dgm:prSet>
      <dgm:spPr/>
    </dgm:pt>
    <dgm:pt modelId="{FB2AC325-B130-D948-9C65-FDCCD9CC224E}" type="pres">
      <dgm:prSet presAssocID="{13AFF4E5-CA97-4722-8803-4E453F4C669C}" presName="spaceBetweenRectangles" presStyleCnt="0"/>
      <dgm:spPr/>
    </dgm:pt>
    <dgm:pt modelId="{BD71D71A-ECED-6E47-A6B9-326C5128D56A}" type="pres">
      <dgm:prSet presAssocID="{C71B4C10-DAC7-4731-A935-8C461C365AC2}" presName="parentLin" presStyleCnt="0"/>
      <dgm:spPr/>
    </dgm:pt>
    <dgm:pt modelId="{42D1CF7B-0440-9942-940B-F4FFF381DB5D}" type="pres">
      <dgm:prSet presAssocID="{C71B4C10-DAC7-4731-A935-8C461C365AC2}" presName="parentLeftMargin" presStyleLbl="node1" presStyleIdx="0" presStyleCnt="4"/>
      <dgm:spPr/>
    </dgm:pt>
    <dgm:pt modelId="{9A7ACEAE-4107-DF47-AC13-DCEAFF717B10}" type="pres">
      <dgm:prSet presAssocID="{C71B4C10-DAC7-4731-A935-8C461C365AC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F95559C-9D2F-F847-B620-DFA1169563FA}" type="pres">
      <dgm:prSet presAssocID="{C71B4C10-DAC7-4731-A935-8C461C365AC2}" presName="negativeSpace" presStyleCnt="0"/>
      <dgm:spPr/>
    </dgm:pt>
    <dgm:pt modelId="{4FB65636-687B-F142-9992-936F0A7784B7}" type="pres">
      <dgm:prSet presAssocID="{C71B4C10-DAC7-4731-A935-8C461C365AC2}" presName="childText" presStyleLbl="conFgAcc1" presStyleIdx="1" presStyleCnt="4">
        <dgm:presLayoutVars>
          <dgm:bulletEnabled val="1"/>
        </dgm:presLayoutVars>
      </dgm:prSet>
      <dgm:spPr/>
    </dgm:pt>
    <dgm:pt modelId="{305D7C23-5E6F-5C47-968B-5E00DB8BC9C4}" type="pres">
      <dgm:prSet presAssocID="{D14890F7-9190-4383-8097-AA64965A0A18}" presName="spaceBetweenRectangles" presStyleCnt="0"/>
      <dgm:spPr/>
    </dgm:pt>
    <dgm:pt modelId="{9E89E11C-0A7E-0343-96B0-2807685E2336}" type="pres">
      <dgm:prSet presAssocID="{56201C44-9770-41A2-9E92-C9164A671F07}" presName="parentLin" presStyleCnt="0"/>
      <dgm:spPr/>
    </dgm:pt>
    <dgm:pt modelId="{B14F9CBF-D687-4C42-AE06-122553576F3B}" type="pres">
      <dgm:prSet presAssocID="{56201C44-9770-41A2-9E92-C9164A671F07}" presName="parentLeftMargin" presStyleLbl="node1" presStyleIdx="1" presStyleCnt="4"/>
      <dgm:spPr/>
    </dgm:pt>
    <dgm:pt modelId="{DFE77FBC-5C17-E946-A21B-122712F379B9}" type="pres">
      <dgm:prSet presAssocID="{56201C44-9770-41A2-9E92-C9164A671F0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410A5A4-C1D7-4B48-9D20-83BF629B125A}" type="pres">
      <dgm:prSet presAssocID="{56201C44-9770-41A2-9E92-C9164A671F07}" presName="negativeSpace" presStyleCnt="0"/>
      <dgm:spPr/>
    </dgm:pt>
    <dgm:pt modelId="{4C25947B-9B3C-0F48-A4E6-B41DFE92EC5E}" type="pres">
      <dgm:prSet presAssocID="{56201C44-9770-41A2-9E92-C9164A671F07}" presName="childText" presStyleLbl="conFgAcc1" presStyleIdx="2" presStyleCnt="4">
        <dgm:presLayoutVars>
          <dgm:bulletEnabled val="1"/>
        </dgm:presLayoutVars>
      </dgm:prSet>
      <dgm:spPr/>
    </dgm:pt>
    <dgm:pt modelId="{D53977DA-54A6-E742-AB5A-588E6C8FCD11}" type="pres">
      <dgm:prSet presAssocID="{42B6E35B-3F0E-4410-9E8B-CDCA21039CC0}" presName="spaceBetweenRectangles" presStyleCnt="0"/>
      <dgm:spPr/>
    </dgm:pt>
    <dgm:pt modelId="{C9D6E5D3-1B96-0241-9869-244442150C96}" type="pres">
      <dgm:prSet presAssocID="{59031582-6470-4461-A62E-557123E175F9}" presName="parentLin" presStyleCnt="0"/>
      <dgm:spPr/>
    </dgm:pt>
    <dgm:pt modelId="{BBFC48B3-1DFB-6D4B-8F3B-4E6849C3078A}" type="pres">
      <dgm:prSet presAssocID="{59031582-6470-4461-A62E-557123E175F9}" presName="parentLeftMargin" presStyleLbl="node1" presStyleIdx="2" presStyleCnt="4"/>
      <dgm:spPr/>
    </dgm:pt>
    <dgm:pt modelId="{FB8624C7-0B22-8B4D-AE5D-1C83FCBDD261}" type="pres">
      <dgm:prSet presAssocID="{59031582-6470-4461-A62E-557123E175F9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41917F0B-415D-054D-A0C1-7F6C762A777A}" type="pres">
      <dgm:prSet presAssocID="{59031582-6470-4461-A62E-557123E175F9}" presName="negativeSpace" presStyleCnt="0"/>
      <dgm:spPr/>
    </dgm:pt>
    <dgm:pt modelId="{FAAFA5F2-7B42-C24E-B7D5-EA5446DAD37A}" type="pres">
      <dgm:prSet presAssocID="{59031582-6470-4461-A62E-557123E175F9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94E96904-2D59-9D4F-A5DA-14F9A104DE19}" type="presOf" srcId="{CC9E2CD7-A0C1-416C-98E4-7A33ED8FEC1C}" destId="{4FB65636-687B-F142-9992-936F0A7784B7}" srcOrd="0" destOrd="0" presId="urn:microsoft.com/office/officeart/2005/8/layout/list1"/>
    <dgm:cxn modelId="{5E60340A-FE63-4DD2-8EE1-107CD835FE51}" srcId="{59031582-6470-4461-A62E-557123E175F9}" destId="{C0EF5713-D682-443E-A9BE-751985695724}" srcOrd="0" destOrd="0" parTransId="{EFBA16A7-0C0E-404D-B7D7-68D079414B0A}" sibTransId="{1B9A95BD-B9C1-45B0-9E2C-13689EF7F58E}"/>
    <dgm:cxn modelId="{513E1A11-0CE2-0C47-B81E-EC91BA10C696}" type="presOf" srcId="{56201C44-9770-41A2-9E92-C9164A671F07}" destId="{DFE77FBC-5C17-E946-A21B-122712F379B9}" srcOrd="1" destOrd="0" presId="urn:microsoft.com/office/officeart/2005/8/layout/list1"/>
    <dgm:cxn modelId="{6E2DC11F-A0F7-AE40-BAB6-382A0F772F1D}" type="presOf" srcId="{C71B4C10-DAC7-4731-A935-8C461C365AC2}" destId="{9A7ACEAE-4107-DF47-AC13-DCEAFF717B10}" srcOrd="1" destOrd="0" presId="urn:microsoft.com/office/officeart/2005/8/layout/list1"/>
    <dgm:cxn modelId="{12815238-15B9-4C28-B0D5-F37C7C822C90}" srcId="{C71B4C10-DAC7-4731-A935-8C461C365AC2}" destId="{CC9E2CD7-A0C1-416C-98E4-7A33ED8FEC1C}" srcOrd="0" destOrd="0" parTransId="{BABC7006-BD45-4816-99AB-0E9A43C551C7}" sibTransId="{3F750347-A52D-4108-980D-5EAABC8ED2C2}"/>
    <dgm:cxn modelId="{033B9439-D85E-AC4B-B457-52C560A20801}" type="presOf" srcId="{59031582-6470-4461-A62E-557123E175F9}" destId="{FB8624C7-0B22-8B4D-AE5D-1C83FCBDD261}" srcOrd="1" destOrd="0" presId="urn:microsoft.com/office/officeart/2005/8/layout/list1"/>
    <dgm:cxn modelId="{E913113B-A517-F444-956C-61327D53990D}" type="presOf" srcId="{FA2078D7-4341-40C9-87EB-FD338754DC62}" destId="{4314E41B-D325-E14D-A608-32A4025954B0}" srcOrd="0" destOrd="0" presId="urn:microsoft.com/office/officeart/2005/8/layout/list1"/>
    <dgm:cxn modelId="{93383247-2256-4888-9229-7459BD0022E7}" srcId="{FA2078D7-4341-40C9-87EB-FD338754DC62}" destId="{11F4145D-DD2D-4511-80C4-411B8AC4F1EF}" srcOrd="0" destOrd="0" parTransId="{1D4EC7A3-8DE5-4E34-B4ED-E2C93F2F23E0}" sibTransId="{13AFF4E5-CA97-4722-8803-4E453F4C669C}"/>
    <dgm:cxn modelId="{B250E255-2852-3F4F-8D6F-B9FC0A0326E6}" type="presOf" srcId="{C71B4C10-DAC7-4731-A935-8C461C365AC2}" destId="{42D1CF7B-0440-9942-940B-F4FFF381DB5D}" srcOrd="0" destOrd="0" presId="urn:microsoft.com/office/officeart/2005/8/layout/list1"/>
    <dgm:cxn modelId="{F7DFA858-6FFB-4ABF-9EEC-1EE6FE16BED2}" srcId="{FA2078D7-4341-40C9-87EB-FD338754DC62}" destId="{56201C44-9770-41A2-9E92-C9164A671F07}" srcOrd="2" destOrd="0" parTransId="{A30861DC-0897-4647-954B-FA23DBA997F3}" sibTransId="{42B6E35B-3F0E-4410-9E8B-CDCA21039CC0}"/>
    <dgm:cxn modelId="{2339945F-B5DF-C944-B7E9-8637193D8F78}" type="presOf" srcId="{11F4145D-DD2D-4511-80C4-411B8AC4F1EF}" destId="{FB31D35C-7A97-D34D-BF94-9AC07FB03785}" srcOrd="1" destOrd="0" presId="urn:microsoft.com/office/officeart/2005/8/layout/list1"/>
    <dgm:cxn modelId="{17284D61-9F09-485C-9A9C-2E2146E121A2}" srcId="{FA2078D7-4341-40C9-87EB-FD338754DC62}" destId="{59031582-6470-4461-A62E-557123E175F9}" srcOrd="3" destOrd="0" parTransId="{981E5E06-3E05-43EC-B32E-AC4687DB1622}" sibTransId="{2DB22220-BAED-4F19-B342-1E1DC953FCB2}"/>
    <dgm:cxn modelId="{7807FC6C-2640-7241-960A-8F61C8223026}" type="presOf" srcId="{11F4145D-DD2D-4511-80C4-411B8AC4F1EF}" destId="{D05E5414-FAEE-0744-9EA5-0D4AB1C3F22A}" srcOrd="0" destOrd="0" presId="urn:microsoft.com/office/officeart/2005/8/layout/list1"/>
    <dgm:cxn modelId="{94DCAC86-5406-1043-8225-18FF89A9943D}" type="presOf" srcId="{C0EF5713-D682-443E-A9BE-751985695724}" destId="{FAAFA5F2-7B42-C24E-B7D5-EA5446DAD37A}" srcOrd="0" destOrd="0" presId="urn:microsoft.com/office/officeart/2005/8/layout/list1"/>
    <dgm:cxn modelId="{AF268295-D5E4-3F40-BDDC-3F3942797590}" type="presOf" srcId="{29B90909-E529-4BDF-BF58-CFC99F762E96}" destId="{EEABB039-B925-184A-A8B9-C4E2CC65BA20}" srcOrd="0" destOrd="0" presId="urn:microsoft.com/office/officeart/2005/8/layout/list1"/>
    <dgm:cxn modelId="{F56F2AA7-6D60-4AC5-8B95-6DBE85D0310D}" srcId="{56201C44-9770-41A2-9E92-C9164A671F07}" destId="{3CECD91C-BFC9-4363-8122-903B64BDC016}" srcOrd="0" destOrd="0" parTransId="{0943AB20-8BBC-44BB-B21A-96F127895448}" sibTransId="{9A443B69-EC8F-45CE-ADA5-27525718B326}"/>
    <dgm:cxn modelId="{2D4BF3C1-6719-4194-A662-2DF27AD335DF}" srcId="{11F4145D-DD2D-4511-80C4-411B8AC4F1EF}" destId="{29B90909-E529-4BDF-BF58-CFC99F762E96}" srcOrd="0" destOrd="0" parTransId="{784CE93D-BF50-41C1-AAF1-A49FF1223A84}" sibTransId="{92A6F489-2F9B-4E49-9163-BF5AEA31D2D4}"/>
    <dgm:cxn modelId="{8D10B4D3-E88E-4B30-B844-8A559642D8FE}" srcId="{FA2078D7-4341-40C9-87EB-FD338754DC62}" destId="{C71B4C10-DAC7-4731-A935-8C461C365AC2}" srcOrd="1" destOrd="0" parTransId="{AB5AE6E9-E575-426D-9B55-D749901E1763}" sibTransId="{D14890F7-9190-4383-8097-AA64965A0A18}"/>
    <dgm:cxn modelId="{781DD8DA-07E7-2E44-AD6C-761DC59E151A}" type="presOf" srcId="{56201C44-9770-41A2-9E92-C9164A671F07}" destId="{B14F9CBF-D687-4C42-AE06-122553576F3B}" srcOrd="0" destOrd="0" presId="urn:microsoft.com/office/officeart/2005/8/layout/list1"/>
    <dgm:cxn modelId="{9FB189E5-89F1-F44B-9E0A-FA8A752E8902}" type="presOf" srcId="{59031582-6470-4461-A62E-557123E175F9}" destId="{BBFC48B3-1DFB-6D4B-8F3B-4E6849C3078A}" srcOrd="0" destOrd="0" presId="urn:microsoft.com/office/officeart/2005/8/layout/list1"/>
    <dgm:cxn modelId="{5C72B6E9-DBE2-9A47-807E-20DE12735813}" type="presOf" srcId="{3CECD91C-BFC9-4363-8122-903B64BDC016}" destId="{4C25947B-9B3C-0F48-A4E6-B41DFE92EC5E}" srcOrd="0" destOrd="0" presId="urn:microsoft.com/office/officeart/2005/8/layout/list1"/>
    <dgm:cxn modelId="{88858486-21A1-0345-8B2F-FF252C797951}" type="presParOf" srcId="{4314E41B-D325-E14D-A608-32A4025954B0}" destId="{E949074E-39FB-5D43-8F9F-8B6AE93CA8D2}" srcOrd="0" destOrd="0" presId="urn:microsoft.com/office/officeart/2005/8/layout/list1"/>
    <dgm:cxn modelId="{9F34B2F2-A763-2441-BDD0-0F2F7A2F1B90}" type="presParOf" srcId="{E949074E-39FB-5D43-8F9F-8B6AE93CA8D2}" destId="{D05E5414-FAEE-0744-9EA5-0D4AB1C3F22A}" srcOrd="0" destOrd="0" presId="urn:microsoft.com/office/officeart/2005/8/layout/list1"/>
    <dgm:cxn modelId="{236E2E47-6C0D-EF46-BF1F-1EE42B524941}" type="presParOf" srcId="{E949074E-39FB-5D43-8F9F-8B6AE93CA8D2}" destId="{FB31D35C-7A97-D34D-BF94-9AC07FB03785}" srcOrd="1" destOrd="0" presId="urn:microsoft.com/office/officeart/2005/8/layout/list1"/>
    <dgm:cxn modelId="{453F962E-A1FB-5846-A21B-896EB3AF20E7}" type="presParOf" srcId="{4314E41B-D325-E14D-A608-32A4025954B0}" destId="{9E193960-4F5E-3E49-ACAF-22CE77B702FE}" srcOrd="1" destOrd="0" presId="urn:microsoft.com/office/officeart/2005/8/layout/list1"/>
    <dgm:cxn modelId="{81D9ED45-6DC3-B745-9A4B-674E5DC81D37}" type="presParOf" srcId="{4314E41B-D325-E14D-A608-32A4025954B0}" destId="{EEABB039-B925-184A-A8B9-C4E2CC65BA20}" srcOrd="2" destOrd="0" presId="urn:microsoft.com/office/officeart/2005/8/layout/list1"/>
    <dgm:cxn modelId="{7DFAF166-6812-2B40-BC59-B83A5F49DB9B}" type="presParOf" srcId="{4314E41B-D325-E14D-A608-32A4025954B0}" destId="{FB2AC325-B130-D948-9C65-FDCCD9CC224E}" srcOrd="3" destOrd="0" presId="urn:microsoft.com/office/officeart/2005/8/layout/list1"/>
    <dgm:cxn modelId="{29FD5C4E-CDB4-4846-9CC5-27A46CC72104}" type="presParOf" srcId="{4314E41B-D325-E14D-A608-32A4025954B0}" destId="{BD71D71A-ECED-6E47-A6B9-326C5128D56A}" srcOrd="4" destOrd="0" presId="urn:microsoft.com/office/officeart/2005/8/layout/list1"/>
    <dgm:cxn modelId="{F9C60F99-F426-F34D-9779-939419430191}" type="presParOf" srcId="{BD71D71A-ECED-6E47-A6B9-326C5128D56A}" destId="{42D1CF7B-0440-9942-940B-F4FFF381DB5D}" srcOrd="0" destOrd="0" presId="urn:microsoft.com/office/officeart/2005/8/layout/list1"/>
    <dgm:cxn modelId="{A1384C64-4EBC-454C-9AF8-FA0E9B175D69}" type="presParOf" srcId="{BD71D71A-ECED-6E47-A6B9-326C5128D56A}" destId="{9A7ACEAE-4107-DF47-AC13-DCEAFF717B10}" srcOrd="1" destOrd="0" presId="urn:microsoft.com/office/officeart/2005/8/layout/list1"/>
    <dgm:cxn modelId="{CE48A6A8-9667-8F4A-9771-4928CD54B192}" type="presParOf" srcId="{4314E41B-D325-E14D-A608-32A4025954B0}" destId="{2F95559C-9D2F-F847-B620-DFA1169563FA}" srcOrd="5" destOrd="0" presId="urn:microsoft.com/office/officeart/2005/8/layout/list1"/>
    <dgm:cxn modelId="{BC5FCC1E-1AD4-FD4A-8930-7C47028B9955}" type="presParOf" srcId="{4314E41B-D325-E14D-A608-32A4025954B0}" destId="{4FB65636-687B-F142-9992-936F0A7784B7}" srcOrd="6" destOrd="0" presId="urn:microsoft.com/office/officeart/2005/8/layout/list1"/>
    <dgm:cxn modelId="{8C30E647-E6DC-594A-9EBE-2C3C8474B7E3}" type="presParOf" srcId="{4314E41B-D325-E14D-A608-32A4025954B0}" destId="{305D7C23-5E6F-5C47-968B-5E00DB8BC9C4}" srcOrd="7" destOrd="0" presId="urn:microsoft.com/office/officeart/2005/8/layout/list1"/>
    <dgm:cxn modelId="{49E5598B-89AC-5447-B1E4-FB61CEEC90C5}" type="presParOf" srcId="{4314E41B-D325-E14D-A608-32A4025954B0}" destId="{9E89E11C-0A7E-0343-96B0-2807685E2336}" srcOrd="8" destOrd="0" presId="urn:microsoft.com/office/officeart/2005/8/layout/list1"/>
    <dgm:cxn modelId="{3A185CCB-DE68-B54D-B8C4-30DC91E892A6}" type="presParOf" srcId="{9E89E11C-0A7E-0343-96B0-2807685E2336}" destId="{B14F9CBF-D687-4C42-AE06-122553576F3B}" srcOrd="0" destOrd="0" presId="urn:microsoft.com/office/officeart/2005/8/layout/list1"/>
    <dgm:cxn modelId="{9797EB54-F822-F349-8855-2BD8629A4C31}" type="presParOf" srcId="{9E89E11C-0A7E-0343-96B0-2807685E2336}" destId="{DFE77FBC-5C17-E946-A21B-122712F379B9}" srcOrd="1" destOrd="0" presId="urn:microsoft.com/office/officeart/2005/8/layout/list1"/>
    <dgm:cxn modelId="{095444F9-540D-C34E-B60E-D0AA5D941213}" type="presParOf" srcId="{4314E41B-D325-E14D-A608-32A4025954B0}" destId="{8410A5A4-C1D7-4B48-9D20-83BF629B125A}" srcOrd="9" destOrd="0" presId="urn:microsoft.com/office/officeart/2005/8/layout/list1"/>
    <dgm:cxn modelId="{87A2CD0A-D877-1F43-AE6F-D893BB4C04F5}" type="presParOf" srcId="{4314E41B-D325-E14D-A608-32A4025954B0}" destId="{4C25947B-9B3C-0F48-A4E6-B41DFE92EC5E}" srcOrd="10" destOrd="0" presId="urn:microsoft.com/office/officeart/2005/8/layout/list1"/>
    <dgm:cxn modelId="{0C22D935-56FE-1146-A48A-96624CED5650}" type="presParOf" srcId="{4314E41B-D325-E14D-A608-32A4025954B0}" destId="{D53977DA-54A6-E742-AB5A-588E6C8FCD11}" srcOrd="11" destOrd="0" presId="urn:microsoft.com/office/officeart/2005/8/layout/list1"/>
    <dgm:cxn modelId="{48906870-DA8F-594B-8D47-3B905065B117}" type="presParOf" srcId="{4314E41B-D325-E14D-A608-32A4025954B0}" destId="{C9D6E5D3-1B96-0241-9869-244442150C96}" srcOrd="12" destOrd="0" presId="urn:microsoft.com/office/officeart/2005/8/layout/list1"/>
    <dgm:cxn modelId="{605D71D0-2F3D-E142-8368-18437C27601A}" type="presParOf" srcId="{C9D6E5D3-1B96-0241-9869-244442150C96}" destId="{BBFC48B3-1DFB-6D4B-8F3B-4E6849C3078A}" srcOrd="0" destOrd="0" presId="urn:microsoft.com/office/officeart/2005/8/layout/list1"/>
    <dgm:cxn modelId="{DDC0801D-1C18-A944-9821-A4E64C87C45F}" type="presParOf" srcId="{C9D6E5D3-1B96-0241-9869-244442150C96}" destId="{FB8624C7-0B22-8B4D-AE5D-1C83FCBDD261}" srcOrd="1" destOrd="0" presId="urn:microsoft.com/office/officeart/2005/8/layout/list1"/>
    <dgm:cxn modelId="{28161536-F60F-754C-A450-491777D27267}" type="presParOf" srcId="{4314E41B-D325-E14D-A608-32A4025954B0}" destId="{41917F0B-415D-054D-A0C1-7F6C762A777A}" srcOrd="13" destOrd="0" presId="urn:microsoft.com/office/officeart/2005/8/layout/list1"/>
    <dgm:cxn modelId="{6CA0B70C-5216-8A42-9011-FE48A511F611}" type="presParOf" srcId="{4314E41B-D325-E14D-A608-32A4025954B0}" destId="{FAAFA5F2-7B42-C24E-B7D5-EA5446DAD37A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ABB039-B925-184A-A8B9-C4E2CC65BA20}">
      <dsp:nvSpPr>
        <dsp:cNvPr id="0" name=""/>
        <dsp:cNvSpPr/>
      </dsp:nvSpPr>
      <dsp:spPr>
        <a:xfrm>
          <a:off x="0" y="248488"/>
          <a:ext cx="10515600" cy="680400"/>
        </a:xfrm>
        <a:prstGeom prst="rect">
          <a:avLst/>
        </a:pr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33248" rIns="816127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>
              <a:solidFill>
                <a:schemeClr val="tx2"/>
              </a:solidFill>
            </a:rPr>
            <a:t>Nobody trusted empirical research</a:t>
          </a:r>
        </a:p>
      </dsp:txBody>
      <dsp:txXfrm>
        <a:off x="0" y="248488"/>
        <a:ext cx="10515600" cy="680400"/>
      </dsp:txXfrm>
    </dsp:sp>
    <dsp:sp modelId="{FB31D35C-7A97-D34D-BF94-9AC07FB03785}">
      <dsp:nvSpPr>
        <dsp:cNvPr id="0" name=""/>
        <dsp:cNvSpPr/>
      </dsp:nvSpPr>
      <dsp:spPr>
        <a:xfrm>
          <a:off x="525780" y="12328"/>
          <a:ext cx="7360920" cy="4723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What led up to the credibility revolution?</a:t>
          </a:r>
        </a:p>
      </dsp:txBody>
      <dsp:txXfrm>
        <a:off x="548837" y="35385"/>
        <a:ext cx="7314806" cy="426206"/>
      </dsp:txXfrm>
    </dsp:sp>
    <dsp:sp modelId="{4FB65636-687B-F142-9992-936F0A7784B7}">
      <dsp:nvSpPr>
        <dsp:cNvPr id="0" name=""/>
        <dsp:cNvSpPr/>
      </dsp:nvSpPr>
      <dsp:spPr>
        <a:xfrm>
          <a:off x="0" y="1251448"/>
          <a:ext cx="10515600" cy="907200"/>
        </a:xfrm>
        <a:prstGeom prst="rect">
          <a:avLst/>
        </a:pr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33248" rIns="816127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>
              <a:solidFill>
                <a:schemeClr val="tx2"/>
              </a:solidFill>
            </a:rPr>
            <a:t>“Hardly anyone takes data analysis seriously. Or perhaps more accurately, hardly anyone takes anyone else’s data analysis seriously”</a:t>
          </a:r>
        </a:p>
      </dsp:txBody>
      <dsp:txXfrm>
        <a:off x="0" y="1251448"/>
        <a:ext cx="10515600" cy="907200"/>
      </dsp:txXfrm>
    </dsp:sp>
    <dsp:sp modelId="{9A7ACEAE-4107-DF47-AC13-DCEAFF717B10}">
      <dsp:nvSpPr>
        <dsp:cNvPr id="0" name=""/>
        <dsp:cNvSpPr/>
      </dsp:nvSpPr>
      <dsp:spPr>
        <a:xfrm>
          <a:off x="525780" y="1015288"/>
          <a:ext cx="7360920" cy="4723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What went wrong?</a:t>
          </a:r>
        </a:p>
      </dsp:txBody>
      <dsp:txXfrm>
        <a:off x="548837" y="1038345"/>
        <a:ext cx="7314806" cy="426206"/>
      </dsp:txXfrm>
    </dsp:sp>
    <dsp:sp modelId="{4C25947B-9B3C-0F48-A4E6-B41DFE92EC5E}">
      <dsp:nvSpPr>
        <dsp:cNvPr id="0" name=""/>
        <dsp:cNvSpPr/>
      </dsp:nvSpPr>
      <dsp:spPr>
        <a:xfrm>
          <a:off x="0" y="2481208"/>
          <a:ext cx="10515600" cy="680400"/>
        </a:xfrm>
        <a:prstGeom prst="rect">
          <a:avLst/>
        </a:pr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33248" rIns="816127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>
              <a:solidFill>
                <a:schemeClr val="tx2"/>
              </a:solidFill>
            </a:rPr>
            <a:t>People didn’t trust empirical studies unless they were the ones who conducted the research.</a:t>
          </a:r>
        </a:p>
      </dsp:txBody>
      <dsp:txXfrm>
        <a:off x="0" y="2481208"/>
        <a:ext cx="10515600" cy="680400"/>
      </dsp:txXfrm>
    </dsp:sp>
    <dsp:sp modelId="{DFE77FBC-5C17-E946-A21B-122712F379B9}">
      <dsp:nvSpPr>
        <dsp:cNvPr id="0" name=""/>
        <dsp:cNvSpPr/>
      </dsp:nvSpPr>
      <dsp:spPr>
        <a:xfrm>
          <a:off x="525780" y="2245048"/>
          <a:ext cx="7360920" cy="4723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Why did it come about?</a:t>
          </a:r>
        </a:p>
      </dsp:txBody>
      <dsp:txXfrm>
        <a:off x="548837" y="2268105"/>
        <a:ext cx="7314806" cy="426206"/>
      </dsp:txXfrm>
    </dsp:sp>
    <dsp:sp modelId="{FAAFA5F2-7B42-C24E-B7D5-EA5446DAD37A}">
      <dsp:nvSpPr>
        <dsp:cNvPr id="0" name=""/>
        <dsp:cNvSpPr/>
      </dsp:nvSpPr>
      <dsp:spPr>
        <a:xfrm>
          <a:off x="0" y="3484168"/>
          <a:ext cx="10515600" cy="680400"/>
        </a:xfrm>
        <a:prstGeom prst="rect">
          <a:avLst/>
        </a:pr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33248" rIns="816127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>
              <a:solidFill>
                <a:schemeClr val="tx2"/>
              </a:solidFill>
            </a:rPr>
            <a:t>People are skeptical about accepting recommendations resulting from these studies.</a:t>
          </a:r>
        </a:p>
      </dsp:txBody>
      <dsp:txXfrm>
        <a:off x="0" y="3484168"/>
        <a:ext cx="10515600" cy="680400"/>
      </dsp:txXfrm>
    </dsp:sp>
    <dsp:sp modelId="{FB8624C7-0B22-8B4D-AE5D-1C83FCBDD261}">
      <dsp:nvSpPr>
        <dsp:cNvPr id="0" name=""/>
        <dsp:cNvSpPr/>
      </dsp:nvSpPr>
      <dsp:spPr>
        <a:xfrm>
          <a:off x="525780" y="3248008"/>
          <a:ext cx="7360920" cy="4723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Why do we need a Credibility revolution?</a:t>
          </a:r>
        </a:p>
      </dsp:txBody>
      <dsp:txXfrm>
        <a:off x="548837" y="3271065"/>
        <a:ext cx="7314806" cy="4262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61B6D-2B9F-4843-9742-E93548034F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29DB6E-5557-284C-9CD1-A07236AE80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3E2D6-D912-7749-B46C-F059B4717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Gus, Hail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40A74-FB9E-9E4B-A6D2-0C6D9D4BB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29D2B1-FE2D-5445-82A0-238B04D43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9F409-8F45-DA4A-B433-61FB7FE1D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967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843C8-A03D-7A48-A73F-FA7E2AAB1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AD6966-EF41-C349-9E04-4C8AAFE503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F36C3-CD92-2942-A699-5AB6755F1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54572-2FB5-2F4F-A38D-8A6A0AB0B99D}" type="datetimeFigureOut">
              <a:rPr lang="en-US" smtClean="0"/>
              <a:t>10/8/21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C4EEA-BD34-6243-BE19-C6D83D71C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1BEFF-3B37-0041-81C3-93A828EDB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9F409-8F45-DA4A-B433-61FB7FE1D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583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C7C74D-A66E-3345-B38D-17676B40D1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0973FA-6956-3E45-910C-6DD57EF584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C854A8-503C-084B-B9F0-9C85EF155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54572-2FB5-2F4F-A38D-8A6A0AB0B99D}" type="datetimeFigureOut">
              <a:rPr lang="en-US" smtClean="0"/>
              <a:t>10/8/21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30618-7D1E-A549-9744-4E7B22A4F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0B66A2-B9EC-4D4C-9E8B-2316A12AA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9F409-8F45-DA4A-B433-61FB7FE1D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98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2242E-6B7F-724D-BDA4-D97642B68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13FA8-0230-8744-8F90-4ECCAC404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D6FD14-1BC8-534A-AE8B-FDEAFC0DA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54572-2FB5-2F4F-A38D-8A6A0AB0B99D}" type="datetimeFigureOut">
              <a:rPr lang="en-US" smtClean="0"/>
              <a:t>10/8/21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9D71D5-12D6-4B4A-84CA-1B2563B37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7CD2C-D03A-2B49-8219-90B55122D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9F409-8F45-DA4A-B433-61FB7FE1D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956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D1A25-D3DC-874C-A7C7-704480BFA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0E4BE1-BEBE-7D44-8B85-544E189D6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0F368-A97C-A940-8FB0-D4F74BE3D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54572-2FB5-2F4F-A38D-8A6A0AB0B99D}" type="datetimeFigureOut">
              <a:rPr lang="en-US" smtClean="0"/>
              <a:t>10/8/21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8C6C3-DACF-3543-A669-EB7534287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A1E3CE-B848-3D42-A2AC-EB0331ADB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9F409-8F45-DA4A-B433-61FB7FE1D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081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02B3E-8FAB-8043-B07A-3DAC8F065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5E915-64CC-6848-B74D-4C83DE73D5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DDE888-C47C-B94E-8A2B-AEC5D71FFC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11B73B-2215-1544-BA0F-44841D21F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54572-2FB5-2F4F-A38D-8A6A0AB0B99D}" type="datetimeFigureOut">
              <a:rPr lang="en-US" smtClean="0"/>
              <a:t>10/8/21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1BAD3F-02A7-F14B-AA37-58C29711D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AA1D1-BE56-D04A-8DA2-64713D3C2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9F409-8F45-DA4A-B433-61FB7FE1D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852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8E2CE-197D-BF46-98EA-F69837312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9884AC-79F6-7149-93C4-8EB72643BC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815208-BC6E-824D-A1B8-9B2FD20D1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DA1CC8-DF44-DD4C-8FEE-A49EBC490C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38B002-CCBE-9B45-BCCE-87A2CABC73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08A2C9-35A3-2244-B6E5-33D218C1A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54572-2FB5-2F4F-A38D-8A6A0AB0B99D}" type="datetimeFigureOut">
              <a:rPr lang="en-US" smtClean="0"/>
              <a:t>10/8/21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3D3784-E48D-A94E-9581-9F68052BD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DE9F92-24EC-9442-A2C3-0094ADED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9F409-8F45-DA4A-B433-61FB7FE1D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490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47531-347A-D74C-863F-A2486902E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5F9CF1-A401-2448-97E6-B5DC7F448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54572-2FB5-2F4F-A38D-8A6A0AB0B99D}" type="datetimeFigureOut">
              <a:rPr lang="en-US" smtClean="0"/>
              <a:t>10/8/21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EDACC3-F236-FF42-88FB-D05673A7F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F91168-D770-034A-9E7D-1C2BFBB9D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9F409-8F45-DA4A-B433-61FB7FE1D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913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5A9847-6584-9347-A393-6724C2823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54572-2FB5-2F4F-A38D-8A6A0AB0B99D}" type="datetimeFigureOut">
              <a:rPr lang="en-US" smtClean="0"/>
              <a:t>10/8/21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83A532-145F-244E-8795-444A26343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60CDDA-6ED0-8F41-B911-3A3A47760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9F409-8F45-DA4A-B433-61FB7FE1D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635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2FD70-0D32-5F44-9C76-A4D6C3402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F2FE7-AEED-DC44-B187-2E4A2FCC3C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7C8214-BFF4-B545-93C6-A3F358A3E0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F8C8E8-C291-1340-AAC1-8EA08E89E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54572-2FB5-2F4F-A38D-8A6A0AB0B99D}" type="datetimeFigureOut">
              <a:rPr lang="en-US" smtClean="0"/>
              <a:t>10/8/21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34928A-E1F6-154C-925C-E468C347C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A4D28F-77C6-2945-B47A-EE66723DD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9F409-8F45-DA4A-B433-61FB7FE1D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041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7523F-498B-D248-9C95-FE5D5BF05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DAEB74-94B8-7347-875C-88C4802C32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156F66-FDB4-5F48-8800-50D8E8ADAF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20D7D7-7917-E947-AD0A-0F8F160A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54572-2FB5-2F4F-A38D-8A6A0AB0B99D}" type="datetimeFigureOut">
              <a:rPr lang="en-US" smtClean="0"/>
              <a:t>10/8/21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B3816F-D9FE-F64D-9AC4-332BB9642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5AE3BE-78B1-9848-A68D-6FB7267A7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9F409-8F45-DA4A-B433-61FB7FE1D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445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A153CD-D59E-BD4F-B6AB-9F16CC7F3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F1821F-0144-8C43-83C6-57309E4D8D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81656-B599-CA44-B47F-7B95F5548B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54572-2FB5-2F4F-A38D-8A6A0AB0B99D}" type="datetimeFigureOut">
              <a:rPr lang="en-US" smtClean="0"/>
              <a:t>10/8/21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5BACD-3E0F-E44C-A79A-A2237AEC39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FF8260-8C9E-734B-9D81-4BA6BF7F39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9F409-8F45-DA4A-B433-61FB7FE1D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41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8F0D38F-F1CF-E74C-AACE-3CBA417A78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8" y="1120676"/>
            <a:ext cx="9422719" cy="2308324"/>
          </a:xfrm>
        </p:spPr>
        <p:txBody>
          <a:bodyPr>
            <a:normAutofit/>
          </a:bodyPr>
          <a:lstStyle/>
          <a:p>
            <a:pPr algn="l"/>
            <a:r>
              <a:rPr lang="en-US" sz="5000" b="1">
                <a:solidFill>
                  <a:schemeClr val="bg1"/>
                </a:solidFill>
              </a:rPr>
              <a:t>The Credibility “Revolution”            in Economics: </a:t>
            </a:r>
            <a:br>
              <a:rPr lang="en-US" sz="5000" b="1">
                <a:solidFill>
                  <a:schemeClr val="bg1"/>
                </a:solidFill>
              </a:rPr>
            </a:br>
            <a:r>
              <a:rPr lang="en-US" sz="2800" b="1">
                <a:solidFill>
                  <a:schemeClr val="bg1"/>
                </a:solidFill>
              </a:rPr>
              <a:t>Context and Why?</a:t>
            </a:r>
            <a:endParaRPr lang="en-US" sz="5000" b="1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45C0BB-DCC6-4B49-A996-4123C50B48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5024" y="3809999"/>
            <a:ext cx="7025753" cy="1012778"/>
          </a:xfrm>
        </p:spPr>
        <p:txBody>
          <a:bodyPr>
            <a:norm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</a:rPr>
              <a:t>By: Hail</a:t>
            </a:r>
          </a:p>
          <a:p>
            <a:pPr algn="l"/>
            <a:r>
              <a:rPr lang="en-US" sz="2000">
                <a:solidFill>
                  <a:schemeClr val="bg1"/>
                </a:solidFill>
              </a:rPr>
              <a:t>Slide Design: Gus</a:t>
            </a:r>
          </a:p>
        </p:txBody>
      </p:sp>
    </p:spTree>
    <p:extLst>
      <p:ext uri="{BB962C8B-B14F-4D97-AF65-F5344CB8AC3E}">
        <p14:creationId xmlns:p14="http://schemas.microsoft.com/office/powerpoint/2010/main" val="1396904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103A07-0B7C-C644-8B14-E6C92823C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en-US" sz="3700">
                <a:solidFill>
                  <a:schemeClr val="bg1"/>
                </a:solidFill>
              </a:rPr>
              <a:t>“Using the results of randomized controlled trials”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84271-972E-5B4E-9FD9-F1E9C6BE6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You cannot reasonably make predictions in areas in which you have not conducted research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Cannot make recommendations for men and women when only men took part in the study</a:t>
            </a:r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5113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103A07-0B7C-C644-8B14-E6C92823C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en-US" sz="3700">
                <a:solidFill>
                  <a:schemeClr val="bg1"/>
                </a:solidFill>
              </a:rPr>
              <a:t>The quality and credibility of empirical work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84271-972E-5B4E-9FD9-F1E9C6BE6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Good research design is moving to the forefront of economics due to more and better data</a:t>
            </a:r>
          </a:p>
          <a:p>
            <a:r>
              <a:rPr lang="en-US" dirty="0">
                <a:solidFill>
                  <a:schemeClr val="bg1"/>
                </a:solidFill>
              </a:rPr>
              <a:t>Important to distinguish correlation and causation</a:t>
            </a:r>
          </a:p>
          <a:p>
            <a:r>
              <a:rPr lang="en-US" dirty="0">
                <a:solidFill>
                  <a:schemeClr val="bg1"/>
                </a:solidFill>
              </a:rPr>
              <a:t>Economic works are now research based, rather than theory based</a:t>
            </a:r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4672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103A07-0B7C-C644-8B14-E6C92823C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“economics had a cleverness problem“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84271-972E-5B4E-9FD9-F1E9C6BE6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People were looking for accidents to find case studies on what would happen if the accident was on purpose</a:t>
            </a:r>
          </a:p>
          <a:p>
            <a:r>
              <a:rPr lang="en-US">
                <a:solidFill>
                  <a:schemeClr val="bg1"/>
                </a:solidFill>
              </a:rPr>
              <a:t>What if everyone was so busy being clever and out-doing each other, that no one did any meaningful work?</a:t>
            </a:r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69570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103A07-0B7C-C644-8B14-E6C92823C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Clean identification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84271-972E-5B4E-9FD9-F1E9C6BE6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“a situation in which it’s easy to discern the causal forces in play”</a:t>
            </a:r>
          </a:p>
          <a:p>
            <a:pPr lvl="1"/>
            <a:r>
              <a:rPr lang="en-US">
                <a:solidFill>
                  <a:schemeClr val="bg1"/>
                </a:solidFill>
              </a:rPr>
              <a:t>Sumo wrestling</a:t>
            </a:r>
          </a:p>
          <a:p>
            <a:pPr lvl="1"/>
            <a:r>
              <a:rPr lang="en-US">
                <a:solidFill>
                  <a:schemeClr val="bg1"/>
                </a:solidFill>
              </a:rPr>
              <a:t>Real estate</a:t>
            </a:r>
          </a:p>
          <a:p>
            <a:pPr lvl="1"/>
            <a:r>
              <a:rPr lang="en-US">
                <a:solidFill>
                  <a:schemeClr val="bg1"/>
                </a:solidFill>
              </a:rPr>
              <a:t>Who at the cookies in the cookie jar?</a:t>
            </a:r>
          </a:p>
          <a:p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719972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56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6429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CF5E676-CA04-4CED-9F1E-5026ED66E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BA9E676-A8FC-4C2F-8D78-C13ED8ABD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ECD79B5-5FC5-495F-BFD6-346C16E78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C1D3151-5F97-4860-B56C-C98BD62CC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2D9D048-3063-435A-8C23-26C1907E9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DE96824-E506-4448-8704-5EC7BF7BC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20315" y="727769"/>
            <a:ext cx="8751370" cy="540246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166C492-400E-BD42-BC3F-CB5F1687A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534" y="1344304"/>
            <a:ext cx="7451678" cy="28437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Questions </a:t>
            </a:r>
            <a:r>
              <a:rPr lang="en-US" sz="5400" u="sng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for</a:t>
            </a:r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the audience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6C541AE-9B02-44C0-B8C6-B2DEA7ED3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633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103A07-0B7C-C644-8B14-E6C92823C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Questions 1/2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84271-972E-5B4E-9FD9-F1E9C6BE6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Dr Dewey: What is your favorite synonym for “important”?</a:t>
            </a:r>
          </a:p>
          <a:p>
            <a:r>
              <a:rPr lang="en-US" dirty="0">
                <a:solidFill>
                  <a:schemeClr val="bg1"/>
                </a:solidFill>
              </a:rPr>
              <a:t>Jake: How are you, really?</a:t>
            </a:r>
          </a:p>
          <a:p>
            <a:r>
              <a:rPr lang="en-US" dirty="0">
                <a:solidFill>
                  <a:schemeClr val="bg1"/>
                </a:solidFill>
              </a:rPr>
              <a:t>Nicole: If you could only eat one color food for the rest of your life, what color food would you eat?</a:t>
            </a:r>
          </a:p>
          <a:p>
            <a:r>
              <a:rPr lang="en-US" dirty="0">
                <a:solidFill>
                  <a:schemeClr val="bg1"/>
                </a:solidFill>
              </a:rPr>
              <a:t>Maverick: Do you feel safe at home?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220050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103A07-0B7C-C644-8B14-E6C92823C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Questions 2/2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84271-972E-5B4E-9FD9-F1E9C6BE6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Graham: What is your favorite shape and why?</a:t>
            </a:r>
          </a:p>
          <a:p>
            <a:r>
              <a:rPr lang="en-US" dirty="0">
                <a:solidFill>
                  <a:schemeClr val="bg1"/>
                </a:solidFill>
              </a:rPr>
              <a:t>Kori: </a:t>
            </a:r>
            <a:r>
              <a:rPr lang="en-US">
                <a:solidFill>
                  <a:schemeClr val="bg1"/>
                </a:solidFill>
              </a:rPr>
              <a:t>What are you trying to prove to yourself</a:t>
            </a:r>
            <a:r>
              <a:rPr lang="en-US" dirty="0">
                <a:solidFill>
                  <a:schemeClr val="bg1"/>
                </a:solidFill>
              </a:rPr>
              <a:t>?</a:t>
            </a:r>
          </a:p>
          <a:p>
            <a:r>
              <a:rPr lang="en-US" dirty="0">
                <a:solidFill>
                  <a:schemeClr val="bg1"/>
                </a:solidFill>
              </a:rPr>
              <a:t>Logan: What’s the last thing you lied to your mother about?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402685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8F0D38F-F1CF-E74C-AACE-3CBA417A78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8" y="1120676"/>
            <a:ext cx="9422719" cy="2308324"/>
          </a:xfrm>
        </p:spPr>
        <p:txBody>
          <a:bodyPr>
            <a:normAutofit/>
          </a:bodyPr>
          <a:lstStyle/>
          <a:p>
            <a:pPr algn="l"/>
            <a:r>
              <a:rPr lang="en-US" sz="5000" b="1">
                <a:solidFill>
                  <a:schemeClr val="bg1"/>
                </a:solidFill>
              </a:rPr>
              <a:t>The Credibility “Revolution”            in Economics: </a:t>
            </a:r>
            <a:br>
              <a:rPr lang="en-US" sz="5000" b="1">
                <a:solidFill>
                  <a:schemeClr val="bg1"/>
                </a:solidFill>
              </a:rPr>
            </a:br>
            <a:r>
              <a:rPr lang="en-US" sz="2800" b="1">
                <a:solidFill>
                  <a:schemeClr val="bg1"/>
                </a:solidFill>
              </a:rPr>
              <a:t>Context and Why?</a:t>
            </a:r>
            <a:endParaRPr lang="en-US" sz="5000" b="1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45C0BB-DCC6-4B49-A996-4123C50B48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5024" y="3809999"/>
            <a:ext cx="7025753" cy="1012778"/>
          </a:xfrm>
        </p:spPr>
        <p:txBody>
          <a:bodyPr>
            <a:norm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</a:rPr>
              <a:t>By: Hail</a:t>
            </a:r>
          </a:p>
          <a:p>
            <a:pPr algn="l"/>
            <a:r>
              <a:rPr lang="en-US" sz="2000">
                <a:solidFill>
                  <a:schemeClr val="bg1"/>
                </a:solidFill>
              </a:rPr>
              <a:t>Slide Design: Gus</a:t>
            </a:r>
          </a:p>
        </p:txBody>
      </p:sp>
    </p:spTree>
    <p:extLst>
      <p:ext uri="{BB962C8B-B14F-4D97-AF65-F5344CB8AC3E}">
        <p14:creationId xmlns:p14="http://schemas.microsoft.com/office/powerpoint/2010/main" val="4196732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56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6429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CF5E676-CA04-4CED-9F1E-5026ED66E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BA9E676-A8FC-4C2F-8D78-C13ED8ABD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ECD79B5-5FC5-495F-BFD6-346C16E78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C1D3151-5F97-4860-B56C-C98BD62CC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2D9D048-3063-435A-8C23-26C1907E9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DE96824-E506-4448-8704-5EC7BF7BC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20315" y="727769"/>
            <a:ext cx="8751370" cy="540246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166C492-400E-BD42-BC3F-CB5F1687A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534" y="1344304"/>
            <a:ext cx="7451678" cy="28437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What is the Credibility Revolution?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6C541AE-9B02-44C0-B8C6-B2DEA7ED3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568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103A07-0B7C-C644-8B14-E6C92823C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en-US" sz="3700" dirty="0">
                <a:solidFill>
                  <a:schemeClr val="bg1"/>
                </a:solidFill>
              </a:rPr>
              <a:t>What is it?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84271-972E-5B4E-9FD9-F1E9C6BE6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Focus on the quality of empirical research designs.</a:t>
            </a:r>
          </a:p>
          <a:p>
            <a:r>
              <a:rPr lang="en-US" dirty="0">
                <a:solidFill>
                  <a:schemeClr val="bg1"/>
                </a:solidFill>
              </a:rPr>
              <a:t>Holds studies accountable for their claims by testing to make sure the data analysis is sound.</a:t>
            </a:r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38683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103A07-0B7C-C644-8B14-E6C92823C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en-US" sz="3700">
                <a:solidFill>
                  <a:schemeClr val="bg1"/>
                </a:solidFill>
              </a:rPr>
              <a:t>What is it, really?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84271-972E-5B4E-9FD9-F1E9C6BE6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Era of empirical research being accepted or challenged.</a:t>
            </a:r>
          </a:p>
          <a:p>
            <a:r>
              <a:rPr lang="en-US" dirty="0">
                <a:solidFill>
                  <a:schemeClr val="bg1"/>
                </a:solidFill>
              </a:rPr>
              <a:t>Researchers becoming more careful to make conclusions that people will believe</a:t>
            </a:r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90115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103A07-0B7C-C644-8B14-E6C92823C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Background</a:t>
            </a:r>
          </a:p>
        </p:txBody>
      </p:sp>
      <p:sp>
        <p:nvSpPr>
          <p:cNvPr id="49" name="sketchy line">
            <a:extLst>
              <a:ext uri="{FF2B5EF4-FFF2-40B4-BE49-F238E27FC236}">
                <a16:creationId xmlns:a16="http://schemas.microsoft.com/office/drawing/2014/main" id="{7E2BE7F7-CA89-4002-ACCE-A478AEA24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" y="1681544"/>
            <a:ext cx="9692640" cy="18288"/>
          </a:xfrm>
          <a:custGeom>
            <a:avLst/>
            <a:gdLst>
              <a:gd name="connsiteX0" fmla="*/ 0 w 9692640"/>
              <a:gd name="connsiteY0" fmla="*/ 0 h 18288"/>
              <a:gd name="connsiteX1" fmla="*/ 401552 w 9692640"/>
              <a:gd name="connsiteY1" fmla="*/ 0 h 18288"/>
              <a:gd name="connsiteX2" fmla="*/ 996957 w 9692640"/>
              <a:gd name="connsiteY2" fmla="*/ 0 h 18288"/>
              <a:gd name="connsiteX3" fmla="*/ 1398509 w 9692640"/>
              <a:gd name="connsiteY3" fmla="*/ 0 h 18288"/>
              <a:gd name="connsiteX4" fmla="*/ 2090841 w 9692640"/>
              <a:gd name="connsiteY4" fmla="*/ 0 h 18288"/>
              <a:gd name="connsiteX5" fmla="*/ 2686246 w 9692640"/>
              <a:gd name="connsiteY5" fmla="*/ 0 h 18288"/>
              <a:gd name="connsiteX6" fmla="*/ 3475504 w 9692640"/>
              <a:gd name="connsiteY6" fmla="*/ 0 h 18288"/>
              <a:gd name="connsiteX7" fmla="*/ 4361688 w 9692640"/>
              <a:gd name="connsiteY7" fmla="*/ 0 h 18288"/>
              <a:gd name="connsiteX8" fmla="*/ 5054019 w 9692640"/>
              <a:gd name="connsiteY8" fmla="*/ 0 h 18288"/>
              <a:gd name="connsiteX9" fmla="*/ 5940204 w 9692640"/>
              <a:gd name="connsiteY9" fmla="*/ 0 h 18288"/>
              <a:gd name="connsiteX10" fmla="*/ 6632535 w 9692640"/>
              <a:gd name="connsiteY10" fmla="*/ 0 h 18288"/>
              <a:gd name="connsiteX11" fmla="*/ 7034087 w 9692640"/>
              <a:gd name="connsiteY11" fmla="*/ 0 h 18288"/>
              <a:gd name="connsiteX12" fmla="*/ 7532566 w 9692640"/>
              <a:gd name="connsiteY12" fmla="*/ 0 h 18288"/>
              <a:gd name="connsiteX13" fmla="*/ 8418750 w 9692640"/>
              <a:gd name="connsiteY13" fmla="*/ 0 h 18288"/>
              <a:gd name="connsiteX14" fmla="*/ 9692640 w 9692640"/>
              <a:gd name="connsiteY14" fmla="*/ 0 h 18288"/>
              <a:gd name="connsiteX15" fmla="*/ 9692640 w 9692640"/>
              <a:gd name="connsiteY15" fmla="*/ 18288 h 18288"/>
              <a:gd name="connsiteX16" fmla="*/ 9000309 w 9692640"/>
              <a:gd name="connsiteY16" fmla="*/ 18288 h 18288"/>
              <a:gd name="connsiteX17" fmla="*/ 8307977 w 9692640"/>
              <a:gd name="connsiteY17" fmla="*/ 18288 h 18288"/>
              <a:gd name="connsiteX18" fmla="*/ 7712572 w 9692640"/>
              <a:gd name="connsiteY18" fmla="*/ 18288 h 18288"/>
              <a:gd name="connsiteX19" fmla="*/ 7214093 w 9692640"/>
              <a:gd name="connsiteY19" fmla="*/ 18288 h 18288"/>
              <a:gd name="connsiteX20" fmla="*/ 6327909 w 9692640"/>
              <a:gd name="connsiteY20" fmla="*/ 18288 h 18288"/>
              <a:gd name="connsiteX21" fmla="*/ 5635578 w 9692640"/>
              <a:gd name="connsiteY21" fmla="*/ 18288 h 18288"/>
              <a:gd name="connsiteX22" fmla="*/ 4846320 w 9692640"/>
              <a:gd name="connsiteY22" fmla="*/ 18288 h 18288"/>
              <a:gd name="connsiteX23" fmla="*/ 4444768 w 9692640"/>
              <a:gd name="connsiteY23" fmla="*/ 18288 h 18288"/>
              <a:gd name="connsiteX24" fmla="*/ 3946289 w 9692640"/>
              <a:gd name="connsiteY24" fmla="*/ 18288 h 18288"/>
              <a:gd name="connsiteX25" fmla="*/ 3253958 w 9692640"/>
              <a:gd name="connsiteY25" fmla="*/ 18288 h 18288"/>
              <a:gd name="connsiteX26" fmla="*/ 2464700 w 9692640"/>
              <a:gd name="connsiteY26" fmla="*/ 18288 h 18288"/>
              <a:gd name="connsiteX27" fmla="*/ 2063148 w 9692640"/>
              <a:gd name="connsiteY27" fmla="*/ 18288 h 18288"/>
              <a:gd name="connsiteX28" fmla="*/ 1661595 w 9692640"/>
              <a:gd name="connsiteY28" fmla="*/ 18288 h 18288"/>
              <a:gd name="connsiteX29" fmla="*/ 969264 w 9692640"/>
              <a:gd name="connsiteY29" fmla="*/ 18288 h 18288"/>
              <a:gd name="connsiteX30" fmla="*/ 0 w 9692640"/>
              <a:gd name="connsiteY30" fmla="*/ 18288 h 18288"/>
              <a:gd name="connsiteX31" fmla="*/ 0 w 9692640"/>
              <a:gd name="connsiteY3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692640" h="18288" fill="none" extrusionOk="0">
                <a:moveTo>
                  <a:pt x="0" y="0"/>
                </a:moveTo>
                <a:cubicBezTo>
                  <a:pt x="142992" y="4732"/>
                  <a:pt x="265909" y="-3365"/>
                  <a:pt x="401552" y="0"/>
                </a:cubicBezTo>
                <a:cubicBezTo>
                  <a:pt x="537195" y="3365"/>
                  <a:pt x="738153" y="6482"/>
                  <a:pt x="996957" y="0"/>
                </a:cubicBezTo>
                <a:cubicBezTo>
                  <a:pt x="1255762" y="-6482"/>
                  <a:pt x="1280511" y="12509"/>
                  <a:pt x="1398509" y="0"/>
                </a:cubicBezTo>
                <a:cubicBezTo>
                  <a:pt x="1516507" y="-12509"/>
                  <a:pt x="1782573" y="-31523"/>
                  <a:pt x="2090841" y="0"/>
                </a:cubicBezTo>
                <a:cubicBezTo>
                  <a:pt x="2399109" y="31523"/>
                  <a:pt x="2488380" y="26286"/>
                  <a:pt x="2686246" y="0"/>
                </a:cubicBezTo>
                <a:cubicBezTo>
                  <a:pt x="2884112" y="-26286"/>
                  <a:pt x="3186024" y="-14734"/>
                  <a:pt x="3475504" y="0"/>
                </a:cubicBezTo>
                <a:cubicBezTo>
                  <a:pt x="3764984" y="14734"/>
                  <a:pt x="4053017" y="43292"/>
                  <a:pt x="4361688" y="0"/>
                </a:cubicBezTo>
                <a:cubicBezTo>
                  <a:pt x="4670359" y="-43292"/>
                  <a:pt x="4736164" y="-729"/>
                  <a:pt x="5054019" y="0"/>
                </a:cubicBezTo>
                <a:cubicBezTo>
                  <a:pt x="5371874" y="729"/>
                  <a:pt x="5543528" y="-22963"/>
                  <a:pt x="5940204" y="0"/>
                </a:cubicBezTo>
                <a:cubicBezTo>
                  <a:pt x="6336881" y="22963"/>
                  <a:pt x="6423838" y="6469"/>
                  <a:pt x="6632535" y="0"/>
                </a:cubicBezTo>
                <a:cubicBezTo>
                  <a:pt x="6841232" y="-6469"/>
                  <a:pt x="6852819" y="17036"/>
                  <a:pt x="7034087" y="0"/>
                </a:cubicBezTo>
                <a:cubicBezTo>
                  <a:pt x="7215355" y="-17036"/>
                  <a:pt x="7313136" y="11151"/>
                  <a:pt x="7532566" y="0"/>
                </a:cubicBezTo>
                <a:cubicBezTo>
                  <a:pt x="7751996" y="-11151"/>
                  <a:pt x="8015001" y="25614"/>
                  <a:pt x="8418750" y="0"/>
                </a:cubicBezTo>
                <a:cubicBezTo>
                  <a:pt x="8822499" y="-25614"/>
                  <a:pt x="9163239" y="48603"/>
                  <a:pt x="9692640" y="0"/>
                </a:cubicBezTo>
                <a:cubicBezTo>
                  <a:pt x="9691955" y="4437"/>
                  <a:pt x="9693170" y="10717"/>
                  <a:pt x="9692640" y="18288"/>
                </a:cubicBezTo>
                <a:cubicBezTo>
                  <a:pt x="9545125" y="42172"/>
                  <a:pt x="9164259" y="6706"/>
                  <a:pt x="9000309" y="18288"/>
                </a:cubicBezTo>
                <a:cubicBezTo>
                  <a:pt x="8836359" y="29870"/>
                  <a:pt x="8521035" y="-14108"/>
                  <a:pt x="8307977" y="18288"/>
                </a:cubicBezTo>
                <a:cubicBezTo>
                  <a:pt x="8094919" y="50684"/>
                  <a:pt x="7881757" y="11235"/>
                  <a:pt x="7712572" y="18288"/>
                </a:cubicBezTo>
                <a:cubicBezTo>
                  <a:pt x="7543387" y="25341"/>
                  <a:pt x="7358861" y="20625"/>
                  <a:pt x="7214093" y="18288"/>
                </a:cubicBezTo>
                <a:cubicBezTo>
                  <a:pt x="7069325" y="15951"/>
                  <a:pt x="6523705" y="52160"/>
                  <a:pt x="6327909" y="18288"/>
                </a:cubicBezTo>
                <a:cubicBezTo>
                  <a:pt x="6132113" y="-15584"/>
                  <a:pt x="5923847" y="21204"/>
                  <a:pt x="5635578" y="18288"/>
                </a:cubicBezTo>
                <a:cubicBezTo>
                  <a:pt x="5347309" y="15372"/>
                  <a:pt x="5114749" y="50642"/>
                  <a:pt x="4846320" y="18288"/>
                </a:cubicBezTo>
                <a:cubicBezTo>
                  <a:pt x="4577891" y="-14066"/>
                  <a:pt x="4576701" y="1487"/>
                  <a:pt x="4444768" y="18288"/>
                </a:cubicBezTo>
                <a:cubicBezTo>
                  <a:pt x="4312835" y="35089"/>
                  <a:pt x="4112575" y="15158"/>
                  <a:pt x="3946289" y="18288"/>
                </a:cubicBezTo>
                <a:cubicBezTo>
                  <a:pt x="3780003" y="21418"/>
                  <a:pt x="3396009" y="18797"/>
                  <a:pt x="3253958" y="18288"/>
                </a:cubicBezTo>
                <a:cubicBezTo>
                  <a:pt x="3111907" y="17779"/>
                  <a:pt x="2760272" y="57223"/>
                  <a:pt x="2464700" y="18288"/>
                </a:cubicBezTo>
                <a:cubicBezTo>
                  <a:pt x="2169128" y="-20647"/>
                  <a:pt x="2232262" y="7960"/>
                  <a:pt x="2063148" y="18288"/>
                </a:cubicBezTo>
                <a:cubicBezTo>
                  <a:pt x="1894034" y="28616"/>
                  <a:pt x="1799338" y="3019"/>
                  <a:pt x="1661595" y="18288"/>
                </a:cubicBezTo>
                <a:cubicBezTo>
                  <a:pt x="1523852" y="33557"/>
                  <a:pt x="1113928" y="-4352"/>
                  <a:pt x="969264" y="18288"/>
                </a:cubicBezTo>
                <a:cubicBezTo>
                  <a:pt x="824600" y="40928"/>
                  <a:pt x="356149" y="-3128"/>
                  <a:pt x="0" y="18288"/>
                </a:cubicBezTo>
                <a:cubicBezTo>
                  <a:pt x="-540" y="12521"/>
                  <a:pt x="894" y="7749"/>
                  <a:pt x="0" y="0"/>
                </a:cubicBezTo>
                <a:close/>
              </a:path>
              <a:path w="9692640" h="18288" stroke="0" extrusionOk="0">
                <a:moveTo>
                  <a:pt x="0" y="0"/>
                </a:moveTo>
                <a:cubicBezTo>
                  <a:pt x="162642" y="3864"/>
                  <a:pt x="346119" y="-18364"/>
                  <a:pt x="498479" y="0"/>
                </a:cubicBezTo>
                <a:cubicBezTo>
                  <a:pt x="650839" y="18364"/>
                  <a:pt x="712065" y="-9389"/>
                  <a:pt x="900031" y="0"/>
                </a:cubicBezTo>
                <a:cubicBezTo>
                  <a:pt x="1087997" y="9389"/>
                  <a:pt x="1177291" y="3685"/>
                  <a:pt x="1398509" y="0"/>
                </a:cubicBezTo>
                <a:cubicBezTo>
                  <a:pt x="1619727" y="-3685"/>
                  <a:pt x="1874008" y="-8897"/>
                  <a:pt x="2090841" y="0"/>
                </a:cubicBezTo>
                <a:cubicBezTo>
                  <a:pt x="2307674" y="8897"/>
                  <a:pt x="2573432" y="-313"/>
                  <a:pt x="2880099" y="0"/>
                </a:cubicBezTo>
                <a:cubicBezTo>
                  <a:pt x="3186766" y="313"/>
                  <a:pt x="3422577" y="10664"/>
                  <a:pt x="3766283" y="0"/>
                </a:cubicBezTo>
                <a:cubicBezTo>
                  <a:pt x="4109989" y="-10664"/>
                  <a:pt x="4342683" y="-32873"/>
                  <a:pt x="4652467" y="0"/>
                </a:cubicBezTo>
                <a:cubicBezTo>
                  <a:pt x="4962251" y="32873"/>
                  <a:pt x="5122120" y="29155"/>
                  <a:pt x="5247872" y="0"/>
                </a:cubicBezTo>
                <a:cubicBezTo>
                  <a:pt x="5373625" y="-29155"/>
                  <a:pt x="5749491" y="1706"/>
                  <a:pt x="6037130" y="0"/>
                </a:cubicBezTo>
                <a:cubicBezTo>
                  <a:pt x="6324769" y="-1706"/>
                  <a:pt x="6531407" y="1172"/>
                  <a:pt x="6729461" y="0"/>
                </a:cubicBezTo>
                <a:cubicBezTo>
                  <a:pt x="6927515" y="-1172"/>
                  <a:pt x="7096794" y="-1520"/>
                  <a:pt x="7324867" y="0"/>
                </a:cubicBezTo>
                <a:cubicBezTo>
                  <a:pt x="7552940" y="1520"/>
                  <a:pt x="7878827" y="-17110"/>
                  <a:pt x="8114124" y="0"/>
                </a:cubicBezTo>
                <a:cubicBezTo>
                  <a:pt x="8349421" y="17110"/>
                  <a:pt x="8334208" y="15114"/>
                  <a:pt x="8515677" y="0"/>
                </a:cubicBezTo>
                <a:cubicBezTo>
                  <a:pt x="8697146" y="-15114"/>
                  <a:pt x="9236164" y="22466"/>
                  <a:pt x="9692640" y="0"/>
                </a:cubicBezTo>
                <a:cubicBezTo>
                  <a:pt x="9692735" y="8251"/>
                  <a:pt x="9692514" y="12333"/>
                  <a:pt x="9692640" y="18288"/>
                </a:cubicBezTo>
                <a:cubicBezTo>
                  <a:pt x="9410102" y="47398"/>
                  <a:pt x="9172773" y="7109"/>
                  <a:pt x="9000309" y="18288"/>
                </a:cubicBezTo>
                <a:cubicBezTo>
                  <a:pt x="8827845" y="29467"/>
                  <a:pt x="8713608" y="28372"/>
                  <a:pt x="8501830" y="18288"/>
                </a:cubicBezTo>
                <a:cubicBezTo>
                  <a:pt x="8290052" y="8204"/>
                  <a:pt x="7893416" y="3561"/>
                  <a:pt x="7712572" y="18288"/>
                </a:cubicBezTo>
                <a:cubicBezTo>
                  <a:pt x="7531728" y="33015"/>
                  <a:pt x="7480716" y="17052"/>
                  <a:pt x="7311020" y="18288"/>
                </a:cubicBezTo>
                <a:cubicBezTo>
                  <a:pt x="7141324" y="19524"/>
                  <a:pt x="6962706" y="15975"/>
                  <a:pt x="6618688" y="18288"/>
                </a:cubicBezTo>
                <a:cubicBezTo>
                  <a:pt x="6274670" y="20601"/>
                  <a:pt x="6230664" y="-1692"/>
                  <a:pt x="6120210" y="18288"/>
                </a:cubicBezTo>
                <a:cubicBezTo>
                  <a:pt x="6009756" y="38268"/>
                  <a:pt x="5442516" y="28115"/>
                  <a:pt x="5234026" y="18288"/>
                </a:cubicBezTo>
                <a:cubicBezTo>
                  <a:pt x="5025536" y="8461"/>
                  <a:pt x="4953693" y="18182"/>
                  <a:pt x="4832473" y="18288"/>
                </a:cubicBezTo>
                <a:cubicBezTo>
                  <a:pt x="4711253" y="18394"/>
                  <a:pt x="4414565" y="-11251"/>
                  <a:pt x="4140142" y="18288"/>
                </a:cubicBezTo>
                <a:cubicBezTo>
                  <a:pt x="3865719" y="47827"/>
                  <a:pt x="3819081" y="16772"/>
                  <a:pt x="3738590" y="18288"/>
                </a:cubicBezTo>
                <a:cubicBezTo>
                  <a:pt x="3658099" y="19804"/>
                  <a:pt x="3427576" y="1385"/>
                  <a:pt x="3240111" y="18288"/>
                </a:cubicBezTo>
                <a:cubicBezTo>
                  <a:pt x="3052646" y="35191"/>
                  <a:pt x="2749652" y="-13914"/>
                  <a:pt x="2450853" y="18288"/>
                </a:cubicBezTo>
                <a:cubicBezTo>
                  <a:pt x="2152054" y="50490"/>
                  <a:pt x="1928331" y="61101"/>
                  <a:pt x="1564669" y="18288"/>
                </a:cubicBezTo>
                <a:cubicBezTo>
                  <a:pt x="1201007" y="-24525"/>
                  <a:pt x="1217828" y="-275"/>
                  <a:pt x="1066190" y="18288"/>
                </a:cubicBezTo>
                <a:cubicBezTo>
                  <a:pt x="914552" y="36851"/>
                  <a:pt x="418290" y="-14785"/>
                  <a:pt x="0" y="18288"/>
                </a:cubicBezTo>
                <a:cubicBezTo>
                  <a:pt x="641" y="14236"/>
                  <a:pt x="889" y="755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5" name="Content Placeholder 2">
            <a:extLst>
              <a:ext uri="{FF2B5EF4-FFF2-40B4-BE49-F238E27FC236}">
                <a16:creationId xmlns:a16="http://schemas.microsoft.com/office/drawing/2014/main" id="{AB3BDA00-1E69-4656-B3C0-B65BC9E2A9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9828199"/>
              </p:ext>
            </p:extLst>
          </p:nvPr>
        </p:nvGraphicFramePr>
        <p:xfrm>
          <a:off x="838200" y="2004446"/>
          <a:ext cx="10515600" cy="41768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128786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103A07-0B7C-C644-8B14-E6C92823C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en-US" sz="3700">
                <a:solidFill>
                  <a:schemeClr val="bg1"/>
                </a:solidFill>
              </a:rPr>
              <a:t>Sensitivity Analysis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84271-972E-5B4E-9FD9-F1E9C6BE6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How sensitive the results are to small changes in parameters</a:t>
            </a:r>
          </a:p>
          <a:p>
            <a:r>
              <a:rPr lang="en-US" dirty="0">
                <a:solidFill>
                  <a:schemeClr val="bg1"/>
                </a:solidFill>
              </a:rPr>
              <a:t>Does changing the parameters change the recommendation?</a:t>
            </a:r>
          </a:p>
          <a:p>
            <a:r>
              <a:rPr lang="en-US" dirty="0">
                <a:solidFill>
                  <a:schemeClr val="bg1"/>
                </a:solidFill>
              </a:rPr>
              <a:t>This impacts the confidence we have in our results</a:t>
            </a:r>
          </a:p>
          <a:p>
            <a:r>
              <a:rPr lang="en-US" dirty="0">
                <a:solidFill>
                  <a:schemeClr val="bg1"/>
                </a:solidFill>
              </a:rPr>
              <a:t>People found that studies on the same topics often reported opposite findings, frequently only differentiated by the author’s assumptions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95167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103A07-0B7C-C644-8B14-E6C92823C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en-US" sz="3700">
                <a:solidFill>
                  <a:schemeClr val="bg1"/>
                </a:solidFill>
              </a:rPr>
              <a:t>Structural Economic Parameters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84271-972E-5B4E-9FD9-F1E9C6BE6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In econ there’s a set framework to work on an analysis</a:t>
            </a:r>
          </a:p>
          <a:p>
            <a:pPr lvl="1"/>
            <a:r>
              <a:rPr lang="en-US">
                <a:solidFill>
                  <a:schemeClr val="bg1"/>
                </a:solidFill>
              </a:rPr>
              <a:t>Elasticity</a:t>
            </a:r>
          </a:p>
          <a:p>
            <a:pPr lvl="1"/>
            <a:r>
              <a:rPr lang="en-US">
                <a:solidFill>
                  <a:schemeClr val="bg1"/>
                </a:solidFill>
              </a:rPr>
              <a:t>Other things that sounded smart</a:t>
            </a:r>
          </a:p>
          <a:p>
            <a:pPr lvl="1"/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In data analysis, that framework is not as clearly defined</a:t>
            </a:r>
          </a:p>
          <a:p>
            <a:pPr lvl="1"/>
            <a:r>
              <a:rPr lang="en-US">
                <a:solidFill>
                  <a:schemeClr val="bg1"/>
                </a:solidFill>
              </a:rPr>
              <a:t>This makes it harder to peer review</a:t>
            </a:r>
          </a:p>
          <a:p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80009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103A07-0B7C-C644-8B14-E6C92823C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en-US" sz="3700">
                <a:solidFill>
                  <a:schemeClr val="bg1"/>
                </a:solidFill>
              </a:rPr>
              <a:t>Limitations of Economic Studies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84271-972E-5B4E-9FD9-F1E9C6BE6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Powerful method for deriving defensible results</a:t>
            </a:r>
          </a:p>
          <a:p>
            <a:r>
              <a:rPr lang="en-US">
                <a:solidFill>
                  <a:schemeClr val="bg1"/>
                </a:solidFill>
              </a:rPr>
              <a:t>However, experiments are:</a:t>
            </a:r>
          </a:p>
          <a:p>
            <a:pPr lvl="1"/>
            <a:r>
              <a:rPr lang="en-US">
                <a:solidFill>
                  <a:schemeClr val="bg1"/>
                </a:solidFill>
              </a:rPr>
              <a:t>time consuming</a:t>
            </a:r>
          </a:p>
          <a:p>
            <a:pPr lvl="1"/>
            <a:r>
              <a:rPr lang="en-US">
                <a:solidFill>
                  <a:schemeClr val="bg1"/>
                </a:solidFill>
              </a:rPr>
              <a:t>expensive</a:t>
            </a:r>
          </a:p>
          <a:p>
            <a:pPr lvl="1"/>
            <a:r>
              <a:rPr lang="en-US">
                <a:solidFill>
                  <a:schemeClr val="bg1"/>
                </a:solidFill>
              </a:rPr>
              <a:t>not practical</a:t>
            </a:r>
          </a:p>
          <a:p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08803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103A07-0B7C-C644-8B14-E6C92823C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en-US" sz="3700">
                <a:solidFill>
                  <a:schemeClr val="bg1"/>
                </a:solidFill>
              </a:rPr>
              <a:t>Randomized Controlled Trials (RCTs)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84271-972E-5B4E-9FD9-F1E9C6BE6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Randomization among participants allows for some of the uncontrollable variables to be accounted for</a:t>
            </a:r>
          </a:p>
          <a:p>
            <a:r>
              <a:rPr lang="en-US">
                <a:solidFill>
                  <a:schemeClr val="bg1"/>
                </a:solidFill>
              </a:rPr>
              <a:t>By properly randomizing </a:t>
            </a:r>
            <a:r>
              <a:rPr lang="en-US" dirty="0">
                <a:solidFill>
                  <a:schemeClr val="bg1"/>
                </a:solidFill>
              </a:rPr>
              <a:t>a </a:t>
            </a:r>
            <a:r>
              <a:rPr lang="en-US">
                <a:solidFill>
                  <a:schemeClr val="bg1"/>
                </a:solidFill>
              </a:rPr>
              <a:t>study, you can ignore variables that cannot be accounted for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76714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573</Words>
  <Application>Microsoft Macintosh PowerPoint</Application>
  <PresentationFormat>Widescreen</PresentationFormat>
  <Paragraphs>68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The Credibility “Revolution”            in Economics:  Context and Why?</vt:lpstr>
      <vt:lpstr>What is the Credibility Revolution?</vt:lpstr>
      <vt:lpstr>What is it?</vt:lpstr>
      <vt:lpstr>What is it, really?</vt:lpstr>
      <vt:lpstr>Background</vt:lpstr>
      <vt:lpstr>Sensitivity Analysis</vt:lpstr>
      <vt:lpstr>Structural Economic Parameters</vt:lpstr>
      <vt:lpstr>Limitations of Economic Studies</vt:lpstr>
      <vt:lpstr>Randomized Controlled Trials (RCTs)</vt:lpstr>
      <vt:lpstr>“Using the results of randomized controlled trials”</vt:lpstr>
      <vt:lpstr>The quality and credibility of empirical work</vt:lpstr>
      <vt:lpstr>“economics had a cleverness problem“</vt:lpstr>
      <vt:lpstr>Clean identification</vt:lpstr>
      <vt:lpstr>Questions for the audience</vt:lpstr>
      <vt:lpstr>Questions 1/2</vt:lpstr>
      <vt:lpstr>Questions 2/2</vt:lpstr>
      <vt:lpstr>The Credibility “Revolution”            in Economics:  Context and Why?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Credibility “Revolution” in Economics</dc:title>
  <dc:creator>Skoglund, Hailey</dc:creator>
  <cp:lastModifiedBy>Lipkin, Gus</cp:lastModifiedBy>
  <cp:revision>3</cp:revision>
  <dcterms:created xsi:type="dcterms:W3CDTF">2021-09-11T22:05:55Z</dcterms:created>
  <dcterms:modified xsi:type="dcterms:W3CDTF">2021-10-08T14:30:43Z</dcterms:modified>
</cp:coreProperties>
</file>